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idole" charset="1" panose="02000503000000000000"/>
      <p:regular r:id="rId10"/>
    </p:embeddedFont>
    <p:embeddedFont>
      <p:font typeface="Bukhari Script" charset="1" panose="00000500000000000000"/>
      <p:regular r:id="rId11"/>
    </p:embeddedFont>
    <p:embeddedFont>
      <p:font typeface="Aileron" charset="1" panose="00000500000000000000"/>
      <p:regular r:id="rId12"/>
    </p:embeddedFont>
    <p:embeddedFont>
      <p:font typeface="Aileron Bold" charset="1" panose="00000800000000000000"/>
      <p:regular r:id="rId13"/>
    </p:embeddedFont>
    <p:embeddedFont>
      <p:font typeface="Aileron Italics" charset="1" panose="00000500000000000000"/>
      <p:regular r:id="rId14"/>
    </p:embeddedFont>
    <p:embeddedFont>
      <p:font typeface="Aileron Bold Italics" charset="1" panose="00000800000000000000"/>
      <p:regular r:id="rId15"/>
    </p:embeddedFont>
    <p:embeddedFont>
      <p:font typeface="Aileron Thin" charset="1" panose="00000300000000000000"/>
      <p:regular r:id="rId16"/>
    </p:embeddedFont>
    <p:embeddedFont>
      <p:font typeface="Aileron Thin Italics" charset="1" panose="00000300000000000000"/>
      <p:regular r:id="rId17"/>
    </p:embeddedFont>
    <p:embeddedFont>
      <p:font typeface="Aileron Light" charset="1" panose="00000400000000000000"/>
      <p:regular r:id="rId18"/>
    </p:embeddedFont>
    <p:embeddedFont>
      <p:font typeface="Aileron Light Italics" charset="1" panose="00000400000000000000"/>
      <p:regular r:id="rId19"/>
    </p:embeddedFont>
    <p:embeddedFont>
      <p:font typeface="Aileron Ultra-Bold" charset="1" panose="00000A00000000000000"/>
      <p:regular r:id="rId20"/>
    </p:embeddedFont>
    <p:embeddedFont>
      <p:font typeface="Aileron Ultra-Bold Italics" charset="1" panose="00000A00000000000000"/>
      <p:regular r:id="rId21"/>
    </p:embeddedFont>
    <p:embeddedFont>
      <p:font typeface="Aileron Heavy" charset="1" panose="00000A00000000000000"/>
      <p:regular r:id="rId22"/>
    </p:embeddedFont>
    <p:embeddedFont>
      <p:font typeface="Aileron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050" y="-19050"/>
            <a:ext cx="9791700" cy="7353300"/>
            <a:chOff x="0" y="0"/>
            <a:chExt cx="13055600" cy="98044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42000"/>
            </a:blip>
            <a:srcRect l="0" t="0" r="30059" b="0"/>
            <a:stretch>
              <a:fillRect/>
            </a:stretch>
          </p:blipFill>
          <p:spPr>
            <a:xfrm flipH="false" flipV="false">
              <a:off x="0" y="0"/>
              <a:ext cx="13055600" cy="98044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428679" y="2688742"/>
            <a:ext cx="8448675" cy="96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99"/>
              </a:lnSpc>
            </a:pPr>
            <a:r>
              <a:rPr lang="en-US" sz="6439" spc="64">
                <a:solidFill>
                  <a:srgbClr val="F2F2F6"/>
                </a:solidFill>
                <a:latin typeface="Aileron Bold Italics"/>
              </a:rPr>
              <a:t>CHURN ANALYSIS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28679" y="4159317"/>
            <a:ext cx="1638315" cy="188470"/>
            <a:chOff x="0" y="0"/>
            <a:chExt cx="5519882" cy="635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19882" cy="635000"/>
            </a:xfrm>
            <a:custGeom>
              <a:avLst/>
              <a:gdLst/>
              <a:ahLst/>
              <a:cxnLst/>
              <a:rect r="r" b="b" t="t" l="l"/>
              <a:pathLst>
                <a:path h="635000" w="5519882">
                  <a:moveTo>
                    <a:pt x="0" y="0"/>
                  </a:moveTo>
                  <a:lnTo>
                    <a:pt x="5519882" y="0"/>
                  </a:lnTo>
                  <a:lnTo>
                    <a:pt x="5519882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4D1AC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428679" y="4719261"/>
            <a:ext cx="8458200" cy="248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F2F2F6"/>
                </a:solidFill>
                <a:latin typeface="Gidole"/>
              </a:rPr>
              <a:t>GROUP 10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F2F2F6"/>
                </a:solidFill>
                <a:latin typeface="Gidole"/>
              </a:rPr>
              <a:t>Aarti Anil Zikre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F2F2F6"/>
                </a:solidFill>
                <a:latin typeface="Gidole"/>
              </a:rPr>
              <a:t>Andrew Struman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F2F2F6"/>
                </a:solidFill>
                <a:latin typeface="Gidole"/>
              </a:rPr>
              <a:t>Vitthlesh Sheth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F2F2F6"/>
                </a:solidFill>
                <a:latin typeface="Gidole"/>
              </a:rPr>
              <a:t>Prem Kumar Janakbhai Patel</a:t>
            </a:r>
          </a:p>
        </p:txBody>
      </p:sp>
      <p:sp>
        <p:nvSpPr>
          <p:cNvPr name="TextBox 8" id="8"/>
          <p:cNvSpPr txBox="true"/>
          <p:nvPr/>
        </p:nvSpPr>
        <p:spPr>
          <a:xfrm rot="5399999">
            <a:off x="6676187" y="2910609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F2F2F6"/>
                </a:solidFill>
                <a:latin typeface="Gidole"/>
              </a:rPr>
              <a:t>DAB303 – MARKETING ANALYTICS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627" y="614967"/>
            <a:ext cx="288169" cy="455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2"/>
              </a:lnSpc>
            </a:pPr>
            <a:r>
              <a:rPr lang="en-US" sz="3018" spc="30">
                <a:solidFill>
                  <a:srgbClr val="F4D1AC"/>
                </a:solidFill>
                <a:latin typeface="Aileron Ultra-Bold Italics"/>
              </a:rPr>
              <a:t>M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25134" y="520458"/>
            <a:ext cx="664871" cy="66486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160" y="10160"/>
              <a:ext cx="6329680" cy="6329680"/>
            </a:xfrm>
            <a:custGeom>
              <a:avLst/>
              <a:gdLst/>
              <a:ahLst/>
              <a:cxnLst/>
              <a:rect r="r" b="b" t="t" l="l"/>
              <a:pathLst>
                <a:path h="6329680" w="6329680">
                  <a:moveTo>
                    <a:pt x="3164840" y="6329680"/>
                  </a:moveTo>
                  <a:cubicBezTo>
                    <a:pt x="2319020" y="6329680"/>
                    <a:pt x="1524000" y="6000750"/>
                    <a:pt x="927100" y="5402580"/>
                  </a:cubicBezTo>
                  <a:cubicBezTo>
                    <a:pt x="328930" y="4804410"/>
                    <a:pt x="0" y="4009390"/>
                    <a:pt x="0" y="3164840"/>
                  </a:cubicBezTo>
                  <a:cubicBezTo>
                    <a:pt x="0" y="2319020"/>
                    <a:pt x="328930" y="1524000"/>
                    <a:pt x="927100" y="927100"/>
                  </a:cubicBezTo>
                  <a:cubicBezTo>
                    <a:pt x="1525270" y="328930"/>
                    <a:pt x="2320290" y="0"/>
                    <a:pt x="3164840" y="0"/>
                  </a:cubicBezTo>
                  <a:cubicBezTo>
                    <a:pt x="4010660" y="0"/>
                    <a:pt x="4805680" y="328930"/>
                    <a:pt x="5402580" y="927100"/>
                  </a:cubicBezTo>
                  <a:cubicBezTo>
                    <a:pt x="6000750" y="1525270"/>
                    <a:pt x="6329680" y="2320290"/>
                    <a:pt x="6329680" y="3164840"/>
                  </a:cubicBezTo>
                  <a:cubicBezTo>
                    <a:pt x="6329680" y="4010660"/>
                    <a:pt x="6000750" y="4805680"/>
                    <a:pt x="5402580" y="5402580"/>
                  </a:cubicBezTo>
                  <a:cubicBezTo>
                    <a:pt x="4805680" y="6000750"/>
                    <a:pt x="4010660" y="6329680"/>
                    <a:pt x="3164840" y="6329680"/>
                  </a:cubicBezTo>
                  <a:close/>
                  <a:moveTo>
                    <a:pt x="3164840" y="254000"/>
                  </a:moveTo>
                  <a:cubicBezTo>
                    <a:pt x="2387600" y="254000"/>
                    <a:pt x="1656080" y="556260"/>
                    <a:pt x="1106170" y="1106170"/>
                  </a:cubicBezTo>
                  <a:cubicBezTo>
                    <a:pt x="556260" y="1656080"/>
                    <a:pt x="254000" y="2387600"/>
                    <a:pt x="254000" y="3164840"/>
                  </a:cubicBezTo>
                  <a:cubicBezTo>
                    <a:pt x="254000" y="3942080"/>
                    <a:pt x="556260" y="4673600"/>
                    <a:pt x="1106170" y="5223510"/>
                  </a:cubicBezTo>
                  <a:cubicBezTo>
                    <a:pt x="1656080" y="5773420"/>
                    <a:pt x="2387600" y="6075680"/>
                    <a:pt x="3164840" y="6075680"/>
                  </a:cubicBezTo>
                  <a:cubicBezTo>
                    <a:pt x="3942080" y="6075680"/>
                    <a:pt x="4673600" y="5773420"/>
                    <a:pt x="5223510" y="5223510"/>
                  </a:cubicBezTo>
                  <a:cubicBezTo>
                    <a:pt x="5773420" y="4673600"/>
                    <a:pt x="6075680" y="3942080"/>
                    <a:pt x="6075680" y="3164840"/>
                  </a:cubicBezTo>
                  <a:cubicBezTo>
                    <a:pt x="6075680" y="2387600"/>
                    <a:pt x="5773420" y="1656080"/>
                    <a:pt x="5223510" y="1106170"/>
                  </a:cubicBezTo>
                  <a:cubicBezTo>
                    <a:pt x="4673600" y="556260"/>
                    <a:pt x="3942080" y="254000"/>
                    <a:pt x="3164840" y="254000"/>
                  </a:cubicBezTo>
                  <a:close/>
                </a:path>
              </a:pathLst>
            </a:custGeom>
            <a:solidFill>
              <a:srgbClr val="F4D1AC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4655" y="1101261"/>
            <a:ext cx="3844290" cy="3015779"/>
          </a:xfrm>
          <a:custGeom>
            <a:avLst/>
            <a:gdLst/>
            <a:ahLst/>
            <a:cxnLst/>
            <a:rect r="r" b="b" t="t" l="l"/>
            <a:pathLst>
              <a:path h="3015779" w="3844290">
                <a:moveTo>
                  <a:pt x="0" y="0"/>
                </a:moveTo>
                <a:lnTo>
                  <a:pt x="3844290" y="0"/>
                </a:lnTo>
                <a:lnTo>
                  <a:pt x="3844290" y="3015779"/>
                </a:lnTo>
                <a:lnTo>
                  <a:pt x="0" y="3015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3C414D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1520" y="731520"/>
            <a:ext cx="4145280" cy="3749214"/>
            <a:chOff x="0" y="0"/>
            <a:chExt cx="5527040" cy="499895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2" y="0"/>
              <a:ext cx="5527038" cy="549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5"/>
                </a:lnSpc>
              </a:pPr>
              <a:r>
                <a:rPr lang="en-US" sz="2724" spc="27">
                  <a:solidFill>
                    <a:srgbClr val="3C414D"/>
                  </a:solidFill>
                  <a:latin typeface="Aileron Ultra-Bold Italics"/>
                </a:rPr>
                <a:t>EDA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32199"/>
              <a:ext cx="5526159" cy="6856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What We Noticed:</a:t>
              </a: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We've spotted an important trend: when the number of customer complaints goes up, we also see a big increase in customer churn.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204660" y="3936292"/>
            <a:ext cx="1548940" cy="444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30"/>
              </a:lnSpc>
            </a:pPr>
            <a:r>
              <a:rPr lang="en-US" sz="18701" spc="187">
                <a:solidFill>
                  <a:srgbClr val="CAB391"/>
                </a:solidFill>
                <a:latin typeface="Aileron Bold"/>
              </a:rPr>
              <a:t>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64518" y="2494850"/>
            <a:ext cx="3984873" cy="397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  <a:r>
              <a:rPr lang="en-US" sz="1751" spc="17">
                <a:solidFill>
                  <a:srgbClr val="3C414D"/>
                </a:solidFill>
                <a:latin typeface="Gidole"/>
              </a:rPr>
              <a:t>What We'll Do:</a:t>
            </a: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  <a:r>
              <a:rPr lang="en-US" sz="1751" spc="17">
                <a:solidFill>
                  <a:srgbClr val="3C414D"/>
                </a:solidFill>
                <a:latin typeface="Gidole"/>
              </a:rPr>
              <a:t>They have to swiftly resolve complaints and tackle underlying issues to ensure long-term customer satisfaction and retention.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32128" y="1232598"/>
            <a:ext cx="3289344" cy="2892354"/>
          </a:xfrm>
          <a:custGeom>
            <a:avLst/>
            <a:gdLst/>
            <a:ahLst/>
            <a:cxnLst/>
            <a:rect r="r" b="b" t="t" l="l"/>
            <a:pathLst>
              <a:path h="2892354" w="3289344">
                <a:moveTo>
                  <a:pt x="0" y="0"/>
                </a:moveTo>
                <a:lnTo>
                  <a:pt x="3289344" y="0"/>
                </a:lnTo>
                <a:lnTo>
                  <a:pt x="3289344" y="2892354"/>
                </a:lnTo>
                <a:lnTo>
                  <a:pt x="0" y="2892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F2F2F6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1520" y="731520"/>
            <a:ext cx="4451906" cy="5556895"/>
            <a:chOff x="0" y="0"/>
            <a:chExt cx="5935875" cy="740919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5935875" cy="1071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98"/>
                </a:lnSpc>
              </a:pPr>
              <a:r>
                <a:rPr lang="en-US" sz="5337" spc="53">
                  <a:solidFill>
                    <a:srgbClr val="F2F2F6"/>
                  </a:solidFill>
                  <a:latin typeface="Aileron Bold Italics"/>
                </a:rPr>
                <a:t>EDA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72970"/>
              <a:ext cx="5540390" cy="5836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  <a:r>
                <a:rPr lang="en-US" sz="1501" spc="15">
                  <a:solidFill>
                    <a:srgbClr val="F2F2F6"/>
                  </a:solidFill>
                  <a:latin typeface="Gidole"/>
                </a:rPr>
                <a:t>What We've Noticed:</a:t>
              </a: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  <a:r>
                <a:rPr lang="en-US" sz="1501" spc="15">
                  <a:solidFill>
                    <a:srgbClr val="F2F2F6"/>
                  </a:solidFill>
                  <a:latin typeface="Gidole"/>
                </a:rPr>
                <a:t>We've observed that customers who mainly use our services on mobile phones are more likely to leave.</a:t>
              </a: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000244" y="1885054"/>
            <a:ext cx="4436659" cy="3724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  <a:r>
              <a:rPr lang="en-US" sz="1501" spc="15">
                <a:solidFill>
                  <a:srgbClr val="F2F2F6"/>
                </a:solidFill>
                <a:latin typeface="Gidole"/>
              </a:rPr>
              <a:t>What We Will Do:</a:t>
            </a: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  <a:r>
              <a:rPr lang="en-US" sz="1501" spc="15">
                <a:solidFill>
                  <a:srgbClr val="F2F2F6"/>
                </a:solidFill>
                <a:latin typeface="Gidole"/>
              </a:rPr>
              <a:t>They need  to improve the mobile app by analyzing usability, performance, and features to retain more users.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4655" y="1101261"/>
            <a:ext cx="3844290" cy="3015779"/>
          </a:xfrm>
          <a:custGeom>
            <a:avLst/>
            <a:gdLst/>
            <a:ahLst/>
            <a:cxnLst/>
            <a:rect r="r" b="b" t="t" l="l"/>
            <a:pathLst>
              <a:path h="3015779" w="3844290">
                <a:moveTo>
                  <a:pt x="0" y="0"/>
                </a:moveTo>
                <a:lnTo>
                  <a:pt x="3844290" y="0"/>
                </a:lnTo>
                <a:lnTo>
                  <a:pt x="3844290" y="3015779"/>
                </a:lnTo>
                <a:lnTo>
                  <a:pt x="0" y="3015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3C414D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1520" y="731520"/>
            <a:ext cx="4145280" cy="3749214"/>
            <a:chOff x="0" y="0"/>
            <a:chExt cx="5527040" cy="499895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2" y="0"/>
              <a:ext cx="5527038" cy="549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5"/>
                </a:lnSpc>
              </a:pPr>
              <a:r>
                <a:rPr lang="en-US" sz="2724" spc="27">
                  <a:solidFill>
                    <a:srgbClr val="3C414D"/>
                  </a:solidFill>
                  <a:latin typeface="Aileron Ultra-Bold Italics"/>
                </a:rPr>
                <a:t>EDA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32199"/>
              <a:ext cx="5526159" cy="6856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What We Noticed:</a:t>
              </a: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We've spotted an important trend: when the number of customer complaints goes up, we also see a big increase in customer churn.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204660" y="3936292"/>
            <a:ext cx="1548940" cy="444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30"/>
              </a:lnSpc>
            </a:pPr>
            <a:r>
              <a:rPr lang="en-US" sz="18701" spc="187">
                <a:solidFill>
                  <a:srgbClr val="CAB391"/>
                </a:solidFill>
                <a:latin typeface="Aileron Bold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64518" y="2494850"/>
            <a:ext cx="3984873" cy="397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  <a:r>
              <a:rPr lang="en-US" sz="1751" spc="17">
                <a:solidFill>
                  <a:srgbClr val="3C414D"/>
                </a:solidFill>
                <a:latin typeface="Gidole"/>
              </a:rPr>
              <a:t>What We'll Do:</a:t>
            </a: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  <a:r>
              <a:rPr lang="en-US" sz="1751" spc="17">
                <a:solidFill>
                  <a:srgbClr val="3C414D"/>
                </a:solidFill>
                <a:latin typeface="Gidole"/>
              </a:rPr>
              <a:t>They have to swiftly resolve complaints and tackle underlying issues to ensure long-term customer satisfaction and retention.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89160" y="1535634"/>
            <a:ext cx="3681993" cy="2931660"/>
          </a:xfrm>
          <a:custGeom>
            <a:avLst/>
            <a:gdLst/>
            <a:ahLst/>
            <a:cxnLst/>
            <a:rect r="r" b="b" t="t" l="l"/>
            <a:pathLst>
              <a:path h="2931660" w="3681993">
                <a:moveTo>
                  <a:pt x="0" y="0"/>
                </a:moveTo>
                <a:lnTo>
                  <a:pt x="3681993" y="0"/>
                </a:lnTo>
                <a:lnTo>
                  <a:pt x="3681993" y="2931660"/>
                </a:lnTo>
                <a:lnTo>
                  <a:pt x="0" y="2931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F2F2F6"/>
                </a:solidFill>
                <a:latin typeface="Gidole"/>
              </a:rPr>
              <a:t>DAB303 – MARKETING ANALYTICS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741045"/>
            <a:ext cx="8089409" cy="159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8"/>
              </a:lnSpc>
            </a:pPr>
            <a:r>
              <a:rPr lang="en-US" sz="5337" spc="53">
                <a:solidFill>
                  <a:srgbClr val="F2F2F6"/>
                </a:solidFill>
                <a:latin typeface="Aileron Bold Italics"/>
              </a:rPr>
              <a:t>Coupon Used vs. Order Count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2682389"/>
            <a:ext cx="4044705" cy="406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  <a:r>
              <a:rPr lang="en-US" sz="1501" spc="15">
                <a:solidFill>
                  <a:srgbClr val="F2F2F6"/>
                </a:solidFill>
                <a:latin typeface="Gidole"/>
              </a:rPr>
              <a:t>What We've Noticed:</a:t>
            </a: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  <a:r>
              <a:rPr lang="en-US" sz="1501" spc="15">
                <a:solidFill>
                  <a:srgbClr val="F2F2F6"/>
                </a:solidFill>
                <a:latin typeface="Gidole"/>
              </a:rPr>
              <a:t>Using more coupons is positively linked to higher order counts by customers.</a:t>
            </a: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30157" y="2367375"/>
            <a:ext cx="4436659" cy="406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  <a:r>
              <a:rPr lang="en-US" sz="1501" spc="15">
                <a:solidFill>
                  <a:srgbClr val="F2F2F6"/>
                </a:solidFill>
                <a:latin typeface="Gidole"/>
              </a:rPr>
              <a:t>What We can Do:</a:t>
            </a: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  <a:r>
              <a:rPr lang="en-US" sz="1501" spc="15">
                <a:solidFill>
                  <a:srgbClr val="F2F2F6"/>
                </a:solidFill>
                <a:latin typeface="Gidole"/>
              </a:rPr>
              <a:t>Targeted coupon-based marketing can increase orders and engage customers, benefiting both customers and the company.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4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3C414D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731520"/>
            <a:ext cx="5688331" cy="4159630"/>
            <a:chOff x="0" y="0"/>
            <a:chExt cx="7584442" cy="554617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" y="0"/>
              <a:ext cx="7584439" cy="549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5"/>
                </a:lnSpc>
              </a:pPr>
              <a:r>
                <a:rPr lang="en-US" sz="2724" spc="27">
                  <a:solidFill>
                    <a:srgbClr val="3C414D"/>
                  </a:solidFill>
                  <a:latin typeface="Aileron Ultra-Bold Italics"/>
                </a:rPr>
                <a:t>Recommendations &amp; Conclusion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32199"/>
              <a:ext cx="7583233" cy="7403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52"/>
                </a:lnSpc>
              </a:pPr>
            </a:p>
            <a:p>
              <a:pPr algn="just" marL="378171" indent="-189085" lvl="1">
                <a:lnSpc>
                  <a:spcPts val="3152"/>
                </a:lnSpc>
                <a:buFont typeface="Arial"/>
                <a:buChar char="•"/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Customer churn analysis highlights key factors: complaints, tier 2 and 3 city residents, and male customers show higher churn rates.</a:t>
              </a: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 marL="378171" indent="-189085" lvl="1">
                <a:lnSpc>
                  <a:spcPts val="3152"/>
                </a:lnSpc>
                <a:buFont typeface="Arial"/>
                <a:buChar char="•"/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Strategy should emphasize customer satisfaction - quick complaint resolution, tier-specific retention approaches, and initiatives for male customers.</a:t>
              </a: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 marL="378171" indent="-189085" lvl="1">
                <a:lnSpc>
                  <a:spcPts val="3152"/>
                </a:lnSpc>
                <a:buFont typeface="Arial"/>
                <a:buChar char="•"/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Focusing efforts in these areas will reduce churn, boost customer retention, and lead to long-term company success.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204660" y="3936292"/>
            <a:ext cx="1548940" cy="445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31"/>
              </a:lnSpc>
            </a:pPr>
            <a:r>
              <a:rPr lang="en-US" sz="18701" spc="187">
                <a:solidFill>
                  <a:srgbClr val="41434C"/>
                </a:solidFill>
                <a:latin typeface="Aileron Ultra-Bold Italics"/>
              </a:rPr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3C4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F2F2F6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731520"/>
            <a:ext cx="8290560" cy="5611390"/>
            <a:chOff x="0" y="0"/>
            <a:chExt cx="11054080" cy="7481854"/>
          </a:xfrm>
        </p:grpSpPr>
        <p:sp>
          <p:nvSpPr>
            <p:cNvPr name="TextBox 4" id="4"/>
            <p:cNvSpPr txBox="true"/>
            <p:nvPr/>
          </p:nvSpPr>
          <p:spPr>
            <a:xfrm rot="-592460">
              <a:off x="246323" y="1191166"/>
              <a:ext cx="10438986" cy="3155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192"/>
                </a:lnSpc>
                <a:spcBef>
                  <a:spcPct val="0"/>
                </a:spcBef>
              </a:pPr>
              <a:r>
                <a:rPr lang="en-US" sz="17192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-515361">
              <a:off x="1373234" y="3940739"/>
              <a:ext cx="9520177" cy="2846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73"/>
                </a:lnSpc>
                <a:spcBef>
                  <a:spcPct val="0"/>
                </a:spcBef>
              </a:pPr>
              <a:r>
                <a:rPr lang="en-US" sz="15473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204660" y="3936292"/>
            <a:ext cx="1548940" cy="444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30"/>
              </a:lnSpc>
            </a:pPr>
            <a:r>
              <a:rPr lang="en-US" sz="18701" spc="187">
                <a:solidFill>
                  <a:srgbClr val="CAB391"/>
                </a:solidFill>
                <a:latin typeface="Aileron Bold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2767" y="2691403"/>
            <a:ext cx="8448675" cy="54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4"/>
              </a:lnSpc>
            </a:pPr>
            <a:r>
              <a:rPr lang="en-US" sz="3622" spc="36">
                <a:solidFill>
                  <a:srgbClr val="3C414D"/>
                </a:solidFill>
                <a:latin typeface="Aileron Ultra-Bold Italics"/>
              </a:rPr>
              <a:t>Table of Contents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38150" y="3429000"/>
            <a:ext cx="820857" cy="130505"/>
            <a:chOff x="0" y="0"/>
            <a:chExt cx="3994044" cy="635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94045" cy="635000"/>
            </a:xfrm>
            <a:custGeom>
              <a:avLst/>
              <a:gdLst/>
              <a:ahLst/>
              <a:cxnLst/>
              <a:rect r="r" b="b" t="t" l="l"/>
              <a:pathLst>
                <a:path h="635000" w="3994045">
                  <a:moveTo>
                    <a:pt x="0" y="0"/>
                  </a:moveTo>
                  <a:lnTo>
                    <a:pt x="3994045" y="0"/>
                  </a:lnTo>
                  <a:lnTo>
                    <a:pt x="3994045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3C414D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255107" y="4035027"/>
            <a:ext cx="7620543" cy="2993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Introduction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Features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Goal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Plan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EDA (Exploratory Data Analysis)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Recommendations &amp; 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5399999">
            <a:off x="6676187" y="2910609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3C414D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425134" y="520458"/>
            <a:ext cx="664871" cy="66486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0160" y="10160"/>
              <a:ext cx="6329680" cy="6329680"/>
            </a:xfrm>
            <a:custGeom>
              <a:avLst/>
              <a:gdLst/>
              <a:ahLst/>
              <a:cxnLst/>
              <a:rect r="r" b="b" t="t" l="l"/>
              <a:pathLst>
                <a:path h="6329680" w="6329680">
                  <a:moveTo>
                    <a:pt x="3164840" y="6329680"/>
                  </a:moveTo>
                  <a:cubicBezTo>
                    <a:pt x="2319020" y="6329680"/>
                    <a:pt x="1524000" y="6000750"/>
                    <a:pt x="927100" y="5402580"/>
                  </a:cubicBezTo>
                  <a:cubicBezTo>
                    <a:pt x="328930" y="4804410"/>
                    <a:pt x="0" y="4009390"/>
                    <a:pt x="0" y="3164840"/>
                  </a:cubicBezTo>
                  <a:cubicBezTo>
                    <a:pt x="0" y="2319020"/>
                    <a:pt x="328930" y="1524000"/>
                    <a:pt x="927100" y="927100"/>
                  </a:cubicBezTo>
                  <a:cubicBezTo>
                    <a:pt x="1525270" y="328930"/>
                    <a:pt x="2320290" y="0"/>
                    <a:pt x="3164840" y="0"/>
                  </a:cubicBezTo>
                  <a:cubicBezTo>
                    <a:pt x="4010660" y="0"/>
                    <a:pt x="4805680" y="328930"/>
                    <a:pt x="5402580" y="927100"/>
                  </a:cubicBezTo>
                  <a:cubicBezTo>
                    <a:pt x="6000750" y="1525270"/>
                    <a:pt x="6329680" y="2320290"/>
                    <a:pt x="6329680" y="3164840"/>
                  </a:cubicBezTo>
                  <a:cubicBezTo>
                    <a:pt x="6329680" y="4010660"/>
                    <a:pt x="6000750" y="4805680"/>
                    <a:pt x="5402580" y="5402580"/>
                  </a:cubicBezTo>
                  <a:cubicBezTo>
                    <a:pt x="4805680" y="6000750"/>
                    <a:pt x="4010660" y="6329680"/>
                    <a:pt x="3164840" y="6329680"/>
                  </a:cubicBezTo>
                  <a:close/>
                  <a:moveTo>
                    <a:pt x="3164840" y="254000"/>
                  </a:moveTo>
                  <a:cubicBezTo>
                    <a:pt x="2387600" y="254000"/>
                    <a:pt x="1656080" y="556260"/>
                    <a:pt x="1106170" y="1106170"/>
                  </a:cubicBezTo>
                  <a:cubicBezTo>
                    <a:pt x="556260" y="1656080"/>
                    <a:pt x="254000" y="2387600"/>
                    <a:pt x="254000" y="3164840"/>
                  </a:cubicBezTo>
                  <a:cubicBezTo>
                    <a:pt x="254000" y="3942080"/>
                    <a:pt x="556260" y="4673600"/>
                    <a:pt x="1106170" y="5223510"/>
                  </a:cubicBezTo>
                  <a:cubicBezTo>
                    <a:pt x="1656080" y="5773420"/>
                    <a:pt x="2387600" y="6075680"/>
                    <a:pt x="3164840" y="6075680"/>
                  </a:cubicBezTo>
                  <a:cubicBezTo>
                    <a:pt x="3942080" y="6075680"/>
                    <a:pt x="4673600" y="5773420"/>
                    <a:pt x="5223510" y="5223510"/>
                  </a:cubicBezTo>
                  <a:cubicBezTo>
                    <a:pt x="5773420" y="4673600"/>
                    <a:pt x="6075680" y="3942080"/>
                    <a:pt x="6075680" y="3164840"/>
                  </a:cubicBezTo>
                  <a:cubicBezTo>
                    <a:pt x="6075680" y="2387600"/>
                    <a:pt x="5773420" y="1656080"/>
                    <a:pt x="5223510" y="1106170"/>
                  </a:cubicBezTo>
                  <a:cubicBezTo>
                    <a:pt x="4673600" y="556260"/>
                    <a:pt x="3942080" y="254000"/>
                    <a:pt x="3164840" y="254000"/>
                  </a:cubicBezTo>
                  <a:close/>
                </a:path>
              </a:pathLst>
            </a:custGeom>
            <a:solidFill>
              <a:srgbClr val="3C414D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595627" y="614967"/>
            <a:ext cx="288169" cy="455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2"/>
              </a:lnSpc>
            </a:pPr>
            <a:r>
              <a:rPr lang="en-US" sz="3018" spc="30">
                <a:solidFill>
                  <a:srgbClr val="3C414D"/>
                </a:solidFill>
                <a:latin typeface="Aileron Ultra-Bold Italics"/>
              </a:rPr>
              <a:t>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9605" y="4035027"/>
            <a:ext cx="660400" cy="2993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01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02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03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04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05</a:t>
            </a:r>
          </a:p>
          <a:p>
            <a:pPr>
              <a:lnSpc>
                <a:spcPts val="3984"/>
              </a:lnSpc>
            </a:pPr>
            <a:r>
              <a:rPr lang="en-US" sz="2213" spc="22">
                <a:solidFill>
                  <a:srgbClr val="3C414D"/>
                </a:solidFill>
                <a:latin typeface="Gidole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C4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04660" y="3936292"/>
            <a:ext cx="1548940" cy="445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31"/>
              </a:lnSpc>
            </a:pPr>
            <a:r>
              <a:rPr lang="en-US" sz="18701" spc="187">
                <a:solidFill>
                  <a:srgbClr val="CAB391"/>
                </a:solidFill>
                <a:latin typeface="Aileron Ultra-Bold Italics"/>
              </a:rPr>
              <a:t>01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89379" y="1195515"/>
            <a:ext cx="5735162" cy="3894925"/>
            <a:chOff x="0" y="0"/>
            <a:chExt cx="7646882" cy="51932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666697"/>
              <a:ext cx="7137400" cy="35265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47"/>
                </a:lnSpc>
              </a:pPr>
              <a:r>
                <a:rPr lang="en-US" sz="2415" spc="24">
                  <a:solidFill>
                    <a:srgbClr val="F2F2F6"/>
                  </a:solidFill>
                  <a:latin typeface="Gidole"/>
                </a:rPr>
                <a:t>We have information from a big online shopping company, and our job is to find out who's leaving their service. After that, we'll make a computer program that can guess who might leave in the future.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0"/>
              <a:ext cx="7646882" cy="1136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649"/>
                </a:lnSpc>
              </a:pPr>
              <a:r>
                <a:rPr lang="en-US" sz="5634" spc="56">
                  <a:solidFill>
                    <a:srgbClr val="F2F2F6"/>
                  </a:solidFill>
                  <a:latin typeface="Aileron Ultra-Bold Italics"/>
                </a:rPr>
                <a:t>Introduction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F2F2F6"/>
                </a:solidFill>
                <a:latin typeface="Gidole"/>
              </a:rPr>
              <a:t>DAB303 – MARKETING ANALYTICS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3C414D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731520"/>
            <a:ext cx="5688331" cy="1765238"/>
            <a:chOff x="0" y="0"/>
            <a:chExt cx="7584442" cy="235365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" y="0"/>
              <a:ext cx="7584439" cy="3802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24"/>
                </a:lnSpc>
              </a:pPr>
              <a:r>
                <a:rPr lang="en-US" sz="1885" spc="18">
                  <a:solidFill>
                    <a:srgbClr val="3C414D"/>
                  </a:solidFill>
                  <a:latin typeface="Aileron Ultra-Bold Italics"/>
                </a:rPr>
                <a:t>Features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09455"/>
              <a:ext cx="7583233" cy="8055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CustomerID: A unique ID for each customer.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Churn: A flag that tells us if a customer left (1) or stayed (0).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Tenure: How long a customer has been using the service.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Preferred Login Device: The device a customer likes to use for logging in.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City Tier: The level of the city where the customer lives.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Warehouse to Home: How far the customer's home is from the company's warehouse.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Preferred Payment Mode: How the customer likes to pay.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Gender: Whether the customer is male or female.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Hours Spend on App: How much time a customer spends on the mobile app or website.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Number of Devices Registered: The total number of devices the customer has registered.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Preferred Order Category: What type of orders the customer prefers.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Satisfaction Score: How satisfied the customer is with the service.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Marital Status: Whether the customer is married or not.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Number of Addresses: How many addresses the customer has added.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Complaint: Whether the customer raised any complaints in the last month.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Order Amount Hike from Last Year: The percentage increase in orders compared to the previous year.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Coupon Used: How many coupons the customer used in the last month.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Order Count: The total number of orders placed in the last month.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Days Since Last Order: How many days have passed since the customer's last order.</a:t>
              </a:r>
            </a:p>
            <a:p>
              <a:pPr marL="261640" indent="-130820" lvl="1">
                <a:lnSpc>
                  <a:spcPts val="2181"/>
                </a:lnSpc>
                <a:buFont typeface="Arial"/>
                <a:buChar char="•"/>
              </a:pPr>
              <a:r>
                <a:rPr lang="en-US" sz="1211" spc="12">
                  <a:solidFill>
                    <a:srgbClr val="3C414D"/>
                  </a:solidFill>
                  <a:latin typeface="Gidole"/>
                </a:rPr>
                <a:t>Cashback Amount: The average cashback the customer received in the last month.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204660" y="3936292"/>
            <a:ext cx="1548940" cy="445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31"/>
              </a:lnSpc>
            </a:pPr>
            <a:r>
              <a:rPr lang="en-US" sz="18701" spc="187">
                <a:solidFill>
                  <a:srgbClr val="41434C"/>
                </a:solidFill>
                <a:latin typeface="Aileron Ultra-Bold Italics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3C4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F2F2F6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84689" y="1107735"/>
            <a:ext cx="5735162" cy="5475945"/>
            <a:chOff x="0" y="0"/>
            <a:chExt cx="7646882" cy="73012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525"/>
              <a:ext cx="7646882" cy="1294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599"/>
                </a:lnSpc>
              </a:pPr>
              <a:r>
                <a:rPr lang="en-US" sz="6439" spc="64">
                  <a:solidFill>
                    <a:srgbClr val="F4D1AC"/>
                  </a:solidFill>
                  <a:latin typeface="Aileron Bold Italics"/>
                </a:rPr>
                <a:t>Goal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900458"/>
              <a:ext cx="7137400" cy="5400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60"/>
                </a:lnSpc>
              </a:pPr>
              <a:r>
                <a:rPr lang="en-US" sz="1811" spc="18">
                  <a:solidFill>
                    <a:srgbClr val="F2F2F6"/>
                  </a:solidFill>
                  <a:latin typeface="Gidole"/>
                </a:rPr>
                <a:t>Our main goal is to create a predictive model for identifying customer churn by analyzing various customer-related data. This will help us proactively retain customers and reduce churn.</a:t>
              </a:r>
            </a:p>
            <a:p>
              <a:pPr>
                <a:lnSpc>
                  <a:spcPts val="3260"/>
                </a:lnSpc>
              </a:pPr>
            </a:p>
            <a:p>
              <a:pPr>
                <a:lnSpc>
                  <a:spcPts val="3260"/>
                </a:lnSpc>
              </a:pPr>
              <a:r>
                <a:rPr lang="en-US" sz="1811" spc="18">
                  <a:solidFill>
                    <a:srgbClr val="F2F2F6"/>
                  </a:solidFill>
                  <a:latin typeface="Gidole"/>
                </a:rPr>
                <a:t>Alongside the predictive model, we'll conduct thorough exploratory analysis of customer data to understand behavior and characteristics. Discovering patterns will provide valuable insights for improved decision-making and better customer service.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204660" y="3936292"/>
            <a:ext cx="1548940" cy="445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31"/>
              </a:lnSpc>
            </a:pPr>
            <a:r>
              <a:rPr lang="en-US" sz="18701" spc="187">
                <a:solidFill>
                  <a:srgbClr val="CAB391"/>
                </a:solidFill>
                <a:latin typeface="Aileron Ultra-Bold Italics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3C414D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731520"/>
            <a:ext cx="5688331" cy="3349961"/>
            <a:chOff x="0" y="0"/>
            <a:chExt cx="7584442" cy="446661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" y="0"/>
              <a:ext cx="7584439" cy="549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5"/>
                </a:lnSpc>
              </a:pPr>
              <a:r>
                <a:rPr lang="en-US" sz="2724" spc="27">
                  <a:solidFill>
                    <a:srgbClr val="3C414D"/>
                  </a:solidFill>
                  <a:latin typeface="Aileron Ultra-Bold Italics"/>
                </a:rPr>
                <a:t>Plan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32199"/>
              <a:ext cx="7583233" cy="6324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Pre-Processing:</a:t>
              </a:r>
            </a:p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Prepare data by addressing missing values, data type conversions, and quality issues for predictive model optimization.</a:t>
              </a: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Exploratory Data Analysis (EDA):</a:t>
              </a:r>
            </a:p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Analyze variable distribution, outliers, and relationships using visualization for customer insights.</a:t>
              </a: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Machine Learning:</a:t>
              </a:r>
            </a:p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Build a predictive model to identify at-risk customers for proactive retention strategies.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204660" y="3936292"/>
            <a:ext cx="1548940" cy="445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31"/>
              </a:lnSpc>
            </a:pPr>
            <a:r>
              <a:rPr lang="en-US" sz="18701" spc="187">
                <a:solidFill>
                  <a:srgbClr val="41434C"/>
                </a:solidFill>
                <a:latin typeface="Aileron Ultra-Bold Italics"/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7473" y="1315996"/>
            <a:ext cx="3598710" cy="2823126"/>
          </a:xfrm>
          <a:custGeom>
            <a:avLst/>
            <a:gdLst/>
            <a:ahLst/>
            <a:cxnLst/>
            <a:rect r="r" b="b" t="t" l="l"/>
            <a:pathLst>
              <a:path h="2823126" w="3598710">
                <a:moveTo>
                  <a:pt x="0" y="0"/>
                </a:moveTo>
                <a:lnTo>
                  <a:pt x="3598710" y="0"/>
                </a:lnTo>
                <a:lnTo>
                  <a:pt x="3598710" y="2823126"/>
                </a:lnTo>
                <a:lnTo>
                  <a:pt x="0" y="2823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F2F2F6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1520" y="731520"/>
            <a:ext cx="4451906" cy="5896354"/>
            <a:chOff x="0" y="0"/>
            <a:chExt cx="5935875" cy="786180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5935875" cy="1071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98"/>
                </a:lnSpc>
              </a:pPr>
              <a:r>
                <a:rPr lang="en-US" sz="5337" spc="53">
                  <a:solidFill>
                    <a:srgbClr val="F2F2F6"/>
                  </a:solidFill>
                  <a:latin typeface="Aileron Bold Italics"/>
                </a:rPr>
                <a:t>EDA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72970"/>
              <a:ext cx="5540390" cy="62888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  <a:r>
                <a:rPr lang="en-US" sz="1501" spc="15">
                  <a:solidFill>
                    <a:srgbClr val="F2F2F6"/>
                  </a:solidFill>
                  <a:latin typeface="Gidole"/>
                </a:rPr>
                <a:t>What We Discovered:</a:t>
              </a: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  <a:r>
                <a:rPr lang="en-US" sz="1501" spc="15">
                  <a:solidFill>
                    <a:srgbClr val="F2F2F6"/>
                  </a:solidFill>
                  <a:latin typeface="Gidole"/>
                </a:rPr>
                <a:t>We found something interesting. Customers who've been with the company for a very short time, less than 2 units, tend to leave the service a lot. But, as customers stay with us longer, they're much less likely to leave.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000244" y="1885054"/>
            <a:ext cx="4436659" cy="440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  <a:r>
              <a:rPr lang="en-US" sz="1501" spc="15">
                <a:solidFill>
                  <a:srgbClr val="F2F2F6"/>
                </a:solidFill>
                <a:latin typeface="Gidole"/>
              </a:rPr>
              <a:t>What It Means:</a:t>
            </a: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  <a:r>
              <a:rPr lang="en-US" sz="1501" spc="15">
                <a:solidFill>
                  <a:srgbClr val="F2F2F6"/>
                </a:solidFill>
                <a:latin typeface="Gidole"/>
              </a:rPr>
              <a:t>This suggests that when customers stick around for a while, they're more likely to stay with us. So, building long-term relationships with customers is key to reducing the number of people who leave our service.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1601" y="1471002"/>
            <a:ext cx="3844290" cy="3015779"/>
          </a:xfrm>
          <a:custGeom>
            <a:avLst/>
            <a:gdLst/>
            <a:ahLst/>
            <a:cxnLst/>
            <a:rect r="r" b="b" t="t" l="l"/>
            <a:pathLst>
              <a:path h="3015779" w="3844290">
                <a:moveTo>
                  <a:pt x="0" y="0"/>
                </a:moveTo>
                <a:lnTo>
                  <a:pt x="3844290" y="0"/>
                </a:lnTo>
                <a:lnTo>
                  <a:pt x="3844290" y="3015779"/>
                </a:lnTo>
                <a:lnTo>
                  <a:pt x="0" y="3015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3C414D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1520" y="731520"/>
            <a:ext cx="4145280" cy="3755261"/>
            <a:chOff x="0" y="0"/>
            <a:chExt cx="5527040" cy="500701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2" y="0"/>
              <a:ext cx="5527038" cy="1090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5"/>
                </a:lnSpc>
              </a:pPr>
              <a:r>
                <a:rPr lang="en-US" sz="2724" spc="27">
                  <a:solidFill>
                    <a:srgbClr val="3C414D"/>
                  </a:solidFill>
                  <a:latin typeface="Aileron Ultra-Bold Italics"/>
                </a:rPr>
                <a:t>Churn Distribution by City Tier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72599"/>
              <a:ext cx="5526159" cy="6324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What We Discovered:</a:t>
              </a:r>
            </a:p>
            <a:p>
              <a:pPr algn="just">
                <a:lnSpc>
                  <a:spcPts val="3152"/>
                </a:lnSpc>
              </a:pPr>
            </a:p>
            <a:p>
              <a:pPr algn="just">
                <a:lnSpc>
                  <a:spcPts val="3152"/>
                </a:lnSpc>
              </a:pPr>
              <a:r>
                <a:rPr lang="en-US" sz="1751" spc="17">
                  <a:solidFill>
                    <a:srgbClr val="3C414D"/>
                  </a:solidFill>
                  <a:latin typeface="Gidole"/>
                </a:rPr>
                <a:t>In our analysis, we found that customers in tier 2 and tier 3 cities have a higher churn rate.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204660" y="3936292"/>
            <a:ext cx="1548940" cy="445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31"/>
              </a:lnSpc>
            </a:pPr>
            <a:r>
              <a:rPr lang="en-US" sz="18701" spc="187">
                <a:solidFill>
                  <a:srgbClr val="CAB391"/>
                </a:solidFill>
                <a:latin typeface="Aileron Ultra-Bold Italics"/>
              </a:rPr>
              <a:t>06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64518" y="2494850"/>
            <a:ext cx="3984873" cy="4372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  <a:r>
              <a:rPr lang="en-US" sz="1751" spc="17">
                <a:solidFill>
                  <a:srgbClr val="3C414D"/>
                </a:solidFill>
                <a:latin typeface="Gidole"/>
              </a:rPr>
              <a:t>What It Means:</a:t>
            </a: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  <a:r>
              <a:rPr lang="en-US" sz="1751" spc="17">
                <a:solidFill>
                  <a:srgbClr val="3C414D"/>
                </a:solidFill>
                <a:latin typeface="Gidole"/>
              </a:rPr>
              <a:t>Higher churn in tier 2 and 3 cities suggests unique challenges. We must tailor strategies, understand their needs, and adjust services and marketing to improve retention.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5585" y="1329080"/>
            <a:ext cx="2681806" cy="2810042"/>
          </a:xfrm>
          <a:custGeom>
            <a:avLst/>
            <a:gdLst/>
            <a:ahLst/>
            <a:cxnLst/>
            <a:rect r="r" b="b" t="t" l="l"/>
            <a:pathLst>
              <a:path h="2810042" w="2681806">
                <a:moveTo>
                  <a:pt x="0" y="0"/>
                </a:moveTo>
                <a:lnTo>
                  <a:pt x="2681806" y="0"/>
                </a:lnTo>
                <a:lnTo>
                  <a:pt x="2681806" y="2810042"/>
                </a:lnTo>
                <a:lnTo>
                  <a:pt x="0" y="2810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5399999">
            <a:off x="6726892" y="3030722"/>
            <a:ext cx="5095875" cy="2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z="1207" spc="169">
                <a:solidFill>
                  <a:srgbClr val="F2F2F6"/>
                </a:solidFill>
                <a:latin typeface="Gidole"/>
              </a:rPr>
              <a:t>DAB303 – MARKETING ANALYTICS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1520" y="731520"/>
            <a:ext cx="4451906" cy="5556895"/>
            <a:chOff x="0" y="0"/>
            <a:chExt cx="5935875" cy="740919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5935875" cy="1071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98"/>
                </a:lnSpc>
              </a:pPr>
              <a:r>
                <a:rPr lang="en-US" sz="5337" spc="53">
                  <a:solidFill>
                    <a:srgbClr val="F2F2F6"/>
                  </a:solidFill>
                  <a:latin typeface="Aileron Bold Italics"/>
                </a:rPr>
                <a:t>EDA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72970"/>
              <a:ext cx="5540390" cy="5836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  <a:r>
                <a:rPr lang="en-US" sz="1501" spc="15">
                  <a:solidFill>
                    <a:srgbClr val="F2F2F6"/>
                  </a:solidFill>
                  <a:latin typeface="Gidole"/>
                </a:rPr>
                <a:t>What We Discovered:</a:t>
              </a: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  <a:r>
                <a:rPr lang="en-US" sz="1501" spc="15">
                  <a:solidFill>
                    <a:srgbClr val="F2F2F6"/>
                  </a:solidFill>
                  <a:latin typeface="Gidole"/>
                </a:rPr>
                <a:t>Among our app users, we noticed a significant 60.1% churn rate among male customers.</a:t>
              </a:r>
            </a:p>
            <a:p>
              <a:pPr>
                <a:lnSpc>
                  <a:spcPts val="2702"/>
                </a:lnSpc>
              </a:pPr>
            </a:p>
            <a:p>
              <a:pPr>
                <a:lnSpc>
                  <a:spcPts val="270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000244" y="1885054"/>
            <a:ext cx="4436659" cy="440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  <a:r>
              <a:rPr lang="en-US" sz="1501" spc="15">
                <a:solidFill>
                  <a:srgbClr val="F2F2F6"/>
                </a:solidFill>
                <a:latin typeface="Gidole"/>
              </a:rPr>
              <a:t>What We Will Do:</a:t>
            </a:r>
          </a:p>
          <a:p>
            <a:pPr>
              <a:lnSpc>
                <a:spcPts val="2702"/>
              </a:lnSpc>
            </a:pPr>
          </a:p>
          <a:p>
            <a:pPr>
              <a:lnSpc>
                <a:spcPts val="2702"/>
              </a:lnSpc>
            </a:pPr>
            <a:r>
              <a:rPr lang="en-US" sz="1501" spc="15">
                <a:solidFill>
                  <a:srgbClr val="F2F2F6"/>
                </a:solidFill>
                <a:latin typeface="Gidole"/>
              </a:rPr>
              <a:t>To address the high male customer churn rate, we'll investigate underlying reasons, develop male-focused products and services, and explore other contributing factors.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DAFwQJ_Yh0o</dc:identifier>
  <dcterms:modified xsi:type="dcterms:W3CDTF">2011-08-01T06:04:30Z</dcterms:modified>
  <cp:revision>1</cp:revision>
  <dc:title>CHURN ANALYSIS</dc:title>
</cp:coreProperties>
</file>