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896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896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298" y="10687309"/>
                </a:moveTo>
                <a:lnTo>
                  <a:pt x="0" y="10687309"/>
                </a:lnTo>
                <a:lnTo>
                  <a:pt x="0" y="0"/>
                </a:lnTo>
                <a:lnTo>
                  <a:pt x="7556298" y="0"/>
                </a:lnTo>
                <a:lnTo>
                  <a:pt x="7556298" y="10687309"/>
                </a:lnTo>
                <a:close/>
              </a:path>
            </a:pathLst>
          </a:custGeom>
          <a:solidFill>
            <a:srgbClr val="ECE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431" y="1627752"/>
            <a:ext cx="6290571" cy="73278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32190" y="702023"/>
            <a:ext cx="6280785" cy="0"/>
          </a:xfrm>
          <a:custGeom>
            <a:avLst/>
            <a:gdLst/>
            <a:ahLst/>
            <a:cxnLst/>
            <a:rect l="l" t="t" r="r" b="b"/>
            <a:pathLst>
              <a:path w="6280784" h="0">
                <a:moveTo>
                  <a:pt x="0" y="0"/>
                </a:moveTo>
                <a:lnTo>
                  <a:pt x="6280683" y="0"/>
                </a:lnTo>
              </a:path>
            </a:pathLst>
          </a:custGeom>
          <a:ln w="9516">
            <a:solidFill>
              <a:srgbClr val="896F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896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84584"/>
            <a:ext cx="7556500" cy="2602865"/>
          </a:xfrm>
          <a:custGeom>
            <a:avLst/>
            <a:gdLst/>
            <a:ahLst/>
            <a:cxnLst/>
            <a:rect l="l" t="t" r="r" b="b"/>
            <a:pathLst>
              <a:path w="7556500" h="2602865">
                <a:moveTo>
                  <a:pt x="7555991" y="2602724"/>
                </a:moveTo>
                <a:lnTo>
                  <a:pt x="0" y="2602724"/>
                </a:lnTo>
                <a:lnTo>
                  <a:pt x="0" y="0"/>
                </a:lnTo>
                <a:lnTo>
                  <a:pt x="7555991" y="0"/>
                </a:lnTo>
                <a:lnTo>
                  <a:pt x="7555991" y="2602724"/>
                </a:lnTo>
                <a:close/>
              </a:path>
            </a:pathLst>
          </a:custGeom>
          <a:solidFill>
            <a:srgbClr val="ECE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4317" y="9672338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4" h="0">
                <a:moveTo>
                  <a:pt x="0" y="0"/>
                </a:moveTo>
                <a:lnTo>
                  <a:pt x="823213" y="0"/>
                </a:lnTo>
              </a:path>
            </a:pathLst>
          </a:custGeom>
          <a:ln w="9516">
            <a:solidFill>
              <a:srgbClr val="73605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289" y="1609784"/>
            <a:ext cx="4234953" cy="5938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298" y="10687309"/>
                </a:moveTo>
                <a:lnTo>
                  <a:pt x="0" y="10687309"/>
                </a:lnTo>
                <a:lnTo>
                  <a:pt x="0" y="0"/>
                </a:lnTo>
                <a:lnTo>
                  <a:pt x="7556298" y="0"/>
                </a:lnTo>
                <a:lnTo>
                  <a:pt x="7556298" y="10687309"/>
                </a:lnTo>
                <a:close/>
              </a:path>
            </a:pathLst>
          </a:custGeom>
          <a:solidFill>
            <a:srgbClr val="DBD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1835" y="953923"/>
            <a:ext cx="5372828" cy="1023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896F5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968" y="805642"/>
            <a:ext cx="3267710" cy="18815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99"/>
              </a:lnSpc>
              <a:spcBef>
                <a:spcPts val="100"/>
              </a:spcBef>
            </a:pPr>
            <a:r>
              <a:rPr dirty="0" sz="3500" spc="555">
                <a:latin typeface="Verdana"/>
                <a:cs typeface="Verdana"/>
              </a:rPr>
              <a:t>CUSTOMER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555">
                <a:latin typeface="Verdana"/>
                <a:cs typeface="Verdana"/>
              </a:rPr>
              <a:t>B</a:t>
            </a:r>
            <a:r>
              <a:rPr dirty="0" sz="3500" spc="550">
                <a:latin typeface="Verdana"/>
                <a:cs typeface="Verdana"/>
              </a:rPr>
              <a:t>E</a:t>
            </a:r>
            <a:r>
              <a:rPr dirty="0" sz="3500" spc="515">
                <a:latin typeface="Verdana"/>
                <a:cs typeface="Verdana"/>
              </a:rPr>
              <a:t>H</a:t>
            </a:r>
            <a:r>
              <a:rPr dirty="0" sz="3500" spc="675">
                <a:latin typeface="Verdana"/>
                <a:cs typeface="Verdana"/>
              </a:rPr>
              <a:t>A</a:t>
            </a:r>
            <a:r>
              <a:rPr dirty="0" sz="3500" spc="630">
                <a:latin typeface="Verdana"/>
                <a:cs typeface="Verdana"/>
              </a:rPr>
              <a:t>V</a:t>
            </a:r>
            <a:r>
              <a:rPr dirty="0" sz="3500" spc="25">
                <a:latin typeface="Verdana"/>
                <a:cs typeface="Verdana"/>
              </a:rPr>
              <a:t>I</a:t>
            </a:r>
            <a:r>
              <a:rPr dirty="0" sz="3500" spc="600">
                <a:latin typeface="Verdana"/>
                <a:cs typeface="Verdana"/>
              </a:rPr>
              <a:t>O</a:t>
            </a:r>
            <a:r>
              <a:rPr dirty="0" sz="3500" spc="585">
                <a:latin typeface="Verdana"/>
                <a:cs typeface="Verdana"/>
              </a:rPr>
              <a:t>U</a:t>
            </a:r>
            <a:r>
              <a:rPr dirty="0" sz="3500" spc="50">
                <a:latin typeface="Verdana"/>
                <a:cs typeface="Verdana"/>
              </a:rPr>
              <a:t>R  </a:t>
            </a:r>
            <a:r>
              <a:rPr dirty="0" sz="3500" spc="505">
                <a:latin typeface="Verdana"/>
                <a:cs typeface="Verdana"/>
              </a:rPr>
              <a:t>ANALYSIS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731" y="349616"/>
            <a:ext cx="23253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35">
                <a:solidFill>
                  <a:srgbClr val="896F5C"/>
                </a:solidFill>
                <a:latin typeface="Lucida Sans Unicode"/>
                <a:cs typeface="Lucida Sans Unicode"/>
              </a:rPr>
              <a:t>DAB-303</a:t>
            </a:r>
            <a:r>
              <a:rPr dirty="0" sz="1300" spc="-70">
                <a:solidFill>
                  <a:srgbClr val="896F5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">
                <a:solidFill>
                  <a:srgbClr val="896F5C"/>
                </a:solidFill>
                <a:latin typeface="Lucida Sans Unicode"/>
                <a:cs typeface="Lucida Sans Unicode"/>
              </a:rPr>
              <a:t>Marketing</a:t>
            </a:r>
            <a:r>
              <a:rPr dirty="0" sz="1300" spc="-65">
                <a:solidFill>
                  <a:srgbClr val="896F5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10">
                <a:solidFill>
                  <a:srgbClr val="896F5C"/>
                </a:solidFill>
                <a:latin typeface="Lucida Sans Unicode"/>
                <a:cs typeface="Lucida Sans Unicode"/>
              </a:rPr>
              <a:t>Analysis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7389" y="9892201"/>
            <a:ext cx="10591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80">
                <a:solidFill>
                  <a:srgbClr val="896F5C"/>
                </a:solidFill>
                <a:latin typeface="Lucida Sans Unicode"/>
                <a:cs typeface="Lucida Sans Unicode"/>
              </a:rPr>
              <a:t>By</a:t>
            </a:r>
            <a:r>
              <a:rPr dirty="0" sz="1300" spc="25">
                <a:solidFill>
                  <a:srgbClr val="896F5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75">
                <a:solidFill>
                  <a:srgbClr val="896F5C"/>
                </a:solidFill>
                <a:latin typeface="Lucida Sans Unicode"/>
                <a:cs typeface="Lucida Sans Unicode"/>
              </a:rPr>
              <a:t>Group</a:t>
            </a:r>
            <a:r>
              <a:rPr dirty="0" sz="1300" spc="25">
                <a:solidFill>
                  <a:srgbClr val="896F5C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80">
                <a:solidFill>
                  <a:srgbClr val="896F5C"/>
                </a:solidFill>
                <a:latin typeface="Lucida Sans Unicode"/>
                <a:cs typeface="Lucida Sans Unicode"/>
              </a:rPr>
              <a:t>10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298" y="10687309"/>
                </a:moveTo>
                <a:lnTo>
                  <a:pt x="0" y="10687309"/>
                </a:lnTo>
                <a:lnTo>
                  <a:pt x="0" y="0"/>
                </a:lnTo>
                <a:lnTo>
                  <a:pt x="7556298" y="0"/>
                </a:lnTo>
                <a:lnTo>
                  <a:pt x="7556298" y="10687309"/>
                </a:lnTo>
                <a:close/>
              </a:path>
            </a:pathLst>
          </a:custGeom>
          <a:solidFill>
            <a:srgbClr val="F4F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14081" y="7195397"/>
            <a:ext cx="5080" cy="600075"/>
          </a:xfrm>
          <a:custGeom>
            <a:avLst/>
            <a:gdLst/>
            <a:ahLst/>
            <a:cxnLst/>
            <a:rect l="l" t="t" r="r" b="b"/>
            <a:pathLst>
              <a:path w="5079" h="600075">
                <a:moveTo>
                  <a:pt x="0" y="599683"/>
                </a:moveTo>
                <a:lnTo>
                  <a:pt x="4684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855" y="2744539"/>
            <a:ext cx="4482388" cy="4596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2645" y="10309535"/>
            <a:ext cx="18770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352" y="10309535"/>
            <a:ext cx="2546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>
                <a:solidFill>
                  <a:srgbClr val="646464"/>
                </a:solidFill>
                <a:latin typeface="Verdana"/>
                <a:cs typeface="Verdana"/>
              </a:rPr>
              <a:t>E</a:t>
            </a:r>
            <a:r>
              <a:rPr dirty="0" sz="800" spc="55">
                <a:solidFill>
                  <a:srgbClr val="646464"/>
                </a:solidFill>
                <a:latin typeface="Verdana"/>
                <a:cs typeface="Verdana"/>
              </a:rPr>
              <a:t>D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2169" y="10239529"/>
            <a:ext cx="13843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15">
                <a:solidFill>
                  <a:srgbClr val="755238"/>
                </a:solidFill>
                <a:latin typeface="Verdana"/>
                <a:cs typeface="Verdana"/>
              </a:rPr>
              <a:t>1</a:t>
            </a:r>
            <a:r>
              <a:rPr dirty="0" sz="1200" spc="-335">
                <a:solidFill>
                  <a:srgbClr val="755238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2645" y="545954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360" y="808208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6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0360" y="87672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6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4129" y="7481438"/>
            <a:ext cx="2630805" cy="1862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75435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330200" marR="66040" indent="-318135">
              <a:lnSpc>
                <a:spcPct val="124900"/>
              </a:lnSpc>
            </a:pP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h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15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 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h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5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4003" y="7481438"/>
            <a:ext cx="2997835" cy="231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5080" indent="378460">
              <a:lnSpc>
                <a:spcPct val="124900"/>
              </a:lnSpc>
            </a:pP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ll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95">
                <a:solidFill>
                  <a:srgbClr val="66665E"/>
                </a:solidFill>
                <a:latin typeface="Lucida Sans Unicode"/>
                <a:cs typeface="Lucida Sans Unicode"/>
              </a:rPr>
              <a:t>z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h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ll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 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ff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h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e 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d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needs,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ultimately</a:t>
            </a:r>
            <a:r>
              <a:rPr dirty="0" sz="1200" spc="-1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enhancing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66665E"/>
                </a:solidFill>
                <a:latin typeface="Lucida Sans Unicode"/>
                <a:cs typeface="Lucida Sans Unicode"/>
              </a:rPr>
              <a:t>engagement</a:t>
            </a:r>
            <a:endParaRPr sz="12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9"/>
              </a:spcBef>
            </a:pP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5076" y="5885614"/>
            <a:ext cx="0" cy="1263650"/>
          </a:xfrm>
          <a:custGeom>
            <a:avLst/>
            <a:gdLst/>
            <a:ahLst/>
            <a:cxnLst/>
            <a:rect l="l" t="t" r="r" b="b"/>
            <a:pathLst>
              <a:path w="0" h="1263650">
                <a:moveTo>
                  <a:pt x="0" y="1263648"/>
                </a:moveTo>
                <a:lnTo>
                  <a:pt x="0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855" y="2203065"/>
            <a:ext cx="4482388" cy="45775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1321" y="743619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6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321" y="8121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6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38533" y="7301660"/>
            <a:ext cx="2954020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83820">
              <a:lnSpc>
                <a:spcPct val="124900"/>
              </a:lnSpc>
              <a:spcBef>
                <a:spcPts val="100"/>
              </a:spcBef>
            </a:pP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e 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e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f  </a:t>
            </a:r>
            <a:r>
              <a:rPr dirty="0" sz="1200" spc="-20">
                <a:solidFill>
                  <a:srgbClr val="66665E"/>
                </a:solidFill>
                <a:latin typeface="Lucida Sans Unicode"/>
                <a:cs typeface="Lucida Sans Unicode"/>
              </a:rPr>
              <a:t>doing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0">
                <a:solidFill>
                  <a:srgbClr val="66665E"/>
                </a:solidFill>
                <a:latin typeface="Lucida Sans Unicode"/>
                <a:cs typeface="Lucida Sans Unicode"/>
              </a:rPr>
              <a:t>so,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explore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ways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66665E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incentivize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n 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2608" y="10245669"/>
            <a:ext cx="15481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7008" y="10277602"/>
            <a:ext cx="17030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646464"/>
                </a:solidFill>
                <a:latin typeface="Verdana"/>
                <a:cs typeface="Verdana"/>
              </a:rPr>
              <a:t>EXPLORATORY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DATA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45" y="10239535"/>
            <a:ext cx="17018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15">
                <a:solidFill>
                  <a:srgbClr val="755238"/>
                </a:solidFill>
                <a:latin typeface="Verdana"/>
                <a:cs typeface="Verdana"/>
              </a:rPr>
              <a:t>1</a:t>
            </a:r>
            <a:r>
              <a:rPr dirty="0" sz="1200" spc="-85">
                <a:solidFill>
                  <a:srgbClr val="75523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2645" y="545958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6651" y="6835549"/>
            <a:ext cx="2849245" cy="1862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93875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66040" indent="170180">
              <a:lnSpc>
                <a:spcPct val="124900"/>
              </a:lnSpc>
            </a:pP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15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5">
                <a:solidFill>
                  <a:srgbClr val="66665E"/>
                </a:solidFill>
                <a:latin typeface="Lucida Sans Unicode"/>
                <a:cs typeface="Lucida Sans Unicode"/>
              </a:rPr>
              <a:t>a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 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5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100">
                <a:solidFill>
                  <a:srgbClr val="66665E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9389" y="6835549"/>
            <a:ext cx="20027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5345"/>
            <a:ext cx="757633" cy="4872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93448" y="755345"/>
            <a:ext cx="5862955" cy="8208645"/>
            <a:chOff x="1693448" y="755345"/>
            <a:chExt cx="5862955" cy="8208645"/>
          </a:xfrm>
        </p:grpSpPr>
        <p:sp>
          <p:nvSpPr>
            <p:cNvPr id="4" name="object 4"/>
            <p:cNvSpPr/>
            <p:nvPr/>
          </p:nvSpPr>
          <p:spPr>
            <a:xfrm>
              <a:off x="2114255" y="755345"/>
              <a:ext cx="5441950" cy="6385560"/>
            </a:xfrm>
            <a:custGeom>
              <a:avLst/>
              <a:gdLst/>
              <a:ahLst/>
              <a:cxnLst/>
              <a:rect l="l" t="t" r="r" b="b"/>
              <a:pathLst>
                <a:path w="5441950" h="6385559">
                  <a:moveTo>
                    <a:pt x="5422572" y="25400"/>
                  </a:moveTo>
                  <a:lnTo>
                    <a:pt x="3657056" y="25400"/>
                  </a:lnTo>
                  <a:lnTo>
                    <a:pt x="3721449" y="12700"/>
                  </a:lnTo>
                  <a:lnTo>
                    <a:pt x="4065440" y="12700"/>
                  </a:lnTo>
                  <a:lnTo>
                    <a:pt x="4138350" y="0"/>
                  </a:lnTo>
                  <a:lnTo>
                    <a:pt x="5422572" y="0"/>
                  </a:lnTo>
                  <a:lnTo>
                    <a:pt x="5422572" y="25400"/>
                  </a:lnTo>
                  <a:close/>
                </a:path>
                <a:path w="5441950" h="6385559">
                  <a:moveTo>
                    <a:pt x="4066185" y="38100"/>
                  </a:moveTo>
                  <a:lnTo>
                    <a:pt x="3359414" y="38100"/>
                  </a:lnTo>
                  <a:lnTo>
                    <a:pt x="3415560" y="25400"/>
                  </a:lnTo>
                  <a:lnTo>
                    <a:pt x="4139050" y="25400"/>
                  </a:lnTo>
                  <a:lnTo>
                    <a:pt x="4066185" y="38100"/>
                  </a:lnTo>
                  <a:close/>
                </a:path>
                <a:path w="5441950" h="6385559">
                  <a:moveTo>
                    <a:pt x="3658028" y="50800"/>
                  </a:moveTo>
                  <a:lnTo>
                    <a:pt x="3106136" y="50800"/>
                  </a:lnTo>
                  <a:lnTo>
                    <a:pt x="3152991" y="38100"/>
                  </a:lnTo>
                  <a:lnTo>
                    <a:pt x="3722389" y="38100"/>
                  </a:lnTo>
                  <a:lnTo>
                    <a:pt x="3658028" y="50800"/>
                  </a:lnTo>
                  <a:close/>
                </a:path>
                <a:path w="5441950" h="6385559">
                  <a:moveTo>
                    <a:pt x="3360515" y="63500"/>
                  </a:moveTo>
                  <a:lnTo>
                    <a:pt x="2868114" y="63500"/>
                  </a:lnTo>
                  <a:lnTo>
                    <a:pt x="2902443" y="50800"/>
                  </a:lnTo>
                  <a:lnTo>
                    <a:pt x="3416639" y="50800"/>
                  </a:lnTo>
                  <a:lnTo>
                    <a:pt x="3360515" y="63500"/>
                  </a:lnTo>
                  <a:close/>
                </a:path>
                <a:path w="5441950" h="6385559">
                  <a:moveTo>
                    <a:pt x="3107322" y="76200"/>
                  </a:moveTo>
                  <a:lnTo>
                    <a:pt x="2642359" y="76200"/>
                  </a:lnTo>
                  <a:lnTo>
                    <a:pt x="2710515" y="63500"/>
                  </a:lnTo>
                  <a:lnTo>
                    <a:pt x="3154164" y="63500"/>
                  </a:lnTo>
                  <a:lnTo>
                    <a:pt x="3107322" y="76200"/>
                  </a:lnTo>
                  <a:close/>
                </a:path>
                <a:path w="5441950" h="6385559">
                  <a:moveTo>
                    <a:pt x="2869357" y="88900"/>
                  </a:moveTo>
                  <a:lnTo>
                    <a:pt x="2403027" y="88900"/>
                  </a:lnTo>
                  <a:lnTo>
                    <a:pt x="2450052" y="76200"/>
                  </a:lnTo>
                  <a:lnTo>
                    <a:pt x="2903679" y="76200"/>
                  </a:lnTo>
                  <a:lnTo>
                    <a:pt x="2869357" y="88900"/>
                  </a:lnTo>
                  <a:close/>
                </a:path>
                <a:path w="5441950" h="6385559">
                  <a:moveTo>
                    <a:pt x="2678681" y="101600"/>
                  </a:moveTo>
                  <a:lnTo>
                    <a:pt x="2263376" y="101600"/>
                  </a:lnTo>
                  <a:lnTo>
                    <a:pt x="2309681" y="88900"/>
                  </a:lnTo>
                  <a:lnTo>
                    <a:pt x="2732077" y="88900"/>
                  </a:lnTo>
                  <a:lnTo>
                    <a:pt x="2678681" y="101600"/>
                  </a:lnTo>
                  <a:close/>
                </a:path>
                <a:path w="5441950" h="6385559">
                  <a:moveTo>
                    <a:pt x="2217765" y="139700"/>
                  </a:moveTo>
                  <a:lnTo>
                    <a:pt x="2080768" y="139700"/>
                  </a:lnTo>
                  <a:lnTo>
                    <a:pt x="2217324" y="101600"/>
                  </a:lnTo>
                  <a:lnTo>
                    <a:pt x="2450912" y="101600"/>
                  </a:lnTo>
                  <a:lnTo>
                    <a:pt x="2403794" y="114300"/>
                  </a:lnTo>
                  <a:lnTo>
                    <a:pt x="2310276" y="114300"/>
                  </a:lnTo>
                  <a:lnTo>
                    <a:pt x="2217765" y="139700"/>
                  </a:lnTo>
                  <a:close/>
                </a:path>
                <a:path w="5441950" h="6385559">
                  <a:moveTo>
                    <a:pt x="2171013" y="6223000"/>
                  </a:moveTo>
                  <a:lnTo>
                    <a:pt x="2035006" y="6223000"/>
                  </a:lnTo>
                  <a:lnTo>
                    <a:pt x="1771764" y="6146800"/>
                  </a:lnTo>
                  <a:lnTo>
                    <a:pt x="1729016" y="6121400"/>
                  </a:lnTo>
                  <a:lnTo>
                    <a:pt x="1644549" y="6096000"/>
                  </a:lnTo>
                  <a:lnTo>
                    <a:pt x="1602845" y="6070600"/>
                  </a:lnTo>
                  <a:lnTo>
                    <a:pt x="1520532" y="6045200"/>
                  </a:lnTo>
                  <a:lnTo>
                    <a:pt x="1439729" y="5994400"/>
                  </a:lnTo>
                  <a:lnTo>
                    <a:pt x="1399912" y="5981700"/>
                  </a:lnTo>
                  <a:lnTo>
                    <a:pt x="1321482" y="5930900"/>
                  </a:lnTo>
                  <a:lnTo>
                    <a:pt x="1282884" y="5918200"/>
                  </a:lnTo>
                  <a:lnTo>
                    <a:pt x="1244708" y="5892800"/>
                  </a:lnTo>
                  <a:lnTo>
                    <a:pt x="1169647" y="5842000"/>
                  </a:lnTo>
                  <a:lnTo>
                    <a:pt x="1096358" y="5791200"/>
                  </a:lnTo>
                  <a:lnTo>
                    <a:pt x="1024899" y="5740400"/>
                  </a:lnTo>
                  <a:lnTo>
                    <a:pt x="989874" y="5702300"/>
                  </a:lnTo>
                  <a:lnTo>
                    <a:pt x="955328" y="5676900"/>
                  </a:lnTo>
                  <a:lnTo>
                    <a:pt x="921269" y="5651500"/>
                  </a:lnTo>
                  <a:lnTo>
                    <a:pt x="887705" y="5626100"/>
                  </a:lnTo>
                  <a:lnTo>
                    <a:pt x="854641" y="5588000"/>
                  </a:lnTo>
                  <a:lnTo>
                    <a:pt x="822086" y="5562600"/>
                  </a:lnTo>
                  <a:lnTo>
                    <a:pt x="790047" y="5524500"/>
                  </a:lnTo>
                  <a:lnTo>
                    <a:pt x="758531" y="5499100"/>
                  </a:lnTo>
                  <a:lnTo>
                    <a:pt x="727546" y="5461000"/>
                  </a:lnTo>
                  <a:lnTo>
                    <a:pt x="697098" y="5435600"/>
                  </a:lnTo>
                  <a:lnTo>
                    <a:pt x="667195" y="5397500"/>
                  </a:lnTo>
                  <a:lnTo>
                    <a:pt x="637845" y="5372100"/>
                  </a:lnTo>
                  <a:lnTo>
                    <a:pt x="609054" y="5334000"/>
                  </a:lnTo>
                  <a:lnTo>
                    <a:pt x="580830" y="5295900"/>
                  </a:lnTo>
                  <a:lnTo>
                    <a:pt x="553180" y="5257800"/>
                  </a:lnTo>
                  <a:lnTo>
                    <a:pt x="526112" y="5232400"/>
                  </a:lnTo>
                  <a:lnTo>
                    <a:pt x="499633" y="5194300"/>
                  </a:lnTo>
                  <a:lnTo>
                    <a:pt x="473749" y="5156200"/>
                  </a:lnTo>
                  <a:lnTo>
                    <a:pt x="448469" y="5118100"/>
                  </a:lnTo>
                  <a:lnTo>
                    <a:pt x="423800" y="5080000"/>
                  </a:lnTo>
                  <a:lnTo>
                    <a:pt x="399749" y="5041900"/>
                  </a:lnTo>
                  <a:lnTo>
                    <a:pt x="376322" y="5003800"/>
                  </a:lnTo>
                  <a:lnTo>
                    <a:pt x="353529" y="4965700"/>
                  </a:lnTo>
                  <a:lnTo>
                    <a:pt x="331375" y="4927600"/>
                  </a:lnTo>
                  <a:lnTo>
                    <a:pt x="309868" y="4889500"/>
                  </a:lnTo>
                  <a:lnTo>
                    <a:pt x="289016" y="4851400"/>
                  </a:lnTo>
                  <a:lnTo>
                    <a:pt x="268825" y="4813300"/>
                  </a:lnTo>
                  <a:lnTo>
                    <a:pt x="249303" y="4762500"/>
                  </a:lnTo>
                  <a:lnTo>
                    <a:pt x="230458" y="4724400"/>
                  </a:lnTo>
                  <a:lnTo>
                    <a:pt x="212296" y="4686300"/>
                  </a:lnTo>
                  <a:lnTo>
                    <a:pt x="194825" y="4648200"/>
                  </a:lnTo>
                  <a:lnTo>
                    <a:pt x="178052" y="4597400"/>
                  </a:lnTo>
                  <a:lnTo>
                    <a:pt x="161984" y="4559300"/>
                  </a:lnTo>
                  <a:lnTo>
                    <a:pt x="146629" y="4521200"/>
                  </a:lnTo>
                  <a:lnTo>
                    <a:pt x="131994" y="4470400"/>
                  </a:lnTo>
                  <a:lnTo>
                    <a:pt x="118087" y="4432300"/>
                  </a:lnTo>
                  <a:lnTo>
                    <a:pt x="104914" y="4381500"/>
                  </a:lnTo>
                  <a:lnTo>
                    <a:pt x="92483" y="4343400"/>
                  </a:lnTo>
                  <a:lnTo>
                    <a:pt x="80801" y="4292600"/>
                  </a:lnTo>
                  <a:lnTo>
                    <a:pt x="69875" y="4254500"/>
                  </a:lnTo>
                  <a:lnTo>
                    <a:pt x="59714" y="4203700"/>
                  </a:lnTo>
                  <a:lnTo>
                    <a:pt x="50323" y="4165600"/>
                  </a:lnTo>
                  <a:lnTo>
                    <a:pt x="41711" y="4114800"/>
                  </a:lnTo>
                  <a:lnTo>
                    <a:pt x="33884" y="4076700"/>
                  </a:lnTo>
                  <a:lnTo>
                    <a:pt x="26850" y="4025900"/>
                  </a:lnTo>
                  <a:lnTo>
                    <a:pt x="20617" y="3975100"/>
                  </a:lnTo>
                  <a:lnTo>
                    <a:pt x="15191" y="3937000"/>
                  </a:lnTo>
                  <a:lnTo>
                    <a:pt x="10579" y="3886200"/>
                  </a:lnTo>
                  <a:lnTo>
                    <a:pt x="6790" y="3835400"/>
                  </a:lnTo>
                  <a:lnTo>
                    <a:pt x="3830" y="3797300"/>
                  </a:lnTo>
                  <a:lnTo>
                    <a:pt x="1707" y="3746500"/>
                  </a:lnTo>
                  <a:lnTo>
                    <a:pt x="428" y="3695700"/>
                  </a:lnTo>
                  <a:lnTo>
                    <a:pt x="0" y="3644900"/>
                  </a:lnTo>
                  <a:lnTo>
                    <a:pt x="0" y="2717800"/>
                  </a:lnTo>
                  <a:lnTo>
                    <a:pt x="428" y="2667000"/>
                  </a:lnTo>
                  <a:lnTo>
                    <a:pt x="1707" y="2616200"/>
                  </a:lnTo>
                  <a:lnTo>
                    <a:pt x="3830" y="2578100"/>
                  </a:lnTo>
                  <a:lnTo>
                    <a:pt x="6790" y="2527300"/>
                  </a:lnTo>
                  <a:lnTo>
                    <a:pt x="10579" y="2476500"/>
                  </a:lnTo>
                  <a:lnTo>
                    <a:pt x="15191" y="2425700"/>
                  </a:lnTo>
                  <a:lnTo>
                    <a:pt x="20617" y="2387600"/>
                  </a:lnTo>
                  <a:lnTo>
                    <a:pt x="26851" y="2336800"/>
                  </a:lnTo>
                  <a:lnTo>
                    <a:pt x="33885" y="2286000"/>
                  </a:lnTo>
                  <a:lnTo>
                    <a:pt x="41712" y="2247900"/>
                  </a:lnTo>
                  <a:lnTo>
                    <a:pt x="50325" y="2197100"/>
                  </a:lnTo>
                  <a:lnTo>
                    <a:pt x="59717" y="2159000"/>
                  </a:lnTo>
                  <a:lnTo>
                    <a:pt x="69879" y="2108200"/>
                  </a:lnTo>
                  <a:lnTo>
                    <a:pt x="80805" y="2070100"/>
                  </a:lnTo>
                  <a:lnTo>
                    <a:pt x="92488" y="2019300"/>
                  </a:lnTo>
                  <a:lnTo>
                    <a:pt x="104921" y="1981200"/>
                  </a:lnTo>
                  <a:lnTo>
                    <a:pt x="118095" y="1930400"/>
                  </a:lnTo>
                  <a:lnTo>
                    <a:pt x="132004" y="1892300"/>
                  </a:lnTo>
                  <a:lnTo>
                    <a:pt x="146641" y="1841500"/>
                  </a:lnTo>
                  <a:lnTo>
                    <a:pt x="161997" y="1803400"/>
                  </a:lnTo>
                  <a:lnTo>
                    <a:pt x="178067" y="1765300"/>
                  </a:lnTo>
                  <a:lnTo>
                    <a:pt x="194842" y="1714500"/>
                  </a:lnTo>
                  <a:lnTo>
                    <a:pt x="212316" y="1676400"/>
                  </a:lnTo>
                  <a:lnTo>
                    <a:pt x="230481" y="1638300"/>
                  </a:lnTo>
                  <a:lnTo>
                    <a:pt x="249329" y="1600200"/>
                  </a:lnTo>
                  <a:lnTo>
                    <a:pt x="268854" y="1549400"/>
                  </a:lnTo>
                  <a:lnTo>
                    <a:pt x="289049" y="1511300"/>
                  </a:lnTo>
                  <a:lnTo>
                    <a:pt x="309905" y="1473200"/>
                  </a:lnTo>
                  <a:lnTo>
                    <a:pt x="331416" y="1435100"/>
                  </a:lnTo>
                  <a:lnTo>
                    <a:pt x="353574" y="1397000"/>
                  </a:lnTo>
                  <a:lnTo>
                    <a:pt x="376373" y="1358900"/>
                  </a:lnTo>
                  <a:lnTo>
                    <a:pt x="399804" y="1320800"/>
                  </a:lnTo>
                  <a:lnTo>
                    <a:pt x="423861" y="1282700"/>
                  </a:lnTo>
                  <a:lnTo>
                    <a:pt x="448536" y="1244600"/>
                  </a:lnTo>
                  <a:lnTo>
                    <a:pt x="473822" y="1206500"/>
                  </a:lnTo>
                  <a:lnTo>
                    <a:pt x="499711" y="1168400"/>
                  </a:lnTo>
                  <a:lnTo>
                    <a:pt x="526198" y="1130300"/>
                  </a:lnTo>
                  <a:lnTo>
                    <a:pt x="553273" y="1104900"/>
                  </a:lnTo>
                  <a:lnTo>
                    <a:pt x="580930" y="1066800"/>
                  </a:lnTo>
                  <a:lnTo>
                    <a:pt x="609162" y="1028700"/>
                  </a:lnTo>
                  <a:lnTo>
                    <a:pt x="637961" y="990600"/>
                  </a:lnTo>
                  <a:lnTo>
                    <a:pt x="667320" y="965200"/>
                  </a:lnTo>
                  <a:lnTo>
                    <a:pt x="697232" y="927100"/>
                  </a:lnTo>
                  <a:lnTo>
                    <a:pt x="727689" y="901700"/>
                  </a:lnTo>
                  <a:lnTo>
                    <a:pt x="758685" y="863600"/>
                  </a:lnTo>
                  <a:lnTo>
                    <a:pt x="790211" y="838200"/>
                  </a:lnTo>
                  <a:lnTo>
                    <a:pt x="822261" y="800100"/>
                  </a:lnTo>
                  <a:lnTo>
                    <a:pt x="854827" y="774700"/>
                  </a:lnTo>
                  <a:lnTo>
                    <a:pt x="887903" y="736600"/>
                  </a:lnTo>
                  <a:lnTo>
                    <a:pt x="921480" y="711200"/>
                  </a:lnTo>
                  <a:lnTo>
                    <a:pt x="955552" y="685800"/>
                  </a:lnTo>
                  <a:lnTo>
                    <a:pt x="990111" y="660400"/>
                  </a:lnTo>
                  <a:lnTo>
                    <a:pt x="1025150" y="622300"/>
                  </a:lnTo>
                  <a:lnTo>
                    <a:pt x="1060661" y="596900"/>
                  </a:lnTo>
                  <a:lnTo>
                    <a:pt x="1133073" y="546100"/>
                  </a:lnTo>
                  <a:lnTo>
                    <a:pt x="1207288" y="495300"/>
                  </a:lnTo>
                  <a:lnTo>
                    <a:pt x="1283248" y="444500"/>
                  </a:lnTo>
                  <a:lnTo>
                    <a:pt x="1321865" y="431800"/>
                  </a:lnTo>
                  <a:lnTo>
                    <a:pt x="1400333" y="381000"/>
                  </a:lnTo>
                  <a:lnTo>
                    <a:pt x="1440171" y="368300"/>
                  </a:lnTo>
                  <a:lnTo>
                    <a:pt x="1521017" y="317500"/>
                  </a:lnTo>
                  <a:lnTo>
                    <a:pt x="1603374" y="292100"/>
                  </a:lnTo>
                  <a:lnTo>
                    <a:pt x="1645102" y="266700"/>
                  </a:lnTo>
                  <a:lnTo>
                    <a:pt x="1729619" y="241300"/>
                  </a:lnTo>
                  <a:lnTo>
                    <a:pt x="1772393" y="215900"/>
                  </a:lnTo>
                  <a:lnTo>
                    <a:pt x="2035806" y="139700"/>
                  </a:lnTo>
                  <a:lnTo>
                    <a:pt x="2171905" y="139700"/>
                  </a:lnTo>
                  <a:lnTo>
                    <a:pt x="2081014" y="165100"/>
                  </a:lnTo>
                  <a:lnTo>
                    <a:pt x="2035998" y="165100"/>
                  </a:lnTo>
                  <a:lnTo>
                    <a:pt x="1772383" y="241300"/>
                  </a:lnTo>
                  <a:lnTo>
                    <a:pt x="1729597" y="266700"/>
                  </a:lnTo>
                  <a:lnTo>
                    <a:pt x="1645076" y="292100"/>
                  </a:lnTo>
                  <a:lnTo>
                    <a:pt x="1603357" y="317500"/>
                  </a:lnTo>
                  <a:lnTo>
                    <a:pt x="1562008" y="330200"/>
                  </a:lnTo>
                  <a:lnTo>
                    <a:pt x="1521038" y="355600"/>
                  </a:lnTo>
                  <a:lnTo>
                    <a:pt x="1480453" y="368300"/>
                  </a:lnTo>
                  <a:lnTo>
                    <a:pt x="1440261" y="393700"/>
                  </a:lnTo>
                  <a:lnTo>
                    <a:pt x="1400469" y="406400"/>
                  </a:lnTo>
                  <a:lnTo>
                    <a:pt x="1322117" y="457200"/>
                  </a:lnTo>
                  <a:lnTo>
                    <a:pt x="1245455" y="508000"/>
                  </a:lnTo>
                  <a:lnTo>
                    <a:pt x="1170544" y="558800"/>
                  </a:lnTo>
                  <a:lnTo>
                    <a:pt x="1097442" y="609600"/>
                  </a:lnTo>
                  <a:lnTo>
                    <a:pt x="1026210" y="660400"/>
                  </a:lnTo>
                  <a:lnTo>
                    <a:pt x="991314" y="685800"/>
                  </a:lnTo>
                  <a:lnTo>
                    <a:pt x="956907" y="711200"/>
                  </a:lnTo>
                  <a:lnTo>
                    <a:pt x="922998" y="749300"/>
                  </a:lnTo>
                  <a:lnTo>
                    <a:pt x="889593" y="774700"/>
                  </a:lnTo>
                  <a:lnTo>
                    <a:pt x="856700" y="800100"/>
                  </a:lnTo>
                  <a:lnTo>
                    <a:pt x="824326" y="838200"/>
                  </a:lnTo>
                  <a:lnTo>
                    <a:pt x="792480" y="863600"/>
                  </a:lnTo>
                  <a:lnTo>
                    <a:pt x="761167" y="901700"/>
                  </a:lnTo>
                  <a:lnTo>
                    <a:pt x="730397" y="927100"/>
                  </a:lnTo>
                  <a:lnTo>
                    <a:pt x="700176" y="965200"/>
                  </a:lnTo>
                  <a:lnTo>
                    <a:pt x="670511" y="990600"/>
                  </a:lnTo>
                  <a:lnTo>
                    <a:pt x="641410" y="1028700"/>
                  </a:lnTo>
                  <a:lnTo>
                    <a:pt x="612882" y="1066800"/>
                  </a:lnTo>
                  <a:lnTo>
                    <a:pt x="584932" y="1104900"/>
                  </a:lnTo>
                  <a:lnTo>
                    <a:pt x="557568" y="1130300"/>
                  </a:lnTo>
                  <a:lnTo>
                    <a:pt x="530799" y="1168400"/>
                  </a:lnTo>
                  <a:lnTo>
                    <a:pt x="504630" y="1206500"/>
                  </a:lnTo>
                  <a:lnTo>
                    <a:pt x="479071" y="1244600"/>
                  </a:lnTo>
                  <a:lnTo>
                    <a:pt x="454127" y="1282700"/>
                  </a:lnTo>
                  <a:lnTo>
                    <a:pt x="429808" y="1320800"/>
                  </a:lnTo>
                  <a:lnTo>
                    <a:pt x="406119" y="1358900"/>
                  </a:lnTo>
                  <a:lnTo>
                    <a:pt x="383069" y="1397000"/>
                  </a:lnTo>
                  <a:lnTo>
                    <a:pt x="360665" y="1435100"/>
                  </a:lnTo>
                  <a:lnTo>
                    <a:pt x="338914" y="1473200"/>
                  </a:lnTo>
                  <a:lnTo>
                    <a:pt x="317825" y="1511300"/>
                  </a:lnTo>
                  <a:lnTo>
                    <a:pt x="297403" y="1549400"/>
                  </a:lnTo>
                  <a:lnTo>
                    <a:pt x="277657" y="1600200"/>
                  </a:lnTo>
                  <a:lnTo>
                    <a:pt x="258595" y="1638300"/>
                  </a:lnTo>
                  <a:lnTo>
                    <a:pt x="240223" y="1676400"/>
                  </a:lnTo>
                  <a:lnTo>
                    <a:pt x="222549" y="1714500"/>
                  </a:lnTo>
                  <a:lnTo>
                    <a:pt x="205581" y="1765300"/>
                  </a:lnTo>
                  <a:lnTo>
                    <a:pt x="189325" y="1803400"/>
                  </a:lnTo>
                  <a:lnTo>
                    <a:pt x="173790" y="1841500"/>
                  </a:lnTo>
                  <a:lnTo>
                    <a:pt x="158983" y="1892300"/>
                  </a:lnTo>
                  <a:lnTo>
                    <a:pt x="144911" y="1930400"/>
                  </a:lnTo>
                  <a:lnTo>
                    <a:pt x="131582" y="1981200"/>
                  </a:lnTo>
                  <a:lnTo>
                    <a:pt x="119003" y="2019300"/>
                  </a:lnTo>
                  <a:lnTo>
                    <a:pt x="107182" y="2070100"/>
                  </a:lnTo>
                  <a:lnTo>
                    <a:pt x="96126" y="2108200"/>
                  </a:lnTo>
                  <a:lnTo>
                    <a:pt x="85842" y="2159000"/>
                  </a:lnTo>
                  <a:lnTo>
                    <a:pt x="76338" y="2197100"/>
                  </a:lnTo>
                  <a:lnTo>
                    <a:pt x="67621" y="2247900"/>
                  </a:lnTo>
                  <a:lnTo>
                    <a:pt x="59700" y="2286000"/>
                  </a:lnTo>
                  <a:lnTo>
                    <a:pt x="52580" y="2336800"/>
                  </a:lnTo>
                  <a:lnTo>
                    <a:pt x="46271" y="2387600"/>
                  </a:lnTo>
                  <a:lnTo>
                    <a:pt x="40778" y="2425700"/>
                  </a:lnTo>
                  <a:lnTo>
                    <a:pt x="36110" y="2476500"/>
                  </a:lnTo>
                  <a:lnTo>
                    <a:pt x="32274" y="2527300"/>
                  </a:lnTo>
                  <a:lnTo>
                    <a:pt x="29278" y="2565400"/>
                  </a:lnTo>
                  <a:lnTo>
                    <a:pt x="27128" y="2616200"/>
                  </a:lnTo>
                  <a:lnTo>
                    <a:pt x="25833" y="2667000"/>
                  </a:lnTo>
                  <a:lnTo>
                    <a:pt x="25400" y="2717800"/>
                  </a:lnTo>
                  <a:lnTo>
                    <a:pt x="25400" y="3644900"/>
                  </a:lnTo>
                  <a:lnTo>
                    <a:pt x="25833" y="3695700"/>
                  </a:lnTo>
                  <a:lnTo>
                    <a:pt x="27128" y="3746500"/>
                  </a:lnTo>
                  <a:lnTo>
                    <a:pt x="29278" y="3784600"/>
                  </a:lnTo>
                  <a:lnTo>
                    <a:pt x="32274" y="3835400"/>
                  </a:lnTo>
                  <a:lnTo>
                    <a:pt x="36110" y="3886200"/>
                  </a:lnTo>
                  <a:lnTo>
                    <a:pt x="40778" y="3937000"/>
                  </a:lnTo>
                  <a:lnTo>
                    <a:pt x="46270" y="3975100"/>
                  </a:lnTo>
                  <a:lnTo>
                    <a:pt x="52579" y="4025900"/>
                  </a:lnTo>
                  <a:lnTo>
                    <a:pt x="59698" y="4076700"/>
                  </a:lnTo>
                  <a:lnTo>
                    <a:pt x="67620" y="4114800"/>
                  </a:lnTo>
                  <a:lnTo>
                    <a:pt x="76336" y="4165600"/>
                  </a:lnTo>
                  <a:lnTo>
                    <a:pt x="85839" y="4203700"/>
                  </a:lnTo>
                  <a:lnTo>
                    <a:pt x="96122" y="4254500"/>
                  </a:lnTo>
                  <a:lnTo>
                    <a:pt x="107177" y="4292600"/>
                  </a:lnTo>
                  <a:lnTo>
                    <a:pt x="118997" y="4343400"/>
                  </a:lnTo>
                  <a:lnTo>
                    <a:pt x="131575" y="4381500"/>
                  </a:lnTo>
                  <a:lnTo>
                    <a:pt x="144903" y="4432300"/>
                  </a:lnTo>
                  <a:lnTo>
                    <a:pt x="158973" y="4470400"/>
                  </a:lnTo>
                  <a:lnTo>
                    <a:pt x="173778" y="4521200"/>
                  </a:lnTo>
                  <a:lnTo>
                    <a:pt x="189311" y="4559300"/>
                  </a:lnTo>
                  <a:lnTo>
                    <a:pt x="205565" y="4597400"/>
                  </a:lnTo>
                  <a:lnTo>
                    <a:pt x="222530" y="4648200"/>
                  </a:lnTo>
                  <a:lnTo>
                    <a:pt x="240202" y="4686300"/>
                  </a:lnTo>
                  <a:lnTo>
                    <a:pt x="258571" y="4724400"/>
                  </a:lnTo>
                  <a:lnTo>
                    <a:pt x="277630" y="4762500"/>
                  </a:lnTo>
                  <a:lnTo>
                    <a:pt x="297373" y="4813300"/>
                  </a:lnTo>
                  <a:lnTo>
                    <a:pt x="317790" y="4851400"/>
                  </a:lnTo>
                  <a:lnTo>
                    <a:pt x="338876" y="4889500"/>
                  </a:lnTo>
                  <a:lnTo>
                    <a:pt x="360623" y="4927600"/>
                  </a:lnTo>
                  <a:lnTo>
                    <a:pt x="383022" y="4965700"/>
                  </a:lnTo>
                  <a:lnTo>
                    <a:pt x="406067" y="5003800"/>
                  </a:lnTo>
                  <a:lnTo>
                    <a:pt x="429751" y="5041900"/>
                  </a:lnTo>
                  <a:lnTo>
                    <a:pt x="454065" y="5080000"/>
                  </a:lnTo>
                  <a:lnTo>
                    <a:pt x="479002" y="5118100"/>
                  </a:lnTo>
                  <a:lnTo>
                    <a:pt x="504556" y="5156200"/>
                  </a:lnTo>
                  <a:lnTo>
                    <a:pt x="530717" y="5194300"/>
                  </a:lnTo>
                  <a:lnTo>
                    <a:pt x="557480" y="5232400"/>
                  </a:lnTo>
                  <a:lnTo>
                    <a:pt x="584836" y="5257800"/>
                  </a:lnTo>
                  <a:lnTo>
                    <a:pt x="612778" y="5295900"/>
                  </a:lnTo>
                  <a:lnTo>
                    <a:pt x="641299" y="5334000"/>
                  </a:lnTo>
                  <a:lnTo>
                    <a:pt x="670391" y="5359400"/>
                  </a:lnTo>
                  <a:lnTo>
                    <a:pt x="700046" y="5397500"/>
                  </a:lnTo>
                  <a:lnTo>
                    <a:pt x="730258" y="5435600"/>
                  </a:lnTo>
                  <a:lnTo>
                    <a:pt x="761019" y="5461000"/>
                  </a:lnTo>
                  <a:lnTo>
                    <a:pt x="792321" y="5499100"/>
                  </a:lnTo>
                  <a:lnTo>
                    <a:pt x="824157" y="5524500"/>
                  </a:lnTo>
                  <a:lnTo>
                    <a:pt x="856519" y="5562600"/>
                  </a:lnTo>
                  <a:lnTo>
                    <a:pt x="889400" y="5588000"/>
                  </a:lnTo>
                  <a:lnTo>
                    <a:pt x="922793" y="5613400"/>
                  </a:lnTo>
                  <a:lnTo>
                    <a:pt x="956689" y="5651500"/>
                  </a:lnTo>
                  <a:lnTo>
                    <a:pt x="991083" y="5676900"/>
                  </a:lnTo>
                  <a:lnTo>
                    <a:pt x="1061329" y="5727700"/>
                  </a:lnTo>
                  <a:lnTo>
                    <a:pt x="1133473" y="5778500"/>
                  </a:lnTo>
                  <a:lnTo>
                    <a:pt x="1207454" y="5829300"/>
                  </a:lnTo>
                  <a:lnTo>
                    <a:pt x="1283213" y="5880100"/>
                  </a:lnTo>
                  <a:lnTo>
                    <a:pt x="1360690" y="5930900"/>
                  </a:lnTo>
                  <a:lnTo>
                    <a:pt x="1400054" y="5943600"/>
                  </a:lnTo>
                  <a:lnTo>
                    <a:pt x="1479996" y="5994400"/>
                  </a:lnTo>
                  <a:lnTo>
                    <a:pt x="1520559" y="6007100"/>
                  </a:lnTo>
                  <a:lnTo>
                    <a:pt x="1561508" y="6032500"/>
                  </a:lnTo>
                  <a:lnTo>
                    <a:pt x="1602833" y="6045200"/>
                  </a:lnTo>
                  <a:lnTo>
                    <a:pt x="1644528" y="6070600"/>
                  </a:lnTo>
                  <a:lnTo>
                    <a:pt x="1771759" y="6108700"/>
                  </a:lnTo>
                  <a:lnTo>
                    <a:pt x="1814860" y="6134100"/>
                  </a:lnTo>
                  <a:lnTo>
                    <a:pt x="2035203" y="6197600"/>
                  </a:lnTo>
                  <a:lnTo>
                    <a:pt x="2080188" y="6197600"/>
                  </a:lnTo>
                  <a:lnTo>
                    <a:pt x="2171013" y="6223000"/>
                  </a:lnTo>
                  <a:close/>
                </a:path>
                <a:path w="5441950" h="6385559">
                  <a:moveTo>
                    <a:pt x="2449804" y="6261100"/>
                  </a:moveTo>
                  <a:lnTo>
                    <a:pt x="2216395" y="6261100"/>
                  </a:lnTo>
                  <a:lnTo>
                    <a:pt x="2079937" y="6223000"/>
                  </a:lnTo>
                  <a:lnTo>
                    <a:pt x="2216839" y="6223000"/>
                  </a:lnTo>
                  <a:lnTo>
                    <a:pt x="2262931" y="6235700"/>
                  </a:lnTo>
                  <a:lnTo>
                    <a:pt x="2309280" y="6235700"/>
                  </a:lnTo>
                  <a:lnTo>
                    <a:pt x="2355881" y="6248400"/>
                  </a:lnTo>
                  <a:lnTo>
                    <a:pt x="2402724" y="6248400"/>
                  </a:lnTo>
                  <a:lnTo>
                    <a:pt x="2449804" y="6261100"/>
                  </a:lnTo>
                  <a:close/>
                </a:path>
                <a:path w="5441950" h="6385559">
                  <a:moveTo>
                    <a:pt x="2710998" y="6273800"/>
                  </a:moveTo>
                  <a:lnTo>
                    <a:pt x="2308683" y="6273800"/>
                  </a:lnTo>
                  <a:lnTo>
                    <a:pt x="2262412" y="6261100"/>
                  </a:lnTo>
                  <a:lnTo>
                    <a:pt x="2693125" y="6261100"/>
                  </a:lnTo>
                  <a:lnTo>
                    <a:pt x="2710998" y="6273800"/>
                  </a:lnTo>
                  <a:close/>
                </a:path>
                <a:path w="5441950" h="6385559">
                  <a:moveTo>
                    <a:pt x="2939792" y="6286500"/>
                  </a:moveTo>
                  <a:lnTo>
                    <a:pt x="2448942" y="6286500"/>
                  </a:lnTo>
                  <a:lnTo>
                    <a:pt x="2401955" y="6273800"/>
                  </a:lnTo>
                  <a:lnTo>
                    <a:pt x="2903240" y="6273800"/>
                  </a:lnTo>
                  <a:lnTo>
                    <a:pt x="2939792" y="6286500"/>
                  </a:lnTo>
                  <a:close/>
                </a:path>
                <a:path w="5441950" h="6385559">
                  <a:moveTo>
                    <a:pt x="3153923" y="6299200"/>
                  </a:moveTo>
                  <a:lnTo>
                    <a:pt x="2729641" y="6299200"/>
                  </a:lnTo>
                  <a:lnTo>
                    <a:pt x="2676183" y="6286500"/>
                  </a:lnTo>
                  <a:lnTo>
                    <a:pt x="3107053" y="6286500"/>
                  </a:lnTo>
                  <a:lnTo>
                    <a:pt x="3153923" y="6299200"/>
                  </a:lnTo>
                  <a:close/>
                </a:path>
                <a:path w="5441950" h="6385559">
                  <a:moveTo>
                    <a:pt x="3416508" y="6311900"/>
                  </a:moveTo>
                  <a:lnTo>
                    <a:pt x="2901444" y="6311900"/>
                  </a:lnTo>
                  <a:lnTo>
                    <a:pt x="2867081" y="6299200"/>
                  </a:lnTo>
                  <a:lnTo>
                    <a:pt x="3360365" y="6299200"/>
                  </a:lnTo>
                  <a:lnTo>
                    <a:pt x="3416508" y="6311900"/>
                  </a:lnTo>
                  <a:close/>
                </a:path>
                <a:path w="5441950" h="6385559">
                  <a:moveTo>
                    <a:pt x="3722329" y="6324600"/>
                  </a:moveTo>
                  <a:lnTo>
                    <a:pt x="3152216" y="6324600"/>
                  </a:lnTo>
                  <a:lnTo>
                    <a:pt x="3105320" y="6311900"/>
                  </a:lnTo>
                  <a:lnTo>
                    <a:pt x="3657957" y="6311900"/>
                  </a:lnTo>
                  <a:lnTo>
                    <a:pt x="3722329" y="6324600"/>
                  </a:lnTo>
                  <a:close/>
                </a:path>
                <a:path w="5441950" h="6385559">
                  <a:moveTo>
                    <a:pt x="4139033" y="6337300"/>
                  </a:moveTo>
                  <a:lnTo>
                    <a:pt x="3414986" y="6337300"/>
                  </a:lnTo>
                  <a:lnTo>
                    <a:pt x="3358799" y="6324600"/>
                  </a:lnTo>
                  <a:lnTo>
                    <a:pt x="4066164" y="6324600"/>
                  </a:lnTo>
                  <a:lnTo>
                    <a:pt x="4139033" y="6337300"/>
                  </a:lnTo>
                  <a:close/>
                </a:path>
                <a:path w="5441950" h="6385559">
                  <a:moveTo>
                    <a:pt x="5422572" y="6362700"/>
                  </a:moveTo>
                  <a:lnTo>
                    <a:pt x="4138174" y="6362700"/>
                  </a:lnTo>
                  <a:lnTo>
                    <a:pt x="4065233" y="6350000"/>
                  </a:lnTo>
                  <a:lnTo>
                    <a:pt x="3721071" y="6350000"/>
                  </a:lnTo>
                  <a:lnTo>
                    <a:pt x="3656640" y="6337300"/>
                  </a:lnTo>
                  <a:lnTo>
                    <a:pt x="5422572" y="6337300"/>
                  </a:lnTo>
                  <a:lnTo>
                    <a:pt x="5422572" y="6362700"/>
                  </a:lnTo>
                  <a:close/>
                </a:path>
              </a:pathLst>
            </a:custGeom>
            <a:solidFill>
              <a:srgbClr val="A58B7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448" y="5775876"/>
              <a:ext cx="3188110" cy="31881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12996" y="1474075"/>
              <a:ext cx="47625" cy="1722755"/>
            </a:xfrm>
            <a:custGeom>
              <a:avLst/>
              <a:gdLst/>
              <a:ahLst/>
              <a:cxnLst/>
              <a:rect l="l" t="t" r="r" b="b"/>
              <a:pathLst>
                <a:path w="47625" h="1722755">
                  <a:moveTo>
                    <a:pt x="47586" y="1695589"/>
                  </a:moveTo>
                  <a:lnTo>
                    <a:pt x="26949" y="1674952"/>
                  </a:lnTo>
                  <a:lnTo>
                    <a:pt x="20637" y="1674952"/>
                  </a:lnTo>
                  <a:lnTo>
                    <a:pt x="0" y="1695589"/>
                  </a:lnTo>
                  <a:lnTo>
                    <a:pt x="0" y="1701901"/>
                  </a:lnTo>
                  <a:lnTo>
                    <a:pt x="20637" y="1722539"/>
                  </a:lnTo>
                  <a:lnTo>
                    <a:pt x="26949" y="1722539"/>
                  </a:lnTo>
                  <a:lnTo>
                    <a:pt x="47586" y="1701901"/>
                  </a:lnTo>
                  <a:lnTo>
                    <a:pt x="47586" y="1698739"/>
                  </a:lnTo>
                  <a:lnTo>
                    <a:pt x="47586" y="1695589"/>
                  </a:lnTo>
                  <a:close/>
                </a:path>
                <a:path w="47625" h="1722755">
                  <a:moveTo>
                    <a:pt x="47586" y="858113"/>
                  </a:moveTo>
                  <a:lnTo>
                    <a:pt x="26949" y="837476"/>
                  </a:lnTo>
                  <a:lnTo>
                    <a:pt x="20637" y="837476"/>
                  </a:lnTo>
                  <a:lnTo>
                    <a:pt x="0" y="858113"/>
                  </a:lnTo>
                  <a:lnTo>
                    <a:pt x="0" y="864425"/>
                  </a:lnTo>
                  <a:lnTo>
                    <a:pt x="20637" y="885063"/>
                  </a:lnTo>
                  <a:lnTo>
                    <a:pt x="26949" y="885063"/>
                  </a:lnTo>
                  <a:lnTo>
                    <a:pt x="47586" y="864425"/>
                  </a:lnTo>
                  <a:lnTo>
                    <a:pt x="47586" y="861275"/>
                  </a:lnTo>
                  <a:lnTo>
                    <a:pt x="47586" y="858113"/>
                  </a:lnTo>
                  <a:close/>
                </a:path>
                <a:path w="47625" h="1722755">
                  <a:moveTo>
                    <a:pt x="47586" y="20637"/>
                  </a:moveTo>
                  <a:lnTo>
                    <a:pt x="26949" y="0"/>
                  </a:lnTo>
                  <a:lnTo>
                    <a:pt x="20637" y="0"/>
                  </a:lnTo>
                  <a:lnTo>
                    <a:pt x="0" y="20637"/>
                  </a:lnTo>
                  <a:lnTo>
                    <a:pt x="0" y="26949"/>
                  </a:lnTo>
                  <a:lnTo>
                    <a:pt x="20637" y="47586"/>
                  </a:lnTo>
                  <a:lnTo>
                    <a:pt x="26949" y="47586"/>
                  </a:lnTo>
                  <a:lnTo>
                    <a:pt x="47586" y="26949"/>
                  </a:lnTo>
                  <a:lnTo>
                    <a:pt x="47586" y="23799"/>
                  </a:lnTo>
                  <a:lnTo>
                    <a:pt x="47586" y="20637"/>
                  </a:lnTo>
                  <a:close/>
                </a:path>
              </a:pathLst>
            </a:custGeom>
            <a:solidFill>
              <a:srgbClr val="6666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50927" y="440523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583" y="23791"/>
                  </a:moveTo>
                  <a:lnTo>
                    <a:pt x="32896" y="45772"/>
                  </a:lnTo>
                  <a:lnTo>
                    <a:pt x="29981" y="46979"/>
                  </a:lnTo>
                  <a:lnTo>
                    <a:pt x="26946" y="47583"/>
                  </a:lnTo>
                  <a:lnTo>
                    <a:pt x="23791" y="47583"/>
                  </a:lnTo>
                  <a:lnTo>
                    <a:pt x="20636" y="47583"/>
                  </a:lnTo>
                  <a:lnTo>
                    <a:pt x="17601" y="46979"/>
                  </a:lnTo>
                  <a:lnTo>
                    <a:pt x="14687" y="45772"/>
                  </a:lnTo>
                  <a:lnTo>
                    <a:pt x="11772" y="44564"/>
                  </a:lnTo>
                  <a:lnTo>
                    <a:pt x="0" y="26946"/>
                  </a:lnTo>
                  <a:lnTo>
                    <a:pt x="0" y="23791"/>
                  </a:lnTo>
                  <a:lnTo>
                    <a:pt x="0" y="20636"/>
                  </a:lnTo>
                  <a:lnTo>
                    <a:pt x="6968" y="6968"/>
                  </a:lnTo>
                  <a:lnTo>
                    <a:pt x="9199" y="4737"/>
                  </a:lnTo>
                  <a:lnTo>
                    <a:pt x="11772" y="3018"/>
                  </a:lnTo>
                  <a:lnTo>
                    <a:pt x="14687" y="1810"/>
                  </a:lnTo>
                  <a:lnTo>
                    <a:pt x="17601" y="603"/>
                  </a:lnTo>
                  <a:lnTo>
                    <a:pt x="20636" y="0"/>
                  </a:lnTo>
                  <a:lnTo>
                    <a:pt x="23791" y="0"/>
                  </a:lnTo>
                  <a:lnTo>
                    <a:pt x="26946" y="0"/>
                  </a:lnTo>
                  <a:lnTo>
                    <a:pt x="40615" y="6968"/>
                  </a:lnTo>
                  <a:lnTo>
                    <a:pt x="42846" y="9198"/>
                  </a:lnTo>
                  <a:lnTo>
                    <a:pt x="44565" y="11771"/>
                  </a:lnTo>
                  <a:lnTo>
                    <a:pt x="45772" y="14686"/>
                  </a:lnTo>
                  <a:lnTo>
                    <a:pt x="46980" y="17601"/>
                  </a:lnTo>
                  <a:lnTo>
                    <a:pt x="47583" y="20636"/>
                  </a:lnTo>
                  <a:lnTo>
                    <a:pt x="47583" y="23791"/>
                  </a:lnTo>
                  <a:close/>
                </a:path>
              </a:pathLst>
            </a:custGeom>
            <a:ln w="9516">
              <a:solidFill>
                <a:srgbClr val="66665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51833" y="1346527"/>
            <a:ext cx="3084830" cy="400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3995">
              <a:lnSpc>
                <a:spcPct val="124900"/>
              </a:lnSpc>
              <a:spcBef>
                <a:spcPts val="100"/>
              </a:spcBef>
            </a:pPr>
            <a:r>
              <a:rPr dirty="0" sz="1100" spc="-10">
                <a:solidFill>
                  <a:srgbClr val="66665E"/>
                </a:solidFill>
                <a:latin typeface="Lucida Sans Unicode"/>
                <a:cs typeface="Lucida Sans Unicode"/>
              </a:rPr>
              <a:t>The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location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codes 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have </a:t>
            </a:r>
            <a:r>
              <a:rPr dirty="0" sz="1100" spc="135">
                <a:solidFill>
                  <a:srgbClr val="66665E"/>
                </a:solidFill>
                <a:latin typeface="Lucida Sans Unicode"/>
                <a:cs typeface="Lucida Sans Unicode"/>
              </a:rPr>
              <a:t>a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similar 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percentage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of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churns,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meaning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that </a:t>
            </a:r>
            <a:r>
              <a:rPr dirty="0" sz="1100" spc="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location</a:t>
            </a:r>
            <a:r>
              <a:rPr dirty="0" sz="1100" spc="-6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might</a:t>
            </a:r>
            <a:r>
              <a:rPr dirty="0" sz="1100" spc="-6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not</a:t>
            </a:r>
            <a:r>
              <a:rPr dirty="0" sz="1100" spc="-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be</a:t>
            </a:r>
            <a:r>
              <a:rPr dirty="0" sz="1100" spc="-6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3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-6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strong</a:t>
            </a:r>
            <a:r>
              <a:rPr dirty="0" sz="1100" spc="-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indication </a:t>
            </a:r>
            <a:r>
              <a:rPr dirty="0" sz="1100" spc="-33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5E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-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churn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24900"/>
              </a:lnSpc>
            </a:pP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Customers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with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push status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activated </a:t>
            </a:r>
            <a:r>
              <a:rPr dirty="0" sz="1100" spc="50">
                <a:solidFill>
                  <a:srgbClr val="66665E"/>
                </a:solidFill>
                <a:latin typeface="Lucida Sans Unicode"/>
                <a:cs typeface="Lucida Sans Unicode"/>
              </a:rPr>
              <a:t>are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less </a:t>
            </a:r>
            <a:r>
              <a:rPr dirty="0" sz="1100" spc="-25">
                <a:solidFill>
                  <a:srgbClr val="66665E"/>
                </a:solidFill>
                <a:latin typeface="Lucida Sans Unicode"/>
                <a:cs typeface="Lucida Sans Unicode"/>
              </a:rPr>
              <a:t>likely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to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be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churns,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meaning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that </a:t>
            </a:r>
            <a:r>
              <a:rPr dirty="0" sz="1100" spc="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motivating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customers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to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activate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push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status might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help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minimize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churns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Customers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66665E"/>
                </a:solidFill>
                <a:latin typeface="Lucida Sans Unicode"/>
                <a:cs typeface="Lucida Sans Unicode"/>
              </a:rPr>
              <a:t>their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credit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card 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information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saved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on the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side </a:t>
            </a:r>
            <a:r>
              <a:rPr dirty="0" sz="1100" spc="50">
                <a:solidFill>
                  <a:srgbClr val="66665E"/>
                </a:solidFill>
                <a:latin typeface="Lucida Sans Unicode"/>
                <a:cs typeface="Lucida Sans Unicode"/>
              </a:rPr>
              <a:t>are 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far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less 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5E"/>
                </a:solidFill>
                <a:latin typeface="Lucida Sans Unicode"/>
                <a:cs typeface="Lucida Sans Unicode"/>
              </a:rPr>
              <a:t>likely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to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be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churns </a:t>
            </a:r>
            <a:r>
              <a:rPr dirty="0" sz="1100" spc="35">
                <a:solidFill>
                  <a:srgbClr val="66665E"/>
                </a:solidFill>
                <a:latin typeface="Lucida Sans Unicode"/>
                <a:cs typeface="Lucida Sans Unicode"/>
              </a:rPr>
              <a:t>than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customers </a:t>
            </a:r>
            <a:r>
              <a:rPr dirty="0" sz="1100">
                <a:solidFill>
                  <a:srgbClr val="66665E"/>
                </a:solidFill>
                <a:latin typeface="Lucida Sans Unicode"/>
                <a:cs typeface="Lucida Sans Unicode"/>
              </a:rPr>
              <a:t>without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66665E"/>
                </a:solidFill>
                <a:latin typeface="Lucida Sans Unicode"/>
                <a:cs typeface="Lucida Sans Unicode"/>
              </a:rPr>
              <a:t>their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credit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card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info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saved.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66665E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means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that </a:t>
            </a:r>
            <a:r>
              <a:rPr dirty="0" sz="1100" spc="-3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-45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6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100" spc="5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95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1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4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100" spc="130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100" spc="6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130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4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100" spc="6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-35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credit</a:t>
            </a:r>
            <a:r>
              <a:rPr dirty="0" sz="1100" spc="-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card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info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might</a:t>
            </a:r>
            <a:r>
              <a:rPr dirty="0" sz="1100" spc="-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minimize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churns.</a:t>
            </a:r>
            <a:endParaRPr sz="1100">
              <a:latin typeface="Lucida Sans Unicode"/>
              <a:cs typeface="Lucida Sans Unicode"/>
            </a:endParaRPr>
          </a:p>
          <a:p>
            <a:pPr marL="249554" marR="68580">
              <a:lnSpc>
                <a:spcPct val="124900"/>
              </a:lnSpc>
            </a:pPr>
            <a:r>
              <a:rPr dirty="0" sz="1100" spc="-11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95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100" spc="130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-85">
                <a:solidFill>
                  <a:srgbClr val="66665E"/>
                </a:solidFill>
                <a:latin typeface="Lucida Sans Unicode"/>
                <a:cs typeface="Lucida Sans Unicode"/>
              </a:rPr>
              <a:t>k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6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100" spc="95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100" spc="6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95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100" spc="95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o 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trust </a:t>
            </a:r>
            <a:r>
              <a:rPr dirty="0" sz="1100" spc="-10">
                <a:solidFill>
                  <a:srgbClr val="66665E"/>
                </a:solidFill>
                <a:latin typeface="Lucida Sans Unicode"/>
                <a:cs typeface="Lucida Sans Unicode"/>
              </a:rPr>
              <a:t>their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credit </a:t>
            </a:r>
            <a:r>
              <a:rPr dirty="0" sz="1100" spc="55">
                <a:solidFill>
                  <a:srgbClr val="66665E"/>
                </a:solidFill>
                <a:latin typeface="Lucida Sans Unicode"/>
                <a:cs typeface="Lucida Sans Unicode"/>
              </a:rPr>
              <a:t>card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info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on </a:t>
            </a:r>
            <a:r>
              <a:rPr dirty="0" sz="1100" spc="135">
                <a:solidFill>
                  <a:srgbClr val="66665E"/>
                </a:solidFill>
                <a:latin typeface="Lucida Sans Unicode"/>
                <a:cs typeface="Lucida Sans Unicode"/>
              </a:rPr>
              <a:t>a </a:t>
            </a:r>
            <a:r>
              <a:rPr dirty="0" sz="1100" spc="15">
                <a:solidFill>
                  <a:srgbClr val="66665E"/>
                </a:solidFill>
                <a:latin typeface="Lucida Sans Unicode"/>
                <a:cs typeface="Lucida Sans Unicode"/>
              </a:rPr>
              <a:t>side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indicate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that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they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trust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66665E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brand.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More </a:t>
            </a:r>
            <a:r>
              <a:rPr dirty="0" sz="1100" spc="1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trust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less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solidFill>
                  <a:srgbClr val="66665E"/>
                </a:solidFill>
                <a:latin typeface="Lucida Sans Unicode"/>
                <a:cs typeface="Lucida Sans Unicode"/>
              </a:rPr>
              <a:t>chances</a:t>
            </a:r>
            <a:r>
              <a:rPr dirty="0" sz="11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66665E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customers</a:t>
            </a:r>
            <a:r>
              <a:rPr dirty="0" sz="11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66665E"/>
                </a:solidFill>
                <a:latin typeface="Lucida Sans Unicode"/>
                <a:cs typeface="Lucida Sans Unicode"/>
              </a:rPr>
              <a:t>leaving </a:t>
            </a:r>
            <a:r>
              <a:rPr dirty="0" sz="1100" spc="-33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66665E"/>
                </a:solidFill>
                <a:latin typeface="Lucida Sans Unicode"/>
                <a:cs typeface="Lucida Sans Unicode"/>
              </a:rPr>
              <a:t>your</a:t>
            </a:r>
            <a:r>
              <a:rPr dirty="0" sz="1100" spc="-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66665E"/>
                </a:solidFill>
                <a:latin typeface="Lucida Sans Unicode"/>
                <a:cs typeface="Lucida Sans Unicode"/>
              </a:rPr>
              <a:t>business.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2645" y="641164"/>
            <a:ext cx="25469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F</a:t>
            </a:r>
            <a:r>
              <a:rPr dirty="0" sz="4000" spc="375" b="1">
                <a:solidFill>
                  <a:srgbClr val="755238"/>
                </a:solidFill>
                <a:latin typeface="Calibri"/>
                <a:cs typeface="Calibri"/>
              </a:rPr>
              <a:t>I</a:t>
            </a:r>
            <a:r>
              <a:rPr dirty="0" sz="4000" spc="360" b="1">
                <a:solidFill>
                  <a:srgbClr val="755238"/>
                </a:solidFill>
                <a:latin typeface="Calibri"/>
                <a:cs typeface="Calibri"/>
              </a:rPr>
              <a:t>N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75" b="1">
                <a:solidFill>
                  <a:srgbClr val="755238"/>
                </a:solidFill>
                <a:latin typeface="Calibri"/>
                <a:cs typeface="Calibri"/>
              </a:rPr>
              <a:t>I</a:t>
            </a:r>
            <a:r>
              <a:rPr dirty="0" sz="4000" spc="360" b="1">
                <a:solidFill>
                  <a:srgbClr val="755238"/>
                </a:solidFill>
                <a:latin typeface="Calibri"/>
                <a:cs typeface="Calibri"/>
              </a:rPr>
              <a:t>N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G</a:t>
            </a:r>
            <a:r>
              <a:rPr dirty="0" sz="4000" spc="350" b="1">
                <a:solidFill>
                  <a:srgbClr val="755238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2608" y="10245666"/>
            <a:ext cx="15481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0922" y="10277600"/>
            <a:ext cx="5549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0">
                <a:solidFill>
                  <a:srgbClr val="646464"/>
                </a:solidFill>
                <a:latin typeface="Verdana"/>
                <a:cs typeface="Verdana"/>
              </a:rPr>
              <a:t>F</a:t>
            </a:r>
            <a:r>
              <a:rPr dirty="0" sz="800" spc="-85">
                <a:solidFill>
                  <a:srgbClr val="646464"/>
                </a:solidFill>
                <a:latin typeface="Verdana"/>
                <a:cs typeface="Verdana"/>
              </a:rPr>
              <a:t>I</a:t>
            </a:r>
            <a:r>
              <a:rPr dirty="0" sz="800" spc="65">
                <a:solidFill>
                  <a:srgbClr val="646464"/>
                </a:solidFill>
                <a:latin typeface="Verdana"/>
                <a:cs typeface="Verdana"/>
              </a:rPr>
              <a:t>N</a:t>
            </a:r>
            <a:r>
              <a:rPr dirty="0" sz="800" spc="55">
                <a:solidFill>
                  <a:srgbClr val="646464"/>
                </a:solidFill>
                <a:latin typeface="Verdana"/>
                <a:cs typeface="Verdana"/>
              </a:rPr>
              <a:t>D</a:t>
            </a:r>
            <a:r>
              <a:rPr dirty="0" sz="800" spc="-85">
                <a:solidFill>
                  <a:srgbClr val="646464"/>
                </a:solidFill>
                <a:latin typeface="Verdana"/>
                <a:cs typeface="Verdana"/>
              </a:rPr>
              <a:t>I</a:t>
            </a:r>
            <a:r>
              <a:rPr dirty="0" sz="800" spc="65">
                <a:solidFill>
                  <a:srgbClr val="646464"/>
                </a:solidFill>
                <a:latin typeface="Verdana"/>
                <a:cs typeface="Verdana"/>
              </a:rPr>
              <a:t>N</a:t>
            </a:r>
            <a:r>
              <a:rPr dirty="0" sz="800" spc="10">
                <a:solidFill>
                  <a:srgbClr val="646464"/>
                </a:solidFill>
                <a:latin typeface="Verdana"/>
                <a:cs typeface="Verdana"/>
              </a:rPr>
              <a:t>G</a:t>
            </a:r>
            <a:r>
              <a:rPr dirty="0" sz="800" spc="-55">
                <a:solidFill>
                  <a:srgbClr val="646464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645" y="10239532"/>
            <a:ext cx="1695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15">
                <a:solidFill>
                  <a:srgbClr val="755238"/>
                </a:solidFill>
                <a:latin typeface="Verdana"/>
                <a:cs typeface="Verdana"/>
              </a:rPr>
              <a:t>1</a:t>
            </a:r>
            <a:r>
              <a:rPr dirty="0" sz="1200" spc="-90">
                <a:solidFill>
                  <a:srgbClr val="755238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880" y="748522"/>
            <a:ext cx="163195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543" sz="2700" spc="232" b="1">
                <a:solidFill>
                  <a:srgbClr val="736053"/>
                </a:solidFill>
                <a:latin typeface="Calibri"/>
                <a:cs typeface="Calibri"/>
              </a:rPr>
              <a:t>November</a:t>
            </a:r>
            <a:r>
              <a:rPr dirty="0" baseline="1543" sz="2700" spc="240" b="1">
                <a:solidFill>
                  <a:srgbClr val="736053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36053"/>
                </a:solidFill>
                <a:latin typeface="Lucida Sans Unicode"/>
                <a:cs typeface="Lucida Sans Unicode"/>
              </a:rPr>
              <a:t>2023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438" y="745667"/>
            <a:ext cx="106997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190" b="1">
                <a:solidFill>
                  <a:srgbClr val="736053"/>
                </a:solidFill>
                <a:latin typeface="Calibri"/>
                <a:cs typeface="Calibri"/>
              </a:rPr>
              <a:t>Group</a:t>
            </a:r>
            <a:r>
              <a:rPr dirty="0" sz="1800" spc="260" b="1">
                <a:solidFill>
                  <a:srgbClr val="736053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736053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10687685"/>
            <a:chOff x="0" y="0"/>
            <a:chExt cx="7556500" cy="10687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298" cy="106873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1216" y="0"/>
              <a:ext cx="4044950" cy="10687685"/>
            </a:xfrm>
            <a:custGeom>
              <a:avLst/>
              <a:gdLst/>
              <a:ahLst/>
              <a:cxnLst/>
              <a:rect l="l" t="t" r="r" b="b"/>
              <a:pathLst>
                <a:path w="4044950" h="10687685">
                  <a:moveTo>
                    <a:pt x="4044774" y="10687308"/>
                  </a:moveTo>
                  <a:lnTo>
                    <a:pt x="0" y="10687308"/>
                  </a:lnTo>
                  <a:lnTo>
                    <a:pt x="0" y="0"/>
                  </a:lnTo>
                  <a:lnTo>
                    <a:pt x="4044774" y="0"/>
                  </a:lnTo>
                  <a:lnTo>
                    <a:pt x="4044774" y="10687308"/>
                  </a:lnTo>
                  <a:close/>
                </a:path>
              </a:pathLst>
            </a:custGeom>
            <a:solidFill>
              <a:srgbClr val="DBD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40217" y="2743354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 h="0">
                  <a:moveTo>
                    <a:pt x="0" y="0"/>
                  </a:moveTo>
                  <a:lnTo>
                    <a:pt x="397427" y="0"/>
                  </a:lnTo>
                </a:path>
              </a:pathLst>
            </a:custGeom>
            <a:ln w="9516">
              <a:solidFill>
                <a:srgbClr val="6A58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40217" y="466269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 h="0">
                  <a:moveTo>
                    <a:pt x="0" y="0"/>
                  </a:moveTo>
                  <a:lnTo>
                    <a:pt x="397427" y="0"/>
                  </a:lnTo>
                </a:path>
              </a:pathLst>
            </a:custGeom>
            <a:ln w="9516">
              <a:solidFill>
                <a:srgbClr val="6A58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0217" y="6514653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 h="0">
                  <a:moveTo>
                    <a:pt x="0" y="0"/>
                  </a:moveTo>
                  <a:lnTo>
                    <a:pt x="397427" y="0"/>
                  </a:lnTo>
                </a:path>
              </a:pathLst>
            </a:custGeom>
            <a:ln w="9516">
              <a:solidFill>
                <a:srgbClr val="6A58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0217" y="8585622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 h="0">
                  <a:moveTo>
                    <a:pt x="0" y="0"/>
                  </a:moveTo>
                  <a:lnTo>
                    <a:pt x="397427" y="0"/>
                  </a:lnTo>
                </a:path>
              </a:pathLst>
            </a:custGeom>
            <a:ln w="9516">
              <a:solidFill>
                <a:srgbClr val="6A58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43530">
              <a:lnSpc>
                <a:spcPts val="3690"/>
              </a:lnSpc>
              <a:spcBef>
                <a:spcPts val="95"/>
              </a:spcBef>
            </a:pPr>
            <a:r>
              <a:rPr dirty="0" spc="55"/>
              <a:t>Table</a:t>
            </a:r>
            <a:r>
              <a:rPr dirty="0" spc="70"/>
              <a:t> </a:t>
            </a:r>
            <a:r>
              <a:rPr dirty="0" spc="80"/>
              <a:t>of</a:t>
            </a:r>
          </a:p>
          <a:p>
            <a:pPr marL="2843530">
              <a:lnSpc>
                <a:spcPts val="4170"/>
              </a:lnSpc>
            </a:pPr>
            <a:r>
              <a:rPr dirty="0" sz="3500" spc="795" b="1">
                <a:solidFill>
                  <a:srgbClr val="755238"/>
                </a:solidFill>
                <a:latin typeface="Calibri"/>
                <a:cs typeface="Calibri"/>
              </a:rPr>
              <a:t>C</a:t>
            </a:r>
            <a:r>
              <a:rPr dirty="0" sz="3500" spc="47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3500" spc="385" b="1">
                <a:solidFill>
                  <a:srgbClr val="755238"/>
                </a:solidFill>
                <a:latin typeface="Calibri"/>
                <a:cs typeface="Calibri"/>
              </a:rPr>
              <a:t>N</a:t>
            </a:r>
            <a:r>
              <a:rPr dirty="0" sz="3500" spc="550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3500" spc="66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3500" spc="385" b="1">
                <a:solidFill>
                  <a:srgbClr val="755238"/>
                </a:solidFill>
                <a:latin typeface="Calibri"/>
                <a:cs typeface="Calibri"/>
              </a:rPr>
              <a:t>N</a:t>
            </a:r>
            <a:r>
              <a:rPr dirty="0" sz="3500" spc="550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3500" spc="305" b="1">
                <a:solidFill>
                  <a:srgbClr val="755238"/>
                </a:solidFill>
                <a:latin typeface="Calibri"/>
                <a:cs typeface="Calibri"/>
              </a:rPr>
              <a:t>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2759" y="3031568"/>
            <a:ext cx="3106420" cy="691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10">
                <a:solidFill>
                  <a:srgbClr val="735E53"/>
                </a:solidFill>
                <a:latin typeface="Trebuchet MS"/>
                <a:cs typeface="Trebuchet MS"/>
              </a:rPr>
              <a:t>ABOUT</a:t>
            </a:r>
            <a:r>
              <a:rPr dirty="0" sz="1600" spc="40">
                <a:solidFill>
                  <a:srgbClr val="735E53"/>
                </a:solidFill>
                <a:latin typeface="Trebuchet MS"/>
                <a:cs typeface="Trebuchet MS"/>
              </a:rPr>
              <a:t> </a:t>
            </a:r>
            <a:r>
              <a:rPr dirty="0" sz="1600" spc="125">
                <a:solidFill>
                  <a:srgbClr val="735E53"/>
                </a:solidFill>
                <a:latin typeface="Trebuchet MS"/>
                <a:cs typeface="Trebuchet MS"/>
              </a:rPr>
              <a:t>PROJECT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24900"/>
              </a:lnSpc>
              <a:spcBef>
                <a:spcPts val="630"/>
              </a:spcBef>
            </a:pPr>
            <a:r>
              <a:rPr dirty="0" sz="900" spc="10">
                <a:solidFill>
                  <a:srgbClr val="868681"/>
                </a:solidFill>
                <a:latin typeface="Lucida Sans Unicode"/>
                <a:cs typeface="Lucida Sans Unicode"/>
              </a:rPr>
              <a:t>Giive</a:t>
            </a:r>
            <a:r>
              <a:rPr dirty="0" sz="900" spc="-5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>
                <a:solidFill>
                  <a:srgbClr val="868681"/>
                </a:solidFill>
                <a:latin typeface="Lucida Sans Unicode"/>
                <a:cs typeface="Lucida Sans Unicode"/>
              </a:rPr>
              <a:t>brief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40">
                <a:solidFill>
                  <a:srgbClr val="868681"/>
                </a:solidFill>
                <a:latin typeface="Lucida Sans Unicode"/>
                <a:cs typeface="Lucida Sans Unicode"/>
              </a:rPr>
              <a:t>idea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35">
                <a:solidFill>
                  <a:srgbClr val="868681"/>
                </a:solidFill>
                <a:latin typeface="Lucida Sans Unicode"/>
                <a:cs typeface="Lucida Sans Unicode"/>
              </a:rPr>
              <a:t>about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40">
                <a:solidFill>
                  <a:srgbClr val="868681"/>
                </a:solidFill>
                <a:latin typeface="Lucida Sans Unicode"/>
                <a:cs typeface="Lucida Sans Unicode"/>
              </a:rPr>
              <a:t>what</a:t>
            </a:r>
            <a:r>
              <a:rPr dirty="0" sz="900" spc="-5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5">
                <a:solidFill>
                  <a:srgbClr val="868681"/>
                </a:solidFill>
                <a:latin typeface="Lucida Sans Unicode"/>
                <a:cs typeface="Lucida Sans Unicode"/>
              </a:rPr>
              <a:t>is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project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5">
                <a:solidFill>
                  <a:srgbClr val="868681"/>
                </a:solidFill>
                <a:latin typeface="Lucida Sans Unicode"/>
                <a:cs typeface="Lucida Sans Unicode"/>
              </a:rPr>
              <a:t>and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40">
                <a:solidFill>
                  <a:srgbClr val="868681"/>
                </a:solidFill>
                <a:latin typeface="Lucida Sans Unicode"/>
                <a:cs typeface="Lucida Sans Unicode"/>
              </a:rPr>
              <a:t>what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0">
                <a:solidFill>
                  <a:srgbClr val="868681"/>
                </a:solidFill>
                <a:latin typeface="Lucida Sans Unicode"/>
                <a:cs typeface="Lucida Sans Unicode"/>
              </a:rPr>
              <a:t>we</a:t>
            </a:r>
            <a:r>
              <a:rPr dirty="0" sz="900" spc="-5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5">
                <a:solidFill>
                  <a:srgbClr val="868681"/>
                </a:solidFill>
                <a:latin typeface="Lucida Sans Unicode"/>
                <a:cs typeface="Lucida Sans Unicode"/>
              </a:rPr>
              <a:t>are </a:t>
            </a:r>
            <a:r>
              <a:rPr dirty="0" sz="900" spc="-27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>
                <a:solidFill>
                  <a:srgbClr val="868681"/>
                </a:solidFill>
                <a:latin typeface="Lucida Sans Unicode"/>
                <a:cs typeface="Lucida Sans Unicode"/>
              </a:rPr>
              <a:t>tring</a:t>
            </a:r>
            <a:r>
              <a:rPr dirty="0" sz="900" spc="-5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">
                <a:solidFill>
                  <a:srgbClr val="868681"/>
                </a:solidFill>
                <a:latin typeface="Lucida Sans Unicode"/>
                <a:cs typeface="Lucida Sans Unicode"/>
              </a:rPr>
              <a:t>to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30">
                <a:solidFill>
                  <a:srgbClr val="868681"/>
                </a:solidFill>
                <a:latin typeface="Lucida Sans Unicode"/>
                <a:cs typeface="Lucida Sans Unicode"/>
              </a:rPr>
              <a:t>archive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759" y="4957858"/>
            <a:ext cx="3082290" cy="50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35">
                <a:solidFill>
                  <a:srgbClr val="735E53"/>
                </a:solidFill>
                <a:latin typeface="Trebuchet MS"/>
                <a:cs typeface="Trebuchet MS"/>
              </a:rPr>
              <a:t>DATA</a:t>
            </a:r>
            <a:r>
              <a:rPr dirty="0" sz="1600" spc="35">
                <a:solidFill>
                  <a:srgbClr val="735E53"/>
                </a:solidFill>
                <a:latin typeface="Trebuchet MS"/>
                <a:cs typeface="Trebuchet MS"/>
              </a:rPr>
              <a:t> </a:t>
            </a:r>
            <a:r>
              <a:rPr dirty="0" sz="1600" spc="120">
                <a:solidFill>
                  <a:srgbClr val="735E53"/>
                </a:solidFill>
                <a:latin typeface="Trebuchet MS"/>
                <a:cs typeface="Trebuchet MS"/>
              </a:rPr>
              <a:t>AND</a:t>
            </a:r>
            <a:r>
              <a:rPr dirty="0" sz="1600" spc="40">
                <a:solidFill>
                  <a:srgbClr val="735E53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735E53"/>
                </a:solidFill>
                <a:latin typeface="Trebuchet MS"/>
                <a:cs typeface="Trebuchet MS"/>
              </a:rPr>
              <a:t>MISSION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900" spc="5">
                <a:solidFill>
                  <a:srgbClr val="868681"/>
                </a:solidFill>
                <a:latin typeface="Lucida Sans Unicode"/>
                <a:cs typeface="Lucida Sans Unicode"/>
              </a:rPr>
              <a:t>How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5">
                <a:solidFill>
                  <a:srgbClr val="868681"/>
                </a:solidFill>
                <a:latin typeface="Lucida Sans Unicode"/>
                <a:cs typeface="Lucida Sans Unicode"/>
              </a:rPr>
              <a:t>is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868681"/>
                </a:solidFill>
                <a:latin typeface="Lucida Sans Unicode"/>
                <a:cs typeface="Lucida Sans Unicode"/>
              </a:rPr>
              <a:t>our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60">
                <a:solidFill>
                  <a:srgbClr val="868681"/>
                </a:solidFill>
                <a:latin typeface="Lucida Sans Unicode"/>
                <a:cs typeface="Lucida Sans Unicode"/>
              </a:rPr>
              <a:t>data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5">
                <a:solidFill>
                  <a:srgbClr val="868681"/>
                </a:solidFill>
                <a:latin typeface="Lucida Sans Unicode"/>
                <a:cs typeface="Lucida Sans Unicode"/>
              </a:rPr>
              <a:t>and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0">
                <a:solidFill>
                  <a:srgbClr val="868681"/>
                </a:solidFill>
                <a:latin typeface="Lucida Sans Unicode"/>
                <a:cs typeface="Lucida Sans Unicode"/>
              </a:rPr>
              <a:t>wjat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5">
                <a:solidFill>
                  <a:srgbClr val="868681"/>
                </a:solidFill>
                <a:latin typeface="Lucida Sans Unicode"/>
                <a:cs typeface="Lucida Sans Unicode"/>
              </a:rPr>
              <a:t>is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868681"/>
                </a:solidFill>
                <a:latin typeface="Lucida Sans Unicode"/>
                <a:cs typeface="Lucida Sans Unicode"/>
              </a:rPr>
              <a:t>our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10">
                <a:solidFill>
                  <a:srgbClr val="868681"/>
                </a:solidFill>
                <a:latin typeface="Lucida Sans Unicode"/>
                <a:cs typeface="Lucida Sans Unicode"/>
              </a:rPr>
              <a:t>mission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5">
                <a:solidFill>
                  <a:srgbClr val="868681"/>
                </a:solidFill>
                <a:latin typeface="Lucida Sans Unicode"/>
                <a:cs typeface="Lucida Sans Unicode"/>
              </a:rPr>
              <a:t>for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0">
                <a:solidFill>
                  <a:srgbClr val="868681"/>
                </a:solidFill>
                <a:latin typeface="Lucida Sans Unicode"/>
                <a:cs typeface="Lucida Sans Unicode"/>
              </a:rPr>
              <a:t>the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project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2759" y="6765935"/>
            <a:ext cx="3185160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5525">
              <a:lnSpc>
                <a:spcPct val="121000"/>
              </a:lnSpc>
              <a:spcBef>
                <a:spcPts val="100"/>
              </a:spcBef>
            </a:pPr>
            <a:r>
              <a:rPr dirty="0" sz="1600" spc="145">
                <a:solidFill>
                  <a:srgbClr val="735E53"/>
                </a:solidFill>
                <a:latin typeface="Trebuchet MS"/>
                <a:cs typeface="Trebuchet MS"/>
              </a:rPr>
              <a:t>EXPLORATORY</a:t>
            </a:r>
            <a:r>
              <a:rPr dirty="0" sz="1600" spc="10">
                <a:solidFill>
                  <a:srgbClr val="735E53"/>
                </a:solidFill>
                <a:latin typeface="Trebuchet MS"/>
                <a:cs typeface="Trebuchet MS"/>
              </a:rPr>
              <a:t> </a:t>
            </a:r>
            <a:r>
              <a:rPr dirty="0" sz="1600" spc="135">
                <a:solidFill>
                  <a:srgbClr val="735E53"/>
                </a:solidFill>
                <a:latin typeface="Trebuchet MS"/>
                <a:cs typeface="Trebuchet MS"/>
              </a:rPr>
              <a:t>DATA </a:t>
            </a:r>
            <a:r>
              <a:rPr dirty="0" sz="1600" spc="-465">
                <a:solidFill>
                  <a:srgbClr val="735E53"/>
                </a:solidFill>
                <a:latin typeface="Trebuchet MS"/>
                <a:cs typeface="Trebuchet MS"/>
              </a:rPr>
              <a:t> </a:t>
            </a:r>
            <a:r>
              <a:rPr dirty="0" sz="1600" spc="130">
                <a:solidFill>
                  <a:srgbClr val="735E53"/>
                </a:solidFill>
                <a:latin typeface="Trebuchet MS"/>
                <a:cs typeface="Trebuchet MS"/>
              </a:rPr>
              <a:t>ANALYSIS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24900"/>
              </a:lnSpc>
              <a:spcBef>
                <a:spcPts val="509"/>
              </a:spcBef>
            </a:pP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Summarizing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5">
                <a:solidFill>
                  <a:srgbClr val="868681"/>
                </a:solidFill>
                <a:latin typeface="Lucida Sans Unicode"/>
                <a:cs typeface="Lucida Sans Unicode"/>
              </a:rPr>
              <a:t>and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>
                <a:solidFill>
                  <a:srgbClr val="868681"/>
                </a:solidFill>
                <a:latin typeface="Lucida Sans Unicode"/>
                <a:cs typeface="Lucida Sans Unicode"/>
              </a:rPr>
              <a:t>visualizing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60">
                <a:solidFill>
                  <a:srgbClr val="868681"/>
                </a:solidFill>
                <a:latin typeface="Lucida Sans Unicode"/>
                <a:cs typeface="Lucida Sans Unicode"/>
              </a:rPr>
              <a:t>data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">
                <a:solidFill>
                  <a:srgbClr val="868681"/>
                </a:solidFill>
                <a:latin typeface="Lucida Sans Unicode"/>
                <a:cs typeface="Lucida Sans Unicode"/>
              </a:rPr>
              <a:t>to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5">
                <a:solidFill>
                  <a:srgbClr val="868681"/>
                </a:solidFill>
                <a:latin typeface="Lucida Sans Unicode"/>
                <a:cs typeface="Lucida Sans Unicode"/>
              </a:rPr>
              <a:t>understand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5">
                <a:solidFill>
                  <a:srgbClr val="868681"/>
                </a:solidFill>
                <a:latin typeface="Lucida Sans Unicode"/>
                <a:cs typeface="Lucida Sans Unicode"/>
              </a:rPr>
              <a:t>its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">
                <a:solidFill>
                  <a:srgbClr val="868681"/>
                </a:solidFill>
                <a:latin typeface="Lucida Sans Unicode"/>
                <a:cs typeface="Lucida Sans Unicode"/>
              </a:rPr>
              <a:t>key </a:t>
            </a:r>
            <a:r>
              <a:rPr dirty="0" sz="900" spc="-27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5">
                <a:solidFill>
                  <a:srgbClr val="868681"/>
                </a:solidFill>
                <a:latin typeface="Lucida Sans Unicode"/>
                <a:cs typeface="Lucida Sans Unicode"/>
              </a:rPr>
              <a:t>characteristics</a:t>
            </a:r>
            <a:r>
              <a:rPr dirty="0" sz="900" spc="-50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55">
                <a:solidFill>
                  <a:srgbClr val="868681"/>
                </a:solidFill>
                <a:latin typeface="Lucida Sans Unicode"/>
                <a:cs typeface="Lucida Sans Unicode"/>
              </a:rPr>
              <a:t>and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10">
                <a:solidFill>
                  <a:srgbClr val="868681"/>
                </a:solidFill>
                <a:latin typeface="Lucida Sans Unicode"/>
                <a:cs typeface="Lucida Sans Unicode"/>
              </a:rPr>
              <a:t>patterns.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2759" y="8900848"/>
            <a:ext cx="2263775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0">
                <a:solidFill>
                  <a:srgbClr val="735E53"/>
                </a:solidFill>
                <a:latin typeface="Trebuchet MS"/>
                <a:cs typeface="Trebuchet MS"/>
              </a:rPr>
              <a:t>OUR</a:t>
            </a:r>
            <a:r>
              <a:rPr dirty="0" sz="1600" spc="30">
                <a:solidFill>
                  <a:srgbClr val="735E53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735E53"/>
                </a:solidFill>
                <a:latin typeface="Trebuchet MS"/>
                <a:cs typeface="Trebuchet MS"/>
              </a:rPr>
              <a:t>FINDINGS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900" spc="30">
                <a:solidFill>
                  <a:srgbClr val="868681"/>
                </a:solidFill>
                <a:latin typeface="Lucida Sans Unicode"/>
                <a:cs typeface="Lucida Sans Unicode"/>
              </a:rPr>
              <a:t>B</a:t>
            </a:r>
            <a:r>
              <a:rPr dirty="0" sz="900" spc="110">
                <a:solidFill>
                  <a:srgbClr val="868681"/>
                </a:solidFill>
                <a:latin typeface="Lucida Sans Unicode"/>
                <a:cs typeface="Lucida Sans Unicode"/>
              </a:rPr>
              <a:t>a</a:t>
            </a:r>
            <a:r>
              <a:rPr dirty="0" sz="900" spc="10">
                <a:solidFill>
                  <a:srgbClr val="868681"/>
                </a:solidFill>
                <a:latin typeface="Lucida Sans Unicode"/>
                <a:cs typeface="Lucida Sans Unicode"/>
              </a:rPr>
              <a:t>s</a:t>
            </a:r>
            <a:r>
              <a:rPr dirty="0" sz="900" spc="55">
                <a:solidFill>
                  <a:srgbClr val="868681"/>
                </a:solidFill>
                <a:latin typeface="Lucida Sans Unicode"/>
                <a:cs typeface="Lucida Sans Unicode"/>
              </a:rPr>
              <a:t>e</a:t>
            </a:r>
            <a:r>
              <a:rPr dirty="0" sz="900" spc="40">
                <a:solidFill>
                  <a:srgbClr val="868681"/>
                </a:solidFill>
                <a:latin typeface="Lucida Sans Unicode"/>
                <a:cs typeface="Lucida Sans Unicode"/>
              </a:rPr>
              <a:t>d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0">
                <a:solidFill>
                  <a:srgbClr val="868681"/>
                </a:solidFill>
                <a:latin typeface="Lucida Sans Unicode"/>
                <a:cs typeface="Lucida Sans Unicode"/>
              </a:rPr>
              <a:t>o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n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0">
                <a:solidFill>
                  <a:srgbClr val="868681"/>
                </a:solidFill>
                <a:latin typeface="Lucida Sans Unicode"/>
                <a:cs typeface="Lucida Sans Unicode"/>
              </a:rPr>
              <a:t>o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u</a:t>
            </a:r>
            <a:r>
              <a:rPr dirty="0" sz="900" spc="-35">
                <a:solidFill>
                  <a:srgbClr val="868681"/>
                </a:solidFill>
                <a:latin typeface="Lucida Sans Unicode"/>
                <a:cs typeface="Lucida Sans Unicode"/>
              </a:rPr>
              <a:t>r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30">
                <a:solidFill>
                  <a:srgbClr val="868681"/>
                </a:solidFill>
                <a:latin typeface="Lucida Sans Unicode"/>
                <a:cs typeface="Lucida Sans Unicode"/>
              </a:rPr>
              <a:t>E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D</a:t>
            </a:r>
            <a:r>
              <a:rPr dirty="0" sz="900" spc="-15">
                <a:solidFill>
                  <a:srgbClr val="868681"/>
                </a:solidFill>
                <a:latin typeface="Lucida Sans Unicode"/>
                <a:cs typeface="Lucida Sans Unicode"/>
              </a:rPr>
              <a:t>A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40">
                <a:solidFill>
                  <a:srgbClr val="868681"/>
                </a:solidFill>
                <a:latin typeface="Lucida Sans Unicode"/>
                <a:cs typeface="Lucida Sans Unicode"/>
              </a:rPr>
              <a:t>w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h</a:t>
            </a:r>
            <a:r>
              <a:rPr dirty="0" sz="900" spc="110">
                <a:solidFill>
                  <a:srgbClr val="868681"/>
                </a:solidFill>
                <a:latin typeface="Lucida Sans Unicode"/>
                <a:cs typeface="Lucida Sans Unicode"/>
              </a:rPr>
              <a:t>a</a:t>
            </a:r>
            <a:r>
              <a:rPr dirty="0" sz="900" spc="-10">
                <a:solidFill>
                  <a:srgbClr val="868681"/>
                </a:solidFill>
                <a:latin typeface="Lucida Sans Unicode"/>
                <a:cs typeface="Lucida Sans Unicode"/>
              </a:rPr>
              <a:t>t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110">
                <a:solidFill>
                  <a:srgbClr val="868681"/>
                </a:solidFill>
                <a:latin typeface="Lucida Sans Unicode"/>
                <a:cs typeface="Lucida Sans Unicode"/>
              </a:rPr>
              <a:t>a</a:t>
            </a:r>
            <a:r>
              <a:rPr dirty="0" sz="900" spc="-35">
                <a:solidFill>
                  <a:srgbClr val="868681"/>
                </a:solidFill>
                <a:latin typeface="Lucida Sans Unicode"/>
                <a:cs typeface="Lucida Sans Unicode"/>
              </a:rPr>
              <a:t>r</a:t>
            </a:r>
            <a:r>
              <a:rPr dirty="0" sz="900" spc="55">
                <a:solidFill>
                  <a:srgbClr val="868681"/>
                </a:solidFill>
                <a:latin typeface="Lucida Sans Unicode"/>
                <a:cs typeface="Lucida Sans Unicode"/>
              </a:rPr>
              <a:t>e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20">
                <a:solidFill>
                  <a:srgbClr val="868681"/>
                </a:solidFill>
                <a:latin typeface="Lucida Sans Unicode"/>
                <a:cs typeface="Lucida Sans Unicode"/>
              </a:rPr>
              <a:t>o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u</a:t>
            </a:r>
            <a:r>
              <a:rPr dirty="0" sz="900" spc="-35">
                <a:solidFill>
                  <a:srgbClr val="868681"/>
                </a:solidFill>
                <a:latin typeface="Lucida Sans Unicode"/>
                <a:cs typeface="Lucida Sans Unicode"/>
              </a:rPr>
              <a:t>r</a:t>
            </a:r>
            <a:r>
              <a:rPr dirty="0" sz="900" spc="-45">
                <a:solidFill>
                  <a:srgbClr val="868681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35">
                <a:solidFill>
                  <a:srgbClr val="868681"/>
                </a:solidFill>
                <a:latin typeface="Lucida Sans Unicode"/>
                <a:cs typeface="Lucida Sans Unicode"/>
              </a:rPr>
              <a:t>f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i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n</a:t>
            </a:r>
            <a:r>
              <a:rPr dirty="0" sz="900" spc="40">
                <a:solidFill>
                  <a:srgbClr val="868681"/>
                </a:solidFill>
                <a:latin typeface="Lucida Sans Unicode"/>
                <a:cs typeface="Lucida Sans Unicode"/>
              </a:rPr>
              <a:t>d</a:t>
            </a:r>
            <a:r>
              <a:rPr dirty="0" sz="900" spc="-40">
                <a:solidFill>
                  <a:srgbClr val="868681"/>
                </a:solidFill>
                <a:latin typeface="Lucida Sans Unicode"/>
                <a:cs typeface="Lucida Sans Unicode"/>
              </a:rPr>
              <a:t>i</a:t>
            </a:r>
            <a:r>
              <a:rPr dirty="0" sz="900" spc="15">
                <a:solidFill>
                  <a:srgbClr val="868681"/>
                </a:solidFill>
                <a:latin typeface="Lucida Sans Unicode"/>
                <a:cs typeface="Lucida Sans Unicode"/>
              </a:rPr>
              <a:t>n</a:t>
            </a:r>
            <a:r>
              <a:rPr dirty="0" sz="900" spc="45">
                <a:solidFill>
                  <a:srgbClr val="868681"/>
                </a:solidFill>
                <a:latin typeface="Lucida Sans Unicode"/>
                <a:cs typeface="Lucida Sans Unicode"/>
              </a:rPr>
              <a:t>g</a:t>
            </a:r>
            <a:r>
              <a:rPr dirty="0" sz="900" spc="10">
                <a:solidFill>
                  <a:srgbClr val="868681"/>
                </a:solidFill>
                <a:latin typeface="Lucida Sans Unicode"/>
                <a:cs typeface="Lucida Sans Unicode"/>
              </a:rPr>
              <a:t>s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0587" y="2439874"/>
            <a:ext cx="480059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340">
                <a:solidFill>
                  <a:srgbClr val="6B5845"/>
                </a:solidFill>
                <a:latin typeface="Trebuchet MS"/>
                <a:cs typeface="Trebuchet MS"/>
              </a:rPr>
              <a:t>0</a:t>
            </a:r>
            <a:r>
              <a:rPr dirty="0" sz="3000" spc="80">
                <a:solidFill>
                  <a:srgbClr val="6B5845"/>
                </a:solidFill>
                <a:latin typeface="Trebuchet MS"/>
                <a:cs typeface="Trebuchet MS"/>
              </a:rPr>
              <a:t>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0587" y="4327999"/>
            <a:ext cx="47244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340">
                <a:solidFill>
                  <a:srgbClr val="6B5845"/>
                </a:solidFill>
                <a:latin typeface="Trebuchet MS"/>
                <a:cs typeface="Trebuchet MS"/>
              </a:rPr>
              <a:t>0</a:t>
            </a:r>
            <a:r>
              <a:rPr dirty="0" sz="3000" spc="25">
                <a:solidFill>
                  <a:srgbClr val="6B5845"/>
                </a:solidFill>
                <a:latin typeface="Trebuchet MS"/>
                <a:cs typeface="Trebuchet MS"/>
              </a:rPr>
              <a:t>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0587" y="6179960"/>
            <a:ext cx="47625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340">
                <a:solidFill>
                  <a:srgbClr val="6B5845"/>
                </a:solidFill>
                <a:latin typeface="Trebuchet MS"/>
                <a:cs typeface="Trebuchet MS"/>
              </a:rPr>
              <a:t>0</a:t>
            </a:r>
            <a:r>
              <a:rPr dirty="0" sz="3000" spc="50">
                <a:solidFill>
                  <a:srgbClr val="6B5845"/>
                </a:solidFill>
                <a:latin typeface="Trebuchet MS"/>
                <a:cs typeface="Trebuchet MS"/>
              </a:rPr>
              <a:t>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0587" y="8250931"/>
            <a:ext cx="36576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00">
                <a:solidFill>
                  <a:srgbClr val="6B5845"/>
                </a:solidFill>
                <a:latin typeface="Trebuchet MS"/>
                <a:cs typeface="Trebuchet MS"/>
              </a:rPr>
              <a:t>1</a:t>
            </a:r>
            <a:r>
              <a:rPr dirty="0" sz="3000" spc="20">
                <a:solidFill>
                  <a:srgbClr val="6B5845"/>
                </a:solidFill>
                <a:latin typeface="Trebuchet MS"/>
                <a:cs typeface="Trebuchet MS"/>
              </a:rPr>
              <a:t>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5409" y="10309535"/>
            <a:ext cx="11664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TABLE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646464"/>
                </a:solidFill>
                <a:latin typeface="Verdana"/>
                <a:cs typeface="Verdana"/>
              </a:rPr>
              <a:t>OF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Verdana"/>
                <a:cs typeface="Verdana"/>
              </a:rPr>
              <a:t>CONTENTS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2645" y="10239532"/>
            <a:ext cx="21526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FDFDF9"/>
                </a:solidFill>
                <a:latin typeface="Verdana"/>
                <a:cs typeface="Verdana"/>
              </a:rPr>
              <a:t>0</a:t>
            </a:r>
            <a:r>
              <a:rPr dirty="0" sz="1200" spc="-90">
                <a:solidFill>
                  <a:srgbClr val="FDFDF9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65" y="1511919"/>
            <a:ext cx="0" cy="931544"/>
          </a:xfrm>
          <a:custGeom>
            <a:avLst/>
            <a:gdLst/>
            <a:ahLst/>
            <a:cxnLst/>
            <a:rect l="l" t="t" r="r" b="b"/>
            <a:pathLst>
              <a:path w="0" h="931544">
                <a:moveTo>
                  <a:pt x="0" y="930961"/>
                </a:moveTo>
                <a:lnTo>
                  <a:pt x="0" y="0"/>
                </a:lnTo>
              </a:path>
            </a:pathLst>
          </a:custGeom>
          <a:ln w="9516">
            <a:solidFill>
              <a:srgbClr val="997B6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44879"/>
            <a:ext cx="3780284" cy="4301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7784" y="5444879"/>
            <a:ext cx="3598206" cy="43015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2459" y="721967"/>
            <a:ext cx="4236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6914" algn="l"/>
              </a:tabLst>
            </a:pPr>
            <a:r>
              <a:rPr dirty="0" sz="4000" spc="420" b="1">
                <a:solidFill>
                  <a:srgbClr val="755238"/>
                </a:solidFill>
                <a:latin typeface="Calibri"/>
                <a:cs typeface="Calibri"/>
              </a:rPr>
              <a:t>ABOUT	</a:t>
            </a:r>
            <a:r>
              <a:rPr dirty="0" sz="4000" spc="445" b="1">
                <a:solidFill>
                  <a:srgbClr val="755238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872" y="2677167"/>
            <a:ext cx="2225040" cy="1358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183515" indent="-80010">
              <a:lnSpc>
                <a:spcPct val="124900"/>
              </a:lnSpc>
              <a:spcBef>
                <a:spcPts val="100"/>
              </a:spcBef>
              <a:buAutoNum type="arabicPeriod"/>
              <a:tabLst>
                <a:tab pos="127000" algn="l"/>
              </a:tabLst>
            </a:pPr>
            <a:r>
              <a:rPr dirty="0" sz="1000" spc="-10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45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000" spc="114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45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85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0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9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-35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behavior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>
                <a:solidFill>
                  <a:srgbClr val="66665E"/>
                </a:solidFill>
                <a:latin typeface="Lucida Sans Unicode"/>
                <a:cs typeface="Lucida Sans Unicode"/>
              </a:rPr>
              <a:t>patterns.</a:t>
            </a:r>
            <a:endParaRPr sz="1000">
              <a:latin typeface="Lucida Sans Unicode"/>
              <a:cs typeface="Lucida Sans Unicode"/>
            </a:endParaRPr>
          </a:p>
          <a:p>
            <a:pPr marL="126364" marR="225425" indent="-113030">
              <a:lnSpc>
                <a:spcPct val="124900"/>
              </a:lnSpc>
              <a:buAutoNum type="arabicPeriod"/>
              <a:tabLst>
                <a:tab pos="127000" algn="l"/>
              </a:tabLst>
            </a:pPr>
            <a:r>
              <a:rPr dirty="0" sz="1000" spc="-10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4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-4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000" spc="3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000" spc="114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85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4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85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30">
                <a:solidFill>
                  <a:srgbClr val="66665E"/>
                </a:solidFill>
                <a:latin typeface="Lucida Sans Unicode"/>
                <a:cs typeface="Lucida Sans Unicode"/>
              </a:rPr>
              <a:t>g 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churn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or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retention.</a:t>
            </a:r>
            <a:endParaRPr sz="1000">
              <a:latin typeface="Lucida Sans Unicode"/>
              <a:cs typeface="Lucida Sans Unicode"/>
            </a:endParaRPr>
          </a:p>
          <a:p>
            <a:pPr marL="126364" marR="5080" indent="-114300">
              <a:lnSpc>
                <a:spcPct val="124900"/>
              </a:lnSpc>
              <a:buAutoNum type="arabicPeriod"/>
              <a:tabLst>
                <a:tab pos="127000" algn="l"/>
              </a:tabLst>
            </a:pPr>
            <a:r>
              <a:rPr dirty="0" sz="1000" spc="-10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4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000" spc="95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4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000" spc="114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114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35">
                <a:solidFill>
                  <a:srgbClr val="66665E"/>
                </a:solidFill>
                <a:latin typeface="Lucida Sans Unicode"/>
                <a:cs typeface="Lucida Sans Unicode"/>
              </a:rPr>
              <a:t>-</a:t>
            </a:r>
            <a:r>
              <a:rPr dirty="0" sz="1000" spc="4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35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9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000" spc="114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000" spc="-75">
                <a:solidFill>
                  <a:srgbClr val="66665E"/>
                </a:solidFill>
                <a:latin typeface="Lucida Sans Unicode"/>
                <a:cs typeface="Lucida Sans Unicode"/>
              </a:rPr>
              <a:t>k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30">
                <a:solidFill>
                  <a:srgbClr val="66665E"/>
                </a:solidFill>
                <a:latin typeface="Lucida Sans Unicode"/>
                <a:cs typeface="Lucida Sans Unicode"/>
              </a:rPr>
              <a:t>g  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strategies 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for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 </a:t>
            </a:r>
            <a:r>
              <a:rPr dirty="0" sz="1000" spc="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45">
                <a:solidFill>
                  <a:srgbClr val="66665E"/>
                </a:solidFill>
                <a:latin typeface="Lucida Sans Unicode"/>
                <a:cs typeface="Lucida Sans Unicode"/>
              </a:rPr>
              <a:t>engagement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retention.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230" y="2677167"/>
            <a:ext cx="3627120" cy="97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aim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of this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project 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is </a:t>
            </a:r>
            <a:r>
              <a:rPr dirty="0" sz="1000">
                <a:solidFill>
                  <a:srgbClr val="66665E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comprehensively analyze </a:t>
            </a:r>
            <a:r>
              <a:rPr dirty="0" sz="1000" spc="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behavior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65">
                <a:solidFill>
                  <a:srgbClr val="66665E"/>
                </a:solidFill>
                <a:latin typeface="Lucida Sans Unicode"/>
                <a:cs typeface="Lucida Sans Unicode"/>
              </a:rPr>
              <a:t>data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66665E"/>
                </a:solidFill>
                <a:latin typeface="Lucida Sans Unicode"/>
                <a:cs typeface="Lucida Sans Unicode"/>
              </a:rPr>
              <a:t>with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primary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35">
                <a:solidFill>
                  <a:srgbClr val="66665E"/>
                </a:solidFill>
                <a:latin typeface="Lucida Sans Unicode"/>
                <a:cs typeface="Lucida Sans Unicode"/>
              </a:rPr>
              <a:t>goal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gaining </a:t>
            </a:r>
            <a:r>
              <a:rPr dirty="0" sz="1000" spc="-30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35">
                <a:solidFill>
                  <a:srgbClr val="66665E"/>
                </a:solidFill>
                <a:latin typeface="Lucida Sans Unicode"/>
                <a:cs typeface="Lucida Sans Unicode"/>
              </a:rPr>
              <a:t>actionable </a:t>
            </a:r>
            <a:r>
              <a:rPr dirty="0" sz="1000" spc="-5">
                <a:solidFill>
                  <a:srgbClr val="66665E"/>
                </a:solidFill>
                <a:latin typeface="Lucida Sans Unicode"/>
                <a:cs typeface="Lucida Sans Unicode"/>
              </a:rPr>
              <a:t>insights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that </a:t>
            </a:r>
            <a:r>
              <a:rPr dirty="0" sz="1000" spc="-25">
                <a:solidFill>
                  <a:srgbClr val="66665E"/>
                </a:solidFill>
                <a:latin typeface="Lucida Sans Unicode"/>
                <a:cs typeface="Lucida Sans Unicode"/>
              </a:rPr>
              <a:t>will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drive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data-informed </a:t>
            </a:r>
            <a:r>
              <a:rPr dirty="0" sz="1000" spc="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marketing strategies 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50">
                <a:solidFill>
                  <a:srgbClr val="66665E"/>
                </a:solidFill>
                <a:latin typeface="Lucida Sans Unicode"/>
                <a:cs typeface="Lucida Sans Unicode"/>
              </a:rPr>
              <a:t>enhance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 </a:t>
            </a:r>
            <a:r>
              <a:rPr dirty="0" sz="1000" spc="3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66665E"/>
                </a:solidFill>
                <a:latin typeface="Lucida Sans Unicode"/>
                <a:cs typeface="Lucida Sans Unicode"/>
              </a:rPr>
              <a:t>experiences.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3230" y="3819177"/>
            <a:ext cx="3543300" cy="97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655">
              <a:lnSpc>
                <a:spcPct val="124900"/>
              </a:lnSpc>
              <a:spcBef>
                <a:spcPts val="100"/>
              </a:spcBef>
            </a:pPr>
            <a:r>
              <a:rPr dirty="0" sz="1000" spc="-5">
                <a:solidFill>
                  <a:srgbClr val="66665E"/>
                </a:solidFill>
                <a:latin typeface="Lucida Sans Unicode"/>
                <a:cs typeface="Lucida Sans Unicode"/>
              </a:rPr>
              <a:t>Through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analysis,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0">
                <a:solidFill>
                  <a:srgbClr val="66665E"/>
                </a:solidFill>
                <a:latin typeface="Lucida Sans Unicode"/>
                <a:cs typeface="Lucida Sans Unicode"/>
              </a:rPr>
              <a:t>we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aim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66665E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5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better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understand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the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factors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that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influence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 </a:t>
            </a:r>
            <a:r>
              <a:rPr dirty="0" sz="1000" spc="5">
                <a:solidFill>
                  <a:srgbClr val="66665E"/>
                </a:solidFill>
                <a:latin typeface="Lucida Sans Unicode"/>
                <a:cs typeface="Lucida Sans Unicode"/>
              </a:rPr>
              <a:t>retention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or 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churn 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-30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use </a:t>
            </a:r>
            <a:r>
              <a:rPr dirty="0" sz="1000" spc="20">
                <a:solidFill>
                  <a:srgbClr val="66665E"/>
                </a:solidFill>
                <a:latin typeface="Lucida Sans Unicode"/>
                <a:cs typeface="Lucida Sans Unicode"/>
              </a:rPr>
              <a:t>these </a:t>
            </a:r>
            <a:r>
              <a:rPr dirty="0" sz="1000" spc="-5">
                <a:solidFill>
                  <a:srgbClr val="66665E"/>
                </a:solidFill>
                <a:latin typeface="Lucida Sans Unicode"/>
                <a:cs typeface="Lucida Sans Unicode"/>
              </a:rPr>
              <a:t>insights </a:t>
            </a:r>
            <a:r>
              <a:rPr dirty="0" sz="1000">
                <a:solidFill>
                  <a:srgbClr val="66665E"/>
                </a:solidFill>
                <a:latin typeface="Lucida Sans Unicode"/>
                <a:cs typeface="Lucida Sans Unicode"/>
              </a:rPr>
              <a:t>to </a:t>
            </a:r>
            <a:r>
              <a:rPr dirty="0" sz="1000" spc="-5">
                <a:solidFill>
                  <a:srgbClr val="66665E"/>
                </a:solidFill>
                <a:latin typeface="Lucida Sans Unicode"/>
                <a:cs typeface="Lucida Sans Unicode"/>
              </a:rPr>
              <a:t>optimize our 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marketing </a:t>
            </a:r>
            <a:r>
              <a:rPr dirty="0" sz="1000" spc="-25">
                <a:solidFill>
                  <a:srgbClr val="66665E"/>
                </a:solidFill>
                <a:latin typeface="Lucida Sans Unicode"/>
                <a:cs typeface="Lucida Sans Unicode"/>
              </a:rPr>
              <a:t>efforts, </a:t>
            </a:r>
            <a:r>
              <a:rPr dirty="0" sz="1000" spc="-2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66665E"/>
                </a:solidFill>
                <a:latin typeface="Lucida Sans Unicode"/>
                <a:cs typeface="Lucida Sans Unicode"/>
              </a:rPr>
              <a:t>ultimately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improving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5">
                <a:solidFill>
                  <a:srgbClr val="66665E"/>
                </a:solidFill>
                <a:latin typeface="Lucida Sans Unicode"/>
                <a:cs typeface="Lucida Sans Unicode"/>
              </a:rPr>
              <a:t>customer</a:t>
            </a:r>
            <a:r>
              <a:rPr dirty="0" sz="1000" spc="-4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>
                <a:solidFill>
                  <a:srgbClr val="66665E"/>
                </a:solidFill>
                <a:latin typeface="Lucida Sans Unicode"/>
                <a:cs typeface="Lucida Sans Unicode"/>
              </a:rPr>
              <a:t>satisfaction,</a:t>
            </a:r>
            <a:r>
              <a:rPr dirty="0" sz="1000" spc="-4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66665E"/>
                </a:solidFill>
                <a:latin typeface="Lucida Sans Unicode"/>
                <a:cs typeface="Lucida Sans Unicode"/>
              </a:rPr>
              <a:t>loyalty,</a:t>
            </a:r>
            <a:r>
              <a:rPr dirty="0" sz="1000" spc="-4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5">
                <a:solidFill>
                  <a:srgbClr val="66665E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-30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>
                <a:solidFill>
                  <a:srgbClr val="66665E"/>
                </a:solidFill>
                <a:latin typeface="Lucida Sans Unicode"/>
                <a:cs typeface="Lucida Sans Unicode"/>
              </a:rPr>
              <a:t>business</a:t>
            </a:r>
            <a:r>
              <a:rPr dirty="0" sz="1000" spc="-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66665E"/>
                </a:solidFill>
                <a:latin typeface="Lucida Sans Unicode"/>
                <a:cs typeface="Lucida Sans Unicode"/>
              </a:rPr>
              <a:t>growth.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45" y="10309535"/>
            <a:ext cx="18770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5320" y="10309535"/>
            <a:ext cx="5822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r>
              <a:rPr dirty="0" sz="800" spc="65">
                <a:solidFill>
                  <a:srgbClr val="646464"/>
                </a:solidFill>
                <a:latin typeface="Verdana"/>
                <a:cs typeface="Verdana"/>
              </a:rPr>
              <a:t>B</a:t>
            </a:r>
            <a:r>
              <a:rPr dirty="0" sz="800" spc="55">
                <a:solidFill>
                  <a:srgbClr val="646464"/>
                </a:solidFill>
                <a:latin typeface="Verdana"/>
                <a:cs typeface="Verdana"/>
              </a:rPr>
              <a:t>O</a:t>
            </a:r>
            <a:r>
              <a:rPr dirty="0" sz="800" spc="60">
                <a:solidFill>
                  <a:srgbClr val="646464"/>
                </a:solidFill>
                <a:latin typeface="Verdana"/>
                <a:cs typeface="Verdana"/>
              </a:rPr>
              <a:t>U</a:t>
            </a:r>
            <a:r>
              <a:rPr dirty="0" sz="800" spc="-35">
                <a:solidFill>
                  <a:srgbClr val="646464"/>
                </a:solidFill>
                <a:latin typeface="Verdana"/>
                <a:cs typeface="Verdana"/>
              </a:rPr>
              <a:t>T</a:t>
            </a:r>
            <a:r>
              <a:rPr dirty="0" sz="800" spc="-4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646464"/>
                </a:solidFill>
                <a:latin typeface="Verdana"/>
                <a:cs typeface="Verdana"/>
              </a:rPr>
              <a:t>U</a:t>
            </a:r>
            <a:r>
              <a:rPr dirty="0" sz="800" spc="-55">
                <a:solidFill>
                  <a:srgbClr val="646464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0719" y="10239532"/>
            <a:ext cx="230504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755238"/>
                </a:solidFill>
                <a:latin typeface="Verdana"/>
                <a:cs typeface="Verdana"/>
              </a:rPr>
              <a:t>0</a:t>
            </a:r>
            <a:r>
              <a:rPr dirty="0" sz="1200" spc="25">
                <a:solidFill>
                  <a:srgbClr val="755238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298" y="10687309"/>
                </a:moveTo>
                <a:lnTo>
                  <a:pt x="0" y="10687309"/>
                </a:lnTo>
                <a:lnTo>
                  <a:pt x="0" y="0"/>
                </a:lnTo>
                <a:lnTo>
                  <a:pt x="7556298" y="0"/>
                </a:lnTo>
                <a:lnTo>
                  <a:pt x="7556298" y="10687309"/>
                </a:lnTo>
                <a:close/>
              </a:path>
            </a:pathLst>
          </a:custGeom>
          <a:solidFill>
            <a:srgbClr val="7360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5223" y="2370957"/>
            <a:ext cx="3670767" cy="6842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94921" y="1542712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1322887"/>
                </a:moveTo>
                <a:lnTo>
                  <a:pt x="0" y="0"/>
                </a:lnTo>
              </a:path>
            </a:pathLst>
          </a:custGeom>
          <a:ln w="95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72993" y="10309535"/>
            <a:ext cx="10871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-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800" spc="-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143" y="10239532"/>
            <a:ext cx="2159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1200" spc="-85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136" y="634249"/>
            <a:ext cx="1717675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 spc="7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4800" spc="4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800" spc="65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800" spc="19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492" y="3014430"/>
            <a:ext cx="2508885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100" spc="45">
                <a:solidFill>
                  <a:srgbClr val="FFFFFF"/>
                </a:solidFill>
                <a:latin typeface="Lucida Sans Unicode"/>
                <a:cs typeface="Lucida Sans Unicode"/>
              </a:rPr>
              <a:t>dataset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comprises 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various </a:t>
            </a:r>
            <a:r>
              <a:rPr dirty="0" sz="11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1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Lucida Sans Unicode"/>
                <a:cs typeface="Lucida Sans Unicode"/>
              </a:rPr>
              <a:t>attributes</a:t>
            </a:r>
            <a:r>
              <a:rPr dirty="0" sz="1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behavioral </a:t>
            </a:r>
            <a:r>
              <a:rPr dirty="0" sz="11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data,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providing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Lucida Sans Unicode"/>
                <a:cs typeface="Lucida Sans Unicode"/>
              </a:rPr>
              <a:t>valuable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Lucida Sans Unicode"/>
                <a:cs typeface="Lucida Sans Unicode"/>
              </a:rPr>
              <a:t>resource </a:t>
            </a:r>
            <a:r>
              <a:rPr dirty="0" sz="1100" spc="-3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1100" spc="20">
                <a:solidFill>
                  <a:srgbClr val="FFFFFF"/>
                </a:solidFill>
                <a:latin typeface="Lucida Sans Unicode"/>
                <a:cs typeface="Lucida Sans Unicode"/>
              </a:rPr>
              <a:t>understanding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customer </a:t>
            </a:r>
            <a:r>
              <a:rPr dirty="0" sz="11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interactions.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12700" marR="170815">
              <a:lnSpc>
                <a:spcPct val="124900"/>
              </a:lnSpc>
            </a:pPr>
            <a:r>
              <a:rPr dirty="0" sz="11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1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100" spc="1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-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1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dirty="0" sz="1100" spc="-5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10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4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110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-5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100" spc="1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110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100" spc="5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o 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uncover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Lucida Sans Unicode"/>
                <a:cs typeface="Lucida Sans Unicode"/>
              </a:rPr>
              <a:t>patterns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Lucida Sans Unicode"/>
                <a:cs typeface="Lucida Sans Unicode"/>
              </a:rPr>
              <a:t>trends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11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ucida Sans Unicode"/>
                <a:cs typeface="Lucida Sans Unicode"/>
              </a:rPr>
              <a:t>inform 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marketing strategies 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1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Lucida Sans Unicode"/>
                <a:cs typeface="Lucida Sans Unicode"/>
              </a:rPr>
              <a:t>enhance</a:t>
            </a:r>
            <a:r>
              <a:rPr dirty="0" sz="11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11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Lucida Sans Unicode"/>
                <a:cs typeface="Lucida Sans Unicode"/>
              </a:rPr>
              <a:t>engagement.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136" y="5526795"/>
            <a:ext cx="2686685" cy="2899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 spc="23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4800" spc="4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800" spc="695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4800" spc="4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800" spc="54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4800" spc="15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  <a:p>
            <a:pPr marL="60960" marR="137795">
              <a:lnSpc>
                <a:spcPct val="124900"/>
              </a:lnSpc>
              <a:spcBef>
                <a:spcPts val="2035"/>
              </a:spcBef>
            </a:pP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mission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harness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power </a:t>
            </a:r>
            <a:r>
              <a:rPr dirty="0" sz="1100" spc="-3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1100" spc="7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1100" spc="55">
                <a:solidFill>
                  <a:srgbClr val="FFFFFF"/>
                </a:solidFill>
                <a:latin typeface="Lucida Sans Unicode"/>
                <a:cs typeface="Lucida Sans Unicode"/>
              </a:rPr>
              <a:t>decode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customer </a:t>
            </a:r>
            <a:r>
              <a:rPr dirty="0" sz="11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Lucida Sans Unicode"/>
                <a:cs typeface="Lucida Sans Unicode"/>
              </a:rPr>
              <a:t>behavior, </a:t>
            </a:r>
            <a:r>
              <a:rPr dirty="0" sz="1100" spc="40">
                <a:solidFill>
                  <a:srgbClr val="FFFFFF"/>
                </a:solidFill>
                <a:latin typeface="Lucida Sans Unicode"/>
                <a:cs typeface="Lucida Sans Unicode"/>
              </a:rPr>
              <a:t>empower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data-driven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marketing 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decisions, 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100" spc="20">
                <a:solidFill>
                  <a:srgbClr val="FFFFFF"/>
                </a:solidFill>
                <a:latin typeface="Lucida Sans Unicode"/>
                <a:cs typeface="Lucida Sans Unicode"/>
              </a:rPr>
              <a:t>cultivate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Lucida Sans Unicode"/>
                <a:cs typeface="Lucida Sans Unicode"/>
              </a:rPr>
              <a:t>lasting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relationships </a:t>
            </a:r>
            <a:r>
              <a:rPr dirty="0" sz="1100" spc="-5">
                <a:solidFill>
                  <a:srgbClr val="FFFFFF"/>
                </a:solidFill>
                <a:latin typeface="Lucida Sans Unicode"/>
                <a:cs typeface="Lucida Sans Unicode"/>
              </a:rPr>
              <a:t>with our 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customers </a:t>
            </a:r>
            <a:r>
              <a:rPr dirty="0" sz="1100" spc="4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delivering </a:t>
            </a:r>
            <a:r>
              <a:rPr dirty="0" sz="11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personalized 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experiences 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1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Lucida Sans Unicode"/>
                <a:cs typeface="Lucida Sans Unicode"/>
              </a:rPr>
              <a:t>valuable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ucida Sans Unicode"/>
                <a:cs typeface="Lucida Sans Unicode"/>
              </a:rPr>
              <a:t>solutions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Lucida Sans Unicode"/>
                <a:cs typeface="Lucida Sans Unicode"/>
              </a:rPr>
              <a:t>exceed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their </a:t>
            </a:r>
            <a:r>
              <a:rPr dirty="0" sz="11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Lucida Sans Unicode"/>
                <a:cs typeface="Lucida Sans Unicode"/>
              </a:rPr>
              <a:t>expectations.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645" y="10309535"/>
            <a:ext cx="18770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>
                <a:solidFill>
                  <a:srgbClr val="ECE7E1"/>
                </a:solidFill>
                <a:latin typeface="Verdana"/>
                <a:cs typeface="Verdana"/>
              </a:rPr>
              <a:t>CUSTOMER</a:t>
            </a:r>
            <a:r>
              <a:rPr dirty="0" sz="800" spc="-55">
                <a:solidFill>
                  <a:srgbClr val="ECE7E1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ECE7E1"/>
                </a:solidFill>
                <a:latin typeface="Verdana"/>
                <a:cs typeface="Verdana"/>
              </a:rPr>
              <a:t>BEHAVIOUR</a:t>
            </a:r>
            <a:r>
              <a:rPr dirty="0" sz="800" spc="-50">
                <a:solidFill>
                  <a:srgbClr val="ECE7E1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ECE7E1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44" y="6549575"/>
            <a:ext cx="0" cy="1263650"/>
          </a:xfrm>
          <a:custGeom>
            <a:avLst/>
            <a:gdLst/>
            <a:ahLst/>
            <a:cxnLst/>
            <a:rect l="l" t="t" r="r" b="b"/>
            <a:pathLst>
              <a:path w="0" h="1263650">
                <a:moveTo>
                  <a:pt x="0" y="1263648"/>
                </a:moveTo>
                <a:lnTo>
                  <a:pt x="0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196" y="2182171"/>
            <a:ext cx="5167594" cy="37210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73551" y="7965624"/>
            <a:ext cx="2765425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82550">
              <a:lnSpc>
                <a:spcPct val="124900"/>
              </a:lnSpc>
              <a:spcBef>
                <a:spcPts val="100"/>
              </a:spcBef>
            </a:pPr>
            <a:r>
              <a:rPr dirty="0" sz="1200" spc="-2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95">
                <a:solidFill>
                  <a:srgbClr val="66665E"/>
                </a:solidFill>
                <a:latin typeface="Lucida Sans Unicode"/>
                <a:cs typeface="Lucida Sans Unicode"/>
              </a:rPr>
              <a:t>z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20">
                <a:solidFill>
                  <a:srgbClr val="66665E"/>
                </a:solidFill>
                <a:latin typeface="Lucida Sans Unicode"/>
                <a:cs typeface="Lucida Sans Unicode"/>
              </a:rPr>
              <a:t>j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 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ff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215">
                <a:solidFill>
                  <a:srgbClr val="66665E"/>
                </a:solidFill>
                <a:latin typeface="Lucida Sans Unicode"/>
                <a:cs typeface="Lucida Sans Unicode"/>
              </a:rPr>
              <a:t>x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endParaRPr sz="1200">
              <a:latin typeface="Lucida Sans Unicode"/>
              <a:cs typeface="Lucida Sans Unicode"/>
            </a:endParaRPr>
          </a:p>
          <a:p>
            <a:pPr algn="just" marL="1781175">
              <a:lnSpc>
                <a:spcPct val="100000"/>
              </a:lnSpc>
              <a:spcBef>
                <a:spcPts val="355"/>
              </a:spcBef>
            </a:pP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ll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645" y="545954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21" y="7499512"/>
            <a:ext cx="3146425" cy="1177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1689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52705" marR="66040" indent="-40640">
              <a:lnSpc>
                <a:spcPct val="124900"/>
              </a:lnSpc>
            </a:pP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9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0</a:t>
            </a:r>
            <a:r>
              <a:rPr dirty="0" sz="1200" spc="105">
                <a:solidFill>
                  <a:srgbClr val="66665E"/>
                </a:solidFill>
                <a:latin typeface="Lucida Sans Unicode"/>
                <a:cs typeface="Lucida Sans Unicode"/>
              </a:rPr>
              <a:t>%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oo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30">
                <a:solidFill>
                  <a:srgbClr val="66665E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0</a:t>
            </a:r>
            <a:r>
              <a:rPr dirty="0" sz="1200" spc="105">
                <a:solidFill>
                  <a:srgbClr val="66665E"/>
                </a:solidFill>
                <a:latin typeface="Lucida Sans Unicode"/>
                <a:cs typeface="Lucida Sans Unicode"/>
              </a:rPr>
              <a:t>%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endParaRPr sz="1200">
              <a:latin typeface="Lucida Sans Unicode"/>
              <a:cs typeface="Lucida Sans Unicode"/>
            </a:endParaRPr>
          </a:p>
          <a:p>
            <a:pPr algn="r" marR="66040">
              <a:lnSpc>
                <a:spcPct val="100000"/>
              </a:lnSpc>
              <a:spcBef>
                <a:spcPts val="355"/>
              </a:spcBef>
            </a:pP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5857" y="7499512"/>
            <a:ext cx="20027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2608" y="10245665"/>
            <a:ext cx="15481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7008" y="10277597"/>
            <a:ext cx="17030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646464"/>
                </a:solidFill>
                <a:latin typeface="Verdana"/>
                <a:cs typeface="Verdana"/>
              </a:rPr>
              <a:t>EXPLORATORY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DATA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645" y="10239529"/>
            <a:ext cx="2222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755238"/>
                </a:solidFill>
                <a:latin typeface="Verdana"/>
                <a:cs typeface="Verdana"/>
              </a:rPr>
              <a:t>0</a:t>
            </a:r>
            <a:r>
              <a:rPr dirty="0" sz="1200" spc="-35">
                <a:solidFill>
                  <a:srgbClr val="755238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298" y="10687309"/>
                </a:moveTo>
                <a:lnTo>
                  <a:pt x="0" y="10687309"/>
                </a:lnTo>
                <a:lnTo>
                  <a:pt x="0" y="0"/>
                </a:lnTo>
                <a:lnTo>
                  <a:pt x="7556298" y="0"/>
                </a:lnTo>
                <a:lnTo>
                  <a:pt x="7556298" y="10687309"/>
                </a:lnTo>
                <a:close/>
              </a:path>
            </a:pathLst>
          </a:custGeom>
          <a:solidFill>
            <a:srgbClr val="F4F2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191" y="2225672"/>
            <a:ext cx="5662465" cy="5586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2645" y="10309535"/>
            <a:ext cx="18770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9352" y="10309535"/>
            <a:ext cx="2546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>
                <a:solidFill>
                  <a:srgbClr val="646464"/>
                </a:solidFill>
                <a:latin typeface="Verdana"/>
                <a:cs typeface="Verdana"/>
              </a:rPr>
              <a:t>E</a:t>
            </a:r>
            <a:r>
              <a:rPr dirty="0" sz="800" spc="55">
                <a:solidFill>
                  <a:srgbClr val="646464"/>
                </a:solidFill>
                <a:latin typeface="Verdana"/>
                <a:cs typeface="Verdana"/>
              </a:rPr>
              <a:t>D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1723" y="10239535"/>
            <a:ext cx="2190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755238"/>
                </a:solidFill>
                <a:latin typeface="Verdana"/>
                <a:cs typeface="Verdana"/>
              </a:rPr>
              <a:t>0</a:t>
            </a:r>
            <a:r>
              <a:rPr dirty="0" sz="1200" spc="-60">
                <a:solidFill>
                  <a:srgbClr val="755238"/>
                </a:solidFill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2645" y="545958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3721" y="8100805"/>
            <a:ext cx="5080" cy="600075"/>
          </a:xfrm>
          <a:custGeom>
            <a:avLst/>
            <a:gdLst/>
            <a:ahLst/>
            <a:cxnLst/>
            <a:rect l="l" t="t" r="r" b="b"/>
            <a:pathLst>
              <a:path w="5079" h="600075">
                <a:moveTo>
                  <a:pt x="0" y="599683"/>
                </a:moveTo>
                <a:lnTo>
                  <a:pt x="4684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3544" y="8386846"/>
            <a:ext cx="3131185" cy="163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75814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66040" indent="344805">
              <a:lnSpc>
                <a:spcPct val="124900"/>
              </a:lnSpc>
            </a:pP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5">
                <a:solidFill>
                  <a:srgbClr val="66665E"/>
                </a:solidFill>
                <a:latin typeface="Lucida Sans Unicode"/>
                <a:cs typeface="Lucida Sans Unicode"/>
              </a:rPr>
              <a:t>k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endParaRPr sz="1200">
              <a:latin typeface="Lucida Sans Unicode"/>
              <a:cs typeface="Lucida Sans Unicode"/>
            </a:endParaRPr>
          </a:p>
          <a:p>
            <a:pPr algn="r" marR="66040">
              <a:lnSpc>
                <a:spcPct val="100000"/>
              </a:lnSpc>
              <a:spcBef>
                <a:spcPts val="359"/>
              </a:spcBef>
            </a:pP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5204" y="8386846"/>
            <a:ext cx="2656205" cy="163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547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5080" indent="250190">
              <a:lnSpc>
                <a:spcPct val="124900"/>
              </a:lnSpc>
            </a:pP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135">
                <a:solidFill>
                  <a:srgbClr val="66665E"/>
                </a:solidFill>
                <a:latin typeface="Lucida Sans Unicode"/>
                <a:cs typeface="Lucida Sans Unicode"/>
              </a:rPr>
              <a:t>k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95">
                <a:solidFill>
                  <a:srgbClr val="66665E"/>
                </a:solidFill>
                <a:latin typeface="Lucida Sans Unicode"/>
                <a:cs typeface="Lucida Sans Unicode"/>
              </a:rPr>
              <a:t>z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g  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desktop,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enhancing 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product </a:t>
            </a:r>
            <a:r>
              <a:rPr dirty="0" sz="1200" spc="-80">
                <a:solidFill>
                  <a:srgbClr val="66665E"/>
                </a:solidFill>
                <a:latin typeface="Lucida Sans Unicode"/>
                <a:cs typeface="Lucida Sans Unicode"/>
              </a:rPr>
              <a:t>info, </a:t>
            </a:r>
            <a:r>
              <a:rPr dirty="0" sz="1200" spc="-7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d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endParaRPr sz="12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9"/>
              </a:spcBef>
            </a:pPr>
            <a:r>
              <a:rPr dirty="0" sz="1200" spc="-35">
                <a:solidFill>
                  <a:srgbClr val="66665E"/>
                </a:solidFill>
                <a:latin typeface="Lucida Sans Unicode"/>
                <a:cs typeface="Lucida Sans Unicode"/>
              </a:rPr>
              <a:t>content.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4115" y="6378557"/>
            <a:ext cx="0" cy="1263650"/>
          </a:xfrm>
          <a:custGeom>
            <a:avLst/>
            <a:gdLst/>
            <a:ahLst/>
            <a:cxnLst/>
            <a:rect l="l" t="t" r="r" b="b"/>
            <a:pathLst>
              <a:path w="0" h="1263650">
                <a:moveTo>
                  <a:pt x="0" y="1263648"/>
                </a:moveTo>
                <a:lnTo>
                  <a:pt x="0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737" y="2442616"/>
            <a:ext cx="4653690" cy="36163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7646" y="7794606"/>
            <a:ext cx="297434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63830">
              <a:lnSpc>
                <a:spcPct val="124900"/>
              </a:lnSpc>
              <a:spcBef>
                <a:spcPts val="100"/>
              </a:spcBef>
            </a:pP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 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enjoys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relatively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low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churn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rate,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66665E"/>
                </a:solidFill>
                <a:latin typeface="Lucida Sans Unicode"/>
                <a:cs typeface="Lucida Sans Unicode"/>
              </a:rPr>
              <a:t>which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is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608" y="10245666"/>
            <a:ext cx="15481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008" y="10277600"/>
            <a:ext cx="17030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646464"/>
                </a:solidFill>
                <a:latin typeface="Verdana"/>
                <a:cs typeface="Verdana"/>
              </a:rPr>
              <a:t>EXPLORATORY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DATA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645" y="10239532"/>
            <a:ext cx="22669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755238"/>
                </a:solidFill>
                <a:latin typeface="Verdana"/>
                <a:cs typeface="Verdana"/>
              </a:rPr>
              <a:t>0</a:t>
            </a:r>
            <a:r>
              <a:rPr dirty="0" sz="1200">
                <a:solidFill>
                  <a:srgbClr val="755238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2645" y="545959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425" y="7328494"/>
            <a:ext cx="3070860" cy="163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15489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66040" indent="87630">
              <a:lnSpc>
                <a:spcPct val="124900"/>
              </a:lnSpc>
            </a:pP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35">
                <a:solidFill>
                  <a:srgbClr val="66665E"/>
                </a:solidFill>
                <a:latin typeface="Lucida Sans Unicode"/>
                <a:cs typeface="Lucida Sans Unicode"/>
              </a:rPr>
              <a:t>'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20">
                <a:solidFill>
                  <a:srgbClr val="66665E"/>
                </a:solidFill>
                <a:latin typeface="Lucida Sans Unicode"/>
                <a:cs typeface="Lucida Sans Unicode"/>
              </a:rPr>
              <a:t>j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 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7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4</a:t>
            </a:r>
            <a:r>
              <a:rPr dirty="0" sz="1200" spc="-430">
                <a:solidFill>
                  <a:srgbClr val="66665E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y  </a:t>
            </a:r>
            <a:r>
              <a:rPr dirty="0" sz="1200" spc="-17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430">
                <a:solidFill>
                  <a:srgbClr val="66665E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10">
                <a:solidFill>
                  <a:srgbClr val="66665E"/>
                </a:solidFill>
                <a:latin typeface="Lucida Sans Unicode"/>
                <a:cs typeface="Lucida Sans Unicode"/>
              </a:rPr>
              <a:t>0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7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4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0</a:t>
            </a: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8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  </a:t>
            </a: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endParaRPr sz="1200">
              <a:latin typeface="Lucida Sans Unicode"/>
              <a:cs typeface="Lucida Sans Unicode"/>
            </a:endParaRPr>
          </a:p>
          <a:p>
            <a:pPr algn="r" marR="6604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8428" y="7328494"/>
            <a:ext cx="20027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298" y="10687309"/>
                </a:moveTo>
                <a:lnTo>
                  <a:pt x="0" y="10687309"/>
                </a:lnTo>
                <a:lnTo>
                  <a:pt x="0" y="0"/>
                </a:lnTo>
                <a:lnTo>
                  <a:pt x="7556298" y="0"/>
                </a:lnTo>
                <a:lnTo>
                  <a:pt x="7556298" y="10687309"/>
                </a:lnTo>
                <a:close/>
              </a:path>
            </a:pathLst>
          </a:custGeom>
          <a:solidFill>
            <a:srgbClr val="F4F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14081" y="7195397"/>
            <a:ext cx="5080" cy="600075"/>
          </a:xfrm>
          <a:custGeom>
            <a:avLst/>
            <a:gdLst/>
            <a:ahLst/>
            <a:cxnLst/>
            <a:rect l="l" t="t" r="r" b="b"/>
            <a:pathLst>
              <a:path w="5079" h="600075">
                <a:moveTo>
                  <a:pt x="0" y="599683"/>
                </a:moveTo>
                <a:lnTo>
                  <a:pt x="4684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125" y="2263616"/>
            <a:ext cx="4482388" cy="45680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2645" y="10309535"/>
            <a:ext cx="18770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5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5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352" y="10309535"/>
            <a:ext cx="2546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>
                <a:solidFill>
                  <a:srgbClr val="646464"/>
                </a:solidFill>
                <a:latin typeface="Verdana"/>
                <a:cs typeface="Verdana"/>
              </a:rPr>
              <a:t>E</a:t>
            </a:r>
            <a:r>
              <a:rPr dirty="0" sz="800" spc="55">
                <a:solidFill>
                  <a:srgbClr val="646464"/>
                </a:solidFill>
                <a:latin typeface="Verdana"/>
                <a:cs typeface="Verdana"/>
              </a:rPr>
              <a:t>D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8600" y="10239532"/>
            <a:ext cx="2222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solidFill>
                  <a:srgbClr val="755238"/>
                </a:solidFill>
                <a:latin typeface="Verdana"/>
                <a:cs typeface="Verdana"/>
              </a:rPr>
              <a:t>0</a:t>
            </a:r>
            <a:r>
              <a:rPr dirty="0" sz="1200" spc="-35">
                <a:solidFill>
                  <a:srgbClr val="755238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2645" y="545959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470" y="7481438"/>
            <a:ext cx="3218815" cy="231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66040" indent="309880">
              <a:lnSpc>
                <a:spcPct val="124900"/>
              </a:lnSpc>
            </a:pP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ill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p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ee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50">
                <a:solidFill>
                  <a:srgbClr val="66665E"/>
                </a:solidFill>
                <a:latin typeface="Lucida Sans Unicode"/>
                <a:cs typeface="Lucida Sans Unicode"/>
              </a:rPr>
              <a:t>"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25">
                <a:solidFill>
                  <a:srgbClr val="66665E"/>
                </a:solidFill>
                <a:latin typeface="Lucida Sans Unicode"/>
                <a:cs typeface="Lucida Sans Unicode"/>
              </a:rPr>
              <a:t>_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"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50">
                <a:solidFill>
                  <a:srgbClr val="66665E"/>
                </a:solidFill>
                <a:latin typeface="Lucida Sans Unicode"/>
                <a:cs typeface="Lucida Sans Unicode"/>
              </a:rPr>
              <a:t>"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d 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"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20">
                <a:solidFill>
                  <a:srgbClr val="66665E"/>
                </a:solidFill>
                <a:latin typeface="Lucida Sans Unicode"/>
                <a:cs typeface="Lucida Sans Unicode"/>
              </a:rPr>
              <a:t>j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y 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35">
                <a:solidFill>
                  <a:srgbClr val="66665E"/>
                </a:solidFill>
                <a:latin typeface="Lucida Sans Unicode"/>
                <a:cs typeface="Lucida Sans Unicode"/>
              </a:rPr>
              <a:t>'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e 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ll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nu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f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d 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055" y="7481438"/>
            <a:ext cx="2963545" cy="2090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281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r" marL="12700" marR="5080" indent="430530">
              <a:lnSpc>
                <a:spcPct val="124900"/>
              </a:lnSpc>
            </a:pP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r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h 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g 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ff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endParaRPr sz="12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5"/>
              </a:spcBef>
            </a:pP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4716" y="4406781"/>
            <a:ext cx="0" cy="1263650"/>
          </a:xfrm>
          <a:custGeom>
            <a:avLst/>
            <a:gdLst/>
            <a:ahLst/>
            <a:cxnLst/>
            <a:rect l="l" t="t" r="r" b="b"/>
            <a:pathLst>
              <a:path w="0" h="1263650">
                <a:moveTo>
                  <a:pt x="0" y="1263648"/>
                </a:moveTo>
                <a:lnTo>
                  <a:pt x="0" y="0"/>
                </a:lnTo>
              </a:path>
            </a:pathLst>
          </a:custGeom>
          <a:ln w="9516">
            <a:solidFill>
              <a:srgbClr val="73605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139" y="2663657"/>
            <a:ext cx="5091460" cy="16559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0960" y="687096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6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0960" y="709937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5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960" y="732777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6" y="57100"/>
                </a:moveTo>
                <a:lnTo>
                  <a:pt x="24764" y="57100"/>
                </a:lnTo>
                <a:lnTo>
                  <a:pt x="21122" y="56376"/>
                </a:lnTo>
                <a:lnTo>
                  <a:pt x="0" y="32336"/>
                </a:lnTo>
                <a:lnTo>
                  <a:pt x="0" y="24764"/>
                </a:lnTo>
                <a:lnTo>
                  <a:pt x="24764" y="0"/>
                </a:lnTo>
                <a:lnTo>
                  <a:pt x="32336" y="0"/>
                </a:lnTo>
                <a:lnTo>
                  <a:pt x="57100" y="28550"/>
                </a:lnTo>
                <a:lnTo>
                  <a:pt x="57100" y="32336"/>
                </a:lnTo>
                <a:lnTo>
                  <a:pt x="32336" y="57100"/>
                </a:lnTo>
                <a:close/>
              </a:path>
            </a:pathLst>
          </a:custGeom>
          <a:solidFill>
            <a:srgbClr val="6666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3243" y="6736435"/>
            <a:ext cx="2531110" cy="7112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455"/>
              </a:spcBef>
            </a:pPr>
            <a:r>
              <a:rPr dirty="0" sz="1200" spc="-17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4</a:t>
            </a:r>
            <a:r>
              <a:rPr dirty="0" sz="1200" spc="-430">
                <a:solidFill>
                  <a:srgbClr val="66665E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125">
                <a:solidFill>
                  <a:srgbClr val="66665E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8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18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7</a:t>
            </a:r>
            <a:r>
              <a:rPr dirty="0" sz="1200" spc="105">
                <a:solidFill>
                  <a:srgbClr val="66665E"/>
                </a:solidFill>
                <a:latin typeface="Lucida Sans Unicode"/>
                <a:cs typeface="Lucida Sans Unicode"/>
              </a:rPr>
              <a:t>%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17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4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0</a:t>
            </a: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8</a:t>
            </a:r>
            <a:r>
              <a:rPr dirty="0" sz="1200" spc="-125">
                <a:solidFill>
                  <a:srgbClr val="66665E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8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18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4</a:t>
            </a:r>
            <a:r>
              <a:rPr dirty="0" sz="1200" spc="105">
                <a:solidFill>
                  <a:srgbClr val="66665E"/>
                </a:solidFill>
                <a:latin typeface="Lucida Sans Unicode"/>
                <a:cs typeface="Lucida Sans Unicode"/>
              </a:rPr>
              <a:t>%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endParaRPr sz="1200">
              <a:latin typeface="Lucida Sans Unicode"/>
              <a:cs typeface="Lucida Sans Unicode"/>
            </a:endParaRPr>
          </a:p>
          <a:p>
            <a:pPr marL="106680">
              <a:lnSpc>
                <a:spcPct val="100000"/>
              </a:lnSpc>
              <a:spcBef>
                <a:spcPts val="360"/>
              </a:spcBef>
            </a:pPr>
            <a:r>
              <a:rPr dirty="0" sz="1200" spc="-17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430">
                <a:solidFill>
                  <a:srgbClr val="66665E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0</a:t>
            </a:r>
            <a:r>
              <a:rPr dirty="0" sz="1200" spc="-125">
                <a:solidFill>
                  <a:srgbClr val="66665E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8</a:t>
            </a:r>
            <a:r>
              <a:rPr dirty="0" sz="1200" spc="-60">
                <a:solidFill>
                  <a:srgbClr val="66665E"/>
                </a:solidFill>
                <a:latin typeface="Lucida Sans Unicode"/>
                <a:cs typeface="Lucida Sans Unicode"/>
              </a:rPr>
              <a:t>5</a:t>
            </a:r>
            <a:r>
              <a:rPr dirty="0" sz="1200" spc="-18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430">
                <a:solidFill>
                  <a:srgbClr val="66665E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105">
                <a:solidFill>
                  <a:srgbClr val="66665E"/>
                </a:solidFill>
                <a:latin typeface="Lucida Sans Unicode"/>
                <a:cs typeface="Lucida Sans Unicode"/>
              </a:rPr>
              <a:t>%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212" y="7650043"/>
            <a:ext cx="31388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56210" marR="5080" indent="-144145">
              <a:lnSpc>
                <a:spcPct val="124900"/>
              </a:lnSpc>
              <a:spcBef>
                <a:spcPts val="100"/>
              </a:spcBef>
            </a:pPr>
            <a:r>
              <a:rPr dirty="0" sz="1200" spc="-1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20">
                <a:solidFill>
                  <a:srgbClr val="66665E"/>
                </a:solidFill>
                <a:latin typeface="Lucida Sans Unicode"/>
                <a:cs typeface="Lucida Sans Unicode"/>
              </a:rPr>
              <a:t>j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 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h 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hu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8730" y="5822827"/>
            <a:ext cx="2823845" cy="185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478155">
              <a:lnSpc>
                <a:spcPct val="124900"/>
              </a:lnSpc>
              <a:spcBef>
                <a:spcPts val="100"/>
              </a:spcBef>
            </a:pPr>
            <a:r>
              <a:rPr dirty="0" sz="1200" spc="90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5">
                <a:solidFill>
                  <a:srgbClr val="66665E"/>
                </a:solidFill>
                <a:latin typeface="Lucida Sans Unicode"/>
                <a:cs typeface="Lucida Sans Unicode"/>
              </a:rPr>
              <a:t>w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e 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5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35">
                <a:solidFill>
                  <a:srgbClr val="66665E"/>
                </a:solidFill>
                <a:latin typeface="Lucida Sans Unicode"/>
                <a:cs typeface="Lucida Sans Unicode"/>
              </a:rPr>
              <a:t>'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 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v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215">
                <a:solidFill>
                  <a:srgbClr val="66665E"/>
                </a:solidFill>
                <a:latin typeface="Lucida Sans Unicode"/>
                <a:cs typeface="Lucida Sans Unicode"/>
              </a:rPr>
              <a:t>x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d 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4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30">
                <a:solidFill>
                  <a:srgbClr val="66665E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ll</a:t>
            </a:r>
            <a:r>
              <a:rPr dirty="0" sz="1200" spc="-5">
                <a:solidFill>
                  <a:srgbClr val="66665E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-145">
                <a:solidFill>
                  <a:srgbClr val="66665E"/>
                </a:solidFill>
                <a:latin typeface="Lucida Sans Unicode"/>
                <a:cs typeface="Lucida Sans Unicode"/>
              </a:rPr>
              <a:t>, 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35">
                <a:solidFill>
                  <a:srgbClr val="66665E"/>
                </a:solidFill>
                <a:latin typeface="Lucida Sans Unicode"/>
                <a:cs typeface="Lucida Sans Unicode"/>
              </a:rPr>
              <a:t>k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00">
                <a:solidFill>
                  <a:srgbClr val="66665E"/>
                </a:solidFill>
                <a:latin typeface="Lucida Sans Unicode"/>
                <a:cs typeface="Lucida Sans Unicode"/>
              </a:rPr>
              <a:t>ff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n 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7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endParaRPr sz="12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5"/>
              </a:spcBef>
            </a:pPr>
            <a:r>
              <a:rPr dirty="0" sz="1200" spc="-45">
                <a:solidFill>
                  <a:srgbClr val="66665E"/>
                </a:solidFill>
                <a:latin typeface="Lucida Sans Unicode"/>
                <a:cs typeface="Lucida Sans Unicode"/>
              </a:rPr>
              <a:t>loyalty.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2608" y="10245665"/>
            <a:ext cx="15481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Customer</a:t>
            </a:r>
            <a:r>
              <a:rPr dirty="0" sz="800" spc="-70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Verdana"/>
                <a:cs typeface="Verdana"/>
              </a:rPr>
              <a:t>behaviour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008" y="10277597"/>
            <a:ext cx="17030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646464"/>
                </a:solidFill>
                <a:latin typeface="Verdana"/>
                <a:cs typeface="Verdana"/>
              </a:rPr>
              <a:t>EXPLORATORY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646464"/>
                </a:solidFill>
                <a:latin typeface="Verdana"/>
                <a:cs typeface="Verdana"/>
              </a:rPr>
              <a:t>DATA</a:t>
            </a:r>
            <a:r>
              <a:rPr dirty="0" sz="800" spc="-65">
                <a:solidFill>
                  <a:srgbClr val="646464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Verdana"/>
                <a:cs typeface="Verdana"/>
              </a:rPr>
              <a:t>ANALYSIS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645" y="10239532"/>
            <a:ext cx="18478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15">
                <a:solidFill>
                  <a:srgbClr val="755238"/>
                </a:solidFill>
                <a:latin typeface="Verdana"/>
                <a:cs typeface="Verdana"/>
              </a:rPr>
              <a:t>1</a:t>
            </a:r>
            <a:r>
              <a:rPr dirty="0" sz="1200" spc="30">
                <a:solidFill>
                  <a:srgbClr val="75523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2645" y="545961"/>
            <a:ext cx="5444490" cy="1434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4020820" algn="l"/>
              </a:tabLst>
            </a:pPr>
            <a:r>
              <a:rPr dirty="0" sz="4000" spc="675" b="1">
                <a:solidFill>
                  <a:srgbClr val="755238"/>
                </a:solidFill>
                <a:latin typeface="Calibri"/>
                <a:cs typeface="Calibri"/>
              </a:rPr>
              <a:t>E</a:t>
            </a:r>
            <a:r>
              <a:rPr dirty="0" sz="4000" spc="610" b="1">
                <a:solidFill>
                  <a:srgbClr val="755238"/>
                </a:solidFill>
                <a:latin typeface="Calibri"/>
                <a:cs typeface="Calibri"/>
              </a:rPr>
              <a:t>X</a:t>
            </a:r>
            <a:r>
              <a:rPr dirty="0" sz="4000" spc="405" b="1">
                <a:solidFill>
                  <a:srgbClr val="755238"/>
                </a:solidFill>
                <a:latin typeface="Calibri"/>
                <a:cs typeface="Calibri"/>
              </a:rPr>
              <a:t>P</a:t>
            </a:r>
            <a:r>
              <a:rPr dirty="0" sz="4000" spc="815" b="1">
                <a:solidFill>
                  <a:srgbClr val="755238"/>
                </a:solidFill>
                <a:latin typeface="Calibri"/>
                <a:cs typeface="Calibri"/>
              </a:rPr>
              <a:t>L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450" b="1">
                <a:solidFill>
                  <a:srgbClr val="755238"/>
                </a:solidFill>
                <a:latin typeface="Calibri"/>
                <a:cs typeface="Calibri"/>
              </a:rPr>
              <a:t>O</a:t>
            </a:r>
            <a:r>
              <a:rPr dirty="0" sz="4000" spc="434" b="1">
                <a:solidFill>
                  <a:srgbClr val="755238"/>
                </a:solidFill>
                <a:latin typeface="Calibri"/>
                <a:cs typeface="Calibri"/>
              </a:rPr>
              <a:t>R</a:t>
            </a:r>
            <a:r>
              <a:rPr dirty="0" sz="4000" spc="470" b="1">
                <a:solidFill>
                  <a:srgbClr val="755238"/>
                </a:solidFill>
                <a:latin typeface="Calibri"/>
                <a:cs typeface="Calibri"/>
              </a:rPr>
              <a:t>Y</a:t>
            </a:r>
            <a:r>
              <a:rPr dirty="0" sz="4000" b="1">
                <a:solidFill>
                  <a:srgbClr val="755238"/>
                </a:solidFill>
                <a:latin typeface="Calibri"/>
                <a:cs typeface="Calibri"/>
              </a:rPr>
              <a:t>	</a:t>
            </a:r>
            <a:r>
              <a:rPr dirty="0" sz="4000" spc="645" b="1">
                <a:solidFill>
                  <a:srgbClr val="755238"/>
                </a:solidFill>
                <a:latin typeface="Calibri"/>
                <a:cs typeface="Calibri"/>
              </a:rPr>
              <a:t>D</a:t>
            </a:r>
            <a:r>
              <a:rPr dirty="0" sz="4000" spc="390" b="1">
                <a:solidFill>
                  <a:srgbClr val="755238"/>
                </a:solidFill>
                <a:latin typeface="Calibri"/>
                <a:cs typeface="Calibri"/>
              </a:rPr>
              <a:t>A</a:t>
            </a:r>
            <a:r>
              <a:rPr dirty="0" sz="4000" spc="545" b="1">
                <a:solidFill>
                  <a:srgbClr val="755238"/>
                </a:solidFill>
                <a:latin typeface="Calibri"/>
                <a:cs typeface="Calibri"/>
              </a:rPr>
              <a:t>T</a:t>
            </a:r>
            <a:r>
              <a:rPr dirty="0" sz="4000" spc="90" b="1">
                <a:solidFill>
                  <a:srgbClr val="755238"/>
                </a:solidFill>
                <a:latin typeface="Calibri"/>
                <a:cs typeface="Calibri"/>
              </a:rPr>
              <a:t>A  </a:t>
            </a:r>
            <a:r>
              <a:rPr dirty="0" sz="4000" spc="495" b="1">
                <a:solidFill>
                  <a:srgbClr val="755238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0045" y="5356717"/>
            <a:ext cx="3215640" cy="1177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735E53"/>
                </a:solidFill>
                <a:latin typeface="Arial"/>
                <a:cs typeface="Arial"/>
              </a:rPr>
              <a:t>SUMMARY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algn="just" marL="89535" marR="66040" indent="-77470">
              <a:lnSpc>
                <a:spcPct val="124900"/>
              </a:lnSpc>
            </a:pP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66665E"/>
                </a:solidFill>
                <a:latin typeface="Lucida Sans Unicode"/>
                <a:cs typeface="Lucida Sans Unicode"/>
              </a:rPr>
              <a:t>analysis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5">
                <a:solidFill>
                  <a:srgbClr val="66665E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66665E"/>
                </a:solidFill>
                <a:latin typeface="Lucida Sans Unicode"/>
                <a:cs typeface="Lucida Sans Unicode"/>
              </a:rPr>
              <a:t>location</a:t>
            </a:r>
            <a:r>
              <a:rPr dirty="0" sz="1200" spc="-15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66665E"/>
                </a:solidFill>
                <a:latin typeface="Lucida Sans Unicode"/>
                <a:cs typeface="Lucida Sans Unicode"/>
              </a:rPr>
              <a:t>codes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against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5">
                <a:solidFill>
                  <a:srgbClr val="66665E"/>
                </a:solidFill>
                <a:latin typeface="Lucida Sans Unicode"/>
                <a:cs typeface="Lucida Sans Unicode"/>
              </a:rPr>
              <a:t>churn </a:t>
            </a:r>
            <a:r>
              <a:rPr dirty="0" sz="1200" spc="-365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95">
                <a:solidFill>
                  <a:srgbClr val="66665E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50">
                <a:solidFill>
                  <a:srgbClr val="66665E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4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5">
                <a:solidFill>
                  <a:srgbClr val="6666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60">
                <a:solidFill>
                  <a:srgbClr val="66665E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20">
                <a:solidFill>
                  <a:srgbClr val="66665E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95">
                <a:solidFill>
                  <a:srgbClr val="66665E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5">
                <a:solidFill>
                  <a:srgbClr val="66665E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10">
                <a:solidFill>
                  <a:srgbClr val="66665E"/>
                </a:solidFill>
                <a:latin typeface="Lucida Sans Unicode"/>
                <a:cs typeface="Lucida Sans Unicode"/>
              </a:rPr>
              <a:t>n  </a:t>
            </a:r>
            <a:r>
              <a:rPr dirty="0" sz="1200" spc="50">
                <a:solidFill>
                  <a:srgbClr val="66665E"/>
                </a:solidFill>
                <a:latin typeface="Lucida Sans Unicode"/>
                <a:cs typeface="Lucida Sans Unicode"/>
              </a:rPr>
              <a:t>each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66665E"/>
                </a:solidFill>
                <a:latin typeface="Lucida Sans Unicode"/>
                <a:cs typeface="Lucida Sans Unicode"/>
              </a:rPr>
              <a:t>location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>
                <a:solidFill>
                  <a:srgbClr val="66665E"/>
                </a:solidFill>
                <a:latin typeface="Lucida Sans Unicode"/>
                <a:cs typeface="Lucida Sans Unicode"/>
              </a:rPr>
              <a:t>code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66665E"/>
                </a:solidFill>
                <a:latin typeface="Lucida Sans Unicode"/>
                <a:cs typeface="Lucida Sans Unicode"/>
              </a:rPr>
              <a:t>who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>
                <a:solidFill>
                  <a:srgbClr val="66665E"/>
                </a:solidFill>
                <a:latin typeface="Lucida Sans Unicode"/>
                <a:cs typeface="Lucida Sans Unicode"/>
              </a:rPr>
              <a:t>have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66665E"/>
                </a:solidFill>
                <a:latin typeface="Lucida Sans Unicode"/>
                <a:cs typeface="Lucida Sans Unicode"/>
              </a:rPr>
              <a:t>not</a:t>
            </a:r>
            <a:r>
              <a:rPr dirty="0" sz="1200" spc="-160">
                <a:solidFill>
                  <a:srgbClr val="6666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66665E"/>
                </a:solidFill>
                <a:latin typeface="Lucida Sans Unicode"/>
                <a:cs typeface="Lucida Sans Unicode"/>
              </a:rPr>
              <a:t>churned: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9029" y="5356717"/>
            <a:ext cx="20027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735E53"/>
                </a:solidFill>
                <a:latin typeface="Arial"/>
                <a:cs typeface="Arial"/>
              </a:rPr>
              <a:t>RECOMMENDATION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Aarti Zikre</dc:creator>
  <cp:keywords>DAFy20k_H70,BACmQGbbfrU</cp:keywords>
  <dc:title>DAB-303 Marketing Analysis</dc:title>
  <dcterms:created xsi:type="dcterms:W3CDTF">2023-11-01T05:58:40Z</dcterms:created>
  <dcterms:modified xsi:type="dcterms:W3CDTF">2023-11-01T05:58:40Z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Canva</vt:lpwstr>
  </property>
  <property fmtid="{D5CDD505-2E9C-101B-9397-08002B2CF9AE}" pid="4" name="LastSaved">
    <vt:filetime>2023-11-01T00:00:00Z</vt:filetime>
  </property>
</Properties>
</file>