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Glacial Indifference" panose="020B0604020202020204" charset="0"/>
      <p:regular r:id="rId11"/>
    </p:embeddedFont>
    <p:embeddedFont>
      <p:font typeface="Glacial Indifference Bold" panose="020B0604020202020204" charset="0"/>
      <p:regular r:id="rId12"/>
    </p:embeddedFont>
    <p:embeddedFont>
      <p:font typeface="Quattrocento" panose="02020502030000000404" pitchFamily="18"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29F97E-F02E-4207-AFB0-2D2F9F6FFF53}" v="43" dt="2024-04-10T05:08:59.1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50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ti Anil Zikre" userId="d72dd4e7-3048-4a99-9749-1616a4b28a62" providerId="ADAL" clId="{8429F97E-F02E-4207-AFB0-2D2F9F6FFF53}"/>
    <pc:docChg chg="undo custSel modSld">
      <pc:chgData name="Aarti Anil Zikre" userId="d72dd4e7-3048-4a99-9749-1616a4b28a62" providerId="ADAL" clId="{8429F97E-F02E-4207-AFB0-2D2F9F6FFF53}" dt="2024-04-10T16:10:57.592" v="67" actId="12"/>
      <pc:docMkLst>
        <pc:docMk/>
      </pc:docMkLst>
      <pc:sldChg chg="modAnim">
        <pc:chgData name="Aarti Anil Zikre" userId="d72dd4e7-3048-4a99-9749-1616a4b28a62" providerId="ADAL" clId="{8429F97E-F02E-4207-AFB0-2D2F9F6FFF53}" dt="2024-04-10T04:59:38.803" v="0"/>
        <pc:sldMkLst>
          <pc:docMk/>
          <pc:sldMk cId="0" sldId="256"/>
        </pc:sldMkLst>
      </pc:sldChg>
      <pc:sldChg chg="delSp modSp mod">
        <pc:chgData name="Aarti Anil Zikre" userId="d72dd4e7-3048-4a99-9749-1616a4b28a62" providerId="ADAL" clId="{8429F97E-F02E-4207-AFB0-2D2F9F6FFF53}" dt="2024-04-10T05:10:02.369" v="61"/>
        <pc:sldMkLst>
          <pc:docMk/>
          <pc:sldMk cId="0" sldId="257"/>
        </pc:sldMkLst>
        <pc:spChg chg="del">
          <ac:chgData name="Aarti Anil Zikre" userId="d72dd4e7-3048-4a99-9749-1616a4b28a62" providerId="ADAL" clId="{8429F97E-F02E-4207-AFB0-2D2F9F6FFF53}" dt="2024-04-10T05:09:55.742" v="57" actId="478"/>
          <ac:spMkLst>
            <pc:docMk/>
            <pc:sldMk cId="0" sldId="257"/>
            <ac:spMk id="19" creationId="{00000000-0000-0000-0000-000000000000}"/>
          </ac:spMkLst>
        </pc:spChg>
        <pc:spChg chg="del mod">
          <ac:chgData name="Aarti Anil Zikre" userId="d72dd4e7-3048-4a99-9749-1616a4b28a62" providerId="ADAL" clId="{8429F97E-F02E-4207-AFB0-2D2F9F6FFF53}" dt="2024-04-10T05:10:02.369" v="61"/>
          <ac:spMkLst>
            <pc:docMk/>
            <pc:sldMk cId="0" sldId="257"/>
            <ac:spMk id="20" creationId="{00000000-0000-0000-0000-000000000000}"/>
          </ac:spMkLst>
        </pc:spChg>
      </pc:sldChg>
      <pc:sldChg chg="modAnim">
        <pc:chgData name="Aarti Anil Zikre" userId="d72dd4e7-3048-4a99-9749-1616a4b28a62" providerId="ADAL" clId="{8429F97E-F02E-4207-AFB0-2D2F9F6FFF53}" dt="2024-04-10T04:59:55.322" v="2"/>
        <pc:sldMkLst>
          <pc:docMk/>
          <pc:sldMk cId="0" sldId="258"/>
        </pc:sldMkLst>
      </pc:sldChg>
      <pc:sldChg chg="modSp mod">
        <pc:chgData name="Aarti Anil Zikre" userId="d72dd4e7-3048-4a99-9749-1616a4b28a62" providerId="ADAL" clId="{8429F97E-F02E-4207-AFB0-2D2F9F6FFF53}" dt="2024-04-10T16:10:57.592" v="67" actId="12"/>
        <pc:sldMkLst>
          <pc:docMk/>
          <pc:sldMk cId="0" sldId="259"/>
        </pc:sldMkLst>
        <pc:spChg chg="mod">
          <ac:chgData name="Aarti Anil Zikre" userId="d72dd4e7-3048-4a99-9749-1616a4b28a62" providerId="ADAL" clId="{8429F97E-F02E-4207-AFB0-2D2F9F6FFF53}" dt="2024-04-10T16:10:57.592" v="67" actId="12"/>
          <ac:spMkLst>
            <pc:docMk/>
            <pc:sldMk cId="0" sldId="259"/>
            <ac:spMk id="14" creationId="{00000000-0000-0000-0000-000000000000}"/>
          </ac:spMkLst>
        </pc:spChg>
      </pc:sldChg>
      <pc:sldChg chg="addSp delSp modSp mod modAnim">
        <pc:chgData name="Aarti Anil Zikre" userId="d72dd4e7-3048-4a99-9749-1616a4b28a62" providerId="ADAL" clId="{8429F97E-F02E-4207-AFB0-2D2F9F6FFF53}" dt="2024-04-10T05:08:59.133" v="56"/>
        <pc:sldMkLst>
          <pc:docMk/>
          <pc:sldMk cId="0" sldId="260"/>
        </pc:sldMkLst>
        <pc:spChg chg="mod">
          <ac:chgData name="Aarti Anil Zikre" userId="d72dd4e7-3048-4a99-9749-1616a4b28a62" providerId="ADAL" clId="{8429F97E-F02E-4207-AFB0-2D2F9F6FFF53}" dt="2024-04-10T05:06:33.243" v="46" actId="1076"/>
          <ac:spMkLst>
            <pc:docMk/>
            <pc:sldMk cId="0" sldId="260"/>
            <ac:spMk id="9" creationId="{00000000-0000-0000-0000-000000000000}"/>
          </ac:spMkLst>
        </pc:spChg>
        <pc:spChg chg="mod">
          <ac:chgData name="Aarti Anil Zikre" userId="d72dd4e7-3048-4a99-9749-1616a4b28a62" providerId="ADAL" clId="{8429F97E-F02E-4207-AFB0-2D2F9F6FFF53}" dt="2024-04-10T05:01:40.370" v="16" actId="1076"/>
          <ac:spMkLst>
            <pc:docMk/>
            <pc:sldMk cId="0" sldId="260"/>
            <ac:spMk id="13" creationId="{00000000-0000-0000-0000-000000000000}"/>
          </ac:spMkLst>
        </pc:spChg>
        <pc:spChg chg="add del">
          <ac:chgData name="Aarti Anil Zikre" userId="d72dd4e7-3048-4a99-9749-1616a4b28a62" providerId="ADAL" clId="{8429F97E-F02E-4207-AFB0-2D2F9F6FFF53}" dt="2024-04-10T05:05:36.444" v="38" actId="478"/>
          <ac:spMkLst>
            <pc:docMk/>
            <pc:sldMk cId="0" sldId="260"/>
            <ac:spMk id="19" creationId="{00000000-0000-0000-0000-000000000000}"/>
          </ac:spMkLst>
        </pc:spChg>
        <pc:spChg chg="add mod">
          <ac:chgData name="Aarti Anil Zikre" userId="d72dd4e7-3048-4a99-9749-1616a4b28a62" providerId="ADAL" clId="{8429F97E-F02E-4207-AFB0-2D2F9F6FFF53}" dt="2024-04-10T05:04:23.061" v="26" actId="1076"/>
          <ac:spMkLst>
            <pc:docMk/>
            <pc:sldMk cId="0" sldId="260"/>
            <ac:spMk id="40" creationId="{B1F6010E-9346-8D3F-BDAE-0B0AE8D0D924}"/>
          </ac:spMkLst>
        </pc:spChg>
        <pc:spChg chg="add mod">
          <ac:chgData name="Aarti Anil Zikre" userId="d72dd4e7-3048-4a99-9749-1616a4b28a62" providerId="ADAL" clId="{8429F97E-F02E-4207-AFB0-2D2F9F6FFF53}" dt="2024-04-10T05:05:24.797" v="35" actId="1076"/>
          <ac:spMkLst>
            <pc:docMk/>
            <pc:sldMk cId="0" sldId="260"/>
            <ac:spMk id="41" creationId="{F2F947E4-E783-E633-1660-7F8606F23266}"/>
          </ac:spMkLst>
        </pc:spChg>
        <pc:spChg chg="add mod">
          <ac:chgData name="Aarti Anil Zikre" userId="d72dd4e7-3048-4a99-9749-1616a4b28a62" providerId="ADAL" clId="{8429F97E-F02E-4207-AFB0-2D2F9F6FFF53}" dt="2024-04-10T05:06:25.984" v="45"/>
          <ac:spMkLst>
            <pc:docMk/>
            <pc:sldMk cId="0" sldId="260"/>
            <ac:spMk id="42" creationId="{F9B3AA59-7473-3F70-E663-98B877AB4F09}"/>
          </ac:spMkLst>
        </pc:spChg>
        <pc:grpChg chg="mod">
          <ac:chgData name="Aarti Anil Zikre" userId="d72dd4e7-3048-4a99-9749-1616a4b28a62" providerId="ADAL" clId="{8429F97E-F02E-4207-AFB0-2D2F9F6FFF53}" dt="2024-04-10T05:04:16.592" v="24" actId="1076"/>
          <ac:grpSpMkLst>
            <pc:docMk/>
            <pc:sldMk cId="0" sldId="260"/>
            <ac:grpSpMk id="10" creationId="{00000000-0000-0000-0000-000000000000}"/>
          </ac:grpSpMkLst>
        </pc:grpChg>
        <pc:grpChg chg="mod">
          <ac:chgData name="Aarti Anil Zikre" userId="d72dd4e7-3048-4a99-9749-1616a4b28a62" providerId="ADAL" clId="{8429F97E-F02E-4207-AFB0-2D2F9F6FFF53}" dt="2024-04-10T05:01:43.291" v="17" actId="1076"/>
          <ac:grpSpMkLst>
            <pc:docMk/>
            <pc:sldMk cId="0" sldId="260"/>
            <ac:grpSpMk id="12" creationId="{00000000-0000-0000-0000-000000000000}"/>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3.sv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svg"/><Relationship Id="rId7" Type="http://schemas.openxmlformats.org/officeDocument/2006/relationships/image" Target="../media/image21.jpeg"/><Relationship Id="rId12" Type="http://schemas.openxmlformats.org/officeDocument/2006/relationships/image" Target="../media/image25.sv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jpeg"/><Relationship Id="rId11" Type="http://schemas.openxmlformats.org/officeDocument/2006/relationships/image" Target="../media/image24.png"/><Relationship Id="rId5" Type="http://schemas.openxmlformats.org/officeDocument/2006/relationships/image" Target="../media/image19.svg"/><Relationship Id="rId10" Type="http://schemas.openxmlformats.org/officeDocument/2006/relationships/image" Target="../media/image2.png"/><Relationship Id="rId4" Type="http://schemas.openxmlformats.org/officeDocument/2006/relationships/image" Target="../media/image18.png"/><Relationship Id="rId9" Type="http://schemas.openxmlformats.org/officeDocument/2006/relationships/image" Target="../media/image23.jpeg"/></Relationships>
</file>

<file path=ppt/slides/_rels/slide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image" Target="../media/image32.sv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image" Target="../media/image32.sv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666860" y="1028700"/>
            <a:ext cx="6583717" cy="8229600"/>
            <a:chOff x="0" y="0"/>
            <a:chExt cx="1733983" cy="2167467"/>
          </a:xfrm>
        </p:grpSpPr>
        <p:sp>
          <p:nvSpPr>
            <p:cNvPr id="3" name="Freeform 3"/>
            <p:cNvSpPr/>
            <p:nvPr/>
          </p:nvSpPr>
          <p:spPr>
            <a:xfrm>
              <a:off x="0" y="0"/>
              <a:ext cx="1733983" cy="2167467"/>
            </a:xfrm>
            <a:custGeom>
              <a:avLst/>
              <a:gdLst/>
              <a:ahLst/>
              <a:cxnLst/>
              <a:rect l="l" t="t" r="r" b="b"/>
              <a:pathLst>
                <a:path w="1733983" h="2167467">
                  <a:moveTo>
                    <a:pt x="0" y="0"/>
                  </a:moveTo>
                  <a:lnTo>
                    <a:pt x="1733983" y="0"/>
                  </a:lnTo>
                  <a:lnTo>
                    <a:pt x="1733983" y="2167467"/>
                  </a:lnTo>
                  <a:lnTo>
                    <a:pt x="0" y="2167467"/>
                  </a:lnTo>
                  <a:close/>
                </a:path>
              </a:pathLst>
            </a:custGeom>
            <a:solidFill>
              <a:srgbClr val="000000">
                <a:alpha val="0"/>
              </a:srgbClr>
            </a:solidFill>
            <a:ln w="19050" cap="sq">
              <a:solidFill>
                <a:srgbClr val="000000"/>
              </a:solidFill>
              <a:prstDash val="solid"/>
              <a:miter/>
            </a:ln>
          </p:spPr>
          <p:txBody>
            <a:bodyPr/>
            <a:lstStyle/>
            <a:p>
              <a:endParaRPr lang="en-CA"/>
            </a:p>
          </p:txBody>
        </p:sp>
        <p:sp>
          <p:nvSpPr>
            <p:cNvPr id="4" name="TextBox 4"/>
            <p:cNvSpPr txBox="1"/>
            <p:nvPr/>
          </p:nvSpPr>
          <p:spPr>
            <a:xfrm>
              <a:off x="0" y="-38100"/>
              <a:ext cx="1733983" cy="2205567"/>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2053535" y="1356107"/>
            <a:ext cx="5810366" cy="7574787"/>
            <a:chOff x="0" y="0"/>
            <a:chExt cx="7747155" cy="10099715"/>
          </a:xfrm>
        </p:grpSpPr>
        <p:pic>
          <p:nvPicPr>
            <p:cNvPr id="6" name="Picture 6"/>
            <p:cNvPicPr>
              <a:picLocks noChangeAspect="1"/>
            </p:cNvPicPr>
            <p:nvPr/>
          </p:nvPicPr>
          <p:blipFill>
            <a:blip r:embed="rId2"/>
            <a:srcRect l="11646" r="11646"/>
            <a:stretch>
              <a:fillRect/>
            </a:stretch>
          </p:blipFill>
          <p:spPr>
            <a:xfrm>
              <a:off x="0" y="0"/>
              <a:ext cx="7747155" cy="10099715"/>
            </a:xfrm>
            <a:prstGeom prst="rect">
              <a:avLst/>
            </a:prstGeom>
          </p:spPr>
        </p:pic>
      </p:grpSp>
      <p:grpSp>
        <p:nvGrpSpPr>
          <p:cNvPr id="7" name="Group 7"/>
          <p:cNvGrpSpPr/>
          <p:nvPr/>
        </p:nvGrpSpPr>
        <p:grpSpPr>
          <a:xfrm>
            <a:off x="9408234" y="4707053"/>
            <a:ext cx="6751599" cy="457156"/>
            <a:chOff x="0" y="0"/>
            <a:chExt cx="1778199" cy="120403"/>
          </a:xfrm>
        </p:grpSpPr>
        <p:sp>
          <p:nvSpPr>
            <p:cNvPr id="8" name="Freeform 8"/>
            <p:cNvSpPr/>
            <p:nvPr/>
          </p:nvSpPr>
          <p:spPr>
            <a:xfrm>
              <a:off x="0" y="0"/>
              <a:ext cx="1778199" cy="120403"/>
            </a:xfrm>
            <a:custGeom>
              <a:avLst/>
              <a:gdLst/>
              <a:ahLst/>
              <a:cxnLst/>
              <a:rect l="l" t="t" r="r" b="b"/>
              <a:pathLst>
                <a:path w="1778199" h="120403">
                  <a:moveTo>
                    <a:pt x="0" y="0"/>
                  </a:moveTo>
                  <a:lnTo>
                    <a:pt x="1778199" y="0"/>
                  </a:lnTo>
                  <a:lnTo>
                    <a:pt x="1778199" y="120403"/>
                  </a:lnTo>
                  <a:lnTo>
                    <a:pt x="0" y="120403"/>
                  </a:lnTo>
                  <a:close/>
                </a:path>
              </a:pathLst>
            </a:custGeom>
            <a:solidFill>
              <a:srgbClr val="EDE7DD"/>
            </a:solidFill>
          </p:spPr>
          <p:txBody>
            <a:bodyPr/>
            <a:lstStyle/>
            <a:p>
              <a:endParaRPr lang="en-CA"/>
            </a:p>
          </p:txBody>
        </p:sp>
        <p:sp>
          <p:nvSpPr>
            <p:cNvPr id="9" name="TextBox 9"/>
            <p:cNvSpPr txBox="1"/>
            <p:nvPr/>
          </p:nvSpPr>
          <p:spPr>
            <a:xfrm>
              <a:off x="0" y="-57150"/>
              <a:ext cx="1778199" cy="177553"/>
            </a:xfrm>
            <a:prstGeom prst="rect">
              <a:avLst/>
            </a:prstGeom>
          </p:spPr>
          <p:txBody>
            <a:bodyPr lIns="50800" tIns="50800" rIns="50800" bIns="50800" rtlCol="0" anchor="ctr"/>
            <a:lstStyle/>
            <a:p>
              <a:pPr algn="ctr">
                <a:lnSpc>
                  <a:spcPts val="2800"/>
                </a:lnSpc>
              </a:pPr>
              <a:endParaRPr/>
            </a:p>
          </p:txBody>
        </p:sp>
      </p:grpSp>
      <p:sp>
        <p:nvSpPr>
          <p:cNvPr id="10" name="Freeform 10"/>
          <p:cNvSpPr/>
          <p:nvPr/>
        </p:nvSpPr>
        <p:spPr>
          <a:xfrm>
            <a:off x="17259300" y="201941"/>
            <a:ext cx="826759" cy="826759"/>
          </a:xfrm>
          <a:custGeom>
            <a:avLst/>
            <a:gdLst/>
            <a:ahLst/>
            <a:cxnLst/>
            <a:rect l="l" t="t" r="r" b="b"/>
            <a:pathLst>
              <a:path w="826759" h="826759">
                <a:moveTo>
                  <a:pt x="0" y="0"/>
                </a:moveTo>
                <a:lnTo>
                  <a:pt x="826759" y="0"/>
                </a:lnTo>
                <a:lnTo>
                  <a:pt x="826759" y="826759"/>
                </a:lnTo>
                <a:lnTo>
                  <a:pt x="0" y="826759"/>
                </a:lnTo>
                <a:lnTo>
                  <a:pt x="0" y="0"/>
                </a:lnTo>
                <a:close/>
              </a:path>
            </a:pathLst>
          </a:custGeom>
          <a:blipFill>
            <a:blip r:embed="rId3"/>
            <a:stretch>
              <a:fillRect/>
            </a:stretch>
          </a:blipFill>
        </p:spPr>
        <p:txBody>
          <a:bodyPr/>
          <a:lstStyle/>
          <a:p>
            <a:endParaRPr lang="en-CA"/>
          </a:p>
        </p:txBody>
      </p:sp>
      <p:sp>
        <p:nvSpPr>
          <p:cNvPr id="11" name="Freeform 11"/>
          <p:cNvSpPr/>
          <p:nvPr/>
        </p:nvSpPr>
        <p:spPr>
          <a:xfrm>
            <a:off x="12001689" y="2336346"/>
            <a:ext cx="1155496" cy="846663"/>
          </a:xfrm>
          <a:custGeom>
            <a:avLst/>
            <a:gdLst/>
            <a:ahLst/>
            <a:cxnLst/>
            <a:rect l="l" t="t" r="r" b="b"/>
            <a:pathLst>
              <a:path w="1155496" h="846663">
                <a:moveTo>
                  <a:pt x="0" y="0"/>
                </a:moveTo>
                <a:lnTo>
                  <a:pt x="1155495" y="0"/>
                </a:lnTo>
                <a:lnTo>
                  <a:pt x="1155495" y="846663"/>
                </a:lnTo>
                <a:lnTo>
                  <a:pt x="0" y="846663"/>
                </a:lnTo>
                <a:lnTo>
                  <a:pt x="0" y="0"/>
                </a:lnTo>
                <a:close/>
              </a:path>
            </a:pathLst>
          </a:custGeom>
          <a:blipFill>
            <a:blip r:embed="rId4">
              <a:alphaModFix amt="57000"/>
              <a:extLst>
                <a:ext uri="{96DAC541-7B7A-43D3-8B79-37D633B846F1}">
                  <asvg:svgBlip xmlns:asvg="http://schemas.microsoft.com/office/drawing/2016/SVG/main" r:embed="rId5"/>
                </a:ext>
              </a:extLst>
            </a:blip>
            <a:stretch>
              <a:fillRect/>
            </a:stretch>
          </a:blipFill>
        </p:spPr>
        <p:txBody>
          <a:bodyPr/>
          <a:lstStyle/>
          <a:p>
            <a:endParaRPr lang="en-CA"/>
          </a:p>
        </p:txBody>
      </p:sp>
      <p:sp>
        <p:nvSpPr>
          <p:cNvPr id="12" name="Freeform 12"/>
          <p:cNvSpPr/>
          <p:nvPr/>
        </p:nvSpPr>
        <p:spPr>
          <a:xfrm>
            <a:off x="11474724" y="5527646"/>
            <a:ext cx="2209425" cy="743840"/>
          </a:xfrm>
          <a:custGeom>
            <a:avLst/>
            <a:gdLst/>
            <a:ahLst/>
            <a:cxnLst/>
            <a:rect l="l" t="t" r="r" b="b"/>
            <a:pathLst>
              <a:path w="2209425" h="743840">
                <a:moveTo>
                  <a:pt x="0" y="0"/>
                </a:moveTo>
                <a:lnTo>
                  <a:pt x="2209425" y="0"/>
                </a:lnTo>
                <a:lnTo>
                  <a:pt x="2209425" y="743840"/>
                </a:lnTo>
                <a:lnTo>
                  <a:pt x="0" y="743840"/>
                </a:lnTo>
                <a:lnTo>
                  <a:pt x="0" y="0"/>
                </a:lnTo>
                <a:close/>
              </a:path>
            </a:pathLst>
          </a:custGeom>
          <a:blipFill>
            <a:blip r:embed="rId6"/>
            <a:stretch>
              <a:fillRect/>
            </a:stretch>
          </a:blipFill>
        </p:spPr>
        <p:txBody>
          <a:bodyPr/>
          <a:lstStyle/>
          <a:p>
            <a:endParaRPr lang="en-CA"/>
          </a:p>
        </p:txBody>
      </p:sp>
      <p:sp>
        <p:nvSpPr>
          <p:cNvPr id="13" name="TextBox 13"/>
          <p:cNvSpPr txBox="1"/>
          <p:nvPr/>
        </p:nvSpPr>
        <p:spPr>
          <a:xfrm>
            <a:off x="9138375" y="3049659"/>
            <a:ext cx="7291317" cy="2114550"/>
          </a:xfrm>
          <a:prstGeom prst="rect">
            <a:avLst/>
          </a:prstGeom>
        </p:spPr>
        <p:txBody>
          <a:bodyPr lIns="0" tIns="0" rIns="0" bIns="0" rtlCol="0" anchor="t">
            <a:spAutoFit/>
          </a:bodyPr>
          <a:lstStyle/>
          <a:p>
            <a:pPr algn="ctr">
              <a:lnSpc>
                <a:spcPts val="8400"/>
              </a:lnSpc>
            </a:pPr>
            <a:r>
              <a:rPr lang="en-US" sz="6000" spc="1200">
                <a:solidFill>
                  <a:srgbClr val="000000"/>
                </a:solidFill>
                <a:latin typeface="Quattrocento"/>
              </a:rPr>
              <a:t>DATA CHALLENGE</a:t>
            </a:r>
          </a:p>
        </p:txBody>
      </p:sp>
      <p:sp>
        <p:nvSpPr>
          <p:cNvPr id="14" name="TextBox 14"/>
          <p:cNvSpPr txBox="1"/>
          <p:nvPr/>
        </p:nvSpPr>
        <p:spPr>
          <a:xfrm>
            <a:off x="10414694" y="8899613"/>
            <a:ext cx="4738679" cy="358775"/>
          </a:xfrm>
          <a:prstGeom prst="rect">
            <a:avLst/>
          </a:prstGeom>
        </p:spPr>
        <p:txBody>
          <a:bodyPr lIns="0" tIns="0" rIns="0" bIns="0" rtlCol="0" anchor="t">
            <a:spAutoFit/>
          </a:bodyPr>
          <a:lstStyle/>
          <a:p>
            <a:pPr algn="ctr">
              <a:lnSpc>
                <a:spcPts val="2800"/>
              </a:lnSpc>
            </a:pPr>
            <a:r>
              <a:rPr lang="en-US" sz="2000" spc="400">
                <a:solidFill>
                  <a:srgbClr val="000000"/>
                </a:solidFill>
                <a:latin typeface="Quattrocento"/>
              </a:rPr>
              <a:t>ST.CLAIR COLLEGE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249858" y="1485856"/>
            <a:ext cx="11035042" cy="457156"/>
            <a:chOff x="0" y="0"/>
            <a:chExt cx="2906348" cy="120403"/>
          </a:xfrm>
        </p:grpSpPr>
        <p:sp>
          <p:nvSpPr>
            <p:cNvPr id="3" name="Freeform 3"/>
            <p:cNvSpPr/>
            <p:nvPr/>
          </p:nvSpPr>
          <p:spPr>
            <a:xfrm>
              <a:off x="0" y="0"/>
              <a:ext cx="2906349" cy="120403"/>
            </a:xfrm>
            <a:custGeom>
              <a:avLst/>
              <a:gdLst/>
              <a:ahLst/>
              <a:cxnLst/>
              <a:rect l="l" t="t" r="r" b="b"/>
              <a:pathLst>
                <a:path w="2906349" h="120403">
                  <a:moveTo>
                    <a:pt x="0" y="0"/>
                  </a:moveTo>
                  <a:lnTo>
                    <a:pt x="2906349" y="0"/>
                  </a:lnTo>
                  <a:lnTo>
                    <a:pt x="2906349" y="120403"/>
                  </a:lnTo>
                  <a:lnTo>
                    <a:pt x="0" y="120403"/>
                  </a:lnTo>
                  <a:close/>
                </a:path>
              </a:pathLst>
            </a:custGeom>
            <a:solidFill>
              <a:srgbClr val="EDE7DD"/>
            </a:solidFill>
          </p:spPr>
          <p:txBody>
            <a:bodyPr/>
            <a:lstStyle/>
            <a:p>
              <a:endParaRPr lang="en-CA"/>
            </a:p>
          </p:txBody>
        </p:sp>
        <p:sp>
          <p:nvSpPr>
            <p:cNvPr id="4" name="TextBox 4"/>
            <p:cNvSpPr txBox="1"/>
            <p:nvPr/>
          </p:nvSpPr>
          <p:spPr>
            <a:xfrm>
              <a:off x="0" y="-57150"/>
              <a:ext cx="2906348" cy="177553"/>
            </a:xfrm>
            <a:prstGeom prst="rect">
              <a:avLst/>
            </a:prstGeom>
          </p:spPr>
          <p:txBody>
            <a:bodyPr lIns="50800" tIns="50800" rIns="50800" bIns="50800" rtlCol="0" anchor="ctr"/>
            <a:lstStyle/>
            <a:p>
              <a:pPr algn="ctr">
                <a:lnSpc>
                  <a:spcPts val="2800"/>
                </a:lnSpc>
              </a:pPr>
              <a:endParaRPr/>
            </a:p>
          </p:txBody>
        </p:sp>
      </p:grpSp>
      <p:sp>
        <p:nvSpPr>
          <p:cNvPr id="5" name="Freeform 5"/>
          <p:cNvSpPr/>
          <p:nvPr/>
        </p:nvSpPr>
        <p:spPr>
          <a:xfrm>
            <a:off x="1028700" y="2919191"/>
            <a:ext cx="5453333" cy="5453333"/>
          </a:xfrm>
          <a:custGeom>
            <a:avLst/>
            <a:gdLst/>
            <a:ahLst/>
            <a:cxnLst/>
            <a:rect l="l" t="t" r="r" b="b"/>
            <a:pathLst>
              <a:path w="5453333" h="5453333">
                <a:moveTo>
                  <a:pt x="0" y="0"/>
                </a:moveTo>
                <a:lnTo>
                  <a:pt x="5453333" y="0"/>
                </a:lnTo>
                <a:lnTo>
                  <a:pt x="5453333" y="5453333"/>
                </a:lnTo>
                <a:lnTo>
                  <a:pt x="0" y="5453333"/>
                </a:lnTo>
                <a:lnTo>
                  <a:pt x="0" y="0"/>
                </a:lnTo>
                <a:close/>
              </a:path>
            </a:pathLst>
          </a:custGeom>
          <a:blipFill>
            <a:blip r:embed="rId2"/>
            <a:stretch>
              <a:fillRect/>
            </a:stretch>
          </a:blipFill>
        </p:spPr>
        <p:txBody>
          <a:bodyPr/>
          <a:lstStyle/>
          <a:p>
            <a:endParaRPr lang="en-CA"/>
          </a:p>
        </p:txBody>
      </p:sp>
      <p:sp>
        <p:nvSpPr>
          <p:cNvPr id="6" name="Freeform 6"/>
          <p:cNvSpPr/>
          <p:nvPr/>
        </p:nvSpPr>
        <p:spPr>
          <a:xfrm>
            <a:off x="5807874" y="5804038"/>
            <a:ext cx="1842716" cy="3032482"/>
          </a:xfrm>
          <a:custGeom>
            <a:avLst/>
            <a:gdLst/>
            <a:ahLst/>
            <a:cxnLst/>
            <a:rect l="l" t="t" r="r" b="b"/>
            <a:pathLst>
              <a:path w="1842716" h="3032482">
                <a:moveTo>
                  <a:pt x="0" y="0"/>
                </a:moveTo>
                <a:lnTo>
                  <a:pt x="1842717" y="0"/>
                </a:lnTo>
                <a:lnTo>
                  <a:pt x="1842717" y="3032482"/>
                </a:lnTo>
                <a:lnTo>
                  <a:pt x="0" y="30324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CA"/>
          </a:p>
        </p:txBody>
      </p:sp>
      <p:sp>
        <p:nvSpPr>
          <p:cNvPr id="7" name="TextBox 7"/>
          <p:cNvSpPr txBox="1"/>
          <p:nvPr/>
        </p:nvSpPr>
        <p:spPr>
          <a:xfrm>
            <a:off x="12520621" y="9201150"/>
            <a:ext cx="4738679" cy="358775"/>
          </a:xfrm>
          <a:prstGeom prst="rect">
            <a:avLst/>
          </a:prstGeom>
        </p:spPr>
        <p:txBody>
          <a:bodyPr lIns="0" tIns="0" rIns="0" bIns="0" rtlCol="0" anchor="t">
            <a:spAutoFit/>
          </a:bodyPr>
          <a:lstStyle/>
          <a:p>
            <a:pPr algn="r">
              <a:lnSpc>
                <a:spcPts val="2800"/>
              </a:lnSpc>
            </a:pPr>
            <a:r>
              <a:rPr lang="en-US" sz="2000" spc="400">
                <a:solidFill>
                  <a:srgbClr val="000000"/>
                </a:solidFill>
                <a:latin typeface="Quattrocento"/>
              </a:rPr>
              <a:t>ROCKET BLASTER</a:t>
            </a:r>
          </a:p>
        </p:txBody>
      </p:sp>
      <p:sp>
        <p:nvSpPr>
          <p:cNvPr id="8" name="TextBox 8"/>
          <p:cNvSpPr txBox="1"/>
          <p:nvPr/>
        </p:nvSpPr>
        <p:spPr>
          <a:xfrm>
            <a:off x="1028700" y="895350"/>
            <a:ext cx="11401065" cy="1047750"/>
          </a:xfrm>
          <a:prstGeom prst="rect">
            <a:avLst/>
          </a:prstGeom>
        </p:spPr>
        <p:txBody>
          <a:bodyPr lIns="0" tIns="0" rIns="0" bIns="0" rtlCol="0" anchor="t">
            <a:spAutoFit/>
          </a:bodyPr>
          <a:lstStyle/>
          <a:p>
            <a:pPr>
              <a:lnSpc>
                <a:spcPts val="8400"/>
              </a:lnSpc>
            </a:pPr>
            <a:r>
              <a:rPr lang="en-US" sz="6000" spc="1200">
                <a:solidFill>
                  <a:srgbClr val="000000"/>
                </a:solidFill>
                <a:latin typeface="Quattrocento"/>
              </a:rPr>
              <a:t>TABLE OF CONTENTS</a:t>
            </a:r>
          </a:p>
        </p:txBody>
      </p:sp>
      <p:sp>
        <p:nvSpPr>
          <p:cNvPr id="9" name="TextBox 9"/>
          <p:cNvSpPr txBox="1"/>
          <p:nvPr/>
        </p:nvSpPr>
        <p:spPr>
          <a:xfrm>
            <a:off x="9560354" y="3403639"/>
            <a:ext cx="3870782" cy="358687"/>
          </a:xfrm>
          <a:prstGeom prst="rect">
            <a:avLst/>
          </a:prstGeom>
        </p:spPr>
        <p:txBody>
          <a:bodyPr lIns="0" tIns="0" rIns="0" bIns="0" rtlCol="0" anchor="t">
            <a:spAutoFit/>
          </a:bodyPr>
          <a:lstStyle/>
          <a:p>
            <a:pPr>
              <a:lnSpc>
                <a:spcPts val="2800"/>
              </a:lnSpc>
            </a:pPr>
            <a:r>
              <a:rPr lang="en-US" sz="2000" spc="400">
                <a:solidFill>
                  <a:srgbClr val="000000"/>
                </a:solidFill>
                <a:latin typeface="Glacial Indifference"/>
              </a:rPr>
              <a:t>ABOUT US</a:t>
            </a:r>
          </a:p>
        </p:txBody>
      </p:sp>
      <p:sp>
        <p:nvSpPr>
          <p:cNvPr id="10" name="TextBox 10"/>
          <p:cNvSpPr txBox="1"/>
          <p:nvPr/>
        </p:nvSpPr>
        <p:spPr>
          <a:xfrm>
            <a:off x="13393925" y="3403639"/>
            <a:ext cx="1905251" cy="358687"/>
          </a:xfrm>
          <a:prstGeom prst="rect">
            <a:avLst/>
          </a:prstGeom>
        </p:spPr>
        <p:txBody>
          <a:bodyPr lIns="0" tIns="0" rIns="0" bIns="0" rtlCol="0" anchor="t">
            <a:spAutoFit/>
          </a:bodyPr>
          <a:lstStyle/>
          <a:p>
            <a:pPr algn="r">
              <a:lnSpc>
                <a:spcPts val="2800"/>
              </a:lnSpc>
            </a:pPr>
            <a:r>
              <a:rPr lang="en-US" sz="2000" spc="400">
                <a:solidFill>
                  <a:srgbClr val="000000"/>
                </a:solidFill>
                <a:latin typeface="Glacial Indifference"/>
              </a:rPr>
              <a:t>03</a:t>
            </a:r>
          </a:p>
        </p:txBody>
      </p:sp>
      <p:sp>
        <p:nvSpPr>
          <p:cNvPr id="11" name="TextBox 11"/>
          <p:cNvSpPr txBox="1"/>
          <p:nvPr/>
        </p:nvSpPr>
        <p:spPr>
          <a:xfrm>
            <a:off x="9560354" y="3913408"/>
            <a:ext cx="3870782" cy="358775"/>
          </a:xfrm>
          <a:prstGeom prst="rect">
            <a:avLst/>
          </a:prstGeom>
        </p:spPr>
        <p:txBody>
          <a:bodyPr lIns="0" tIns="0" rIns="0" bIns="0" rtlCol="0" anchor="t">
            <a:spAutoFit/>
          </a:bodyPr>
          <a:lstStyle/>
          <a:p>
            <a:pPr>
              <a:lnSpc>
                <a:spcPts val="2800"/>
              </a:lnSpc>
            </a:pPr>
            <a:r>
              <a:rPr lang="en-US" sz="2000" spc="400">
                <a:solidFill>
                  <a:srgbClr val="000000"/>
                </a:solidFill>
                <a:latin typeface="Glacial Indifference"/>
              </a:rPr>
              <a:t>INTRODUCTION</a:t>
            </a:r>
          </a:p>
        </p:txBody>
      </p:sp>
      <p:sp>
        <p:nvSpPr>
          <p:cNvPr id="12" name="TextBox 12"/>
          <p:cNvSpPr txBox="1"/>
          <p:nvPr/>
        </p:nvSpPr>
        <p:spPr>
          <a:xfrm>
            <a:off x="13393925" y="3913408"/>
            <a:ext cx="1905251" cy="358687"/>
          </a:xfrm>
          <a:prstGeom prst="rect">
            <a:avLst/>
          </a:prstGeom>
        </p:spPr>
        <p:txBody>
          <a:bodyPr lIns="0" tIns="0" rIns="0" bIns="0" rtlCol="0" anchor="t">
            <a:spAutoFit/>
          </a:bodyPr>
          <a:lstStyle/>
          <a:p>
            <a:pPr algn="r">
              <a:lnSpc>
                <a:spcPts val="2800"/>
              </a:lnSpc>
            </a:pPr>
            <a:r>
              <a:rPr lang="en-US" sz="2000" spc="400">
                <a:solidFill>
                  <a:srgbClr val="000000"/>
                </a:solidFill>
                <a:latin typeface="Glacial Indifference"/>
              </a:rPr>
              <a:t>04</a:t>
            </a:r>
          </a:p>
        </p:txBody>
      </p:sp>
      <p:sp>
        <p:nvSpPr>
          <p:cNvPr id="13" name="TextBox 13"/>
          <p:cNvSpPr txBox="1"/>
          <p:nvPr/>
        </p:nvSpPr>
        <p:spPr>
          <a:xfrm>
            <a:off x="9560354" y="4424495"/>
            <a:ext cx="3870782" cy="358775"/>
          </a:xfrm>
          <a:prstGeom prst="rect">
            <a:avLst/>
          </a:prstGeom>
        </p:spPr>
        <p:txBody>
          <a:bodyPr lIns="0" tIns="0" rIns="0" bIns="0" rtlCol="0" anchor="t">
            <a:spAutoFit/>
          </a:bodyPr>
          <a:lstStyle/>
          <a:p>
            <a:pPr>
              <a:lnSpc>
                <a:spcPts val="2800"/>
              </a:lnSpc>
            </a:pPr>
            <a:r>
              <a:rPr lang="en-US" sz="2000" spc="400">
                <a:solidFill>
                  <a:srgbClr val="000000"/>
                </a:solidFill>
                <a:latin typeface="Glacial Indifference"/>
              </a:rPr>
              <a:t>DATA FLOW</a:t>
            </a:r>
          </a:p>
        </p:txBody>
      </p:sp>
      <p:sp>
        <p:nvSpPr>
          <p:cNvPr id="14" name="TextBox 14"/>
          <p:cNvSpPr txBox="1"/>
          <p:nvPr/>
        </p:nvSpPr>
        <p:spPr>
          <a:xfrm>
            <a:off x="13393925" y="4424495"/>
            <a:ext cx="1905251" cy="358687"/>
          </a:xfrm>
          <a:prstGeom prst="rect">
            <a:avLst/>
          </a:prstGeom>
        </p:spPr>
        <p:txBody>
          <a:bodyPr lIns="0" tIns="0" rIns="0" bIns="0" rtlCol="0" anchor="t">
            <a:spAutoFit/>
          </a:bodyPr>
          <a:lstStyle/>
          <a:p>
            <a:pPr algn="r">
              <a:lnSpc>
                <a:spcPts val="2800"/>
              </a:lnSpc>
            </a:pPr>
            <a:r>
              <a:rPr lang="en-US" sz="2000" spc="400">
                <a:solidFill>
                  <a:srgbClr val="000000"/>
                </a:solidFill>
                <a:latin typeface="Glacial Indifference"/>
              </a:rPr>
              <a:t>05</a:t>
            </a:r>
          </a:p>
        </p:txBody>
      </p:sp>
      <p:sp>
        <p:nvSpPr>
          <p:cNvPr id="15" name="TextBox 15"/>
          <p:cNvSpPr txBox="1"/>
          <p:nvPr/>
        </p:nvSpPr>
        <p:spPr>
          <a:xfrm>
            <a:off x="9560354" y="4935582"/>
            <a:ext cx="4122368" cy="358775"/>
          </a:xfrm>
          <a:prstGeom prst="rect">
            <a:avLst/>
          </a:prstGeom>
        </p:spPr>
        <p:txBody>
          <a:bodyPr lIns="0" tIns="0" rIns="0" bIns="0" rtlCol="0" anchor="t">
            <a:spAutoFit/>
          </a:bodyPr>
          <a:lstStyle/>
          <a:p>
            <a:pPr>
              <a:lnSpc>
                <a:spcPts val="2800"/>
              </a:lnSpc>
            </a:pPr>
            <a:r>
              <a:rPr lang="en-US" sz="2000" spc="400">
                <a:solidFill>
                  <a:srgbClr val="000000"/>
                </a:solidFill>
                <a:latin typeface="Glacial Indifference"/>
              </a:rPr>
              <a:t>VISUALIZATION</a:t>
            </a:r>
          </a:p>
        </p:txBody>
      </p:sp>
      <p:sp>
        <p:nvSpPr>
          <p:cNvPr id="16" name="TextBox 16"/>
          <p:cNvSpPr txBox="1"/>
          <p:nvPr/>
        </p:nvSpPr>
        <p:spPr>
          <a:xfrm>
            <a:off x="13393925" y="4935582"/>
            <a:ext cx="1905251" cy="358687"/>
          </a:xfrm>
          <a:prstGeom prst="rect">
            <a:avLst/>
          </a:prstGeom>
        </p:spPr>
        <p:txBody>
          <a:bodyPr lIns="0" tIns="0" rIns="0" bIns="0" rtlCol="0" anchor="t">
            <a:spAutoFit/>
          </a:bodyPr>
          <a:lstStyle/>
          <a:p>
            <a:pPr algn="r">
              <a:lnSpc>
                <a:spcPts val="2800"/>
              </a:lnSpc>
            </a:pPr>
            <a:r>
              <a:rPr lang="en-US" sz="2000" spc="400">
                <a:solidFill>
                  <a:srgbClr val="000000"/>
                </a:solidFill>
                <a:latin typeface="Glacial Indifference"/>
              </a:rPr>
              <a:t>06</a:t>
            </a:r>
          </a:p>
        </p:txBody>
      </p:sp>
      <p:sp>
        <p:nvSpPr>
          <p:cNvPr id="17" name="TextBox 17"/>
          <p:cNvSpPr txBox="1"/>
          <p:nvPr/>
        </p:nvSpPr>
        <p:spPr>
          <a:xfrm>
            <a:off x="9560354" y="5445351"/>
            <a:ext cx="3870782" cy="358775"/>
          </a:xfrm>
          <a:prstGeom prst="rect">
            <a:avLst/>
          </a:prstGeom>
        </p:spPr>
        <p:txBody>
          <a:bodyPr lIns="0" tIns="0" rIns="0" bIns="0" rtlCol="0" anchor="t">
            <a:spAutoFit/>
          </a:bodyPr>
          <a:lstStyle/>
          <a:p>
            <a:pPr>
              <a:lnSpc>
                <a:spcPts val="2800"/>
              </a:lnSpc>
            </a:pPr>
            <a:r>
              <a:rPr lang="en-US" sz="2000" spc="400">
                <a:solidFill>
                  <a:srgbClr val="000000"/>
                </a:solidFill>
                <a:latin typeface="Glacial Indifference"/>
              </a:rPr>
              <a:t>KEY INSIGHTS</a:t>
            </a:r>
          </a:p>
        </p:txBody>
      </p:sp>
      <p:sp>
        <p:nvSpPr>
          <p:cNvPr id="18" name="TextBox 18"/>
          <p:cNvSpPr txBox="1"/>
          <p:nvPr/>
        </p:nvSpPr>
        <p:spPr>
          <a:xfrm>
            <a:off x="13393925" y="5445351"/>
            <a:ext cx="1905251" cy="358775"/>
          </a:xfrm>
          <a:prstGeom prst="rect">
            <a:avLst/>
          </a:prstGeom>
        </p:spPr>
        <p:txBody>
          <a:bodyPr lIns="0" tIns="0" rIns="0" bIns="0" rtlCol="0" anchor="t">
            <a:spAutoFit/>
          </a:bodyPr>
          <a:lstStyle/>
          <a:p>
            <a:pPr algn="r">
              <a:lnSpc>
                <a:spcPts val="2800"/>
              </a:lnSpc>
            </a:pPr>
            <a:r>
              <a:rPr lang="en-US" sz="2000" spc="400">
                <a:solidFill>
                  <a:srgbClr val="000000"/>
                </a:solidFill>
                <a:latin typeface="Glacial Indifference"/>
              </a:rPr>
              <a:t>07</a:t>
            </a:r>
          </a:p>
        </p:txBody>
      </p:sp>
      <p:sp>
        <p:nvSpPr>
          <p:cNvPr id="21" name="Freeform 21"/>
          <p:cNvSpPr/>
          <p:nvPr/>
        </p:nvSpPr>
        <p:spPr>
          <a:xfrm>
            <a:off x="17259300" y="201941"/>
            <a:ext cx="826759" cy="826759"/>
          </a:xfrm>
          <a:custGeom>
            <a:avLst/>
            <a:gdLst/>
            <a:ahLst/>
            <a:cxnLst/>
            <a:rect l="l" t="t" r="r" b="b"/>
            <a:pathLst>
              <a:path w="826759" h="826759">
                <a:moveTo>
                  <a:pt x="0" y="0"/>
                </a:moveTo>
                <a:lnTo>
                  <a:pt x="826759" y="0"/>
                </a:lnTo>
                <a:lnTo>
                  <a:pt x="826759" y="826759"/>
                </a:lnTo>
                <a:lnTo>
                  <a:pt x="0" y="826759"/>
                </a:lnTo>
                <a:lnTo>
                  <a:pt x="0" y="0"/>
                </a:lnTo>
                <a:close/>
              </a:path>
            </a:pathLst>
          </a:custGeom>
          <a:blipFill>
            <a:blip r:embed="rId5"/>
            <a:stretch>
              <a:fillRect/>
            </a:stretch>
          </a:blipFill>
        </p:spPr>
        <p:txBody>
          <a:bodyPr/>
          <a:lstStyle/>
          <a:p>
            <a:endParaRPr lang="en-CA"/>
          </a:p>
        </p:txBody>
      </p:sp>
      <p:sp>
        <p:nvSpPr>
          <p:cNvPr id="22" name="TextBox 22"/>
          <p:cNvSpPr txBox="1"/>
          <p:nvPr/>
        </p:nvSpPr>
        <p:spPr>
          <a:xfrm>
            <a:off x="1028700" y="9201150"/>
            <a:ext cx="4738679" cy="358775"/>
          </a:xfrm>
          <a:prstGeom prst="rect">
            <a:avLst/>
          </a:prstGeom>
        </p:spPr>
        <p:txBody>
          <a:bodyPr lIns="0" tIns="0" rIns="0" bIns="0" rtlCol="0" anchor="t">
            <a:spAutoFit/>
          </a:bodyPr>
          <a:lstStyle/>
          <a:p>
            <a:pPr>
              <a:lnSpc>
                <a:spcPts val="2800"/>
              </a:lnSpc>
            </a:pPr>
            <a:r>
              <a:rPr lang="en-US" sz="2000" spc="400">
                <a:solidFill>
                  <a:srgbClr val="000000"/>
                </a:solidFill>
                <a:latin typeface="Quattrocento"/>
              </a:rPr>
              <a:t>ST.CLAIR COLLEGE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5871410" y="1485856"/>
            <a:ext cx="6649211" cy="457156"/>
            <a:chOff x="0" y="0"/>
            <a:chExt cx="1751232" cy="120403"/>
          </a:xfrm>
        </p:grpSpPr>
        <p:sp>
          <p:nvSpPr>
            <p:cNvPr id="3" name="Freeform 3"/>
            <p:cNvSpPr/>
            <p:nvPr/>
          </p:nvSpPr>
          <p:spPr>
            <a:xfrm>
              <a:off x="0" y="0"/>
              <a:ext cx="1751232" cy="120403"/>
            </a:xfrm>
            <a:custGeom>
              <a:avLst/>
              <a:gdLst/>
              <a:ahLst/>
              <a:cxnLst/>
              <a:rect l="l" t="t" r="r" b="b"/>
              <a:pathLst>
                <a:path w="1751232" h="120403">
                  <a:moveTo>
                    <a:pt x="0" y="0"/>
                  </a:moveTo>
                  <a:lnTo>
                    <a:pt x="1751232" y="0"/>
                  </a:lnTo>
                  <a:lnTo>
                    <a:pt x="1751232" y="120403"/>
                  </a:lnTo>
                  <a:lnTo>
                    <a:pt x="0" y="120403"/>
                  </a:lnTo>
                  <a:close/>
                </a:path>
              </a:pathLst>
            </a:custGeom>
            <a:solidFill>
              <a:srgbClr val="EDE7DD"/>
            </a:solidFill>
          </p:spPr>
          <p:txBody>
            <a:bodyPr/>
            <a:lstStyle/>
            <a:p>
              <a:endParaRPr lang="en-CA"/>
            </a:p>
          </p:txBody>
        </p:sp>
        <p:sp>
          <p:nvSpPr>
            <p:cNvPr id="4" name="TextBox 4"/>
            <p:cNvSpPr txBox="1"/>
            <p:nvPr/>
          </p:nvSpPr>
          <p:spPr>
            <a:xfrm>
              <a:off x="0" y="-57150"/>
              <a:ext cx="1751232" cy="177553"/>
            </a:xfrm>
            <a:prstGeom prst="rect">
              <a:avLst/>
            </a:prstGeom>
          </p:spPr>
          <p:txBody>
            <a:bodyPr lIns="50800" tIns="50800" rIns="50800" bIns="50800" rtlCol="0" anchor="ctr"/>
            <a:lstStyle/>
            <a:p>
              <a:pPr algn="ctr">
                <a:lnSpc>
                  <a:spcPts val="2800"/>
                </a:lnSpc>
              </a:pPr>
              <a:endParaRPr/>
            </a:p>
          </p:txBody>
        </p:sp>
      </p:grpSp>
      <p:sp>
        <p:nvSpPr>
          <p:cNvPr id="5" name="Freeform 5"/>
          <p:cNvSpPr/>
          <p:nvPr/>
        </p:nvSpPr>
        <p:spPr>
          <a:xfrm>
            <a:off x="7311418" y="4949204"/>
            <a:ext cx="2870512" cy="1507019"/>
          </a:xfrm>
          <a:custGeom>
            <a:avLst/>
            <a:gdLst/>
            <a:ahLst/>
            <a:cxnLst/>
            <a:rect l="l" t="t" r="r" b="b"/>
            <a:pathLst>
              <a:path w="2870512" h="1507019">
                <a:moveTo>
                  <a:pt x="0" y="0"/>
                </a:moveTo>
                <a:lnTo>
                  <a:pt x="2870511" y="0"/>
                </a:lnTo>
                <a:lnTo>
                  <a:pt x="2870511" y="1507019"/>
                </a:lnTo>
                <a:lnTo>
                  <a:pt x="0" y="1507019"/>
                </a:lnTo>
                <a:lnTo>
                  <a:pt x="0" y="0"/>
                </a:lnTo>
                <a:close/>
              </a:path>
            </a:pathLst>
          </a:custGeom>
          <a:blipFill>
            <a:blip r:embed="rId2">
              <a:alphaModFix amt="25000"/>
            </a:blip>
            <a:stretch>
              <a:fillRect/>
            </a:stretch>
          </a:blipFill>
        </p:spPr>
        <p:txBody>
          <a:bodyPr/>
          <a:lstStyle/>
          <a:p>
            <a:endParaRPr lang="en-CA"/>
          </a:p>
        </p:txBody>
      </p:sp>
      <p:grpSp>
        <p:nvGrpSpPr>
          <p:cNvPr id="6" name="Group 6"/>
          <p:cNvGrpSpPr/>
          <p:nvPr/>
        </p:nvGrpSpPr>
        <p:grpSpPr>
          <a:xfrm>
            <a:off x="1335675" y="3444537"/>
            <a:ext cx="2062365" cy="206236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t="-16666" b="-16666"/>
              </a:stretch>
            </a:blipFill>
          </p:spPr>
          <p:txBody>
            <a:bodyPr/>
            <a:lstStyle/>
            <a:p>
              <a:endParaRPr lang="en-CA"/>
            </a:p>
          </p:txBody>
        </p:sp>
      </p:grpSp>
      <p:grpSp>
        <p:nvGrpSpPr>
          <p:cNvPr id="8" name="Group 8"/>
          <p:cNvGrpSpPr/>
          <p:nvPr/>
        </p:nvGrpSpPr>
        <p:grpSpPr>
          <a:xfrm>
            <a:off x="14095307" y="6104491"/>
            <a:ext cx="2062365" cy="2062365"/>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t="-38854" b="-38854"/>
              </a:stretch>
            </a:blipFill>
          </p:spPr>
          <p:txBody>
            <a:bodyPr/>
            <a:lstStyle/>
            <a:p>
              <a:endParaRPr lang="en-CA"/>
            </a:p>
          </p:txBody>
        </p:sp>
      </p:grpSp>
      <p:sp>
        <p:nvSpPr>
          <p:cNvPr id="10" name="Freeform 10"/>
          <p:cNvSpPr/>
          <p:nvPr/>
        </p:nvSpPr>
        <p:spPr>
          <a:xfrm>
            <a:off x="17259300" y="201941"/>
            <a:ext cx="826759" cy="826759"/>
          </a:xfrm>
          <a:custGeom>
            <a:avLst/>
            <a:gdLst/>
            <a:ahLst/>
            <a:cxnLst/>
            <a:rect l="l" t="t" r="r" b="b"/>
            <a:pathLst>
              <a:path w="826759" h="826759">
                <a:moveTo>
                  <a:pt x="0" y="0"/>
                </a:moveTo>
                <a:lnTo>
                  <a:pt x="826759" y="0"/>
                </a:lnTo>
                <a:lnTo>
                  <a:pt x="826759" y="826759"/>
                </a:lnTo>
                <a:lnTo>
                  <a:pt x="0" y="826759"/>
                </a:lnTo>
                <a:lnTo>
                  <a:pt x="0" y="0"/>
                </a:lnTo>
                <a:close/>
              </a:path>
            </a:pathLst>
          </a:custGeom>
          <a:blipFill>
            <a:blip r:embed="rId5"/>
            <a:stretch>
              <a:fillRect/>
            </a:stretch>
          </a:blipFill>
        </p:spPr>
        <p:txBody>
          <a:bodyPr/>
          <a:lstStyle/>
          <a:p>
            <a:endParaRPr lang="en-CA"/>
          </a:p>
        </p:txBody>
      </p:sp>
      <p:sp>
        <p:nvSpPr>
          <p:cNvPr id="11" name="Freeform 11"/>
          <p:cNvSpPr/>
          <p:nvPr/>
        </p:nvSpPr>
        <p:spPr>
          <a:xfrm>
            <a:off x="1028700" y="8166855"/>
            <a:ext cx="474946" cy="1044882"/>
          </a:xfrm>
          <a:custGeom>
            <a:avLst/>
            <a:gdLst/>
            <a:ahLst/>
            <a:cxnLst/>
            <a:rect l="l" t="t" r="r" b="b"/>
            <a:pathLst>
              <a:path w="474946" h="1044882">
                <a:moveTo>
                  <a:pt x="0" y="0"/>
                </a:moveTo>
                <a:lnTo>
                  <a:pt x="474946" y="0"/>
                </a:lnTo>
                <a:lnTo>
                  <a:pt x="474946" y="1044882"/>
                </a:lnTo>
                <a:lnTo>
                  <a:pt x="0" y="1044882"/>
                </a:lnTo>
                <a:lnTo>
                  <a:pt x="0" y="0"/>
                </a:lnTo>
                <a:close/>
              </a:path>
            </a:pathLst>
          </a:custGeom>
          <a:blipFill>
            <a:blip r:embed="rId6">
              <a:alphaModFix amt="71000"/>
              <a:extLst>
                <a:ext uri="{96DAC541-7B7A-43D3-8B79-37D633B846F1}">
                  <asvg:svgBlip xmlns:asvg="http://schemas.microsoft.com/office/drawing/2016/SVG/main" r:embed="rId7"/>
                </a:ext>
              </a:extLst>
            </a:blip>
            <a:stretch>
              <a:fillRect/>
            </a:stretch>
          </a:blipFill>
        </p:spPr>
        <p:txBody>
          <a:bodyPr/>
          <a:lstStyle/>
          <a:p>
            <a:endParaRPr lang="en-CA"/>
          </a:p>
        </p:txBody>
      </p:sp>
      <p:sp>
        <p:nvSpPr>
          <p:cNvPr id="12" name="TextBox 12"/>
          <p:cNvSpPr txBox="1"/>
          <p:nvPr/>
        </p:nvSpPr>
        <p:spPr>
          <a:xfrm>
            <a:off x="6379964" y="895350"/>
            <a:ext cx="5632103" cy="1047662"/>
          </a:xfrm>
          <a:prstGeom prst="rect">
            <a:avLst/>
          </a:prstGeom>
        </p:spPr>
        <p:txBody>
          <a:bodyPr lIns="0" tIns="0" rIns="0" bIns="0" rtlCol="0" anchor="t">
            <a:spAutoFit/>
          </a:bodyPr>
          <a:lstStyle/>
          <a:p>
            <a:pPr>
              <a:lnSpc>
                <a:spcPts val="8400"/>
              </a:lnSpc>
            </a:pPr>
            <a:r>
              <a:rPr lang="en-US" sz="6000" spc="1200">
                <a:solidFill>
                  <a:srgbClr val="000000"/>
                </a:solidFill>
                <a:latin typeface="Quattrocento"/>
              </a:rPr>
              <a:t>ABOUT US</a:t>
            </a:r>
          </a:p>
        </p:txBody>
      </p:sp>
      <p:sp>
        <p:nvSpPr>
          <p:cNvPr id="13" name="TextBox 13"/>
          <p:cNvSpPr txBox="1"/>
          <p:nvPr/>
        </p:nvSpPr>
        <p:spPr>
          <a:xfrm>
            <a:off x="4233596" y="3386001"/>
            <a:ext cx="8720795" cy="2120900"/>
          </a:xfrm>
          <a:prstGeom prst="rect">
            <a:avLst/>
          </a:prstGeom>
        </p:spPr>
        <p:txBody>
          <a:bodyPr lIns="0" tIns="0" rIns="0" bIns="0" rtlCol="0" anchor="t">
            <a:spAutoFit/>
          </a:bodyPr>
          <a:lstStyle/>
          <a:p>
            <a:pPr>
              <a:lnSpc>
                <a:spcPts val="2800"/>
              </a:lnSpc>
            </a:pPr>
            <a:r>
              <a:rPr lang="en-US" sz="2000" spc="100" dirty="0">
                <a:solidFill>
                  <a:srgbClr val="000000"/>
                </a:solidFill>
                <a:latin typeface="Glacial Indifference"/>
              </a:rPr>
              <a:t>Aarti Anil Zikre</a:t>
            </a:r>
          </a:p>
          <a:p>
            <a:pPr>
              <a:lnSpc>
                <a:spcPts val="2800"/>
              </a:lnSpc>
            </a:pPr>
            <a:endParaRPr lang="en-US" sz="2000" spc="100" dirty="0">
              <a:solidFill>
                <a:srgbClr val="000000"/>
              </a:solidFill>
              <a:latin typeface="Glacial Indifference"/>
            </a:endParaRPr>
          </a:p>
          <a:p>
            <a:pPr>
              <a:lnSpc>
                <a:spcPts val="2800"/>
              </a:lnSpc>
            </a:pPr>
            <a:r>
              <a:rPr lang="en-US" sz="2000" spc="100" dirty="0">
                <a:solidFill>
                  <a:srgbClr val="000000"/>
                </a:solidFill>
                <a:latin typeface="Glacial Indifference"/>
              </a:rPr>
              <a:t>I'm a data wizard during the day, using Python to uncover insights, and at night, I work magic on Drupal to create captivating websites. My unique mix of technical skills and creativity allows me to make data exciting and websites stunning, setting me apart from the rest.</a:t>
            </a:r>
          </a:p>
        </p:txBody>
      </p:sp>
      <p:grpSp>
        <p:nvGrpSpPr>
          <p:cNvPr id="14" name="Group 14"/>
          <p:cNvGrpSpPr/>
          <p:nvPr/>
        </p:nvGrpSpPr>
        <p:grpSpPr>
          <a:xfrm>
            <a:off x="1028700" y="9258300"/>
            <a:ext cx="16230600" cy="301625"/>
            <a:chOff x="0" y="0"/>
            <a:chExt cx="21640800" cy="402167"/>
          </a:xfrm>
        </p:grpSpPr>
        <p:sp>
          <p:nvSpPr>
            <p:cNvPr id="15" name="TextBox 15"/>
            <p:cNvSpPr txBox="1"/>
            <p:nvPr/>
          </p:nvSpPr>
          <p:spPr>
            <a:xfrm>
              <a:off x="0" y="-57150"/>
              <a:ext cx="6318239" cy="459317"/>
            </a:xfrm>
            <a:prstGeom prst="rect">
              <a:avLst/>
            </a:prstGeom>
          </p:spPr>
          <p:txBody>
            <a:bodyPr lIns="0" tIns="0" rIns="0" bIns="0" rtlCol="0" anchor="t">
              <a:spAutoFit/>
            </a:bodyPr>
            <a:lstStyle/>
            <a:p>
              <a:pPr>
                <a:lnSpc>
                  <a:spcPts val="2800"/>
                </a:lnSpc>
              </a:pPr>
              <a:r>
                <a:rPr lang="en-US" sz="2000" spc="400">
                  <a:solidFill>
                    <a:srgbClr val="000000"/>
                  </a:solidFill>
                  <a:latin typeface="Quattrocento"/>
                </a:rPr>
                <a:t>ST.CLAIR COLLEGE</a:t>
              </a:r>
            </a:p>
          </p:txBody>
        </p:sp>
        <p:sp>
          <p:nvSpPr>
            <p:cNvPr id="16" name="TextBox 16"/>
            <p:cNvSpPr txBox="1"/>
            <p:nvPr/>
          </p:nvSpPr>
          <p:spPr>
            <a:xfrm>
              <a:off x="15322561" y="-57150"/>
              <a:ext cx="6318239" cy="459317"/>
            </a:xfrm>
            <a:prstGeom prst="rect">
              <a:avLst/>
            </a:prstGeom>
          </p:spPr>
          <p:txBody>
            <a:bodyPr lIns="0" tIns="0" rIns="0" bIns="0" rtlCol="0" anchor="t">
              <a:spAutoFit/>
            </a:bodyPr>
            <a:lstStyle/>
            <a:p>
              <a:pPr algn="r">
                <a:lnSpc>
                  <a:spcPts val="2800"/>
                </a:lnSpc>
              </a:pPr>
              <a:r>
                <a:rPr lang="en-US" sz="2000" spc="400">
                  <a:solidFill>
                    <a:srgbClr val="000000"/>
                  </a:solidFill>
                  <a:latin typeface="Quattrocento"/>
                </a:rPr>
                <a:t>ROCKET BLASTER</a:t>
              </a:r>
            </a:p>
          </p:txBody>
        </p:sp>
      </p:grpSp>
      <p:sp>
        <p:nvSpPr>
          <p:cNvPr id="17" name="TextBox 17"/>
          <p:cNvSpPr txBox="1"/>
          <p:nvPr/>
        </p:nvSpPr>
        <p:spPr>
          <a:xfrm>
            <a:off x="4783603" y="2248416"/>
            <a:ext cx="8720795" cy="688975"/>
          </a:xfrm>
          <a:prstGeom prst="rect">
            <a:avLst/>
          </a:prstGeom>
        </p:spPr>
        <p:txBody>
          <a:bodyPr lIns="0" tIns="0" rIns="0" bIns="0" rtlCol="0" anchor="t">
            <a:spAutoFit/>
          </a:bodyPr>
          <a:lstStyle/>
          <a:p>
            <a:pPr algn="ctr">
              <a:lnSpc>
                <a:spcPts val="5599"/>
              </a:lnSpc>
            </a:pPr>
            <a:r>
              <a:rPr lang="en-US" sz="3999" spc="199">
                <a:solidFill>
                  <a:srgbClr val="000000"/>
                </a:solidFill>
                <a:latin typeface="Glacial Indifference"/>
              </a:rPr>
              <a:t>Rocket Blaster</a:t>
            </a:r>
          </a:p>
        </p:txBody>
      </p:sp>
      <p:sp>
        <p:nvSpPr>
          <p:cNvPr id="18" name="TextBox 18"/>
          <p:cNvSpPr txBox="1"/>
          <p:nvPr/>
        </p:nvSpPr>
        <p:spPr>
          <a:xfrm>
            <a:off x="4233596" y="6399073"/>
            <a:ext cx="8720795" cy="1416050"/>
          </a:xfrm>
          <a:prstGeom prst="rect">
            <a:avLst/>
          </a:prstGeom>
        </p:spPr>
        <p:txBody>
          <a:bodyPr lIns="0" tIns="0" rIns="0" bIns="0" rtlCol="0" anchor="t">
            <a:spAutoFit/>
          </a:bodyPr>
          <a:lstStyle/>
          <a:p>
            <a:pPr algn="r">
              <a:lnSpc>
                <a:spcPts val="2800"/>
              </a:lnSpc>
            </a:pPr>
            <a:r>
              <a:rPr lang="en-US" sz="2000" spc="100">
                <a:solidFill>
                  <a:srgbClr val="000000"/>
                </a:solidFill>
                <a:latin typeface="Glacial Indifference"/>
              </a:rPr>
              <a:t>Bhavita Bhatt</a:t>
            </a:r>
          </a:p>
          <a:p>
            <a:pPr algn="r">
              <a:lnSpc>
                <a:spcPts val="2800"/>
              </a:lnSpc>
            </a:pPr>
            <a:endParaRPr lang="en-US" sz="2000" spc="100">
              <a:solidFill>
                <a:srgbClr val="000000"/>
              </a:solidFill>
              <a:latin typeface="Glacial Indifference"/>
            </a:endParaRPr>
          </a:p>
          <a:p>
            <a:pPr algn="r">
              <a:lnSpc>
                <a:spcPts val="2800"/>
              </a:lnSpc>
            </a:pPr>
            <a:r>
              <a:rPr lang="en-US" sz="2000" spc="100">
                <a:solidFill>
                  <a:srgbClr val="000000"/>
                </a:solidFill>
                <a:latin typeface="Glacial Indifference"/>
              </a:rPr>
              <a:t>A Data Enthusiast with keen interest in Tableau and Power BI, Python, Excel and Web application Development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87091" y="0"/>
            <a:ext cx="9144000" cy="10287000"/>
            <a:chOff x="0" y="0"/>
            <a:chExt cx="4747097" cy="5340484"/>
          </a:xfrm>
        </p:grpSpPr>
        <p:sp>
          <p:nvSpPr>
            <p:cNvPr id="3" name="Freeform 3"/>
            <p:cNvSpPr/>
            <p:nvPr/>
          </p:nvSpPr>
          <p:spPr>
            <a:xfrm>
              <a:off x="0" y="0"/>
              <a:ext cx="4747097" cy="5340484"/>
            </a:xfrm>
            <a:custGeom>
              <a:avLst/>
              <a:gdLst/>
              <a:ahLst/>
              <a:cxnLst/>
              <a:rect l="l" t="t" r="r" b="b"/>
              <a:pathLst>
                <a:path w="4747097" h="5340484">
                  <a:moveTo>
                    <a:pt x="0" y="0"/>
                  </a:moveTo>
                  <a:lnTo>
                    <a:pt x="4747097" y="0"/>
                  </a:lnTo>
                  <a:lnTo>
                    <a:pt x="4747097" y="5340484"/>
                  </a:lnTo>
                  <a:lnTo>
                    <a:pt x="0" y="5340484"/>
                  </a:lnTo>
                  <a:close/>
                </a:path>
              </a:pathLst>
            </a:custGeom>
            <a:solidFill>
              <a:srgbClr val="F8F8F8">
                <a:alpha val="80000"/>
              </a:srgbClr>
            </a:solidFill>
            <a:ln cap="sq">
              <a:noFill/>
              <a:prstDash val="solid"/>
              <a:miter/>
            </a:ln>
          </p:spPr>
          <p:txBody>
            <a:bodyPr/>
            <a:lstStyle/>
            <a:p>
              <a:endParaRPr lang="en-CA"/>
            </a:p>
          </p:txBody>
        </p:sp>
        <p:sp>
          <p:nvSpPr>
            <p:cNvPr id="4" name="TextBox 4"/>
            <p:cNvSpPr txBox="1"/>
            <p:nvPr/>
          </p:nvSpPr>
          <p:spPr>
            <a:xfrm>
              <a:off x="0" y="-38100"/>
              <a:ext cx="4747097" cy="5378584"/>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028700" y="1409599"/>
            <a:ext cx="7628209" cy="487797"/>
            <a:chOff x="0" y="0"/>
            <a:chExt cx="2009076" cy="128473"/>
          </a:xfrm>
        </p:grpSpPr>
        <p:sp>
          <p:nvSpPr>
            <p:cNvPr id="6" name="Freeform 6"/>
            <p:cNvSpPr/>
            <p:nvPr/>
          </p:nvSpPr>
          <p:spPr>
            <a:xfrm>
              <a:off x="0" y="0"/>
              <a:ext cx="2009076" cy="128473"/>
            </a:xfrm>
            <a:custGeom>
              <a:avLst/>
              <a:gdLst/>
              <a:ahLst/>
              <a:cxnLst/>
              <a:rect l="l" t="t" r="r" b="b"/>
              <a:pathLst>
                <a:path w="2009076" h="128473">
                  <a:moveTo>
                    <a:pt x="0" y="0"/>
                  </a:moveTo>
                  <a:lnTo>
                    <a:pt x="2009076" y="0"/>
                  </a:lnTo>
                  <a:lnTo>
                    <a:pt x="2009076" y="128473"/>
                  </a:lnTo>
                  <a:lnTo>
                    <a:pt x="0" y="128473"/>
                  </a:lnTo>
                  <a:close/>
                </a:path>
              </a:pathLst>
            </a:custGeom>
            <a:solidFill>
              <a:srgbClr val="EDE7DD"/>
            </a:solidFill>
          </p:spPr>
          <p:txBody>
            <a:bodyPr/>
            <a:lstStyle/>
            <a:p>
              <a:endParaRPr lang="en-CA"/>
            </a:p>
          </p:txBody>
        </p:sp>
        <p:sp>
          <p:nvSpPr>
            <p:cNvPr id="7" name="TextBox 7"/>
            <p:cNvSpPr txBox="1"/>
            <p:nvPr/>
          </p:nvSpPr>
          <p:spPr>
            <a:xfrm>
              <a:off x="0" y="-57150"/>
              <a:ext cx="2009076" cy="185623"/>
            </a:xfrm>
            <a:prstGeom prst="rect">
              <a:avLst/>
            </a:prstGeom>
          </p:spPr>
          <p:txBody>
            <a:bodyPr lIns="50800" tIns="50800" rIns="50800" bIns="50800" rtlCol="0" anchor="ctr"/>
            <a:lstStyle/>
            <a:p>
              <a:pPr algn="ctr">
                <a:lnSpc>
                  <a:spcPts val="2800"/>
                </a:lnSpc>
              </a:pPr>
              <a:endParaRPr/>
            </a:p>
          </p:txBody>
        </p:sp>
      </p:grpSp>
      <p:sp>
        <p:nvSpPr>
          <p:cNvPr id="8" name="Freeform 8"/>
          <p:cNvSpPr/>
          <p:nvPr/>
        </p:nvSpPr>
        <p:spPr>
          <a:xfrm>
            <a:off x="17259300" y="201941"/>
            <a:ext cx="826759" cy="826759"/>
          </a:xfrm>
          <a:custGeom>
            <a:avLst/>
            <a:gdLst/>
            <a:ahLst/>
            <a:cxnLst/>
            <a:rect l="l" t="t" r="r" b="b"/>
            <a:pathLst>
              <a:path w="826759" h="826759">
                <a:moveTo>
                  <a:pt x="0" y="0"/>
                </a:moveTo>
                <a:lnTo>
                  <a:pt x="826759" y="0"/>
                </a:lnTo>
                <a:lnTo>
                  <a:pt x="826759" y="826759"/>
                </a:lnTo>
                <a:lnTo>
                  <a:pt x="0" y="826759"/>
                </a:lnTo>
                <a:lnTo>
                  <a:pt x="0" y="0"/>
                </a:lnTo>
                <a:close/>
              </a:path>
            </a:pathLst>
          </a:custGeom>
          <a:blipFill>
            <a:blip r:embed="rId2"/>
            <a:stretch>
              <a:fillRect/>
            </a:stretch>
          </a:blipFill>
        </p:spPr>
        <p:txBody>
          <a:bodyPr/>
          <a:lstStyle/>
          <a:p>
            <a:endParaRPr lang="en-CA"/>
          </a:p>
        </p:txBody>
      </p:sp>
      <p:grpSp>
        <p:nvGrpSpPr>
          <p:cNvPr id="9" name="Group 9"/>
          <p:cNvGrpSpPr/>
          <p:nvPr/>
        </p:nvGrpSpPr>
        <p:grpSpPr>
          <a:xfrm>
            <a:off x="9367632" y="1687958"/>
            <a:ext cx="7538969" cy="7325223"/>
            <a:chOff x="0" y="0"/>
            <a:chExt cx="10051958" cy="9766965"/>
          </a:xfrm>
        </p:grpSpPr>
        <p:sp>
          <p:nvSpPr>
            <p:cNvPr id="10" name="Freeform 10"/>
            <p:cNvSpPr/>
            <p:nvPr/>
          </p:nvSpPr>
          <p:spPr>
            <a:xfrm>
              <a:off x="4450620" y="4165626"/>
              <a:ext cx="5601338" cy="5601338"/>
            </a:xfrm>
            <a:custGeom>
              <a:avLst/>
              <a:gdLst/>
              <a:ahLst/>
              <a:cxnLst/>
              <a:rect l="l" t="t" r="r" b="b"/>
              <a:pathLst>
                <a:path w="5601338" h="5601338">
                  <a:moveTo>
                    <a:pt x="0" y="0"/>
                  </a:moveTo>
                  <a:lnTo>
                    <a:pt x="5601338" y="0"/>
                  </a:lnTo>
                  <a:lnTo>
                    <a:pt x="5601338" y="5601339"/>
                  </a:lnTo>
                  <a:lnTo>
                    <a:pt x="0" y="5601339"/>
                  </a:lnTo>
                  <a:lnTo>
                    <a:pt x="0" y="0"/>
                  </a:lnTo>
                  <a:close/>
                </a:path>
              </a:pathLst>
            </a:custGeom>
            <a:blipFill>
              <a:blip r:embed="rId3"/>
              <a:stretch>
                <a:fillRect/>
              </a:stretch>
            </a:blipFill>
          </p:spPr>
          <p:txBody>
            <a:bodyPr/>
            <a:lstStyle/>
            <a:p>
              <a:endParaRPr lang="en-CA"/>
            </a:p>
          </p:txBody>
        </p:sp>
        <p:sp>
          <p:nvSpPr>
            <p:cNvPr id="11" name="Freeform 11"/>
            <p:cNvSpPr/>
            <p:nvPr/>
          </p:nvSpPr>
          <p:spPr>
            <a:xfrm>
              <a:off x="0" y="0"/>
              <a:ext cx="5588135" cy="5588135"/>
            </a:xfrm>
            <a:custGeom>
              <a:avLst/>
              <a:gdLst/>
              <a:ahLst/>
              <a:cxnLst/>
              <a:rect l="l" t="t" r="r" b="b"/>
              <a:pathLst>
                <a:path w="5588135" h="5588135">
                  <a:moveTo>
                    <a:pt x="0" y="0"/>
                  </a:moveTo>
                  <a:lnTo>
                    <a:pt x="5588135" y="0"/>
                  </a:lnTo>
                  <a:lnTo>
                    <a:pt x="5588135" y="5588135"/>
                  </a:lnTo>
                  <a:lnTo>
                    <a:pt x="0" y="5588135"/>
                  </a:lnTo>
                  <a:lnTo>
                    <a:pt x="0" y="0"/>
                  </a:lnTo>
                  <a:close/>
                </a:path>
              </a:pathLst>
            </a:custGeom>
            <a:blipFill>
              <a:blip r:embed="rId4"/>
              <a:stretch>
                <a:fillRect/>
              </a:stretch>
            </a:blipFill>
          </p:spPr>
          <p:txBody>
            <a:bodyPr/>
            <a:lstStyle/>
            <a:p>
              <a:endParaRPr lang="en-CA"/>
            </a:p>
          </p:txBody>
        </p:sp>
        <p:sp>
          <p:nvSpPr>
            <p:cNvPr id="12" name="Freeform 12"/>
            <p:cNvSpPr/>
            <p:nvPr/>
          </p:nvSpPr>
          <p:spPr>
            <a:xfrm>
              <a:off x="4151828" y="5104578"/>
              <a:ext cx="1436307" cy="483557"/>
            </a:xfrm>
            <a:custGeom>
              <a:avLst/>
              <a:gdLst/>
              <a:ahLst/>
              <a:cxnLst/>
              <a:rect l="l" t="t" r="r" b="b"/>
              <a:pathLst>
                <a:path w="1436307" h="483557">
                  <a:moveTo>
                    <a:pt x="0" y="0"/>
                  </a:moveTo>
                  <a:lnTo>
                    <a:pt x="1436307" y="0"/>
                  </a:lnTo>
                  <a:lnTo>
                    <a:pt x="1436307" y="483557"/>
                  </a:lnTo>
                  <a:lnTo>
                    <a:pt x="0" y="483557"/>
                  </a:lnTo>
                  <a:lnTo>
                    <a:pt x="0" y="0"/>
                  </a:lnTo>
                  <a:close/>
                </a:path>
              </a:pathLst>
            </a:custGeom>
            <a:blipFill>
              <a:blip r:embed="rId5"/>
              <a:stretch>
                <a:fillRect/>
              </a:stretch>
            </a:blipFill>
          </p:spPr>
          <p:txBody>
            <a:bodyPr/>
            <a:lstStyle/>
            <a:p>
              <a:endParaRPr lang="en-CA"/>
            </a:p>
          </p:txBody>
        </p:sp>
      </p:grpSp>
      <p:sp>
        <p:nvSpPr>
          <p:cNvPr id="13" name="TextBox 13"/>
          <p:cNvSpPr txBox="1"/>
          <p:nvPr/>
        </p:nvSpPr>
        <p:spPr>
          <a:xfrm>
            <a:off x="1028700" y="819049"/>
            <a:ext cx="7628209" cy="1047750"/>
          </a:xfrm>
          <a:prstGeom prst="rect">
            <a:avLst/>
          </a:prstGeom>
        </p:spPr>
        <p:txBody>
          <a:bodyPr lIns="0" tIns="0" rIns="0" bIns="0" rtlCol="0" anchor="t">
            <a:spAutoFit/>
          </a:bodyPr>
          <a:lstStyle/>
          <a:p>
            <a:pPr>
              <a:lnSpc>
                <a:spcPts val="8400"/>
              </a:lnSpc>
            </a:pPr>
            <a:r>
              <a:rPr lang="en-US" sz="6000" spc="1200">
                <a:solidFill>
                  <a:srgbClr val="000000"/>
                </a:solidFill>
                <a:latin typeface="Quattrocento"/>
              </a:rPr>
              <a:t>INTRODUCTION</a:t>
            </a:r>
          </a:p>
        </p:txBody>
      </p:sp>
      <p:sp>
        <p:nvSpPr>
          <p:cNvPr id="14" name="TextBox 14"/>
          <p:cNvSpPr txBox="1"/>
          <p:nvPr/>
        </p:nvSpPr>
        <p:spPr>
          <a:xfrm>
            <a:off x="1028700" y="2499420"/>
            <a:ext cx="7628209" cy="5001369"/>
          </a:xfrm>
          <a:prstGeom prst="rect">
            <a:avLst/>
          </a:prstGeom>
        </p:spPr>
        <p:txBody>
          <a:bodyPr lIns="0" tIns="0" rIns="0" bIns="0" rtlCol="0" anchor="t">
            <a:spAutoFit/>
          </a:bodyPr>
          <a:lstStyle/>
          <a:p>
            <a:pPr marL="342900" indent="-342900" algn="just">
              <a:lnSpc>
                <a:spcPts val="2800"/>
              </a:lnSpc>
              <a:buFont typeface="Arial" panose="020B0604020202020204" pitchFamily="34" charset="0"/>
              <a:buChar char="•"/>
            </a:pPr>
            <a:r>
              <a:rPr lang="en-US" sz="2000" spc="100" dirty="0">
                <a:solidFill>
                  <a:srgbClr val="000000"/>
                </a:solidFill>
                <a:latin typeface="Glacial Indifference"/>
              </a:rPr>
              <a:t>We present the client demographics dashboard and asset storyboard meticulously crafted for Rocket Mortgage Canada's data challenge. </a:t>
            </a:r>
          </a:p>
          <a:p>
            <a:pPr marL="342900" indent="-342900" algn="just">
              <a:lnSpc>
                <a:spcPts val="2800"/>
              </a:lnSpc>
              <a:buFont typeface="Arial" panose="020B0604020202020204" pitchFamily="34" charset="0"/>
              <a:buChar char="•"/>
            </a:pPr>
            <a:endParaRPr lang="en-US" sz="2000" spc="100" dirty="0">
              <a:solidFill>
                <a:srgbClr val="000000"/>
              </a:solidFill>
              <a:latin typeface="Glacial Indifference"/>
            </a:endParaRPr>
          </a:p>
          <a:p>
            <a:pPr marL="342900" indent="-342900" algn="just">
              <a:lnSpc>
                <a:spcPts val="2800"/>
              </a:lnSpc>
              <a:buFont typeface="Arial" panose="020B0604020202020204" pitchFamily="34" charset="0"/>
              <a:buChar char="•"/>
            </a:pPr>
            <a:r>
              <a:rPr lang="en-US" sz="2000" spc="100" dirty="0">
                <a:solidFill>
                  <a:srgbClr val="000000"/>
                </a:solidFill>
                <a:latin typeface="Glacial Indifference"/>
              </a:rPr>
              <a:t>These tools provide stakeholders with invaluable insights derived from real-world data. </a:t>
            </a:r>
          </a:p>
          <a:p>
            <a:pPr marL="342900" indent="-342900" algn="just">
              <a:lnSpc>
                <a:spcPts val="2800"/>
              </a:lnSpc>
              <a:buFont typeface="Arial" panose="020B0604020202020204" pitchFamily="34" charset="0"/>
              <a:buChar char="•"/>
            </a:pPr>
            <a:endParaRPr lang="en-US" sz="2000" spc="100" dirty="0">
              <a:solidFill>
                <a:srgbClr val="000000"/>
              </a:solidFill>
              <a:latin typeface="Glacial Indifference"/>
            </a:endParaRPr>
          </a:p>
          <a:p>
            <a:pPr marL="342900" indent="-342900" algn="just">
              <a:lnSpc>
                <a:spcPts val="2800"/>
              </a:lnSpc>
              <a:buFont typeface="Arial" panose="020B0604020202020204" pitchFamily="34" charset="0"/>
              <a:buChar char="•"/>
            </a:pPr>
            <a:r>
              <a:rPr lang="en-US" sz="2000" spc="100" dirty="0">
                <a:solidFill>
                  <a:srgbClr val="000000"/>
                </a:solidFill>
                <a:latin typeface="Glacial Indifference"/>
              </a:rPr>
              <a:t>Through diligent </a:t>
            </a:r>
            <a:r>
              <a:rPr lang="en-US" sz="2000" spc="100" dirty="0">
                <a:solidFill>
                  <a:srgbClr val="000000"/>
                </a:solidFill>
                <a:latin typeface="Glacial Indifference Bold"/>
              </a:rPr>
              <a:t>data cleaning, robust modeling, and insightful mining</a:t>
            </a:r>
            <a:r>
              <a:rPr lang="en-US" sz="2000" spc="100" dirty="0">
                <a:solidFill>
                  <a:srgbClr val="000000"/>
                </a:solidFill>
                <a:latin typeface="Glacial Indifference"/>
              </a:rPr>
              <a:t>, we've meticulously organized and analyzed information from various sources, including credit reports, borrower details, incomes, liabilities, assets, and property information.</a:t>
            </a:r>
          </a:p>
          <a:p>
            <a:pPr algn="just">
              <a:lnSpc>
                <a:spcPts val="2800"/>
              </a:lnSpc>
            </a:pPr>
            <a:endParaRPr lang="en-US" sz="2000" spc="100" dirty="0">
              <a:solidFill>
                <a:srgbClr val="000000"/>
              </a:solidFill>
              <a:latin typeface="Glacial Indifference"/>
            </a:endParaRPr>
          </a:p>
          <a:p>
            <a:pPr algn="just">
              <a:lnSpc>
                <a:spcPts val="2800"/>
              </a:lnSpc>
            </a:pPr>
            <a:r>
              <a:rPr lang="en-US" sz="2000" spc="100" dirty="0">
                <a:solidFill>
                  <a:srgbClr val="000000"/>
                </a:solidFill>
                <a:latin typeface="Glacial Indifference"/>
              </a:rPr>
              <a:t>.</a:t>
            </a:r>
          </a:p>
        </p:txBody>
      </p:sp>
      <p:sp>
        <p:nvSpPr>
          <p:cNvPr id="15" name="TextBox 15"/>
          <p:cNvSpPr txBox="1"/>
          <p:nvPr/>
        </p:nvSpPr>
        <p:spPr>
          <a:xfrm>
            <a:off x="1028700" y="9201150"/>
            <a:ext cx="4738679" cy="358775"/>
          </a:xfrm>
          <a:prstGeom prst="rect">
            <a:avLst/>
          </a:prstGeom>
        </p:spPr>
        <p:txBody>
          <a:bodyPr lIns="0" tIns="0" rIns="0" bIns="0" rtlCol="0" anchor="t">
            <a:spAutoFit/>
          </a:bodyPr>
          <a:lstStyle/>
          <a:p>
            <a:pPr>
              <a:lnSpc>
                <a:spcPts val="2800"/>
              </a:lnSpc>
            </a:pPr>
            <a:r>
              <a:rPr lang="en-US" sz="2000" spc="400">
                <a:solidFill>
                  <a:srgbClr val="000000"/>
                </a:solidFill>
                <a:latin typeface="Quattrocento"/>
              </a:rPr>
              <a:t>ST.CLAIR COLLEGE</a:t>
            </a:r>
          </a:p>
        </p:txBody>
      </p:sp>
      <p:sp>
        <p:nvSpPr>
          <p:cNvPr id="16" name="TextBox 16"/>
          <p:cNvSpPr txBox="1"/>
          <p:nvPr/>
        </p:nvSpPr>
        <p:spPr>
          <a:xfrm>
            <a:off x="12520621" y="9201150"/>
            <a:ext cx="4738679" cy="358775"/>
          </a:xfrm>
          <a:prstGeom prst="rect">
            <a:avLst/>
          </a:prstGeom>
        </p:spPr>
        <p:txBody>
          <a:bodyPr lIns="0" tIns="0" rIns="0" bIns="0" rtlCol="0" anchor="t">
            <a:spAutoFit/>
          </a:bodyPr>
          <a:lstStyle/>
          <a:p>
            <a:pPr algn="r">
              <a:lnSpc>
                <a:spcPts val="2800"/>
              </a:lnSpc>
            </a:pPr>
            <a:r>
              <a:rPr lang="en-US" sz="2000" spc="400">
                <a:solidFill>
                  <a:srgbClr val="000000"/>
                </a:solidFill>
                <a:latin typeface="Quattrocento"/>
              </a:rPr>
              <a:t>ROCKET BLASTER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923436"/>
            <a:ext cx="14244343" cy="457156"/>
            <a:chOff x="0" y="0"/>
            <a:chExt cx="3751596" cy="120403"/>
          </a:xfrm>
        </p:grpSpPr>
        <p:sp>
          <p:nvSpPr>
            <p:cNvPr id="3" name="Freeform 3"/>
            <p:cNvSpPr/>
            <p:nvPr/>
          </p:nvSpPr>
          <p:spPr>
            <a:xfrm>
              <a:off x="0" y="0"/>
              <a:ext cx="3751597" cy="120403"/>
            </a:xfrm>
            <a:custGeom>
              <a:avLst/>
              <a:gdLst/>
              <a:ahLst/>
              <a:cxnLst/>
              <a:rect l="l" t="t" r="r" b="b"/>
              <a:pathLst>
                <a:path w="3751597" h="120403">
                  <a:moveTo>
                    <a:pt x="0" y="0"/>
                  </a:moveTo>
                  <a:lnTo>
                    <a:pt x="3751597" y="0"/>
                  </a:lnTo>
                  <a:lnTo>
                    <a:pt x="3751597" y="120403"/>
                  </a:lnTo>
                  <a:lnTo>
                    <a:pt x="0" y="120403"/>
                  </a:lnTo>
                  <a:close/>
                </a:path>
              </a:pathLst>
            </a:custGeom>
            <a:solidFill>
              <a:srgbClr val="EDE7DD"/>
            </a:solidFill>
          </p:spPr>
          <p:txBody>
            <a:bodyPr/>
            <a:lstStyle/>
            <a:p>
              <a:endParaRPr lang="en-CA"/>
            </a:p>
          </p:txBody>
        </p:sp>
        <p:sp>
          <p:nvSpPr>
            <p:cNvPr id="4" name="TextBox 4"/>
            <p:cNvSpPr txBox="1"/>
            <p:nvPr/>
          </p:nvSpPr>
          <p:spPr>
            <a:xfrm>
              <a:off x="0" y="-57150"/>
              <a:ext cx="3751596" cy="177553"/>
            </a:xfrm>
            <a:prstGeom prst="rect">
              <a:avLst/>
            </a:prstGeom>
          </p:spPr>
          <p:txBody>
            <a:bodyPr lIns="50800" tIns="50800" rIns="50800" bIns="50800" rtlCol="0" anchor="ctr"/>
            <a:lstStyle/>
            <a:p>
              <a:pPr algn="ctr">
                <a:lnSpc>
                  <a:spcPts val="2800"/>
                </a:lnSpc>
              </a:pPr>
              <a:endParaRPr/>
            </a:p>
          </p:txBody>
        </p:sp>
      </p:grpSp>
      <p:sp>
        <p:nvSpPr>
          <p:cNvPr id="5" name="Freeform 5"/>
          <p:cNvSpPr/>
          <p:nvPr/>
        </p:nvSpPr>
        <p:spPr>
          <a:xfrm>
            <a:off x="1904072" y="3941096"/>
            <a:ext cx="2281629" cy="2053466"/>
          </a:xfrm>
          <a:custGeom>
            <a:avLst/>
            <a:gdLst/>
            <a:ahLst/>
            <a:cxnLst/>
            <a:rect l="l" t="t" r="r" b="b"/>
            <a:pathLst>
              <a:path w="2281629" h="2053466">
                <a:moveTo>
                  <a:pt x="0" y="0"/>
                </a:moveTo>
                <a:lnTo>
                  <a:pt x="2281629" y="0"/>
                </a:lnTo>
                <a:lnTo>
                  <a:pt x="2281629" y="2053466"/>
                </a:lnTo>
                <a:lnTo>
                  <a:pt x="0" y="20534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6" name="Freeform 6"/>
          <p:cNvSpPr/>
          <p:nvPr/>
        </p:nvSpPr>
        <p:spPr>
          <a:xfrm>
            <a:off x="5670832" y="3941096"/>
            <a:ext cx="2281629" cy="2053466"/>
          </a:xfrm>
          <a:custGeom>
            <a:avLst/>
            <a:gdLst/>
            <a:ahLst/>
            <a:cxnLst/>
            <a:rect l="l" t="t" r="r" b="b"/>
            <a:pathLst>
              <a:path w="2281629" h="2053466">
                <a:moveTo>
                  <a:pt x="0" y="0"/>
                </a:moveTo>
                <a:lnTo>
                  <a:pt x="2281629" y="0"/>
                </a:lnTo>
                <a:lnTo>
                  <a:pt x="2281629" y="2053466"/>
                </a:lnTo>
                <a:lnTo>
                  <a:pt x="0" y="20534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7" name="Freeform 7"/>
          <p:cNvSpPr/>
          <p:nvPr/>
        </p:nvSpPr>
        <p:spPr>
          <a:xfrm>
            <a:off x="9438361" y="3941096"/>
            <a:ext cx="2281629" cy="2053466"/>
          </a:xfrm>
          <a:custGeom>
            <a:avLst/>
            <a:gdLst/>
            <a:ahLst/>
            <a:cxnLst/>
            <a:rect l="l" t="t" r="r" b="b"/>
            <a:pathLst>
              <a:path w="2281629" h="2053466">
                <a:moveTo>
                  <a:pt x="0" y="0"/>
                </a:moveTo>
                <a:lnTo>
                  <a:pt x="2281629" y="0"/>
                </a:lnTo>
                <a:lnTo>
                  <a:pt x="2281629" y="2053466"/>
                </a:lnTo>
                <a:lnTo>
                  <a:pt x="0" y="20534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8" name="Freeform 8"/>
          <p:cNvSpPr/>
          <p:nvPr/>
        </p:nvSpPr>
        <p:spPr>
          <a:xfrm>
            <a:off x="13205890" y="3941096"/>
            <a:ext cx="2281629" cy="2053466"/>
          </a:xfrm>
          <a:custGeom>
            <a:avLst/>
            <a:gdLst/>
            <a:ahLst/>
            <a:cxnLst/>
            <a:rect l="l" t="t" r="r" b="b"/>
            <a:pathLst>
              <a:path w="2281629" h="2053466">
                <a:moveTo>
                  <a:pt x="0" y="0"/>
                </a:moveTo>
                <a:lnTo>
                  <a:pt x="2281629" y="0"/>
                </a:lnTo>
                <a:lnTo>
                  <a:pt x="2281629" y="2053466"/>
                </a:lnTo>
                <a:lnTo>
                  <a:pt x="0" y="20534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9" name="Freeform 9"/>
          <p:cNvSpPr/>
          <p:nvPr/>
        </p:nvSpPr>
        <p:spPr>
          <a:xfrm>
            <a:off x="10086549" y="4402736"/>
            <a:ext cx="889810" cy="1122467"/>
          </a:xfrm>
          <a:custGeom>
            <a:avLst/>
            <a:gdLst/>
            <a:ahLst/>
            <a:cxnLst/>
            <a:rect l="l" t="t" r="r" b="b"/>
            <a:pathLst>
              <a:path w="889810" h="1122467">
                <a:moveTo>
                  <a:pt x="0" y="0"/>
                </a:moveTo>
                <a:lnTo>
                  <a:pt x="889810" y="0"/>
                </a:lnTo>
                <a:lnTo>
                  <a:pt x="889810" y="1122467"/>
                </a:lnTo>
                <a:lnTo>
                  <a:pt x="0" y="11224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CA"/>
          </a:p>
        </p:txBody>
      </p:sp>
      <p:grpSp>
        <p:nvGrpSpPr>
          <p:cNvPr id="10" name="Group 10"/>
          <p:cNvGrpSpPr/>
          <p:nvPr/>
        </p:nvGrpSpPr>
        <p:grpSpPr>
          <a:xfrm>
            <a:off x="2201905" y="4124847"/>
            <a:ext cx="1685964" cy="168596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a:stretch>
            </a:blipFill>
          </p:spPr>
          <p:txBody>
            <a:bodyPr/>
            <a:lstStyle/>
            <a:p>
              <a:endParaRPr lang="en-CA" dirty="0"/>
            </a:p>
          </p:txBody>
        </p:sp>
      </p:grpSp>
      <p:grpSp>
        <p:nvGrpSpPr>
          <p:cNvPr id="12" name="Group 12"/>
          <p:cNvGrpSpPr/>
          <p:nvPr/>
        </p:nvGrpSpPr>
        <p:grpSpPr>
          <a:xfrm>
            <a:off x="5895405" y="4149914"/>
            <a:ext cx="1685964" cy="1685964"/>
            <a:chOff x="-1418" y="14071"/>
            <a:chExt cx="812800" cy="812800"/>
          </a:xfrm>
        </p:grpSpPr>
        <p:sp>
          <p:nvSpPr>
            <p:cNvPr id="13" name="Freeform 13"/>
            <p:cNvSpPr/>
            <p:nvPr/>
          </p:nvSpPr>
          <p:spPr>
            <a:xfrm>
              <a:off x="-1418" y="14071"/>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7"/>
              <a:stretch>
                <a:fillRect/>
              </a:stretch>
            </a:blipFill>
          </p:spPr>
          <p:txBody>
            <a:bodyPr/>
            <a:lstStyle/>
            <a:p>
              <a:endParaRPr lang="en-CA"/>
            </a:p>
          </p:txBody>
        </p:sp>
      </p:grpSp>
      <p:grpSp>
        <p:nvGrpSpPr>
          <p:cNvPr id="14" name="Group 14"/>
          <p:cNvGrpSpPr/>
          <p:nvPr/>
        </p:nvGrpSpPr>
        <p:grpSpPr>
          <a:xfrm>
            <a:off x="9733636" y="4124847"/>
            <a:ext cx="1685964" cy="168596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8"/>
              <a:stretch>
                <a:fillRect/>
              </a:stretch>
            </a:blipFill>
          </p:spPr>
          <p:txBody>
            <a:bodyPr/>
            <a:lstStyle/>
            <a:p>
              <a:endParaRPr lang="en-CA"/>
            </a:p>
          </p:txBody>
        </p:sp>
      </p:grpSp>
      <p:grpSp>
        <p:nvGrpSpPr>
          <p:cNvPr id="16" name="Group 16"/>
          <p:cNvGrpSpPr/>
          <p:nvPr/>
        </p:nvGrpSpPr>
        <p:grpSpPr>
          <a:xfrm>
            <a:off x="13501165" y="4124847"/>
            <a:ext cx="1685964" cy="1685964"/>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9"/>
              <a:stretch>
                <a:fillRect/>
              </a:stretch>
            </a:blipFill>
          </p:spPr>
          <p:txBody>
            <a:bodyPr/>
            <a:lstStyle/>
            <a:p>
              <a:endParaRPr lang="en-CA"/>
            </a:p>
          </p:txBody>
        </p:sp>
      </p:grpSp>
      <p:sp>
        <p:nvSpPr>
          <p:cNvPr id="18" name="AutoShape 18"/>
          <p:cNvSpPr/>
          <p:nvPr/>
        </p:nvSpPr>
        <p:spPr>
          <a:xfrm>
            <a:off x="3887869" y="4967829"/>
            <a:ext cx="1782963" cy="0"/>
          </a:xfrm>
          <a:prstGeom prst="line">
            <a:avLst/>
          </a:prstGeom>
          <a:ln w="38100" cap="flat">
            <a:solidFill>
              <a:srgbClr val="000000"/>
            </a:solidFill>
            <a:prstDash val="solid"/>
            <a:headEnd type="none" w="sm" len="sm"/>
            <a:tailEnd type="arrow" w="med" len="sm"/>
          </a:ln>
        </p:spPr>
        <p:txBody>
          <a:bodyPr/>
          <a:lstStyle/>
          <a:p>
            <a:endParaRPr lang="en-CA" dirty="0"/>
          </a:p>
        </p:txBody>
      </p:sp>
      <p:sp>
        <p:nvSpPr>
          <p:cNvPr id="19" name="AutoShape 19"/>
          <p:cNvSpPr/>
          <p:nvPr/>
        </p:nvSpPr>
        <p:spPr>
          <a:xfrm>
            <a:off x="7805942" y="4986879"/>
            <a:ext cx="1782963" cy="0"/>
          </a:xfrm>
          <a:prstGeom prst="line">
            <a:avLst/>
          </a:prstGeom>
          <a:ln w="38100" cap="flat">
            <a:solidFill>
              <a:srgbClr val="000000"/>
            </a:solidFill>
            <a:prstDash val="solid"/>
            <a:headEnd type="none" w="sm" len="sm"/>
            <a:tailEnd type="arrow" w="med" len="sm"/>
          </a:ln>
        </p:spPr>
        <p:txBody>
          <a:bodyPr/>
          <a:lstStyle/>
          <a:p>
            <a:endParaRPr lang="en-CA"/>
          </a:p>
        </p:txBody>
      </p:sp>
      <p:sp>
        <p:nvSpPr>
          <p:cNvPr id="20" name="AutoShape 20"/>
          <p:cNvSpPr/>
          <p:nvPr/>
        </p:nvSpPr>
        <p:spPr>
          <a:xfrm>
            <a:off x="11422927" y="5005929"/>
            <a:ext cx="1782963" cy="0"/>
          </a:xfrm>
          <a:prstGeom prst="line">
            <a:avLst/>
          </a:prstGeom>
          <a:ln w="38100" cap="flat">
            <a:solidFill>
              <a:srgbClr val="000000"/>
            </a:solidFill>
            <a:prstDash val="solid"/>
            <a:headEnd type="none" w="sm" len="sm"/>
            <a:tailEnd type="arrow" w="med" len="sm"/>
          </a:ln>
        </p:spPr>
        <p:txBody>
          <a:bodyPr/>
          <a:lstStyle/>
          <a:p>
            <a:endParaRPr lang="en-CA"/>
          </a:p>
        </p:txBody>
      </p:sp>
      <p:sp>
        <p:nvSpPr>
          <p:cNvPr id="21" name="Freeform 21"/>
          <p:cNvSpPr/>
          <p:nvPr/>
        </p:nvSpPr>
        <p:spPr>
          <a:xfrm>
            <a:off x="17259300" y="201941"/>
            <a:ext cx="826759" cy="826759"/>
          </a:xfrm>
          <a:custGeom>
            <a:avLst/>
            <a:gdLst/>
            <a:ahLst/>
            <a:cxnLst/>
            <a:rect l="l" t="t" r="r" b="b"/>
            <a:pathLst>
              <a:path w="826759" h="826759">
                <a:moveTo>
                  <a:pt x="0" y="0"/>
                </a:moveTo>
                <a:lnTo>
                  <a:pt x="826759" y="0"/>
                </a:lnTo>
                <a:lnTo>
                  <a:pt x="826759" y="826759"/>
                </a:lnTo>
                <a:lnTo>
                  <a:pt x="0" y="826759"/>
                </a:lnTo>
                <a:lnTo>
                  <a:pt x="0" y="0"/>
                </a:lnTo>
                <a:close/>
              </a:path>
            </a:pathLst>
          </a:custGeom>
          <a:blipFill>
            <a:blip r:embed="rId10"/>
            <a:stretch>
              <a:fillRect/>
            </a:stretch>
          </a:blipFill>
        </p:spPr>
        <p:txBody>
          <a:bodyPr/>
          <a:lstStyle/>
          <a:p>
            <a:endParaRPr lang="en-CA"/>
          </a:p>
        </p:txBody>
      </p:sp>
      <p:sp>
        <p:nvSpPr>
          <p:cNvPr id="22" name="Freeform 22"/>
          <p:cNvSpPr/>
          <p:nvPr/>
        </p:nvSpPr>
        <p:spPr>
          <a:xfrm>
            <a:off x="7056635" y="1648217"/>
            <a:ext cx="895825" cy="550525"/>
          </a:xfrm>
          <a:custGeom>
            <a:avLst/>
            <a:gdLst/>
            <a:ahLst/>
            <a:cxnLst/>
            <a:rect l="l" t="t" r="r" b="b"/>
            <a:pathLst>
              <a:path w="895825" h="550525">
                <a:moveTo>
                  <a:pt x="0" y="0"/>
                </a:moveTo>
                <a:lnTo>
                  <a:pt x="895826" y="0"/>
                </a:lnTo>
                <a:lnTo>
                  <a:pt x="895826" y="550526"/>
                </a:lnTo>
                <a:lnTo>
                  <a:pt x="0" y="55052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CA"/>
          </a:p>
        </p:txBody>
      </p:sp>
      <p:sp>
        <p:nvSpPr>
          <p:cNvPr id="23" name="TextBox 23"/>
          <p:cNvSpPr txBox="1"/>
          <p:nvPr/>
        </p:nvSpPr>
        <p:spPr>
          <a:xfrm>
            <a:off x="1163235" y="1332930"/>
            <a:ext cx="13578452" cy="1047750"/>
          </a:xfrm>
          <a:prstGeom prst="rect">
            <a:avLst/>
          </a:prstGeom>
        </p:spPr>
        <p:txBody>
          <a:bodyPr lIns="0" tIns="0" rIns="0" bIns="0" rtlCol="0" anchor="t">
            <a:spAutoFit/>
          </a:bodyPr>
          <a:lstStyle/>
          <a:p>
            <a:pPr>
              <a:lnSpc>
                <a:spcPts val="8400"/>
              </a:lnSpc>
            </a:pPr>
            <a:r>
              <a:rPr lang="en-US" sz="6000" spc="1200">
                <a:solidFill>
                  <a:srgbClr val="000000"/>
                </a:solidFill>
                <a:latin typeface="Quattrocento"/>
              </a:rPr>
              <a:t>DATA FLOW</a:t>
            </a:r>
          </a:p>
        </p:txBody>
      </p:sp>
      <p:sp>
        <p:nvSpPr>
          <p:cNvPr id="24" name="TextBox 24"/>
          <p:cNvSpPr txBox="1"/>
          <p:nvPr/>
        </p:nvSpPr>
        <p:spPr>
          <a:xfrm>
            <a:off x="1323061" y="2829846"/>
            <a:ext cx="16230600" cy="358775"/>
          </a:xfrm>
          <a:prstGeom prst="rect">
            <a:avLst/>
          </a:prstGeom>
        </p:spPr>
        <p:txBody>
          <a:bodyPr lIns="0" tIns="0" rIns="0" bIns="0" rtlCol="0" anchor="t">
            <a:spAutoFit/>
          </a:bodyPr>
          <a:lstStyle/>
          <a:p>
            <a:pPr algn="ctr">
              <a:lnSpc>
                <a:spcPts val="2800"/>
              </a:lnSpc>
            </a:pPr>
            <a:r>
              <a:rPr lang="en-US" sz="2000" spc="100">
                <a:solidFill>
                  <a:srgbClr val="000000"/>
                </a:solidFill>
                <a:latin typeface="Glacial Indifference"/>
              </a:rPr>
              <a:t>Our data flow process encompasses four essential stages: data cleaning, data modeling, data mining, and visualization.</a:t>
            </a:r>
          </a:p>
        </p:txBody>
      </p:sp>
      <p:grpSp>
        <p:nvGrpSpPr>
          <p:cNvPr id="25" name="Group 25"/>
          <p:cNvGrpSpPr/>
          <p:nvPr/>
        </p:nvGrpSpPr>
        <p:grpSpPr>
          <a:xfrm>
            <a:off x="1028700" y="9258300"/>
            <a:ext cx="16230600" cy="301625"/>
            <a:chOff x="0" y="0"/>
            <a:chExt cx="21640800" cy="402167"/>
          </a:xfrm>
        </p:grpSpPr>
        <p:sp>
          <p:nvSpPr>
            <p:cNvPr id="26" name="TextBox 26"/>
            <p:cNvSpPr txBox="1"/>
            <p:nvPr/>
          </p:nvSpPr>
          <p:spPr>
            <a:xfrm>
              <a:off x="0" y="-57150"/>
              <a:ext cx="6318239" cy="459317"/>
            </a:xfrm>
            <a:prstGeom prst="rect">
              <a:avLst/>
            </a:prstGeom>
          </p:spPr>
          <p:txBody>
            <a:bodyPr lIns="0" tIns="0" rIns="0" bIns="0" rtlCol="0" anchor="t">
              <a:spAutoFit/>
            </a:bodyPr>
            <a:lstStyle/>
            <a:p>
              <a:pPr>
                <a:lnSpc>
                  <a:spcPts val="2800"/>
                </a:lnSpc>
              </a:pPr>
              <a:r>
                <a:rPr lang="en-US" sz="2000" spc="400">
                  <a:solidFill>
                    <a:srgbClr val="000000"/>
                  </a:solidFill>
                  <a:latin typeface="Quattrocento"/>
                </a:rPr>
                <a:t>ST.CLAIR COLLEGE</a:t>
              </a:r>
            </a:p>
          </p:txBody>
        </p:sp>
        <p:sp>
          <p:nvSpPr>
            <p:cNvPr id="27" name="TextBox 27"/>
            <p:cNvSpPr txBox="1"/>
            <p:nvPr/>
          </p:nvSpPr>
          <p:spPr>
            <a:xfrm>
              <a:off x="15322561" y="-57150"/>
              <a:ext cx="6318239" cy="459317"/>
            </a:xfrm>
            <a:prstGeom prst="rect">
              <a:avLst/>
            </a:prstGeom>
          </p:spPr>
          <p:txBody>
            <a:bodyPr lIns="0" tIns="0" rIns="0" bIns="0" rtlCol="0" anchor="t">
              <a:spAutoFit/>
            </a:bodyPr>
            <a:lstStyle/>
            <a:p>
              <a:pPr algn="r">
                <a:lnSpc>
                  <a:spcPts val="2800"/>
                </a:lnSpc>
              </a:pPr>
              <a:r>
                <a:rPr lang="en-US" sz="2000" spc="400">
                  <a:solidFill>
                    <a:srgbClr val="000000"/>
                  </a:solidFill>
                  <a:latin typeface="Quattrocento"/>
                </a:rPr>
                <a:t>ROCKET BLASTER</a:t>
              </a:r>
            </a:p>
          </p:txBody>
        </p:sp>
      </p:grpSp>
      <p:grpSp>
        <p:nvGrpSpPr>
          <p:cNvPr id="28" name="Group 28"/>
          <p:cNvGrpSpPr/>
          <p:nvPr/>
        </p:nvGrpSpPr>
        <p:grpSpPr>
          <a:xfrm>
            <a:off x="1522443" y="6280702"/>
            <a:ext cx="3044887" cy="1946665"/>
            <a:chOff x="0" y="0"/>
            <a:chExt cx="4059849" cy="2595553"/>
          </a:xfrm>
        </p:grpSpPr>
        <p:sp>
          <p:nvSpPr>
            <p:cNvPr id="29" name="TextBox 29"/>
            <p:cNvSpPr txBox="1"/>
            <p:nvPr/>
          </p:nvSpPr>
          <p:spPr>
            <a:xfrm>
              <a:off x="0" y="726536"/>
              <a:ext cx="4059849" cy="1869017"/>
            </a:xfrm>
            <a:prstGeom prst="rect">
              <a:avLst/>
            </a:prstGeom>
          </p:spPr>
          <p:txBody>
            <a:bodyPr lIns="0" tIns="0" rIns="0" bIns="0" rtlCol="0" anchor="t">
              <a:spAutoFit/>
            </a:bodyPr>
            <a:lstStyle/>
            <a:p>
              <a:pPr algn="just">
                <a:lnSpc>
                  <a:spcPts val="2800"/>
                </a:lnSpc>
              </a:pPr>
              <a:r>
                <a:rPr lang="en-US" sz="2000" spc="100" dirty="0">
                  <a:solidFill>
                    <a:srgbClr val="000000"/>
                  </a:solidFill>
                  <a:latin typeface="Glacial Indifference"/>
                </a:rPr>
                <a:t>Python-based cleaning ensured accuracy by addressing errors and inconsistencies.</a:t>
              </a:r>
            </a:p>
          </p:txBody>
        </p:sp>
        <p:sp>
          <p:nvSpPr>
            <p:cNvPr id="30" name="TextBox 30"/>
            <p:cNvSpPr txBox="1"/>
            <p:nvPr/>
          </p:nvSpPr>
          <p:spPr>
            <a:xfrm>
              <a:off x="0" y="-57150"/>
              <a:ext cx="4059849" cy="459317"/>
            </a:xfrm>
            <a:prstGeom prst="rect">
              <a:avLst/>
            </a:prstGeom>
          </p:spPr>
          <p:txBody>
            <a:bodyPr lIns="0" tIns="0" rIns="0" bIns="0" rtlCol="0" anchor="t">
              <a:spAutoFit/>
            </a:bodyPr>
            <a:lstStyle/>
            <a:p>
              <a:pPr algn="ctr">
                <a:lnSpc>
                  <a:spcPts val="2800"/>
                </a:lnSpc>
              </a:pPr>
              <a:r>
                <a:rPr lang="en-US" sz="2000" spc="100" dirty="0">
                  <a:solidFill>
                    <a:srgbClr val="000000"/>
                  </a:solidFill>
                  <a:latin typeface="Glacial Indifference Bold"/>
                </a:rPr>
                <a:t>Data Cleaning</a:t>
              </a:r>
            </a:p>
          </p:txBody>
        </p:sp>
      </p:grpSp>
      <p:grpSp>
        <p:nvGrpSpPr>
          <p:cNvPr id="31" name="Group 31"/>
          <p:cNvGrpSpPr/>
          <p:nvPr/>
        </p:nvGrpSpPr>
        <p:grpSpPr>
          <a:xfrm>
            <a:off x="5289588" y="6280702"/>
            <a:ext cx="3044887" cy="1594240"/>
            <a:chOff x="0" y="0"/>
            <a:chExt cx="4059849" cy="2125653"/>
          </a:xfrm>
        </p:grpSpPr>
        <p:sp>
          <p:nvSpPr>
            <p:cNvPr id="32" name="TextBox 32"/>
            <p:cNvSpPr txBox="1"/>
            <p:nvPr/>
          </p:nvSpPr>
          <p:spPr>
            <a:xfrm>
              <a:off x="0" y="726536"/>
              <a:ext cx="4059849" cy="1399117"/>
            </a:xfrm>
            <a:prstGeom prst="rect">
              <a:avLst/>
            </a:prstGeom>
          </p:spPr>
          <p:txBody>
            <a:bodyPr lIns="0" tIns="0" rIns="0" bIns="0" rtlCol="0" anchor="t">
              <a:spAutoFit/>
            </a:bodyPr>
            <a:lstStyle/>
            <a:p>
              <a:pPr algn="just">
                <a:lnSpc>
                  <a:spcPts val="2800"/>
                </a:lnSpc>
              </a:pPr>
              <a:r>
                <a:rPr lang="en-US" sz="2000" spc="100">
                  <a:solidFill>
                    <a:srgbClr val="000000"/>
                  </a:solidFill>
                  <a:latin typeface="Glacial Indifference"/>
                </a:rPr>
                <a:t>Structured modeling organized data for efficient analysis.</a:t>
              </a:r>
            </a:p>
          </p:txBody>
        </p:sp>
        <p:sp>
          <p:nvSpPr>
            <p:cNvPr id="33" name="TextBox 33"/>
            <p:cNvSpPr txBox="1"/>
            <p:nvPr/>
          </p:nvSpPr>
          <p:spPr>
            <a:xfrm>
              <a:off x="0" y="-57150"/>
              <a:ext cx="4059849" cy="459317"/>
            </a:xfrm>
            <a:prstGeom prst="rect">
              <a:avLst/>
            </a:prstGeom>
          </p:spPr>
          <p:txBody>
            <a:bodyPr lIns="0" tIns="0" rIns="0" bIns="0" rtlCol="0" anchor="t">
              <a:spAutoFit/>
            </a:bodyPr>
            <a:lstStyle/>
            <a:p>
              <a:pPr algn="ctr">
                <a:lnSpc>
                  <a:spcPts val="2800"/>
                </a:lnSpc>
              </a:pPr>
              <a:r>
                <a:rPr lang="en-US" sz="2000" spc="100" dirty="0">
                  <a:solidFill>
                    <a:srgbClr val="000000"/>
                  </a:solidFill>
                  <a:latin typeface="Glacial Indifference Bold"/>
                </a:rPr>
                <a:t>Data Modeling</a:t>
              </a:r>
            </a:p>
          </p:txBody>
        </p:sp>
      </p:grpSp>
      <p:grpSp>
        <p:nvGrpSpPr>
          <p:cNvPr id="34" name="Group 34"/>
          <p:cNvGrpSpPr/>
          <p:nvPr/>
        </p:nvGrpSpPr>
        <p:grpSpPr>
          <a:xfrm>
            <a:off x="9058374" y="6280702"/>
            <a:ext cx="3044887" cy="1946665"/>
            <a:chOff x="0" y="0"/>
            <a:chExt cx="4059849" cy="2595553"/>
          </a:xfrm>
        </p:grpSpPr>
        <p:sp>
          <p:nvSpPr>
            <p:cNvPr id="35" name="TextBox 35"/>
            <p:cNvSpPr txBox="1"/>
            <p:nvPr/>
          </p:nvSpPr>
          <p:spPr>
            <a:xfrm>
              <a:off x="0" y="726536"/>
              <a:ext cx="4059849" cy="1869017"/>
            </a:xfrm>
            <a:prstGeom prst="rect">
              <a:avLst/>
            </a:prstGeom>
          </p:spPr>
          <p:txBody>
            <a:bodyPr lIns="0" tIns="0" rIns="0" bIns="0" rtlCol="0" anchor="t">
              <a:spAutoFit/>
            </a:bodyPr>
            <a:lstStyle/>
            <a:p>
              <a:pPr algn="just">
                <a:lnSpc>
                  <a:spcPts val="2800"/>
                </a:lnSpc>
              </a:pPr>
              <a:r>
                <a:rPr lang="en-US" sz="2000" spc="100">
                  <a:solidFill>
                    <a:srgbClr val="000000"/>
                  </a:solidFill>
                  <a:latin typeface="Glacial Indifference"/>
                </a:rPr>
                <a:t>Advanced techniques identified patterns and trends for deeper insights.</a:t>
              </a:r>
            </a:p>
          </p:txBody>
        </p:sp>
        <p:sp>
          <p:nvSpPr>
            <p:cNvPr id="36" name="TextBox 36"/>
            <p:cNvSpPr txBox="1"/>
            <p:nvPr/>
          </p:nvSpPr>
          <p:spPr>
            <a:xfrm>
              <a:off x="0" y="-57150"/>
              <a:ext cx="4059849" cy="459317"/>
            </a:xfrm>
            <a:prstGeom prst="rect">
              <a:avLst/>
            </a:prstGeom>
          </p:spPr>
          <p:txBody>
            <a:bodyPr lIns="0" tIns="0" rIns="0" bIns="0" rtlCol="0" anchor="t">
              <a:spAutoFit/>
            </a:bodyPr>
            <a:lstStyle/>
            <a:p>
              <a:pPr algn="ctr">
                <a:lnSpc>
                  <a:spcPts val="2800"/>
                </a:lnSpc>
              </a:pPr>
              <a:r>
                <a:rPr lang="en-US" sz="2000" spc="100">
                  <a:solidFill>
                    <a:srgbClr val="000000"/>
                  </a:solidFill>
                  <a:latin typeface="Glacial Indifference Bold"/>
                </a:rPr>
                <a:t>Data Mining</a:t>
              </a:r>
            </a:p>
          </p:txBody>
        </p:sp>
      </p:grpSp>
      <p:grpSp>
        <p:nvGrpSpPr>
          <p:cNvPr id="37" name="Group 37"/>
          <p:cNvGrpSpPr/>
          <p:nvPr/>
        </p:nvGrpSpPr>
        <p:grpSpPr>
          <a:xfrm>
            <a:off x="12827161" y="6280702"/>
            <a:ext cx="3044887" cy="1946665"/>
            <a:chOff x="0" y="0"/>
            <a:chExt cx="4059849" cy="2595553"/>
          </a:xfrm>
        </p:grpSpPr>
        <p:sp>
          <p:nvSpPr>
            <p:cNvPr id="38" name="TextBox 38"/>
            <p:cNvSpPr txBox="1"/>
            <p:nvPr/>
          </p:nvSpPr>
          <p:spPr>
            <a:xfrm>
              <a:off x="0" y="726536"/>
              <a:ext cx="4059849" cy="1869017"/>
            </a:xfrm>
            <a:prstGeom prst="rect">
              <a:avLst/>
            </a:prstGeom>
          </p:spPr>
          <p:txBody>
            <a:bodyPr lIns="0" tIns="0" rIns="0" bIns="0" rtlCol="0" anchor="t">
              <a:spAutoFit/>
            </a:bodyPr>
            <a:lstStyle/>
            <a:p>
              <a:pPr algn="just">
                <a:lnSpc>
                  <a:spcPts val="2800"/>
                </a:lnSpc>
              </a:pPr>
              <a:r>
                <a:rPr lang="en-US" sz="2000" spc="100">
                  <a:solidFill>
                    <a:srgbClr val="000000"/>
                  </a:solidFill>
                  <a:latin typeface="Glacial Indifference"/>
                </a:rPr>
                <a:t>Tableau visualizations presented findings clearly for informed decisions.</a:t>
              </a:r>
            </a:p>
          </p:txBody>
        </p:sp>
        <p:sp>
          <p:nvSpPr>
            <p:cNvPr id="39" name="TextBox 39"/>
            <p:cNvSpPr txBox="1"/>
            <p:nvPr/>
          </p:nvSpPr>
          <p:spPr>
            <a:xfrm>
              <a:off x="0" y="-57150"/>
              <a:ext cx="4059849" cy="459317"/>
            </a:xfrm>
            <a:prstGeom prst="rect">
              <a:avLst/>
            </a:prstGeom>
          </p:spPr>
          <p:txBody>
            <a:bodyPr lIns="0" tIns="0" rIns="0" bIns="0" rtlCol="0" anchor="t">
              <a:spAutoFit/>
            </a:bodyPr>
            <a:lstStyle/>
            <a:p>
              <a:pPr algn="ctr">
                <a:lnSpc>
                  <a:spcPts val="2800"/>
                </a:lnSpc>
              </a:pPr>
              <a:r>
                <a:rPr lang="en-US" sz="2000" spc="100" dirty="0">
                  <a:solidFill>
                    <a:srgbClr val="000000"/>
                  </a:solidFill>
                  <a:latin typeface="Glacial Indifference Bold"/>
                </a:rPr>
                <a:t>Visualization</a:t>
              </a:r>
            </a:p>
          </p:txBody>
        </p:sp>
      </p:grpSp>
      <p:sp>
        <p:nvSpPr>
          <p:cNvPr id="40" name="Freeform 9">
            <a:extLst>
              <a:ext uri="{FF2B5EF4-FFF2-40B4-BE49-F238E27FC236}">
                <a16:creationId xmlns:a16="http://schemas.microsoft.com/office/drawing/2014/main" id="{B1F6010E-9346-8D3F-BDAE-0B0AE8D0D924}"/>
              </a:ext>
            </a:extLst>
          </p:cNvPr>
          <p:cNvSpPr/>
          <p:nvPr/>
        </p:nvSpPr>
        <p:spPr>
          <a:xfrm>
            <a:off x="2513831" y="4402737"/>
            <a:ext cx="889810" cy="1122467"/>
          </a:xfrm>
          <a:custGeom>
            <a:avLst/>
            <a:gdLst/>
            <a:ahLst/>
            <a:cxnLst/>
            <a:rect l="l" t="t" r="r" b="b"/>
            <a:pathLst>
              <a:path w="889810" h="1122467">
                <a:moveTo>
                  <a:pt x="0" y="0"/>
                </a:moveTo>
                <a:lnTo>
                  <a:pt x="889810" y="0"/>
                </a:lnTo>
                <a:lnTo>
                  <a:pt x="889810" y="1122467"/>
                </a:lnTo>
                <a:lnTo>
                  <a:pt x="0" y="11224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CA" dirty="0"/>
          </a:p>
        </p:txBody>
      </p:sp>
      <p:sp>
        <p:nvSpPr>
          <p:cNvPr id="41" name="Freeform 9">
            <a:extLst>
              <a:ext uri="{FF2B5EF4-FFF2-40B4-BE49-F238E27FC236}">
                <a16:creationId xmlns:a16="http://schemas.microsoft.com/office/drawing/2014/main" id="{F2F947E4-E783-E633-1660-7F8606F23266}"/>
              </a:ext>
            </a:extLst>
          </p:cNvPr>
          <p:cNvSpPr/>
          <p:nvPr/>
        </p:nvSpPr>
        <p:spPr>
          <a:xfrm>
            <a:off x="6293482" y="4432500"/>
            <a:ext cx="889810" cy="1122467"/>
          </a:xfrm>
          <a:custGeom>
            <a:avLst/>
            <a:gdLst/>
            <a:ahLst/>
            <a:cxnLst/>
            <a:rect l="l" t="t" r="r" b="b"/>
            <a:pathLst>
              <a:path w="889810" h="1122467">
                <a:moveTo>
                  <a:pt x="0" y="0"/>
                </a:moveTo>
                <a:lnTo>
                  <a:pt x="889810" y="0"/>
                </a:lnTo>
                <a:lnTo>
                  <a:pt x="889810" y="1122467"/>
                </a:lnTo>
                <a:lnTo>
                  <a:pt x="0" y="11224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CA"/>
          </a:p>
        </p:txBody>
      </p:sp>
      <p:sp>
        <p:nvSpPr>
          <p:cNvPr id="42" name="Freeform 9">
            <a:extLst>
              <a:ext uri="{FF2B5EF4-FFF2-40B4-BE49-F238E27FC236}">
                <a16:creationId xmlns:a16="http://schemas.microsoft.com/office/drawing/2014/main" id="{F9B3AA59-7473-3F70-E663-98B877AB4F09}"/>
              </a:ext>
            </a:extLst>
          </p:cNvPr>
          <p:cNvSpPr/>
          <p:nvPr/>
        </p:nvSpPr>
        <p:spPr>
          <a:xfrm>
            <a:off x="736195" y="4558995"/>
            <a:ext cx="889810" cy="1122467"/>
          </a:xfrm>
          <a:custGeom>
            <a:avLst/>
            <a:gdLst/>
            <a:ahLst/>
            <a:cxnLst/>
            <a:rect l="l" t="t" r="r" b="b"/>
            <a:pathLst>
              <a:path w="889810" h="1122467">
                <a:moveTo>
                  <a:pt x="0" y="0"/>
                </a:moveTo>
                <a:lnTo>
                  <a:pt x="889810" y="0"/>
                </a:lnTo>
                <a:lnTo>
                  <a:pt x="889810" y="1122467"/>
                </a:lnTo>
                <a:lnTo>
                  <a:pt x="0" y="11224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6.93889E-18 -3.7037E-7 L 0.10556 0.00185 " pathEditMode="relative" rAng="0" ptsTypes="AA">
                                      <p:cBhvr>
                                        <p:cTn id="6" dur="2000" fill="hold"/>
                                        <p:tgtEl>
                                          <p:spTgt spid="42"/>
                                        </p:tgtEl>
                                        <p:attrNameLst>
                                          <p:attrName>ppt_x</p:attrName>
                                          <p:attrName>ppt_y</p:attrName>
                                        </p:attrNameLst>
                                      </p:cBhvr>
                                      <p:rCtr x="5278" y="93"/>
                                    </p:animMotion>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5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0" nodeType="clickEffect">
                                  <p:stCondLst>
                                    <p:cond delay="0"/>
                                  </p:stCondLst>
                                  <p:childTnLst>
                                    <p:animMotion origin="layout" path="M 4.44444E-6 2.59259E-6 L 0.20486 0.00046 " pathEditMode="relative" rAng="0" ptsTypes="AA">
                                      <p:cBhvr>
                                        <p:cTn id="15" dur="2000" fill="hold"/>
                                        <p:tgtEl>
                                          <p:spTgt spid="40"/>
                                        </p:tgtEl>
                                        <p:attrNameLst>
                                          <p:attrName>ppt_x</p:attrName>
                                          <p:attrName>ppt_y</p:attrName>
                                        </p:attrNameLst>
                                      </p:cBhvr>
                                      <p:rCtr x="10243" y="15"/>
                                    </p:animMotion>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down)">
                                      <p:cBhvr>
                                        <p:cTn id="20" dur="500"/>
                                        <p:tgtEl>
                                          <p:spTgt spid="31"/>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2.77778E-6 4.93827E-7 L 0.2066 0.00123 " pathEditMode="relative" rAng="0" ptsTypes="AA">
                                      <p:cBhvr>
                                        <p:cTn id="24" dur="2000" fill="hold"/>
                                        <p:tgtEl>
                                          <p:spTgt spid="41"/>
                                        </p:tgtEl>
                                        <p:attrNameLst>
                                          <p:attrName>ppt_x</p:attrName>
                                          <p:attrName>ppt_y</p:attrName>
                                        </p:attrNameLst>
                                      </p:cBhvr>
                                      <p:rCtr x="10330" y="62"/>
                                    </p:animMotion>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wipe(down)">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0" nodeType="clickEffect">
                                  <p:stCondLst>
                                    <p:cond delay="0"/>
                                  </p:stCondLst>
                                  <p:childTnLst>
                                    <p:animMotion origin="layout" path="M 1.94444E-6 2.59259E-6 L 0.2033 0.00416 " pathEditMode="relative" rAng="0" ptsTypes="AA">
                                      <p:cBhvr>
                                        <p:cTn id="33" dur="2000" fill="hold"/>
                                        <p:tgtEl>
                                          <p:spTgt spid="9"/>
                                        </p:tgtEl>
                                        <p:attrNameLst>
                                          <p:attrName>ppt_x</p:attrName>
                                          <p:attrName>ppt_y</p:attrName>
                                        </p:attrNameLst>
                                      </p:cBhvr>
                                      <p:rCtr x="10165" y="201"/>
                                    </p:animMotion>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down)">
                                      <p:cBhvr>
                                        <p:cTn id="3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40" grpId="0" animBg="1"/>
      <p:bldP spid="41" grpId="0" animBg="1"/>
      <p:bldP spid="4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0" y="-204211"/>
            <a:ext cx="18288000" cy="4638494"/>
            <a:chOff x="0" y="0"/>
            <a:chExt cx="24384000" cy="6184659"/>
          </a:xfrm>
        </p:grpSpPr>
        <p:pic>
          <p:nvPicPr>
            <p:cNvPr id="3" name="Picture 3"/>
            <p:cNvPicPr>
              <a:picLocks noChangeAspect="1"/>
            </p:cNvPicPr>
            <p:nvPr/>
          </p:nvPicPr>
          <p:blipFill>
            <a:blip r:embed="rId2"/>
            <a:srcRect t="37318" b="37318"/>
            <a:stretch>
              <a:fillRect/>
            </a:stretch>
          </p:blipFill>
          <p:spPr>
            <a:xfrm>
              <a:off x="0" y="0"/>
              <a:ext cx="24384000" cy="6184659"/>
            </a:xfrm>
            <a:prstGeom prst="rect">
              <a:avLst/>
            </a:prstGeom>
          </p:spPr>
        </p:pic>
      </p:grpSp>
      <p:grpSp>
        <p:nvGrpSpPr>
          <p:cNvPr id="4" name="Group 4"/>
          <p:cNvGrpSpPr/>
          <p:nvPr/>
        </p:nvGrpSpPr>
        <p:grpSpPr>
          <a:xfrm>
            <a:off x="13027770" y="2932857"/>
            <a:ext cx="4231530" cy="5348598"/>
            <a:chOff x="0" y="0"/>
            <a:chExt cx="1547038" cy="1955435"/>
          </a:xfrm>
        </p:grpSpPr>
        <p:sp>
          <p:nvSpPr>
            <p:cNvPr id="5" name="Freeform 5"/>
            <p:cNvSpPr/>
            <p:nvPr/>
          </p:nvSpPr>
          <p:spPr>
            <a:xfrm>
              <a:off x="0" y="0"/>
              <a:ext cx="1547038" cy="1955435"/>
            </a:xfrm>
            <a:custGeom>
              <a:avLst/>
              <a:gdLst/>
              <a:ahLst/>
              <a:cxnLst/>
              <a:rect l="l" t="t" r="r" b="b"/>
              <a:pathLst>
                <a:path w="1547038" h="1955435">
                  <a:moveTo>
                    <a:pt x="0" y="0"/>
                  </a:moveTo>
                  <a:lnTo>
                    <a:pt x="1547038" y="0"/>
                  </a:lnTo>
                  <a:lnTo>
                    <a:pt x="1547038" y="1955435"/>
                  </a:lnTo>
                  <a:lnTo>
                    <a:pt x="0" y="1955435"/>
                  </a:lnTo>
                  <a:close/>
                </a:path>
              </a:pathLst>
            </a:custGeom>
            <a:solidFill>
              <a:srgbClr val="000000">
                <a:alpha val="0"/>
              </a:srgbClr>
            </a:solidFill>
            <a:ln w="19050" cap="sq">
              <a:solidFill>
                <a:srgbClr val="000000"/>
              </a:solidFill>
              <a:prstDash val="solid"/>
              <a:miter/>
            </a:ln>
          </p:spPr>
          <p:txBody>
            <a:bodyPr/>
            <a:lstStyle/>
            <a:p>
              <a:endParaRPr lang="en-CA"/>
            </a:p>
          </p:txBody>
        </p:sp>
        <p:sp>
          <p:nvSpPr>
            <p:cNvPr id="6" name="TextBox 6"/>
            <p:cNvSpPr txBox="1"/>
            <p:nvPr/>
          </p:nvSpPr>
          <p:spPr>
            <a:xfrm>
              <a:off x="0" y="-38100"/>
              <a:ext cx="1547038" cy="199353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3327195" y="3295585"/>
            <a:ext cx="3632679" cy="4623141"/>
            <a:chOff x="0" y="0"/>
            <a:chExt cx="4843572" cy="6164188"/>
          </a:xfrm>
        </p:grpSpPr>
        <p:pic>
          <p:nvPicPr>
            <p:cNvPr id="8" name="Picture 8"/>
            <p:cNvPicPr>
              <a:picLocks noChangeAspect="1"/>
            </p:cNvPicPr>
            <p:nvPr/>
          </p:nvPicPr>
          <p:blipFill>
            <a:blip r:embed="rId3"/>
            <a:srcRect l="10712" r="10712"/>
            <a:stretch>
              <a:fillRect/>
            </a:stretch>
          </p:blipFill>
          <p:spPr>
            <a:xfrm>
              <a:off x="0" y="0"/>
              <a:ext cx="4843572" cy="6164188"/>
            </a:xfrm>
            <a:prstGeom prst="rect">
              <a:avLst/>
            </a:prstGeom>
          </p:spPr>
        </p:pic>
      </p:grpSp>
      <p:grpSp>
        <p:nvGrpSpPr>
          <p:cNvPr id="9" name="Group 9"/>
          <p:cNvGrpSpPr/>
          <p:nvPr/>
        </p:nvGrpSpPr>
        <p:grpSpPr>
          <a:xfrm>
            <a:off x="1028700" y="6233763"/>
            <a:ext cx="9025368" cy="457156"/>
            <a:chOff x="0" y="0"/>
            <a:chExt cx="2377052" cy="120403"/>
          </a:xfrm>
        </p:grpSpPr>
        <p:sp>
          <p:nvSpPr>
            <p:cNvPr id="10" name="Freeform 10"/>
            <p:cNvSpPr/>
            <p:nvPr/>
          </p:nvSpPr>
          <p:spPr>
            <a:xfrm>
              <a:off x="0" y="0"/>
              <a:ext cx="2377052" cy="120403"/>
            </a:xfrm>
            <a:custGeom>
              <a:avLst/>
              <a:gdLst/>
              <a:ahLst/>
              <a:cxnLst/>
              <a:rect l="l" t="t" r="r" b="b"/>
              <a:pathLst>
                <a:path w="2377052" h="120403">
                  <a:moveTo>
                    <a:pt x="0" y="0"/>
                  </a:moveTo>
                  <a:lnTo>
                    <a:pt x="2377052" y="0"/>
                  </a:lnTo>
                  <a:lnTo>
                    <a:pt x="2377052" y="120403"/>
                  </a:lnTo>
                  <a:lnTo>
                    <a:pt x="0" y="120403"/>
                  </a:lnTo>
                  <a:close/>
                </a:path>
              </a:pathLst>
            </a:custGeom>
            <a:solidFill>
              <a:srgbClr val="EDE7DD"/>
            </a:solidFill>
          </p:spPr>
          <p:txBody>
            <a:bodyPr/>
            <a:lstStyle/>
            <a:p>
              <a:endParaRPr lang="en-CA"/>
            </a:p>
          </p:txBody>
        </p:sp>
        <p:sp>
          <p:nvSpPr>
            <p:cNvPr id="11" name="TextBox 11"/>
            <p:cNvSpPr txBox="1"/>
            <p:nvPr/>
          </p:nvSpPr>
          <p:spPr>
            <a:xfrm>
              <a:off x="0" y="-57150"/>
              <a:ext cx="2377052" cy="177553"/>
            </a:xfrm>
            <a:prstGeom prst="rect">
              <a:avLst/>
            </a:prstGeom>
          </p:spPr>
          <p:txBody>
            <a:bodyPr lIns="50800" tIns="50800" rIns="50800" bIns="50800" rtlCol="0" anchor="ctr"/>
            <a:lstStyle/>
            <a:p>
              <a:pPr algn="ctr">
                <a:lnSpc>
                  <a:spcPts val="2800"/>
                </a:lnSpc>
              </a:pPr>
              <a:endParaRPr/>
            </a:p>
          </p:txBody>
        </p:sp>
      </p:grpSp>
      <p:sp>
        <p:nvSpPr>
          <p:cNvPr id="12" name="TextBox 12"/>
          <p:cNvSpPr txBox="1"/>
          <p:nvPr/>
        </p:nvSpPr>
        <p:spPr>
          <a:xfrm>
            <a:off x="1163235" y="5643257"/>
            <a:ext cx="8321788" cy="1047750"/>
          </a:xfrm>
          <a:prstGeom prst="rect">
            <a:avLst/>
          </a:prstGeom>
        </p:spPr>
        <p:txBody>
          <a:bodyPr lIns="0" tIns="0" rIns="0" bIns="0" rtlCol="0" anchor="t">
            <a:spAutoFit/>
          </a:bodyPr>
          <a:lstStyle/>
          <a:p>
            <a:pPr>
              <a:lnSpc>
                <a:spcPts val="8400"/>
              </a:lnSpc>
            </a:pPr>
            <a:r>
              <a:rPr lang="en-US" sz="6000" spc="1200">
                <a:solidFill>
                  <a:srgbClr val="000000"/>
                </a:solidFill>
                <a:latin typeface="Quattrocento"/>
              </a:rPr>
              <a:t>VISUALIZATION</a:t>
            </a:r>
          </a:p>
        </p:txBody>
      </p:sp>
      <p:sp>
        <p:nvSpPr>
          <p:cNvPr id="13" name="TextBox 13"/>
          <p:cNvSpPr txBox="1"/>
          <p:nvPr/>
        </p:nvSpPr>
        <p:spPr>
          <a:xfrm>
            <a:off x="1028700" y="7218094"/>
            <a:ext cx="11201903" cy="358775"/>
          </a:xfrm>
          <a:prstGeom prst="rect">
            <a:avLst/>
          </a:prstGeom>
        </p:spPr>
        <p:txBody>
          <a:bodyPr lIns="0" tIns="0" rIns="0" bIns="0" rtlCol="0" anchor="t">
            <a:spAutoFit/>
          </a:bodyPr>
          <a:lstStyle/>
          <a:p>
            <a:pPr>
              <a:lnSpc>
                <a:spcPts val="2800"/>
              </a:lnSpc>
            </a:pPr>
            <a:r>
              <a:rPr lang="en-US" sz="2000" spc="100" dirty="0">
                <a:solidFill>
                  <a:srgbClr val="000000"/>
                </a:solidFill>
                <a:latin typeface="Glacial Indifference"/>
              </a:rPr>
              <a:t>Let’s move to tableau !!!!</a:t>
            </a:r>
          </a:p>
        </p:txBody>
      </p:sp>
      <p:grpSp>
        <p:nvGrpSpPr>
          <p:cNvPr id="14" name="Group 14"/>
          <p:cNvGrpSpPr/>
          <p:nvPr/>
        </p:nvGrpSpPr>
        <p:grpSpPr>
          <a:xfrm>
            <a:off x="1028700" y="9258300"/>
            <a:ext cx="16230600" cy="301625"/>
            <a:chOff x="0" y="0"/>
            <a:chExt cx="21640800" cy="402167"/>
          </a:xfrm>
        </p:grpSpPr>
        <p:sp>
          <p:nvSpPr>
            <p:cNvPr id="15" name="TextBox 15"/>
            <p:cNvSpPr txBox="1"/>
            <p:nvPr/>
          </p:nvSpPr>
          <p:spPr>
            <a:xfrm>
              <a:off x="0" y="-57150"/>
              <a:ext cx="6318239" cy="459317"/>
            </a:xfrm>
            <a:prstGeom prst="rect">
              <a:avLst/>
            </a:prstGeom>
          </p:spPr>
          <p:txBody>
            <a:bodyPr lIns="0" tIns="0" rIns="0" bIns="0" rtlCol="0" anchor="t">
              <a:spAutoFit/>
            </a:bodyPr>
            <a:lstStyle/>
            <a:p>
              <a:pPr>
                <a:lnSpc>
                  <a:spcPts val="2800"/>
                </a:lnSpc>
              </a:pPr>
              <a:r>
                <a:rPr lang="en-US" sz="2000" spc="400">
                  <a:solidFill>
                    <a:srgbClr val="000000"/>
                  </a:solidFill>
                  <a:latin typeface="Quattrocento"/>
                </a:rPr>
                <a:t>ST.CLAIR COLLEGE</a:t>
              </a:r>
            </a:p>
          </p:txBody>
        </p:sp>
        <p:sp>
          <p:nvSpPr>
            <p:cNvPr id="16" name="TextBox 16"/>
            <p:cNvSpPr txBox="1"/>
            <p:nvPr/>
          </p:nvSpPr>
          <p:spPr>
            <a:xfrm>
              <a:off x="15322561" y="-57150"/>
              <a:ext cx="6318239" cy="459317"/>
            </a:xfrm>
            <a:prstGeom prst="rect">
              <a:avLst/>
            </a:prstGeom>
          </p:spPr>
          <p:txBody>
            <a:bodyPr lIns="0" tIns="0" rIns="0" bIns="0" rtlCol="0" anchor="t">
              <a:spAutoFit/>
            </a:bodyPr>
            <a:lstStyle/>
            <a:p>
              <a:pPr algn="r">
                <a:lnSpc>
                  <a:spcPts val="2800"/>
                </a:lnSpc>
              </a:pPr>
              <a:r>
                <a:rPr lang="en-US" sz="2000" spc="400">
                  <a:solidFill>
                    <a:srgbClr val="000000"/>
                  </a:solidFill>
                  <a:latin typeface="Quattrocento"/>
                </a:rPr>
                <a:t>ROCKET BLASTER</a:t>
              </a:r>
            </a:p>
          </p:txBody>
        </p:sp>
      </p:grpSp>
      <p:sp>
        <p:nvSpPr>
          <p:cNvPr id="17" name="Freeform 17"/>
          <p:cNvSpPr/>
          <p:nvPr/>
        </p:nvSpPr>
        <p:spPr>
          <a:xfrm>
            <a:off x="17259300" y="201941"/>
            <a:ext cx="826759" cy="826759"/>
          </a:xfrm>
          <a:custGeom>
            <a:avLst/>
            <a:gdLst/>
            <a:ahLst/>
            <a:cxnLst/>
            <a:rect l="l" t="t" r="r" b="b"/>
            <a:pathLst>
              <a:path w="826759" h="826759">
                <a:moveTo>
                  <a:pt x="0" y="0"/>
                </a:moveTo>
                <a:lnTo>
                  <a:pt x="826759" y="0"/>
                </a:lnTo>
                <a:lnTo>
                  <a:pt x="826759" y="826759"/>
                </a:lnTo>
                <a:lnTo>
                  <a:pt x="0" y="826759"/>
                </a:lnTo>
                <a:lnTo>
                  <a:pt x="0" y="0"/>
                </a:lnTo>
                <a:close/>
              </a:path>
            </a:pathLst>
          </a:custGeom>
          <a:blipFill>
            <a:blip r:embed="rId4"/>
            <a:stretch>
              <a:fillRect/>
            </a:stretch>
          </a:blipFill>
        </p:spPr>
        <p:txBody>
          <a:bodyPr/>
          <a:lstStyle/>
          <a:p>
            <a:endParaRPr lang="en-C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485856"/>
            <a:ext cx="9025368" cy="457156"/>
            <a:chOff x="0" y="0"/>
            <a:chExt cx="2377052" cy="120403"/>
          </a:xfrm>
        </p:grpSpPr>
        <p:sp>
          <p:nvSpPr>
            <p:cNvPr id="3" name="Freeform 3"/>
            <p:cNvSpPr/>
            <p:nvPr/>
          </p:nvSpPr>
          <p:spPr>
            <a:xfrm>
              <a:off x="0" y="0"/>
              <a:ext cx="2377052" cy="120403"/>
            </a:xfrm>
            <a:custGeom>
              <a:avLst/>
              <a:gdLst/>
              <a:ahLst/>
              <a:cxnLst/>
              <a:rect l="l" t="t" r="r" b="b"/>
              <a:pathLst>
                <a:path w="2377052" h="120403">
                  <a:moveTo>
                    <a:pt x="0" y="0"/>
                  </a:moveTo>
                  <a:lnTo>
                    <a:pt x="2377052" y="0"/>
                  </a:lnTo>
                  <a:lnTo>
                    <a:pt x="2377052" y="120403"/>
                  </a:lnTo>
                  <a:lnTo>
                    <a:pt x="0" y="120403"/>
                  </a:lnTo>
                  <a:close/>
                </a:path>
              </a:pathLst>
            </a:custGeom>
            <a:solidFill>
              <a:srgbClr val="EDE7DD"/>
            </a:solidFill>
          </p:spPr>
          <p:txBody>
            <a:bodyPr/>
            <a:lstStyle/>
            <a:p>
              <a:endParaRPr lang="en-CA"/>
            </a:p>
          </p:txBody>
        </p:sp>
        <p:sp>
          <p:nvSpPr>
            <p:cNvPr id="4" name="TextBox 4"/>
            <p:cNvSpPr txBox="1"/>
            <p:nvPr/>
          </p:nvSpPr>
          <p:spPr>
            <a:xfrm>
              <a:off x="0" y="-57150"/>
              <a:ext cx="2377052" cy="177553"/>
            </a:xfrm>
            <a:prstGeom prst="rect">
              <a:avLst/>
            </a:prstGeom>
          </p:spPr>
          <p:txBody>
            <a:bodyPr lIns="50800" tIns="50800" rIns="50800" bIns="50800" rtlCol="0" anchor="ctr"/>
            <a:lstStyle/>
            <a:p>
              <a:pPr algn="ctr">
                <a:lnSpc>
                  <a:spcPts val="2800"/>
                </a:lnSpc>
              </a:pPr>
              <a:endParaRPr/>
            </a:p>
          </p:txBody>
        </p:sp>
      </p:grpSp>
      <p:sp>
        <p:nvSpPr>
          <p:cNvPr id="5" name="Freeform 5"/>
          <p:cNvSpPr/>
          <p:nvPr/>
        </p:nvSpPr>
        <p:spPr>
          <a:xfrm>
            <a:off x="8207909" y="1028700"/>
            <a:ext cx="587523" cy="756362"/>
          </a:xfrm>
          <a:custGeom>
            <a:avLst/>
            <a:gdLst/>
            <a:ahLst/>
            <a:cxnLst/>
            <a:rect l="l" t="t" r="r" b="b"/>
            <a:pathLst>
              <a:path w="587523" h="756362">
                <a:moveTo>
                  <a:pt x="0" y="0"/>
                </a:moveTo>
                <a:lnTo>
                  <a:pt x="587523" y="0"/>
                </a:lnTo>
                <a:lnTo>
                  <a:pt x="587523" y="756362"/>
                </a:lnTo>
                <a:lnTo>
                  <a:pt x="0" y="7563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6" name="Freeform 6"/>
          <p:cNvSpPr/>
          <p:nvPr/>
        </p:nvSpPr>
        <p:spPr>
          <a:xfrm>
            <a:off x="17259300" y="201941"/>
            <a:ext cx="826759" cy="826759"/>
          </a:xfrm>
          <a:custGeom>
            <a:avLst/>
            <a:gdLst/>
            <a:ahLst/>
            <a:cxnLst/>
            <a:rect l="l" t="t" r="r" b="b"/>
            <a:pathLst>
              <a:path w="826759" h="826759">
                <a:moveTo>
                  <a:pt x="0" y="0"/>
                </a:moveTo>
                <a:lnTo>
                  <a:pt x="826759" y="0"/>
                </a:lnTo>
                <a:lnTo>
                  <a:pt x="826759" y="826759"/>
                </a:lnTo>
                <a:lnTo>
                  <a:pt x="0" y="826759"/>
                </a:lnTo>
                <a:lnTo>
                  <a:pt x="0" y="0"/>
                </a:lnTo>
                <a:close/>
              </a:path>
            </a:pathLst>
          </a:custGeom>
          <a:blipFill>
            <a:blip r:embed="rId4"/>
            <a:stretch>
              <a:fillRect/>
            </a:stretch>
          </a:blipFill>
        </p:spPr>
        <p:txBody>
          <a:bodyPr/>
          <a:lstStyle/>
          <a:p>
            <a:endParaRPr lang="en-CA"/>
          </a:p>
        </p:txBody>
      </p:sp>
      <p:sp>
        <p:nvSpPr>
          <p:cNvPr id="7" name="Freeform 7"/>
          <p:cNvSpPr/>
          <p:nvPr/>
        </p:nvSpPr>
        <p:spPr>
          <a:xfrm>
            <a:off x="4849479" y="2289895"/>
            <a:ext cx="6716860" cy="6716860"/>
          </a:xfrm>
          <a:custGeom>
            <a:avLst/>
            <a:gdLst/>
            <a:ahLst/>
            <a:cxnLst/>
            <a:rect l="l" t="t" r="r" b="b"/>
            <a:pathLst>
              <a:path w="6716860" h="6716860">
                <a:moveTo>
                  <a:pt x="0" y="0"/>
                </a:moveTo>
                <a:lnTo>
                  <a:pt x="6716860" y="0"/>
                </a:lnTo>
                <a:lnTo>
                  <a:pt x="6716860" y="6716860"/>
                </a:lnTo>
                <a:lnTo>
                  <a:pt x="0" y="6716860"/>
                </a:lnTo>
                <a:lnTo>
                  <a:pt x="0" y="0"/>
                </a:lnTo>
                <a:close/>
              </a:path>
            </a:pathLst>
          </a:custGeom>
          <a:blipFill>
            <a:blip r:embed="rId5">
              <a:alphaModFix amt="34000"/>
            </a:blip>
            <a:stretch>
              <a:fillRect/>
            </a:stretch>
          </a:blipFill>
        </p:spPr>
        <p:txBody>
          <a:bodyPr/>
          <a:lstStyle/>
          <a:p>
            <a:endParaRPr lang="en-CA"/>
          </a:p>
        </p:txBody>
      </p:sp>
      <p:grpSp>
        <p:nvGrpSpPr>
          <p:cNvPr id="8" name="Group 8"/>
          <p:cNvGrpSpPr/>
          <p:nvPr/>
        </p:nvGrpSpPr>
        <p:grpSpPr>
          <a:xfrm>
            <a:off x="1163235" y="2626877"/>
            <a:ext cx="15475148" cy="1006475"/>
            <a:chOff x="0" y="0"/>
            <a:chExt cx="20633531" cy="1341967"/>
          </a:xfrm>
        </p:grpSpPr>
        <p:sp>
          <p:nvSpPr>
            <p:cNvPr id="9" name="Freeform 9"/>
            <p:cNvSpPr/>
            <p:nvPr/>
          </p:nvSpPr>
          <p:spPr>
            <a:xfrm>
              <a:off x="0" y="166742"/>
              <a:ext cx="783364" cy="1008483"/>
            </a:xfrm>
            <a:custGeom>
              <a:avLst/>
              <a:gdLst/>
              <a:ahLst/>
              <a:cxnLst/>
              <a:rect l="l" t="t" r="r" b="b"/>
              <a:pathLst>
                <a:path w="783364" h="1008483">
                  <a:moveTo>
                    <a:pt x="0" y="0"/>
                  </a:moveTo>
                  <a:lnTo>
                    <a:pt x="783364" y="0"/>
                  </a:lnTo>
                  <a:lnTo>
                    <a:pt x="783364" y="1008483"/>
                  </a:lnTo>
                  <a:lnTo>
                    <a:pt x="0" y="10084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CA"/>
            </a:p>
          </p:txBody>
        </p:sp>
        <p:sp>
          <p:nvSpPr>
            <p:cNvPr id="10" name="TextBox 10"/>
            <p:cNvSpPr txBox="1"/>
            <p:nvPr/>
          </p:nvSpPr>
          <p:spPr>
            <a:xfrm>
              <a:off x="1229047" y="-57150"/>
              <a:ext cx="19404484" cy="1399117"/>
            </a:xfrm>
            <a:prstGeom prst="rect">
              <a:avLst/>
            </a:prstGeom>
          </p:spPr>
          <p:txBody>
            <a:bodyPr lIns="0" tIns="0" rIns="0" bIns="0" rtlCol="0" anchor="t">
              <a:spAutoFit/>
            </a:bodyPr>
            <a:lstStyle/>
            <a:p>
              <a:pPr>
                <a:lnSpc>
                  <a:spcPts val="2800"/>
                </a:lnSpc>
              </a:pPr>
              <a:r>
                <a:rPr lang="en-US" sz="2000" spc="100" dirty="0">
                  <a:solidFill>
                    <a:srgbClr val="000000"/>
                  </a:solidFill>
                  <a:latin typeface="Glacial Indifference"/>
                </a:rPr>
                <a:t>Imagine sorting through a mountain of data and finding </a:t>
              </a:r>
              <a:r>
                <a:rPr lang="en-US" sz="2000" spc="100" dirty="0">
                  <a:solidFill>
                    <a:srgbClr val="000000"/>
                  </a:solidFill>
                  <a:latin typeface="Glacial Indifference Bold"/>
                </a:rPr>
                <a:t>60,147</a:t>
              </a:r>
              <a:r>
                <a:rPr lang="en-US" sz="2000" spc="100" dirty="0">
                  <a:solidFill>
                    <a:srgbClr val="000000"/>
                  </a:solidFill>
                  <a:latin typeface="Glacial Indifference"/>
                </a:rPr>
                <a:t> unique mortgage applications! These applicants carry an average ongoing debt of $41.95k and maintain a solid average credit score of </a:t>
              </a:r>
              <a:r>
                <a:rPr lang="en-US" sz="2000" spc="100" dirty="0">
                  <a:solidFill>
                    <a:srgbClr val="000000"/>
                  </a:solidFill>
                  <a:latin typeface="Glacial Indifference Bold"/>
                </a:rPr>
                <a:t>744.9</a:t>
              </a:r>
              <a:r>
                <a:rPr lang="en-US" sz="2000" spc="100" dirty="0">
                  <a:solidFill>
                    <a:srgbClr val="000000"/>
                  </a:solidFill>
                  <a:latin typeface="Glacial Indifference"/>
                </a:rPr>
                <a:t>. It's a testament to the diversity of those seeking mortgages.</a:t>
              </a:r>
            </a:p>
          </p:txBody>
        </p:sp>
      </p:grpSp>
      <p:grpSp>
        <p:nvGrpSpPr>
          <p:cNvPr id="11" name="Group 11"/>
          <p:cNvGrpSpPr/>
          <p:nvPr/>
        </p:nvGrpSpPr>
        <p:grpSpPr>
          <a:xfrm>
            <a:off x="1163235" y="4137025"/>
            <a:ext cx="15475148" cy="1006475"/>
            <a:chOff x="0" y="0"/>
            <a:chExt cx="20633531" cy="1341967"/>
          </a:xfrm>
        </p:grpSpPr>
        <p:sp>
          <p:nvSpPr>
            <p:cNvPr id="12" name="Freeform 12"/>
            <p:cNvSpPr/>
            <p:nvPr/>
          </p:nvSpPr>
          <p:spPr>
            <a:xfrm>
              <a:off x="0" y="166742"/>
              <a:ext cx="783364" cy="1008483"/>
            </a:xfrm>
            <a:custGeom>
              <a:avLst/>
              <a:gdLst/>
              <a:ahLst/>
              <a:cxnLst/>
              <a:rect l="l" t="t" r="r" b="b"/>
              <a:pathLst>
                <a:path w="783364" h="1008483">
                  <a:moveTo>
                    <a:pt x="0" y="0"/>
                  </a:moveTo>
                  <a:lnTo>
                    <a:pt x="783364" y="0"/>
                  </a:lnTo>
                  <a:lnTo>
                    <a:pt x="783364" y="1008483"/>
                  </a:lnTo>
                  <a:lnTo>
                    <a:pt x="0" y="10084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CA"/>
            </a:p>
          </p:txBody>
        </p:sp>
        <p:sp>
          <p:nvSpPr>
            <p:cNvPr id="13" name="TextBox 13"/>
            <p:cNvSpPr txBox="1"/>
            <p:nvPr/>
          </p:nvSpPr>
          <p:spPr>
            <a:xfrm>
              <a:off x="1229047" y="-57150"/>
              <a:ext cx="19404484" cy="1399117"/>
            </a:xfrm>
            <a:prstGeom prst="rect">
              <a:avLst/>
            </a:prstGeom>
          </p:spPr>
          <p:txBody>
            <a:bodyPr lIns="0" tIns="0" rIns="0" bIns="0" rtlCol="0" anchor="t">
              <a:spAutoFit/>
            </a:bodyPr>
            <a:lstStyle/>
            <a:p>
              <a:pPr>
                <a:lnSpc>
                  <a:spcPts val="2800"/>
                </a:lnSpc>
              </a:pPr>
              <a:r>
                <a:rPr lang="en-US" sz="2000" spc="100">
                  <a:solidFill>
                    <a:srgbClr val="000000"/>
                  </a:solidFill>
                  <a:latin typeface="Glacial Indifference"/>
                </a:rPr>
                <a:t>In the working world, we see a clear divide. Professionals and managers typically bring in the big bucks, earning between $80k and $160k. On the flip side, clerical and labor/tradesperson roles tend to fall within lower income brackets. It's a tale of two earning spectrums.</a:t>
              </a:r>
            </a:p>
          </p:txBody>
        </p:sp>
      </p:grpSp>
      <p:grpSp>
        <p:nvGrpSpPr>
          <p:cNvPr id="14" name="Group 14"/>
          <p:cNvGrpSpPr/>
          <p:nvPr/>
        </p:nvGrpSpPr>
        <p:grpSpPr>
          <a:xfrm>
            <a:off x="1028700" y="5648325"/>
            <a:ext cx="15475148" cy="881418"/>
            <a:chOff x="0" y="0"/>
            <a:chExt cx="20633531" cy="1175225"/>
          </a:xfrm>
        </p:grpSpPr>
        <p:sp>
          <p:nvSpPr>
            <p:cNvPr id="15" name="Freeform 15"/>
            <p:cNvSpPr/>
            <p:nvPr/>
          </p:nvSpPr>
          <p:spPr>
            <a:xfrm>
              <a:off x="0" y="166742"/>
              <a:ext cx="783364" cy="1008483"/>
            </a:xfrm>
            <a:custGeom>
              <a:avLst/>
              <a:gdLst/>
              <a:ahLst/>
              <a:cxnLst/>
              <a:rect l="l" t="t" r="r" b="b"/>
              <a:pathLst>
                <a:path w="783364" h="1008483">
                  <a:moveTo>
                    <a:pt x="0" y="0"/>
                  </a:moveTo>
                  <a:lnTo>
                    <a:pt x="783364" y="0"/>
                  </a:lnTo>
                  <a:lnTo>
                    <a:pt x="783364" y="1008483"/>
                  </a:lnTo>
                  <a:lnTo>
                    <a:pt x="0" y="10084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CA"/>
            </a:p>
          </p:txBody>
        </p:sp>
        <p:sp>
          <p:nvSpPr>
            <p:cNvPr id="16" name="TextBox 16"/>
            <p:cNvSpPr txBox="1"/>
            <p:nvPr/>
          </p:nvSpPr>
          <p:spPr>
            <a:xfrm>
              <a:off x="1229047" y="-57150"/>
              <a:ext cx="19404484" cy="929217"/>
            </a:xfrm>
            <a:prstGeom prst="rect">
              <a:avLst/>
            </a:prstGeom>
          </p:spPr>
          <p:txBody>
            <a:bodyPr lIns="0" tIns="0" rIns="0" bIns="0" rtlCol="0" anchor="t">
              <a:spAutoFit/>
            </a:bodyPr>
            <a:lstStyle/>
            <a:p>
              <a:pPr>
                <a:lnSpc>
                  <a:spcPts val="2800"/>
                </a:lnSpc>
              </a:pPr>
              <a:r>
                <a:rPr lang="en-US" sz="2000" spc="100">
                  <a:solidFill>
                    <a:srgbClr val="000000"/>
                  </a:solidFill>
                  <a:latin typeface="Glacial Indifference"/>
                </a:rPr>
                <a:t>Love seems to play a significant role in mortgage applications, with </a:t>
              </a:r>
              <a:r>
                <a:rPr lang="en-US" sz="2000" spc="100">
                  <a:solidFill>
                    <a:srgbClr val="000000"/>
                  </a:solidFill>
                  <a:latin typeface="Glacial Indifference Bold"/>
                </a:rPr>
                <a:t>59%</a:t>
              </a:r>
              <a:r>
                <a:rPr lang="en-US" sz="2000" spc="100">
                  <a:solidFill>
                    <a:srgbClr val="000000"/>
                  </a:solidFill>
                  <a:latin typeface="Glacial Indifference"/>
                </a:rPr>
                <a:t> of applicants being married. Most often, these couples either have no dependents or two. It's heartwarming to see families taking these financial steps together.</a:t>
              </a:r>
            </a:p>
          </p:txBody>
        </p:sp>
      </p:grpSp>
      <p:grpSp>
        <p:nvGrpSpPr>
          <p:cNvPr id="17" name="Group 17"/>
          <p:cNvGrpSpPr/>
          <p:nvPr/>
        </p:nvGrpSpPr>
        <p:grpSpPr>
          <a:xfrm>
            <a:off x="1028700" y="7159625"/>
            <a:ext cx="15475148" cy="1006475"/>
            <a:chOff x="0" y="0"/>
            <a:chExt cx="20633531" cy="1341967"/>
          </a:xfrm>
        </p:grpSpPr>
        <p:sp>
          <p:nvSpPr>
            <p:cNvPr id="18" name="Freeform 18"/>
            <p:cNvSpPr/>
            <p:nvPr/>
          </p:nvSpPr>
          <p:spPr>
            <a:xfrm>
              <a:off x="0" y="166742"/>
              <a:ext cx="783364" cy="1008483"/>
            </a:xfrm>
            <a:custGeom>
              <a:avLst/>
              <a:gdLst/>
              <a:ahLst/>
              <a:cxnLst/>
              <a:rect l="l" t="t" r="r" b="b"/>
              <a:pathLst>
                <a:path w="783364" h="1008483">
                  <a:moveTo>
                    <a:pt x="0" y="0"/>
                  </a:moveTo>
                  <a:lnTo>
                    <a:pt x="783364" y="0"/>
                  </a:lnTo>
                  <a:lnTo>
                    <a:pt x="783364" y="1008483"/>
                  </a:lnTo>
                  <a:lnTo>
                    <a:pt x="0" y="10084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CA"/>
            </a:p>
          </p:txBody>
        </p:sp>
        <p:sp>
          <p:nvSpPr>
            <p:cNvPr id="19" name="TextBox 19"/>
            <p:cNvSpPr txBox="1"/>
            <p:nvPr/>
          </p:nvSpPr>
          <p:spPr>
            <a:xfrm>
              <a:off x="1229047" y="-57150"/>
              <a:ext cx="19404484" cy="1399117"/>
            </a:xfrm>
            <a:prstGeom prst="rect">
              <a:avLst/>
            </a:prstGeom>
          </p:spPr>
          <p:txBody>
            <a:bodyPr lIns="0" tIns="0" rIns="0" bIns="0" rtlCol="0" anchor="t">
              <a:spAutoFit/>
            </a:bodyPr>
            <a:lstStyle/>
            <a:p>
              <a:pPr>
                <a:lnSpc>
                  <a:spcPts val="2800"/>
                </a:lnSpc>
              </a:pPr>
              <a:r>
                <a:rPr lang="en-US" sz="2000" spc="100">
                  <a:solidFill>
                    <a:srgbClr val="000000"/>
                  </a:solidFill>
                  <a:latin typeface="Glacial Indifference"/>
                </a:rPr>
                <a:t>Jobs paint a fascinating picture of our applicants' lives. Many work in sectors like other and service, with only a small fraction </a:t>
              </a:r>
              <a:r>
                <a:rPr lang="en-US" sz="2000" spc="100">
                  <a:solidFill>
                    <a:srgbClr val="000000"/>
                  </a:solidFill>
                  <a:latin typeface="Glacial Indifference Bold"/>
                </a:rPr>
                <a:t>employed </a:t>
              </a:r>
              <a:r>
                <a:rPr lang="en-US" sz="2000" spc="100">
                  <a:solidFill>
                    <a:srgbClr val="000000"/>
                  </a:solidFill>
                  <a:latin typeface="Glacial Indifference"/>
                </a:rPr>
                <a:t>in high tech. Interestingly, those not applying directly often have a spouse linked to the application. It's a reminder of the importance of support networks in big decisions.</a:t>
              </a:r>
            </a:p>
          </p:txBody>
        </p:sp>
      </p:grpSp>
      <p:sp>
        <p:nvSpPr>
          <p:cNvPr id="20" name="TextBox 20"/>
          <p:cNvSpPr txBox="1"/>
          <p:nvPr/>
        </p:nvSpPr>
        <p:spPr>
          <a:xfrm>
            <a:off x="1163235" y="895350"/>
            <a:ext cx="8542110" cy="1047750"/>
          </a:xfrm>
          <a:prstGeom prst="rect">
            <a:avLst/>
          </a:prstGeom>
        </p:spPr>
        <p:txBody>
          <a:bodyPr lIns="0" tIns="0" rIns="0" bIns="0" rtlCol="0" anchor="t">
            <a:spAutoFit/>
          </a:bodyPr>
          <a:lstStyle/>
          <a:p>
            <a:pPr>
              <a:lnSpc>
                <a:spcPts val="8400"/>
              </a:lnSpc>
            </a:pPr>
            <a:r>
              <a:rPr lang="en-US" sz="6000" spc="1200">
                <a:solidFill>
                  <a:srgbClr val="000000"/>
                </a:solidFill>
                <a:latin typeface="Quattrocento"/>
              </a:rPr>
              <a:t>KEY INSIGHTS</a:t>
            </a:r>
          </a:p>
        </p:txBody>
      </p:sp>
      <p:grpSp>
        <p:nvGrpSpPr>
          <p:cNvPr id="21" name="Group 21"/>
          <p:cNvGrpSpPr/>
          <p:nvPr/>
        </p:nvGrpSpPr>
        <p:grpSpPr>
          <a:xfrm>
            <a:off x="1028700" y="9258300"/>
            <a:ext cx="16230600" cy="301625"/>
            <a:chOff x="0" y="0"/>
            <a:chExt cx="21640800" cy="402167"/>
          </a:xfrm>
        </p:grpSpPr>
        <p:sp>
          <p:nvSpPr>
            <p:cNvPr id="22" name="TextBox 22"/>
            <p:cNvSpPr txBox="1"/>
            <p:nvPr/>
          </p:nvSpPr>
          <p:spPr>
            <a:xfrm>
              <a:off x="0" y="-57150"/>
              <a:ext cx="6318239" cy="459317"/>
            </a:xfrm>
            <a:prstGeom prst="rect">
              <a:avLst/>
            </a:prstGeom>
          </p:spPr>
          <p:txBody>
            <a:bodyPr lIns="0" tIns="0" rIns="0" bIns="0" rtlCol="0" anchor="t">
              <a:spAutoFit/>
            </a:bodyPr>
            <a:lstStyle/>
            <a:p>
              <a:pPr>
                <a:lnSpc>
                  <a:spcPts val="2800"/>
                </a:lnSpc>
              </a:pPr>
              <a:r>
                <a:rPr lang="en-US" sz="2000" spc="400">
                  <a:solidFill>
                    <a:srgbClr val="000000"/>
                  </a:solidFill>
                  <a:latin typeface="Quattrocento"/>
                </a:rPr>
                <a:t>ST.CLAIR COLLEGE</a:t>
              </a:r>
            </a:p>
          </p:txBody>
        </p:sp>
        <p:sp>
          <p:nvSpPr>
            <p:cNvPr id="23" name="TextBox 23"/>
            <p:cNvSpPr txBox="1"/>
            <p:nvPr/>
          </p:nvSpPr>
          <p:spPr>
            <a:xfrm>
              <a:off x="15322561" y="-57150"/>
              <a:ext cx="6318239" cy="459317"/>
            </a:xfrm>
            <a:prstGeom prst="rect">
              <a:avLst/>
            </a:prstGeom>
          </p:spPr>
          <p:txBody>
            <a:bodyPr lIns="0" tIns="0" rIns="0" bIns="0" rtlCol="0" anchor="t">
              <a:spAutoFit/>
            </a:bodyPr>
            <a:lstStyle/>
            <a:p>
              <a:pPr algn="r">
                <a:lnSpc>
                  <a:spcPts val="2800"/>
                </a:lnSpc>
              </a:pPr>
              <a:r>
                <a:rPr lang="en-US" sz="2000" spc="400">
                  <a:solidFill>
                    <a:srgbClr val="000000"/>
                  </a:solidFill>
                  <a:latin typeface="Quattrocento"/>
                </a:rPr>
                <a:t>ROCKET BLASTER</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485856"/>
            <a:ext cx="9025368" cy="457156"/>
            <a:chOff x="0" y="0"/>
            <a:chExt cx="2377052" cy="120403"/>
          </a:xfrm>
        </p:grpSpPr>
        <p:sp>
          <p:nvSpPr>
            <p:cNvPr id="3" name="Freeform 3"/>
            <p:cNvSpPr/>
            <p:nvPr/>
          </p:nvSpPr>
          <p:spPr>
            <a:xfrm>
              <a:off x="0" y="0"/>
              <a:ext cx="2377052" cy="120403"/>
            </a:xfrm>
            <a:custGeom>
              <a:avLst/>
              <a:gdLst/>
              <a:ahLst/>
              <a:cxnLst/>
              <a:rect l="l" t="t" r="r" b="b"/>
              <a:pathLst>
                <a:path w="2377052" h="120403">
                  <a:moveTo>
                    <a:pt x="0" y="0"/>
                  </a:moveTo>
                  <a:lnTo>
                    <a:pt x="2377052" y="0"/>
                  </a:lnTo>
                  <a:lnTo>
                    <a:pt x="2377052" y="120403"/>
                  </a:lnTo>
                  <a:lnTo>
                    <a:pt x="0" y="120403"/>
                  </a:lnTo>
                  <a:close/>
                </a:path>
              </a:pathLst>
            </a:custGeom>
            <a:solidFill>
              <a:srgbClr val="EDE7DD"/>
            </a:solidFill>
          </p:spPr>
          <p:txBody>
            <a:bodyPr/>
            <a:lstStyle/>
            <a:p>
              <a:endParaRPr lang="en-CA"/>
            </a:p>
          </p:txBody>
        </p:sp>
        <p:sp>
          <p:nvSpPr>
            <p:cNvPr id="4" name="TextBox 4"/>
            <p:cNvSpPr txBox="1"/>
            <p:nvPr/>
          </p:nvSpPr>
          <p:spPr>
            <a:xfrm>
              <a:off x="0" y="-57150"/>
              <a:ext cx="2377052" cy="177553"/>
            </a:xfrm>
            <a:prstGeom prst="rect">
              <a:avLst/>
            </a:prstGeom>
          </p:spPr>
          <p:txBody>
            <a:bodyPr lIns="50800" tIns="50800" rIns="50800" bIns="50800" rtlCol="0" anchor="ctr"/>
            <a:lstStyle/>
            <a:p>
              <a:pPr algn="ctr">
                <a:lnSpc>
                  <a:spcPts val="2800"/>
                </a:lnSpc>
              </a:pPr>
              <a:endParaRPr/>
            </a:p>
          </p:txBody>
        </p:sp>
      </p:grpSp>
      <p:sp>
        <p:nvSpPr>
          <p:cNvPr id="5" name="Freeform 5"/>
          <p:cNvSpPr/>
          <p:nvPr/>
        </p:nvSpPr>
        <p:spPr>
          <a:xfrm>
            <a:off x="8207909" y="1028700"/>
            <a:ext cx="587523" cy="756362"/>
          </a:xfrm>
          <a:custGeom>
            <a:avLst/>
            <a:gdLst/>
            <a:ahLst/>
            <a:cxnLst/>
            <a:rect l="l" t="t" r="r" b="b"/>
            <a:pathLst>
              <a:path w="587523" h="756362">
                <a:moveTo>
                  <a:pt x="0" y="0"/>
                </a:moveTo>
                <a:lnTo>
                  <a:pt x="587523" y="0"/>
                </a:lnTo>
                <a:lnTo>
                  <a:pt x="587523" y="756362"/>
                </a:lnTo>
                <a:lnTo>
                  <a:pt x="0" y="7563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A"/>
          </a:p>
        </p:txBody>
      </p:sp>
      <p:sp>
        <p:nvSpPr>
          <p:cNvPr id="6" name="Freeform 6"/>
          <p:cNvSpPr/>
          <p:nvPr/>
        </p:nvSpPr>
        <p:spPr>
          <a:xfrm>
            <a:off x="17259300" y="201941"/>
            <a:ext cx="826759" cy="826759"/>
          </a:xfrm>
          <a:custGeom>
            <a:avLst/>
            <a:gdLst/>
            <a:ahLst/>
            <a:cxnLst/>
            <a:rect l="l" t="t" r="r" b="b"/>
            <a:pathLst>
              <a:path w="826759" h="826759">
                <a:moveTo>
                  <a:pt x="0" y="0"/>
                </a:moveTo>
                <a:lnTo>
                  <a:pt x="826759" y="0"/>
                </a:lnTo>
                <a:lnTo>
                  <a:pt x="826759" y="826759"/>
                </a:lnTo>
                <a:lnTo>
                  <a:pt x="0" y="826759"/>
                </a:lnTo>
                <a:lnTo>
                  <a:pt x="0" y="0"/>
                </a:lnTo>
                <a:close/>
              </a:path>
            </a:pathLst>
          </a:custGeom>
          <a:blipFill>
            <a:blip r:embed="rId4"/>
            <a:stretch>
              <a:fillRect/>
            </a:stretch>
          </a:blipFill>
        </p:spPr>
        <p:txBody>
          <a:bodyPr/>
          <a:lstStyle/>
          <a:p>
            <a:endParaRPr lang="en-CA"/>
          </a:p>
        </p:txBody>
      </p:sp>
      <p:sp>
        <p:nvSpPr>
          <p:cNvPr id="7" name="TextBox 7"/>
          <p:cNvSpPr txBox="1"/>
          <p:nvPr/>
        </p:nvSpPr>
        <p:spPr>
          <a:xfrm>
            <a:off x="1163235" y="895350"/>
            <a:ext cx="8542110" cy="1047750"/>
          </a:xfrm>
          <a:prstGeom prst="rect">
            <a:avLst/>
          </a:prstGeom>
        </p:spPr>
        <p:txBody>
          <a:bodyPr lIns="0" tIns="0" rIns="0" bIns="0" rtlCol="0" anchor="t">
            <a:spAutoFit/>
          </a:bodyPr>
          <a:lstStyle/>
          <a:p>
            <a:pPr>
              <a:lnSpc>
                <a:spcPts val="8400"/>
              </a:lnSpc>
            </a:pPr>
            <a:r>
              <a:rPr lang="en-US" sz="6000" spc="1200">
                <a:solidFill>
                  <a:srgbClr val="000000"/>
                </a:solidFill>
                <a:latin typeface="Quattrocento"/>
              </a:rPr>
              <a:t>CONTINUE</a:t>
            </a:r>
          </a:p>
        </p:txBody>
      </p:sp>
      <p:sp>
        <p:nvSpPr>
          <p:cNvPr id="8" name="Freeform 8"/>
          <p:cNvSpPr/>
          <p:nvPr/>
        </p:nvSpPr>
        <p:spPr>
          <a:xfrm>
            <a:off x="5143241" y="2242270"/>
            <a:ext cx="6716860" cy="6716860"/>
          </a:xfrm>
          <a:custGeom>
            <a:avLst/>
            <a:gdLst/>
            <a:ahLst/>
            <a:cxnLst/>
            <a:rect l="l" t="t" r="r" b="b"/>
            <a:pathLst>
              <a:path w="6716860" h="6716860">
                <a:moveTo>
                  <a:pt x="0" y="0"/>
                </a:moveTo>
                <a:lnTo>
                  <a:pt x="6716859" y="0"/>
                </a:lnTo>
                <a:lnTo>
                  <a:pt x="6716859" y="6716860"/>
                </a:lnTo>
                <a:lnTo>
                  <a:pt x="0" y="6716860"/>
                </a:lnTo>
                <a:lnTo>
                  <a:pt x="0" y="0"/>
                </a:lnTo>
                <a:close/>
              </a:path>
            </a:pathLst>
          </a:custGeom>
          <a:blipFill>
            <a:blip r:embed="rId5">
              <a:alphaModFix amt="34000"/>
            </a:blip>
            <a:stretch>
              <a:fillRect/>
            </a:stretch>
          </a:blipFill>
        </p:spPr>
        <p:txBody>
          <a:bodyPr/>
          <a:lstStyle/>
          <a:p>
            <a:endParaRPr lang="en-CA"/>
          </a:p>
        </p:txBody>
      </p:sp>
      <p:grpSp>
        <p:nvGrpSpPr>
          <p:cNvPr id="9" name="Group 9"/>
          <p:cNvGrpSpPr/>
          <p:nvPr/>
        </p:nvGrpSpPr>
        <p:grpSpPr>
          <a:xfrm>
            <a:off x="1163235" y="2626877"/>
            <a:ext cx="15475148" cy="1006475"/>
            <a:chOff x="0" y="0"/>
            <a:chExt cx="20633531" cy="1341967"/>
          </a:xfrm>
        </p:grpSpPr>
        <p:sp>
          <p:nvSpPr>
            <p:cNvPr id="10" name="Freeform 10"/>
            <p:cNvSpPr/>
            <p:nvPr/>
          </p:nvSpPr>
          <p:spPr>
            <a:xfrm>
              <a:off x="0" y="166742"/>
              <a:ext cx="783364" cy="1008483"/>
            </a:xfrm>
            <a:custGeom>
              <a:avLst/>
              <a:gdLst/>
              <a:ahLst/>
              <a:cxnLst/>
              <a:rect l="l" t="t" r="r" b="b"/>
              <a:pathLst>
                <a:path w="783364" h="1008483">
                  <a:moveTo>
                    <a:pt x="0" y="0"/>
                  </a:moveTo>
                  <a:lnTo>
                    <a:pt x="783364" y="0"/>
                  </a:lnTo>
                  <a:lnTo>
                    <a:pt x="783364" y="1008483"/>
                  </a:lnTo>
                  <a:lnTo>
                    <a:pt x="0" y="10084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CA"/>
            </a:p>
          </p:txBody>
        </p:sp>
        <p:sp>
          <p:nvSpPr>
            <p:cNvPr id="11" name="TextBox 11"/>
            <p:cNvSpPr txBox="1"/>
            <p:nvPr/>
          </p:nvSpPr>
          <p:spPr>
            <a:xfrm>
              <a:off x="1229047" y="-57150"/>
              <a:ext cx="19404484" cy="1399117"/>
            </a:xfrm>
            <a:prstGeom prst="rect">
              <a:avLst/>
            </a:prstGeom>
          </p:spPr>
          <p:txBody>
            <a:bodyPr lIns="0" tIns="0" rIns="0" bIns="0" rtlCol="0" anchor="t">
              <a:spAutoFit/>
            </a:bodyPr>
            <a:lstStyle/>
            <a:p>
              <a:pPr>
                <a:lnSpc>
                  <a:spcPts val="2800"/>
                </a:lnSpc>
              </a:pPr>
              <a:r>
                <a:rPr lang="en-US" sz="2000" spc="100">
                  <a:solidFill>
                    <a:srgbClr val="000000"/>
                  </a:solidFill>
                  <a:latin typeface="Glacial Indifference"/>
                </a:rPr>
                <a:t>The highest earners in our dataset are the ones bringing home the bacon. On average, employed individuals make around</a:t>
              </a:r>
              <a:r>
                <a:rPr lang="en-US" sz="2000" spc="100">
                  <a:solidFill>
                    <a:srgbClr val="000000"/>
                  </a:solidFill>
                  <a:latin typeface="Glacial Indifference Bold"/>
                </a:rPr>
                <a:t> $84.15k</a:t>
              </a:r>
              <a:r>
                <a:rPr lang="en-US" sz="2000" spc="100">
                  <a:solidFill>
                    <a:srgbClr val="000000"/>
                  </a:solidFill>
                  <a:latin typeface="Glacial Indifference"/>
                </a:rPr>
                <a:t>, a significant sum that speaks to their financial stability.</a:t>
              </a:r>
            </a:p>
            <a:p>
              <a:pPr>
                <a:lnSpc>
                  <a:spcPts val="2800"/>
                </a:lnSpc>
              </a:pPr>
              <a:endParaRPr lang="en-US" sz="2000" spc="100">
                <a:solidFill>
                  <a:srgbClr val="000000"/>
                </a:solidFill>
                <a:latin typeface="Glacial Indifference"/>
              </a:endParaRPr>
            </a:p>
          </p:txBody>
        </p:sp>
      </p:grpSp>
      <p:grpSp>
        <p:nvGrpSpPr>
          <p:cNvPr id="12" name="Group 12"/>
          <p:cNvGrpSpPr/>
          <p:nvPr/>
        </p:nvGrpSpPr>
        <p:grpSpPr>
          <a:xfrm>
            <a:off x="1028700" y="9258300"/>
            <a:ext cx="16230600" cy="301625"/>
            <a:chOff x="0" y="0"/>
            <a:chExt cx="21640800" cy="402167"/>
          </a:xfrm>
        </p:grpSpPr>
        <p:sp>
          <p:nvSpPr>
            <p:cNvPr id="13" name="TextBox 13"/>
            <p:cNvSpPr txBox="1"/>
            <p:nvPr/>
          </p:nvSpPr>
          <p:spPr>
            <a:xfrm>
              <a:off x="0" y="-57150"/>
              <a:ext cx="6318239" cy="459317"/>
            </a:xfrm>
            <a:prstGeom prst="rect">
              <a:avLst/>
            </a:prstGeom>
          </p:spPr>
          <p:txBody>
            <a:bodyPr lIns="0" tIns="0" rIns="0" bIns="0" rtlCol="0" anchor="t">
              <a:spAutoFit/>
            </a:bodyPr>
            <a:lstStyle/>
            <a:p>
              <a:pPr>
                <a:lnSpc>
                  <a:spcPts val="2800"/>
                </a:lnSpc>
              </a:pPr>
              <a:r>
                <a:rPr lang="en-US" sz="2000" spc="400">
                  <a:solidFill>
                    <a:srgbClr val="000000"/>
                  </a:solidFill>
                  <a:latin typeface="Quattrocento"/>
                </a:rPr>
                <a:t>ST.CLAIR COLLEGE</a:t>
              </a:r>
            </a:p>
          </p:txBody>
        </p:sp>
        <p:sp>
          <p:nvSpPr>
            <p:cNvPr id="14" name="TextBox 14"/>
            <p:cNvSpPr txBox="1"/>
            <p:nvPr/>
          </p:nvSpPr>
          <p:spPr>
            <a:xfrm>
              <a:off x="15322561" y="-57150"/>
              <a:ext cx="6318239" cy="459317"/>
            </a:xfrm>
            <a:prstGeom prst="rect">
              <a:avLst/>
            </a:prstGeom>
          </p:spPr>
          <p:txBody>
            <a:bodyPr lIns="0" tIns="0" rIns="0" bIns="0" rtlCol="0" anchor="t">
              <a:spAutoFit/>
            </a:bodyPr>
            <a:lstStyle/>
            <a:p>
              <a:pPr algn="r">
                <a:lnSpc>
                  <a:spcPts val="2800"/>
                </a:lnSpc>
              </a:pPr>
              <a:r>
                <a:rPr lang="en-US" sz="2000" spc="400">
                  <a:solidFill>
                    <a:srgbClr val="000000"/>
                  </a:solidFill>
                  <a:latin typeface="Quattrocento"/>
                </a:rPr>
                <a:t>ROCKET BLASTER</a:t>
              </a:r>
            </a:p>
          </p:txBody>
        </p:sp>
      </p:grpSp>
      <p:grpSp>
        <p:nvGrpSpPr>
          <p:cNvPr id="15" name="Group 15"/>
          <p:cNvGrpSpPr/>
          <p:nvPr/>
        </p:nvGrpSpPr>
        <p:grpSpPr>
          <a:xfrm>
            <a:off x="1163235" y="4137025"/>
            <a:ext cx="15475148" cy="1006475"/>
            <a:chOff x="0" y="0"/>
            <a:chExt cx="20633531" cy="1341967"/>
          </a:xfrm>
        </p:grpSpPr>
        <p:sp>
          <p:nvSpPr>
            <p:cNvPr id="16" name="Freeform 16"/>
            <p:cNvSpPr/>
            <p:nvPr/>
          </p:nvSpPr>
          <p:spPr>
            <a:xfrm>
              <a:off x="0" y="166742"/>
              <a:ext cx="783364" cy="1008483"/>
            </a:xfrm>
            <a:custGeom>
              <a:avLst/>
              <a:gdLst/>
              <a:ahLst/>
              <a:cxnLst/>
              <a:rect l="l" t="t" r="r" b="b"/>
              <a:pathLst>
                <a:path w="783364" h="1008483">
                  <a:moveTo>
                    <a:pt x="0" y="0"/>
                  </a:moveTo>
                  <a:lnTo>
                    <a:pt x="783364" y="0"/>
                  </a:lnTo>
                  <a:lnTo>
                    <a:pt x="783364" y="1008483"/>
                  </a:lnTo>
                  <a:lnTo>
                    <a:pt x="0" y="10084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CA"/>
            </a:p>
          </p:txBody>
        </p:sp>
        <p:sp>
          <p:nvSpPr>
            <p:cNvPr id="17" name="TextBox 17"/>
            <p:cNvSpPr txBox="1"/>
            <p:nvPr/>
          </p:nvSpPr>
          <p:spPr>
            <a:xfrm>
              <a:off x="1229047" y="-57150"/>
              <a:ext cx="19404484" cy="1399117"/>
            </a:xfrm>
            <a:prstGeom prst="rect">
              <a:avLst/>
            </a:prstGeom>
          </p:spPr>
          <p:txBody>
            <a:bodyPr lIns="0" tIns="0" rIns="0" bIns="0" rtlCol="0" anchor="t">
              <a:spAutoFit/>
            </a:bodyPr>
            <a:lstStyle/>
            <a:p>
              <a:pPr>
                <a:lnSpc>
                  <a:spcPts val="2800"/>
                </a:lnSpc>
              </a:pPr>
              <a:r>
                <a:rPr lang="en-US" sz="2000" spc="100">
                  <a:solidFill>
                    <a:srgbClr val="000000"/>
                  </a:solidFill>
                  <a:latin typeface="Glacial Indifference"/>
                </a:rPr>
                <a:t>Let's talk investments! Our analysis uncovered some intriguing patterns. While stocks and bonds are the norm, there's a surprising $</a:t>
              </a:r>
              <a:r>
                <a:rPr lang="en-US" sz="2000" spc="100">
                  <a:solidFill>
                    <a:srgbClr val="000000"/>
                  </a:solidFill>
                  <a:latin typeface="Glacial Indifference Bold"/>
                </a:rPr>
                <a:t>119.23k </a:t>
              </a:r>
              <a:r>
                <a:rPr lang="en-US" sz="2000" spc="100">
                  <a:solidFill>
                    <a:srgbClr val="000000"/>
                  </a:solidFill>
                  <a:latin typeface="Glacial Indifference"/>
                </a:rPr>
                <a:t>invested in the "Other" category. It's a reminder that financial planning is as diverse as our applicants.</a:t>
              </a:r>
            </a:p>
          </p:txBody>
        </p:sp>
      </p:grpSp>
      <p:grpSp>
        <p:nvGrpSpPr>
          <p:cNvPr id="18" name="Group 18"/>
          <p:cNvGrpSpPr/>
          <p:nvPr/>
        </p:nvGrpSpPr>
        <p:grpSpPr>
          <a:xfrm>
            <a:off x="1028700" y="5648325"/>
            <a:ext cx="15475148" cy="1006475"/>
            <a:chOff x="0" y="0"/>
            <a:chExt cx="20633531" cy="1341967"/>
          </a:xfrm>
        </p:grpSpPr>
        <p:sp>
          <p:nvSpPr>
            <p:cNvPr id="19" name="Freeform 19"/>
            <p:cNvSpPr/>
            <p:nvPr/>
          </p:nvSpPr>
          <p:spPr>
            <a:xfrm>
              <a:off x="0" y="166742"/>
              <a:ext cx="783364" cy="1008483"/>
            </a:xfrm>
            <a:custGeom>
              <a:avLst/>
              <a:gdLst/>
              <a:ahLst/>
              <a:cxnLst/>
              <a:rect l="l" t="t" r="r" b="b"/>
              <a:pathLst>
                <a:path w="783364" h="1008483">
                  <a:moveTo>
                    <a:pt x="0" y="0"/>
                  </a:moveTo>
                  <a:lnTo>
                    <a:pt x="783364" y="0"/>
                  </a:lnTo>
                  <a:lnTo>
                    <a:pt x="783364" y="1008483"/>
                  </a:lnTo>
                  <a:lnTo>
                    <a:pt x="0" y="10084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CA"/>
            </a:p>
          </p:txBody>
        </p:sp>
        <p:sp>
          <p:nvSpPr>
            <p:cNvPr id="20" name="TextBox 20"/>
            <p:cNvSpPr txBox="1"/>
            <p:nvPr/>
          </p:nvSpPr>
          <p:spPr>
            <a:xfrm>
              <a:off x="1229047" y="-57150"/>
              <a:ext cx="19404484" cy="1399117"/>
            </a:xfrm>
            <a:prstGeom prst="rect">
              <a:avLst/>
            </a:prstGeom>
          </p:spPr>
          <p:txBody>
            <a:bodyPr lIns="0" tIns="0" rIns="0" bIns="0" rtlCol="0" anchor="t">
              <a:spAutoFit/>
            </a:bodyPr>
            <a:lstStyle/>
            <a:p>
              <a:pPr>
                <a:lnSpc>
                  <a:spcPts val="2800"/>
                </a:lnSpc>
              </a:pPr>
              <a:r>
                <a:rPr lang="en-US" sz="2000" spc="100">
                  <a:solidFill>
                    <a:srgbClr val="000000"/>
                  </a:solidFill>
                  <a:latin typeface="Glacial Indifference"/>
                </a:rPr>
                <a:t>Finally, when it comes to investments, managers stand out from the crowd. Their preferences lean towards unconventional options, contributing a whopping </a:t>
              </a:r>
              <a:r>
                <a:rPr lang="en-US" sz="2000" spc="100">
                  <a:solidFill>
                    <a:srgbClr val="000000"/>
                  </a:solidFill>
                  <a:latin typeface="Glacial Indifference Bold"/>
                </a:rPr>
                <a:t>$92.3k</a:t>
              </a:r>
              <a:r>
                <a:rPr lang="en-US" sz="2000" spc="100">
                  <a:solidFill>
                    <a:srgbClr val="000000"/>
                  </a:solidFill>
                  <a:latin typeface="Glacial Indifference"/>
                </a:rPr>
                <a:t> to the "Other" category. It seems they're not afraid to take risks in the pursuit of financial growth.</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4323822" y="4950575"/>
            <a:ext cx="9025368" cy="457156"/>
            <a:chOff x="0" y="0"/>
            <a:chExt cx="2377052" cy="120403"/>
          </a:xfrm>
        </p:grpSpPr>
        <p:sp>
          <p:nvSpPr>
            <p:cNvPr id="3" name="Freeform 3"/>
            <p:cNvSpPr/>
            <p:nvPr/>
          </p:nvSpPr>
          <p:spPr>
            <a:xfrm>
              <a:off x="0" y="0"/>
              <a:ext cx="2377052" cy="120403"/>
            </a:xfrm>
            <a:custGeom>
              <a:avLst/>
              <a:gdLst/>
              <a:ahLst/>
              <a:cxnLst/>
              <a:rect l="l" t="t" r="r" b="b"/>
              <a:pathLst>
                <a:path w="2377052" h="120403">
                  <a:moveTo>
                    <a:pt x="0" y="0"/>
                  </a:moveTo>
                  <a:lnTo>
                    <a:pt x="2377052" y="0"/>
                  </a:lnTo>
                  <a:lnTo>
                    <a:pt x="2377052" y="120403"/>
                  </a:lnTo>
                  <a:lnTo>
                    <a:pt x="0" y="120403"/>
                  </a:lnTo>
                  <a:close/>
                </a:path>
              </a:pathLst>
            </a:custGeom>
            <a:solidFill>
              <a:srgbClr val="EDE7DD"/>
            </a:solidFill>
          </p:spPr>
          <p:txBody>
            <a:bodyPr/>
            <a:lstStyle/>
            <a:p>
              <a:endParaRPr lang="en-CA"/>
            </a:p>
          </p:txBody>
        </p:sp>
        <p:sp>
          <p:nvSpPr>
            <p:cNvPr id="4" name="TextBox 4"/>
            <p:cNvSpPr txBox="1"/>
            <p:nvPr/>
          </p:nvSpPr>
          <p:spPr>
            <a:xfrm>
              <a:off x="0" y="-57150"/>
              <a:ext cx="2377052" cy="177553"/>
            </a:xfrm>
            <a:prstGeom prst="rect">
              <a:avLst/>
            </a:prstGeom>
          </p:spPr>
          <p:txBody>
            <a:bodyPr lIns="50800" tIns="50800" rIns="50800" bIns="50800" rtlCol="0" anchor="ctr"/>
            <a:lstStyle/>
            <a:p>
              <a:pPr algn="ctr">
                <a:lnSpc>
                  <a:spcPts val="2800"/>
                </a:lnSpc>
              </a:pPr>
              <a:endParaRPr/>
            </a:p>
          </p:txBody>
        </p:sp>
      </p:grpSp>
      <p:sp>
        <p:nvSpPr>
          <p:cNvPr id="5" name="TextBox 5"/>
          <p:cNvSpPr txBox="1"/>
          <p:nvPr/>
        </p:nvSpPr>
        <p:spPr>
          <a:xfrm>
            <a:off x="5139795" y="4360069"/>
            <a:ext cx="7393423" cy="1047750"/>
          </a:xfrm>
          <a:prstGeom prst="rect">
            <a:avLst/>
          </a:prstGeom>
        </p:spPr>
        <p:txBody>
          <a:bodyPr lIns="0" tIns="0" rIns="0" bIns="0" rtlCol="0" anchor="t">
            <a:spAutoFit/>
          </a:bodyPr>
          <a:lstStyle/>
          <a:p>
            <a:pPr algn="ctr">
              <a:lnSpc>
                <a:spcPts val="8400"/>
              </a:lnSpc>
            </a:pPr>
            <a:r>
              <a:rPr lang="en-US" sz="6000" spc="1200">
                <a:solidFill>
                  <a:srgbClr val="000000"/>
                </a:solidFill>
                <a:latin typeface="Quattrocento"/>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623</Words>
  <Application>Microsoft Office PowerPoint</Application>
  <PresentationFormat>Custom</PresentationFormat>
  <Paragraphs>65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Glacial Indifference Bold</vt:lpstr>
      <vt:lpstr>Glacial Indifference</vt:lpstr>
      <vt:lpstr>Quattrocento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Elegant Beige Cream Minimal Jewelry Catalog Presentation</dc:title>
  <cp:lastModifiedBy>Aarti Anil Zikre</cp:lastModifiedBy>
  <cp:revision>1</cp:revision>
  <dcterms:created xsi:type="dcterms:W3CDTF">2006-08-16T00:00:00Z</dcterms:created>
  <dcterms:modified xsi:type="dcterms:W3CDTF">2024-04-10T16:11:00Z</dcterms:modified>
  <dc:identifier>DAGB97Pd1dA</dc:identifier>
</cp:coreProperties>
</file>