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A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E5BE6-B314-41CE-D98A-EA9473C42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D5CE-94A3-6484-9FD5-47A95A3AA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DA3D-4193-B87E-9133-A21E9741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4FE01-C4C1-CC0A-745E-A49ADFAA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6F75-AF3C-4D5A-7994-B1FC7338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352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DBF0-41C8-551D-15D6-D57296ED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C2126-3869-BBB1-E10A-B6AFE33B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7B250-95C0-AB1A-F4E8-C08DDCE1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AFB6-D1D1-A9CC-C116-4AFE6B4A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13747-AB76-4A52-B9A7-2EB8553F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598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18945-425F-1F44-08BB-F1602CD0D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AFAC-CF76-284F-70D1-236B97E37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6AF96-F185-91F2-C4FD-89E149409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211A-1453-8BAA-E321-22D6BB32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5C298-1AB5-7059-63BB-718311C4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59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F1CB-A04B-EE50-FD9E-E6AE8551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AE152-E20C-CEE5-9231-5E66F47A3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2F19-72E4-DE7E-86A8-CF164127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2345-C820-85CD-D089-BF0E2ADF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7C3A-EA4C-07AB-7B0C-EF000C54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387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37F7-9100-29DC-D3A3-FE1E1C55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38399-1BB8-113E-E71B-4CB185EA9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A69D0-49DA-ACC8-B507-822298D7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C00B2-5F65-1D1D-F7F8-7F52C7E1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C56A4-5FD8-00F3-59A2-42378933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550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37FF-4A76-5C6E-19F2-786F53F0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D7F1-72E8-7533-0FA7-75D33363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627F1-98A3-1C8F-4992-8B22CE518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EE723-CC77-D03C-E55A-7E527EA8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D8BB6-6A19-1B7D-ADE7-A03F648B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3D245-16E1-89D5-CFD3-73EC8FDE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799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53B95-DCC2-8E21-6E45-6F879FEEB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DF771-0198-BE4C-BA14-15DF6ADAD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09074-1C14-F5B7-DF40-01A5D19E3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FA487-FA41-36DE-BA48-496DCE4F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2A757-8612-4F2F-97F4-7C3E5DD93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4350F-C8F7-A29B-C0A8-18FAB31E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3D26B-5C1B-EB03-7EEC-A851F93C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82F00-F2B4-18A8-F40E-11132B44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88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E49F0-D753-B202-19D3-313751F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4523F-2B14-3AA7-ED42-A5013510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2C570-8A15-6719-8C29-000D057D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A4108-D83B-CDB1-B2C4-EA8D060D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77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8378B-529E-35EA-EA69-5F2175C6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69B5B-601C-0657-E42D-8D378C74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5624-FA4C-CD69-CC96-03335299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077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1C23-C0BD-BD80-505E-226428DD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40D6-8CDE-2805-6324-F280E5291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A73C8-D47A-0803-D1B2-1042963C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7BFBE-5854-64DB-E9FC-AB5415D8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FA2CE-8A71-6C62-7179-E8A97034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796E2-E11F-2187-0792-2F909EC1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000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57DF-2D4D-54C3-D775-A4A45376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C418E-4F5A-B53B-50B1-AD487E67D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A664-ADE0-6DCD-00C5-3A21EBFD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906C0-1258-B36B-E5B0-65BEBC25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8ED34-8705-CE92-D7CB-6F5D5B17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9A95-698F-8E7D-FA8C-348CDF0E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261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" name="wind-up2-106350.wav"/>
          </p:stSnd>
        </p:sndAc>
      </p:transition>
    </mc:Choice>
    <mc:Fallback xmlns="">
      <p:transition spd="slow">
        <p:fade/>
        <p:sndAc>
          <p:stSnd>
            <p:snd r:embed="rId3" name="wind-up2-106350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B2A7-0717-E7F1-FAFD-9C423151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236FF-0725-FDF9-4042-DD9DB56F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141A5-0F28-CC2F-36C4-37A3A569B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C9BCD-A4F5-4038-A7A8-A48FD83C9600}" type="datetimeFigureOut">
              <a:rPr lang="en-CA" smtClean="0"/>
              <a:t>2025-10-09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48C7-A346-6872-599A-8C6B54161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C65D0-513B-B85D-9B08-5203F6799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5CE8D7-40F3-40CE-BD25-5FBCBE42F2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63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13" name="wind-up2-106350.wav"/>
          </p:stSnd>
        </p:sndAc>
      </p:transition>
    </mc:Choice>
    <mc:Fallback xmlns="">
      <p:transition spd="slow">
        <p:fade/>
        <p:sndAc>
          <p:stSnd>
            <p:snd r:embed="rId14" name="wind-up2-106350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hyperlink" Target="https://quarterly-vibrant-orangutan.anvil.app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hyperlink" Target="https://quarterly-vibrant-orangutan.anvil.app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hyperlink" Target="https://quarterly-vibrant-orangutan.anvil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1898F0-8F17-1A0B-28D4-2B6D3346C6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A0E">
              <a:alpha val="6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ECD156-D7ED-C80F-F27E-665145CAC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1"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6A24FBB-8F91-6663-2430-D5CE521CCE3E}"/>
              </a:ext>
            </a:extLst>
          </p:cNvPr>
          <p:cNvGrpSpPr/>
          <p:nvPr/>
        </p:nvGrpSpPr>
        <p:grpSpPr>
          <a:xfrm>
            <a:off x="-3314005" y="-249866"/>
            <a:ext cx="7559750" cy="7357731"/>
            <a:chOff x="-2647508" y="-244549"/>
            <a:chExt cx="7559750" cy="7357731"/>
          </a:xfrm>
        </p:grpSpPr>
        <p:sp useBgFill="1"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AB455B81-F570-3151-CB6C-F83D0DB292E9}"/>
                </a:ext>
              </a:extLst>
            </p:cNvPr>
            <p:cNvSpPr/>
            <p:nvPr/>
          </p:nvSpPr>
          <p:spPr>
            <a:xfrm>
              <a:off x="-2647508" y="-244549"/>
              <a:ext cx="7527851" cy="7347098"/>
            </a:xfrm>
            <a:prstGeom prst="flowChartSummingJunction">
              <a:avLst/>
            </a:prstGeom>
            <a:ln w="12700">
              <a:solidFill>
                <a:schemeClr val="bg1"/>
              </a:solidFill>
            </a:ln>
            <a:effectLst>
              <a:outerShdw blurRad="152400" dist="50800" sx="103000" sy="103000" algn="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lowchart: Summing Junction 20">
              <a:extLst>
                <a:ext uri="{FF2B5EF4-FFF2-40B4-BE49-F238E27FC236}">
                  <a16:creationId xmlns:a16="http://schemas.microsoft.com/office/drawing/2014/main" id="{5D2D4E7E-6A25-8DAC-4B43-287657D95F96}"/>
                </a:ext>
              </a:extLst>
            </p:cNvPr>
            <p:cNvSpPr/>
            <p:nvPr/>
          </p:nvSpPr>
          <p:spPr>
            <a:xfrm>
              <a:off x="-2647506" y="-244548"/>
              <a:ext cx="7559748" cy="7357730"/>
            </a:xfrm>
            <a:prstGeom prst="flowChartSummingJunction">
              <a:avLst/>
            </a:prstGeom>
            <a:gradFill>
              <a:gsLst>
                <a:gs pos="20000">
                  <a:schemeClr val="tx1">
                    <a:alpha val="0"/>
                    <a:lumMod val="99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lin ang="0" scaled="1"/>
            </a:gradFill>
            <a:ln w="12700">
              <a:solidFill>
                <a:schemeClr val="bg1"/>
              </a:solidFill>
            </a:ln>
            <a:effectLst>
              <a:outerShdw blurRad="1524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250480-8CCA-EDF7-3BB4-ADC296235F58}"/>
                </a:ext>
              </a:extLst>
            </p:cNvPr>
            <p:cNvSpPr txBox="1"/>
            <p:nvPr/>
          </p:nvSpPr>
          <p:spPr>
            <a:xfrm rot="5400000">
              <a:off x="2036133" y="2933756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635F26-15AE-880C-DAAE-4F78D4F8F9BC}"/>
                </a:ext>
              </a:extLst>
            </p:cNvPr>
            <p:cNvSpPr txBox="1"/>
            <p:nvPr/>
          </p:nvSpPr>
          <p:spPr>
            <a:xfrm rot="10800000">
              <a:off x="-692449" y="5186057"/>
              <a:ext cx="37639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Preparation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C7665B-30BF-3BB6-E6E4-BDF87F4BF90F}"/>
                </a:ext>
              </a:extLst>
            </p:cNvPr>
            <p:cNvSpPr txBox="1"/>
            <p:nvPr/>
          </p:nvSpPr>
          <p:spPr>
            <a:xfrm>
              <a:off x="-1452175" y="421754"/>
              <a:ext cx="5216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24A63C-D325-B8FD-980E-5CCBA7AD3000}"/>
                </a:ext>
              </a:extLst>
            </p:cNvPr>
            <p:cNvSpPr txBox="1"/>
            <p:nvPr/>
          </p:nvSpPr>
          <p:spPr>
            <a:xfrm rot="16200000">
              <a:off x="-3468816" y="3086157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CF401BD3-9325-4CF8-3492-9C19122505B7}"/>
              </a:ext>
            </a:extLst>
          </p:cNvPr>
          <p:cNvSpPr/>
          <p:nvPr/>
        </p:nvSpPr>
        <p:spPr>
          <a:xfrm>
            <a:off x="-717980" y="2383220"/>
            <a:ext cx="2414718" cy="2323453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9A1B4-6C09-A4CD-5435-9731DB60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3862" y="857047"/>
            <a:ext cx="3932237" cy="95250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Makes a Song Popular on Spotify?</a:t>
            </a:r>
            <a:endParaRPr lang="en-CA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BA57C-A646-4546-1BE4-997C9D9E4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63862" y="2059412"/>
            <a:ext cx="3932237" cy="10765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uncover 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 influencing song popularity on Spotify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provide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recommendations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curating and predicting trending songs.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55A3091-81A2-B99F-CB1B-D93A96AFDA89}"/>
              </a:ext>
            </a:extLst>
          </p:cNvPr>
          <p:cNvSpPr txBox="1">
            <a:spLocks/>
          </p:cNvSpPr>
          <p:nvPr/>
        </p:nvSpPr>
        <p:spPr>
          <a:xfrm>
            <a:off x="6863862" y="3385849"/>
            <a:ext cx="3932237" cy="204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Spotify Raw Dataset (2 sheets merged using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Songs: 950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Artists: 530+ unique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Timeline: 1930 – 2023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904D0-2D79-9893-19D6-B7F895C7574B}"/>
              </a:ext>
            </a:extLst>
          </p:cNvPr>
          <p:cNvSpPr txBox="1"/>
          <p:nvPr/>
        </p:nvSpPr>
        <p:spPr>
          <a:xfrm rot="19918084">
            <a:off x="10163103" y="5708565"/>
            <a:ext cx="17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Great Vibes" pitchFamily="2" charset="0"/>
              </a:rPr>
              <a:t>Aarti Zikre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B64532-4286-A3EC-CC20-A7A9C7187C43}"/>
              </a:ext>
            </a:extLst>
          </p:cNvPr>
          <p:cNvSpPr txBox="1">
            <a:spLocks/>
          </p:cNvSpPr>
          <p:nvPr/>
        </p:nvSpPr>
        <p:spPr>
          <a:xfrm>
            <a:off x="6863862" y="7085978"/>
            <a:ext cx="3932237" cy="104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 Prepared the Data</a:t>
            </a:r>
            <a:endParaRPr lang="en-CA" sz="2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2F30FEF-DDB7-481D-352B-D6E8D2A0F118}"/>
              </a:ext>
            </a:extLst>
          </p:cNvPr>
          <p:cNvSpPr txBox="1">
            <a:spLocks/>
          </p:cNvSpPr>
          <p:nvPr/>
        </p:nvSpPr>
        <p:spPr>
          <a:xfrm>
            <a:off x="6863862" y="8288343"/>
            <a:ext cx="3932237" cy="10765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prepare a clean, structured, and reliable dataset for analyzing the key factors influencing Spotify song popularity.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5020C0B-2C49-8315-F2C0-F6CF7F74C9A7}"/>
              </a:ext>
            </a:extLst>
          </p:cNvPr>
          <p:cNvSpPr txBox="1">
            <a:spLocks/>
          </p:cNvSpPr>
          <p:nvPr/>
        </p:nvSpPr>
        <p:spPr>
          <a:xfrm>
            <a:off x="6863863" y="9459797"/>
            <a:ext cx="3932236" cy="3177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both sheets from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8 and 10 duplicates from each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Replaced nulls: key → “unknown”,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in_shazam_charts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median 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outliers and duplicate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datasets using left join 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remaining missing values for final analysis.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30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4051C-9357-AFC7-2EE5-9A45F0CD7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53B7D9-3E2F-F08E-388E-5C961C14785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A0E">
              <a:alpha val="6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69EBC2-DC1C-DA08-85A8-4AF2602106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1"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A281B-EB01-F0ED-1E79-C36B6B2ACAB5}"/>
              </a:ext>
            </a:extLst>
          </p:cNvPr>
          <p:cNvGrpSpPr/>
          <p:nvPr/>
        </p:nvGrpSpPr>
        <p:grpSpPr>
          <a:xfrm rot="16200000">
            <a:off x="-3314005" y="-249866"/>
            <a:ext cx="7559750" cy="7357731"/>
            <a:chOff x="-2647508" y="-244549"/>
            <a:chExt cx="7559750" cy="7357731"/>
          </a:xfrm>
        </p:grpSpPr>
        <p:sp useBgFill="1"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BFB4E279-D09A-2349-24F7-F1492664390D}"/>
                </a:ext>
              </a:extLst>
            </p:cNvPr>
            <p:cNvSpPr/>
            <p:nvPr/>
          </p:nvSpPr>
          <p:spPr>
            <a:xfrm>
              <a:off x="-2647508" y="-244549"/>
              <a:ext cx="7527851" cy="7347098"/>
            </a:xfrm>
            <a:prstGeom prst="flowChartSummingJunction">
              <a:avLst/>
            </a:prstGeom>
            <a:ln w="12700">
              <a:solidFill>
                <a:schemeClr val="bg1"/>
              </a:solidFill>
            </a:ln>
            <a:effectLst>
              <a:outerShdw blurRad="152400" dist="50800" sx="103000" sy="103000" algn="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lowchart: Summing Junction 20">
              <a:extLst>
                <a:ext uri="{FF2B5EF4-FFF2-40B4-BE49-F238E27FC236}">
                  <a16:creationId xmlns:a16="http://schemas.microsoft.com/office/drawing/2014/main" id="{5713D55A-E01F-A3EF-F7F4-5018F30863EB}"/>
                </a:ext>
              </a:extLst>
            </p:cNvPr>
            <p:cNvSpPr/>
            <p:nvPr/>
          </p:nvSpPr>
          <p:spPr>
            <a:xfrm>
              <a:off x="-2647506" y="-244548"/>
              <a:ext cx="7559748" cy="7357730"/>
            </a:xfrm>
            <a:prstGeom prst="flowChartSummingJunction">
              <a:avLst/>
            </a:prstGeom>
            <a:gradFill>
              <a:gsLst>
                <a:gs pos="20000">
                  <a:schemeClr val="tx1">
                    <a:alpha val="0"/>
                    <a:lumMod val="99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lin ang="0" scaled="1"/>
            </a:gradFill>
            <a:ln w="12700">
              <a:solidFill>
                <a:schemeClr val="bg1"/>
              </a:solidFill>
            </a:ln>
            <a:effectLst>
              <a:outerShdw blurRad="1524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8D96C6-72A1-D2C3-3C9F-04306D50899B}"/>
                </a:ext>
              </a:extLst>
            </p:cNvPr>
            <p:cNvSpPr txBox="1"/>
            <p:nvPr/>
          </p:nvSpPr>
          <p:spPr>
            <a:xfrm rot="5400000">
              <a:off x="2036133" y="2933756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3D3D95-02ED-72E3-A4CD-457788F192DB}"/>
                </a:ext>
              </a:extLst>
            </p:cNvPr>
            <p:cNvSpPr txBox="1"/>
            <p:nvPr/>
          </p:nvSpPr>
          <p:spPr>
            <a:xfrm rot="10800000">
              <a:off x="-873645" y="5119784"/>
              <a:ext cx="37639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Preparation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D61E832-3A1E-9865-A9C2-35EC3B509ACA}"/>
                </a:ext>
              </a:extLst>
            </p:cNvPr>
            <p:cNvSpPr txBox="1"/>
            <p:nvPr/>
          </p:nvSpPr>
          <p:spPr>
            <a:xfrm>
              <a:off x="-1452175" y="421754"/>
              <a:ext cx="5216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8DFE8FB-7DC2-511D-3038-A177A287DB60}"/>
                </a:ext>
              </a:extLst>
            </p:cNvPr>
            <p:cNvSpPr txBox="1"/>
            <p:nvPr/>
          </p:nvSpPr>
          <p:spPr>
            <a:xfrm rot="16200000">
              <a:off x="-3468816" y="3086157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70C096EC-F09A-646A-36BD-B0608B630C3D}"/>
              </a:ext>
            </a:extLst>
          </p:cNvPr>
          <p:cNvSpPr/>
          <p:nvPr/>
        </p:nvSpPr>
        <p:spPr>
          <a:xfrm rot="2082873">
            <a:off x="-717980" y="2383220"/>
            <a:ext cx="2414718" cy="2323453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94EDB-6D38-C290-4D3F-80BD1CF67EA0}"/>
              </a:ext>
            </a:extLst>
          </p:cNvPr>
          <p:cNvSpPr txBox="1">
            <a:spLocks/>
          </p:cNvSpPr>
          <p:nvPr/>
        </p:nvSpPr>
        <p:spPr>
          <a:xfrm>
            <a:off x="6863862" y="857047"/>
            <a:ext cx="3932237" cy="104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 Prepared the Data</a:t>
            </a:r>
            <a:endParaRPr lang="en-CA" sz="2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3AD0FD3-5677-71F6-EF9C-7D026A47AC6F}"/>
              </a:ext>
            </a:extLst>
          </p:cNvPr>
          <p:cNvSpPr txBox="1">
            <a:spLocks/>
          </p:cNvSpPr>
          <p:nvPr/>
        </p:nvSpPr>
        <p:spPr>
          <a:xfrm>
            <a:off x="6863862" y="2059412"/>
            <a:ext cx="3932237" cy="10765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prepare a clean, structured, and reliable dataset for analyzing the key factors influencing Spotify song popularity.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CC22-5647-2CC4-40A8-F9A1E4FF5F98}"/>
              </a:ext>
            </a:extLst>
          </p:cNvPr>
          <p:cNvSpPr txBox="1">
            <a:spLocks/>
          </p:cNvSpPr>
          <p:nvPr/>
        </p:nvSpPr>
        <p:spPr>
          <a:xfrm>
            <a:off x="6863863" y="3230866"/>
            <a:ext cx="3932236" cy="3177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both sheets from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8 and 10 duplicates from each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Replaced nulls: key → “unknown”,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in_shazam_charts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median 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outliers and duplicate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datasets using left join 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remaining missing values for final analysis.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BDF76F-A778-9B00-71E0-866A6DD69F24}"/>
              </a:ext>
            </a:extLst>
          </p:cNvPr>
          <p:cNvSpPr txBox="1">
            <a:spLocks/>
          </p:cNvSpPr>
          <p:nvPr/>
        </p:nvSpPr>
        <p:spPr>
          <a:xfrm>
            <a:off x="6863862" y="-4537779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Makes a Song Popular on Spotify?</a:t>
            </a:r>
            <a:endParaRPr lang="en-CA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4100ECA-C43C-E4DF-8B1D-224A1F255BEB}"/>
              </a:ext>
            </a:extLst>
          </p:cNvPr>
          <p:cNvSpPr txBox="1">
            <a:spLocks/>
          </p:cNvSpPr>
          <p:nvPr/>
        </p:nvSpPr>
        <p:spPr>
          <a:xfrm>
            <a:off x="6863862" y="-3335414"/>
            <a:ext cx="3932237" cy="107657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uncover the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 influencing song popularity on Spotify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provide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recommendations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curating and predicting trending songs.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0F64133-B67D-1E62-2604-FE6A9103510B}"/>
              </a:ext>
            </a:extLst>
          </p:cNvPr>
          <p:cNvSpPr txBox="1">
            <a:spLocks/>
          </p:cNvSpPr>
          <p:nvPr/>
        </p:nvSpPr>
        <p:spPr>
          <a:xfrm>
            <a:off x="6863862" y="-2008977"/>
            <a:ext cx="3932237" cy="204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Spotify Raw Dataset (2 sheets merged using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Songs: 23,521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Artists: 5,200+ unique artists across 15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Timeline: 2010 – 2023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21F15C0-096C-9B1C-5D23-59224B77DD7B}"/>
              </a:ext>
            </a:extLst>
          </p:cNvPr>
          <p:cNvSpPr txBox="1">
            <a:spLocks/>
          </p:cNvSpPr>
          <p:nvPr/>
        </p:nvSpPr>
        <p:spPr>
          <a:xfrm>
            <a:off x="6863862" y="6969146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Prediction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60ADD95-97C3-21F2-6436-679F691D2A35}"/>
              </a:ext>
            </a:extLst>
          </p:cNvPr>
          <p:cNvSpPr txBox="1">
            <a:spLocks/>
          </p:cNvSpPr>
          <p:nvPr/>
        </p:nvSpPr>
        <p:spPr>
          <a:xfrm>
            <a:off x="6863862" y="8171511"/>
            <a:ext cx="3932237" cy="3184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let’s move to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visualize key insights and understand factors influencing song popularity.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prediction, I developed a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Count Prediction Website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estimates potential Spotify streams based on song features.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https://quarterly-vibrant-orangutan.anvil.app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9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wind-up2-106350.wav"/>
          </p:stSnd>
        </p:sndAc>
      </p:transition>
    </mc:Choice>
    <mc:Fallback xmlns="">
      <p:transition spd="slow">
        <p:fade/>
        <p:sndAc>
          <p:stSnd>
            <p:snd r:embed="rId5" name="wind-up2-106350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82775-B7E6-4D35-92CF-70868FED8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FE9B59-EB00-6722-96DD-5E560EF712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A0E">
              <a:alpha val="6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219B0-A3D5-921F-D381-B9DE11701B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1"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47F29D-8E1F-44BC-BE4E-AE4CF6182710}"/>
              </a:ext>
            </a:extLst>
          </p:cNvPr>
          <p:cNvGrpSpPr/>
          <p:nvPr/>
        </p:nvGrpSpPr>
        <p:grpSpPr>
          <a:xfrm rot="10800000">
            <a:off x="-3314005" y="-249866"/>
            <a:ext cx="7559750" cy="7357731"/>
            <a:chOff x="-2647508" y="-244549"/>
            <a:chExt cx="7559750" cy="7357731"/>
          </a:xfrm>
        </p:grpSpPr>
        <p:sp useBgFill="1"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4381CA99-4627-3F50-9699-BA6F3DC93AC8}"/>
                </a:ext>
              </a:extLst>
            </p:cNvPr>
            <p:cNvSpPr/>
            <p:nvPr/>
          </p:nvSpPr>
          <p:spPr>
            <a:xfrm>
              <a:off x="-2647508" y="-244549"/>
              <a:ext cx="7527851" cy="7347098"/>
            </a:xfrm>
            <a:prstGeom prst="flowChartSummingJunction">
              <a:avLst/>
            </a:prstGeom>
            <a:ln w="12700">
              <a:solidFill>
                <a:schemeClr val="bg1"/>
              </a:solidFill>
            </a:ln>
            <a:effectLst>
              <a:outerShdw blurRad="152400" dist="50800" sx="103000" sy="103000" algn="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lowchart: Summing Junction 20">
              <a:extLst>
                <a:ext uri="{FF2B5EF4-FFF2-40B4-BE49-F238E27FC236}">
                  <a16:creationId xmlns:a16="http://schemas.microsoft.com/office/drawing/2014/main" id="{F60D25E2-657E-AFD2-8783-98AF82FD46E0}"/>
                </a:ext>
              </a:extLst>
            </p:cNvPr>
            <p:cNvSpPr/>
            <p:nvPr/>
          </p:nvSpPr>
          <p:spPr>
            <a:xfrm>
              <a:off x="-2647506" y="-244548"/>
              <a:ext cx="7559748" cy="7357730"/>
            </a:xfrm>
            <a:prstGeom prst="flowChartSummingJunction">
              <a:avLst/>
            </a:prstGeom>
            <a:gradFill>
              <a:gsLst>
                <a:gs pos="20000">
                  <a:schemeClr val="tx1">
                    <a:alpha val="0"/>
                    <a:lumMod val="99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lin ang="0" scaled="1"/>
            </a:gradFill>
            <a:ln w="12700">
              <a:solidFill>
                <a:schemeClr val="bg1"/>
              </a:solidFill>
            </a:ln>
            <a:effectLst>
              <a:outerShdw blurRad="1524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9431F8-AE8C-4EF2-2515-FA529343BEC5}"/>
                </a:ext>
              </a:extLst>
            </p:cNvPr>
            <p:cNvSpPr txBox="1"/>
            <p:nvPr/>
          </p:nvSpPr>
          <p:spPr>
            <a:xfrm rot="5400000">
              <a:off x="2036133" y="2933756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E6038F-32B8-A0E3-ECA7-13F21D186A02}"/>
                </a:ext>
              </a:extLst>
            </p:cNvPr>
            <p:cNvSpPr txBox="1"/>
            <p:nvPr/>
          </p:nvSpPr>
          <p:spPr>
            <a:xfrm rot="10800000">
              <a:off x="-808078" y="5231219"/>
              <a:ext cx="37639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Preparation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951411-2532-AA88-2017-A054EE555409}"/>
                </a:ext>
              </a:extLst>
            </p:cNvPr>
            <p:cNvSpPr txBox="1"/>
            <p:nvPr/>
          </p:nvSpPr>
          <p:spPr>
            <a:xfrm>
              <a:off x="-1452175" y="421754"/>
              <a:ext cx="5216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AD2FC36-5016-1A69-5AF7-3EE745B8651C}"/>
                </a:ext>
              </a:extLst>
            </p:cNvPr>
            <p:cNvSpPr txBox="1"/>
            <p:nvPr/>
          </p:nvSpPr>
          <p:spPr>
            <a:xfrm rot="16200000">
              <a:off x="-3468816" y="3086157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12EC898D-912C-ABAC-6045-F38D803B33C5}"/>
              </a:ext>
            </a:extLst>
          </p:cNvPr>
          <p:cNvSpPr/>
          <p:nvPr/>
        </p:nvSpPr>
        <p:spPr>
          <a:xfrm rot="5090165">
            <a:off x="-717980" y="2383220"/>
            <a:ext cx="2414718" cy="2323453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587C8-A027-76F7-F138-613506CFA805}"/>
              </a:ext>
            </a:extLst>
          </p:cNvPr>
          <p:cNvSpPr txBox="1"/>
          <p:nvPr/>
        </p:nvSpPr>
        <p:spPr>
          <a:xfrm rot="19918084">
            <a:off x="10163103" y="5708565"/>
            <a:ext cx="17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Great Vibes" pitchFamily="2" charset="0"/>
              </a:rPr>
              <a:t>Aarti Zikre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F800478-6203-8F44-C2E9-4DC8C7BBCFB6}"/>
              </a:ext>
            </a:extLst>
          </p:cNvPr>
          <p:cNvSpPr txBox="1">
            <a:spLocks/>
          </p:cNvSpPr>
          <p:nvPr/>
        </p:nvSpPr>
        <p:spPr>
          <a:xfrm>
            <a:off x="6863862" y="857047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Prediction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827A3-059E-73CC-25A9-3477BF6CDF73}"/>
              </a:ext>
            </a:extLst>
          </p:cNvPr>
          <p:cNvSpPr txBox="1">
            <a:spLocks/>
          </p:cNvSpPr>
          <p:nvPr/>
        </p:nvSpPr>
        <p:spPr>
          <a:xfrm>
            <a:off x="6863862" y="2059412"/>
            <a:ext cx="3932237" cy="3184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let’s move to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visualize key insights and understand factors influencing song popularity.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prediction, I developed a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Count Prediction Website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estimates potential Spotify streams based on song features.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https://quarterly-vibrant-orangutan.anvil.app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E0F5B0-75AC-8023-852D-55495FC34CB8}"/>
              </a:ext>
            </a:extLst>
          </p:cNvPr>
          <p:cNvSpPr txBox="1">
            <a:spLocks/>
          </p:cNvSpPr>
          <p:nvPr/>
        </p:nvSpPr>
        <p:spPr>
          <a:xfrm>
            <a:off x="7033983" y="-5956036"/>
            <a:ext cx="3932237" cy="104538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I Prepared the Data</a:t>
            </a:r>
            <a:endParaRPr lang="en-CA" sz="29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6320BF4-E1F2-46CB-7345-A5AA9737AD01}"/>
              </a:ext>
            </a:extLst>
          </p:cNvPr>
          <p:cNvSpPr txBox="1">
            <a:spLocks/>
          </p:cNvSpPr>
          <p:nvPr/>
        </p:nvSpPr>
        <p:spPr>
          <a:xfrm>
            <a:off x="7033983" y="-4753671"/>
            <a:ext cx="3932237" cy="10765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prepare a clean, structured, and reliable dataset for analyzing the key factors influencing Spotify song popularity.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54B080-6389-752D-9BCC-EC8953A41436}"/>
              </a:ext>
            </a:extLst>
          </p:cNvPr>
          <p:cNvSpPr txBox="1">
            <a:spLocks/>
          </p:cNvSpPr>
          <p:nvPr/>
        </p:nvSpPr>
        <p:spPr>
          <a:xfrm>
            <a:off x="7033984" y="-3582217"/>
            <a:ext cx="3932236" cy="3177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Loaded both sheets from Google Drive.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8 and 10 duplicates from each sheet.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Replaced nulls: key → “unknown”,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in_shazam_charts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median (2).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outliers and duplicate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Song_IDs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Merged datasets using left join on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remaining missing values for final analysis.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FF56C9D-B0D2-67D5-ED73-68C871975C4B}"/>
              </a:ext>
            </a:extLst>
          </p:cNvPr>
          <p:cNvSpPr txBox="1">
            <a:spLocks/>
          </p:cNvSpPr>
          <p:nvPr/>
        </p:nvSpPr>
        <p:spPr>
          <a:xfrm>
            <a:off x="6863862" y="6763369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710A2207-68E4-8AD0-B344-4E2280641F27}"/>
              </a:ext>
            </a:extLst>
          </p:cNvPr>
          <p:cNvSpPr txBox="1">
            <a:spLocks/>
          </p:cNvSpPr>
          <p:nvPr/>
        </p:nvSpPr>
        <p:spPr>
          <a:xfrm>
            <a:off x="6863862" y="7965734"/>
            <a:ext cx="3932237" cy="3184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releases around September–Friday windows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maximize visibility and listener engagement.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production on C# major compositions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higher resonance with audience preferences.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Collaborate with top-performing artists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similar genres to leverage their proven audience appeal.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 digital campaigns post-release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capitalize on streaming momentum seen in recent years.</a:t>
            </a:r>
          </a:p>
        </p:txBody>
      </p:sp>
    </p:spTree>
    <p:extLst>
      <p:ext uri="{BB962C8B-B14F-4D97-AF65-F5344CB8AC3E}">
        <p14:creationId xmlns:p14="http://schemas.microsoft.com/office/powerpoint/2010/main" val="385710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wind-up2-106350.wav"/>
          </p:stSnd>
        </p:sndAc>
      </p:transition>
    </mc:Choice>
    <mc:Fallback xmlns="">
      <p:transition spd="slow">
        <p:fade/>
        <p:sndAc>
          <p:stSnd>
            <p:snd r:embed="rId5" name="wind-up2-106350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CBB3F-B665-373D-4917-62838483F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02FCE5-D160-0E40-BDA9-9BD6FACD59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11A0E">
              <a:alpha val="6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90D3C-2CAA-0C17-2739-4B13348CA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1">
                  <a:alpha val="0"/>
                </a:schemeClr>
              </a:gs>
              <a:gs pos="100000">
                <a:schemeClr val="tx1">
                  <a:alpha val="7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F93FA3-BFF9-3E77-FFEC-3738A09099ED}"/>
              </a:ext>
            </a:extLst>
          </p:cNvPr>
          <p:cNvGrpSpPr/>
          <p:nvPr/>
        </p:nvGrpSpPr>
        <p:grpSpPr>
          <a:xfrm rot="5400000">
            <a:off x="-3314005" y="-249866"/>
            <a:ext cx="7559750" cy="7357731"/>
            <a:chOff x="-2647508" y="-244549"/>
            <a:chExt cx="7559750" cy="7357731"/>
          </a:xfrm>
        </p:grpSpPr>
        <p:sp useBgFill="1">
          <p:nvSpPr>
            <p:cNvPr id="20" name="Flowchart: Summing Junction 19">
              <a:extLst>
                <a:ext uri="{FF2B5EF4-FFF2-40B4-BE49-F238E27FC236}">
                  <a16:creationId xmlns:a16="http://schemas.microsoft.com/office/drawing/2014/main" id="{B89DDD5E-D6E0-D611-A5F6-569B15D401A8}"/>
                </a:ext>
              </a:extLst>
            </p:cNvPr>
            <p:cNvSpPr/>
            <p:nvPr/>
          </p:nvSpPr>
          <p:spPr>
            <a:xfrm>
              <a:off x="-2647508" y="-244549"/>
              <a:ext cx="7527851" cy="7347098"/>
            </a:xfrm>
            <a:prstGeom prst="flowChartSummingJunction">
              <a:avLst/>
            </a:prstGeom>
            <a:ln w="12700">
              <a:solidFill>
                <a:schemeClr val="bg1"/>
              </a:solidFill>
            </a:ln>
            <a:effectLst>
              <a:outerShdw blurRad="152400" dist="50800" sx="103000" sy="103000" algn="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lowchart: Summing Junction 20">
              <a:extLst>
                <a:ext uri="{FF2B5EF4-FFF2-40B4-BE49-F238E27FC236}">
                  <a16:creationId xmlns:a16="http://schemas.microsoft.com/office/drawing/2014/main" id="{65555A04-971F-3286-D0DB-FBCEADBB49F4}"/>
                </a:ext>
              </a:extLst>
            </p:cNvPr>
            <p:cNvSpPr/>
            <p:nvPr/>
          </p:nvSpPr>
          <p:spPr>
            <a:xfrm>
              <a:off x="-2647506" y="-244548"/>
              <a:ext cx="7559748" cy="7357730"/>
            </a:xfrm>
            <a:prstGeom prst="flowChartSummingJunction">
              <a:avLst/>
            </a:prstGeom>
            <a:gradFill>
              <a:gsLst>
                <a:gs pos="20000">
                  <a:schemeClr val="tx1">
                    <a:alpha val="0"/>
                    <a:lumMod val="99000"/>
                  </a:schemeClr>
                </a:gs>
                <a:gs pos="100000">
                  <a:schemeClr val="tx1">
                    <a:alpha val="70000"/>
                  </a:schemeClr>
                </a:gs>
              </a:gsLst>
              <a:lin ang="0" scaled="1"/>
            </a:gradFill>
            <a:ln w="12700">
              <a:solidFill>
                <a:schemeClr val="bg1"/>
              </a:solidFill>
            </a:ln>
            <a:effectLst>
              <a:outerShdw blurRad="152400" dist="38100" sx="103000" sy="103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CBECBAE-7CE9-39F6-7EAC-2722B17533A8}"/>
                </a:ext>
              </a:extLst>
            </p:cNvPr>
            <p:cNvSpPr txBox="1"/>
            <p:nvPr/>
          </p:nvSpPr>
          <p:spPr>
            <a:xfrm rot="5400000">
              <a:off x="2036133" y="2933756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AD4DFD-8C70-1A76-48B5-1366CBAEE0F9}"/>
                </a:ext>
              </a:extLst>
            </p:cNvPr>
            <p:cNvSpPr txBox="1"/>
            <p:nvPr/>
          </p:nvSpPr>
          <p:spPr>
            <a:xfrm rot="10800000">
              <a:off x="-877072" y="5272687"/>
              <a:ext cx="376392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Preparation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66262D-9627-110B-FB23-3FD0B3999890}"/>
                </a:ext>
              </a:extLst>
            </p:cNvPr>
            <p:cNvSpPr txBox="1"/>
            <p:nvPr/>
          </p:nvSpPr>
          <p:spPr>
            <a:xfrm>
              <a:off x="-1452175" y="421754"/>
              <a:ext cx="52161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Recommendation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BD104-DEC8-54D7-64B5-B482B6666470}"/>
                </a:ext>
              </a:extLst>
            </p:cNvPr>
            <p:cNvSpPr txBox="1"/>
            <p:nvPr/>
          </p:nvSpPr>
          <p:spPr>
            <a:xfrm rot="16200000">
              <a:off x="-3468816" y="3086157"/>
              <a:ext cx="37639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4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EDA</a:t>
              </a:r>
              <a:endParaRPr lang="en-CA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 useBgFill="1">
        <p:nvSpPr>
          <p:cNvPr id="26" name="Oval 25">
            <a:extLst>
              <a:ext uri="{FF2B5EF4-FFF2-40B4-BE49-F238E27FC236}">
                <a16:creationId xmlns:a16="http://schemas.microsoft.com/office/drawing/2014/main" id="{85013A9A-5130-CF5F-7911-DE074BB66F56}"/>
              </a:ext>
            </a:extLst>
          </p:cNvPr>
          <p:cNvSpPr/>
          <p:nvPr/>
        </p:nvSpPr>
        <p:spPr>
          <a:xfrm rot="7775902">
            <a:off x="-717980" y="2383220"/>
            <a:ext cx="2414718" cy="2323453"/>
          </a:xfrm>
          <a:prstGeom prst="ellipse">
            <a:avLst/>
          </a:prstGeom>
          <a:ln>
            <a:noFill/>
          </a:ln>
          <a:effectLst>
            <a:outerShdw blurRad="152400" dist="38100" sx="103000" sy="103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EA7D5-7834-2256-246E-CF029DDE18F8}"/>
              </a:ext>
            </a:extLst>
          </p:cNvPr>
          <p:cNvSpPr txBox="1"/>
          <p:nvPr/>
        </p:nvSpPr>
        <p:spPr>
          <a:xfrm rot="19918084">
            <a:off x="10163103" y="5708565"/>
            <a:ext cx="17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  <a:latin typeface="Great Vibes" pitchFamily="2" charset="0"/>
              </a:rPr>
              <a:t>Aarti Zikre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30941D-E267-596C-AA6D-F58E2D206D73}"/>
              </a:ext>
            </a:extLst>
          </p:cNvPr>
          <p:cNvSpPr txBox="1">
            <a:spLocks/>
          </p:cNvSpPr>
          <p:nvPr/>
        </p:nvSpPr>
        <p:spPr>
          <a:xfrm>
            <a:off x="6863862" y="857047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CA74-4CD5-27B0-1DF6-1342E44D0A5E}"/>
              </a:ext>
            </a:extLst>
          </p:cNvPr>
          <p:cNvSpPr txBox="1">
            <a:spLocks/>
          </p:cNvSpPr>
          <p:nvPr/>
        </p:nvSpPr>
        <p:spPr>
          <a:xfrm>
            <a:off x="6863862" y="2059412"/>
            <a:ext cx="3932237" cy="3184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releases around September–Friday windows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maximize visibility and listener engagement.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production on C# major compositions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higher resonance with audience preferences.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Collaborate with top-performing artists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similar genres to leverage their proven audience appeal.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Sustain digital campaigns post-release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capitalize on streaming momentum seen in recent years.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330918-4FAC-9CB9-951D-605CF4FC374C}"/>
              </a:ext>
            </a:extLst>
          </p:cNvPr>
          <p:cNvSpPr txBox="1">
            <a:spLocks/>
          </p:cNvSpPr>
          <p:nvPr/>
        </p:nvSpPr>
        <p:spPr>
          <a:xfrm>
            <a:off x="6863862" y="-4386578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&amp; Prediction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11BB4A2-1D66-D7AA-B0C8-17D83DFC4DEF}"/>
              </a:ext>
            </a:extLst>
          </p:cNvPr>
          <p:cNvSpPr txBox="1">
            <a:spLocks/>
          </p:cNvSpPr>
          <p:nvPr/>
        </p:nvSpPr>
        <p:spPr>
          <a:xfrm>
            <a:off x="6863862" y="-3184213"/>
            <a:ext cx="3932237" cy="318421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let’s move to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visualize key insights and understand factors influencing song popularity.</a:t>
            </a:r>
          </a:p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prediction, I developed a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 Count Prediction Website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estimates potential Spotify streams based on song features.</a:t>
            </a: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https://quarterly-vibrant-orangutan.anvil.app</a:t>
            </a:r>
            <a:endParaRPr lang="en-CA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FB02F6-4138-BF78-9E38-2D48B57A4CD4}"/>
              </a:ext>
            </a:extLst>
          </p:cNvPr>
          <p:cNvSpPr txBox="1">
            <a:spLocks/>
          </p:cNvSpPr>
          <p:nvPr/>
        </p:nvSpPr>
        <p:spPr>
          <a:xfrm>
            <a:off x="6863862" y="7472251"/>
            <a:ext cx="3932237" cy="952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Makes a Song Popular on Spotify?</a:t>
            </a:r>
            <a:endParaRPr lang="en-CA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A3432E4-3F59-E4B9-5A86-59CA5C2D049A}"/>
              </a:ext>
            </a:extLst>
          </p:cNvPr>
          <p:cNvSpPr txBox="1">
            <a:spLocks/>
          </p:cNvSpPr>
          <p:nvPr/>
        </p:nvSpPr>
        <p:spPr>
          <a:xfrm>
            <a:off x="6863862" y="8674616"/>
            <a:ext cx="3932237" cy="107657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uncover the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factors influencing song popularity on Spotify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provide </a:t>
            </a:r>
            <a:r>
              <a:rPr lang="en-US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recommendations</a:t>
            </a:r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curating and predicting trending songs.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8241E4C-7984-8A06-3882-6DF1121A41EC}"/>
              </a:ext>
            </a:extLst>
          </p:cNvPr>
          <p:cNvSpPr txBox="1">
            <a:spLocks/>
          </p:cNvSpPr>
          <p:nvPr/>
        </p:nvSpPr>
        <p:spPr>
          <a:xfrm>
            <a:off x="6863862" y="10001053"/>
            <a:ext cx="3932237" cy="2040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Spotify Raw Dataset (2 sheets merged using 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track_id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Songs: 23,521 tracks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Artists: 530+ unique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Timeline: 2010 – 2023</a:t>
            </a:r>
            <a:endParaRPr lang="en-CA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885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  <p:sndAc>
          <p:stSnd>
            <p:snd r:embed="rId2" name="wind-up2-106350.wav"/>
          </p:stSnd>
        </p:sndAc>
      </p:transition>
    </mc:Choice>
    <mc:Fallback xmlns="">
      <p:transition spd="slow">
        <p:fade/>
        <p:sndAc>
          <p:stSnd>
            <p:snd r:embed="rId5" name="wind-up2-106350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746</Words>
  <Application>Microsoft Office PowerPoint</Application>
  <PresentationFormat>Widescreen</PresentationFormat>
  <Paragraphs>80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Great Vibes</vt:lpstr>
      <vt:lpstr>Office Theme</vt:lpstr>
      <vt:lpstr>What Makes a Song Popular on Spotify?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aarti zikre</dc:creator>
  <cp:lastModifiedBy>aarti zikre</cp:lastModifiedBy>
  <cp:revision>16</cp:revision>
  <dcterms:created xsi:type="dcterms:W3CDTF">2025-10-05T23:28:14Z</dcterms:created>
  <dcterms:modified xsi:type="dcterms:W3CDTF">2025-10-09T18:43:07Z</dcterms:modified>
</cp:coreProperties>
</file>