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7772400" cy="10058400"/>
  <p:notesSz cx="6858000" cy="9144000"/>
  <p:embeddedFontLst>
    <p:embeddedFont>
      <p:font typeface="Calibri" panose="020F0502020204030204" pitchFamily="34" charset="0"/>
      <p:regular r:id="rId18"/>
      <p:bold r:id="rId19"/>
      <p:italic r:id="rId20"/>
      <p:boldItalic r:id="rId21"/>
    </p:embeddedFont>
    <p:embeddedFont>
      <p:font typeface="Montserrat" panose="00000500000000000000" pitchFamily="2" charset="0"/>
      <p:regular r:id="rId22"/>
    </p:embeddedFont>
    <p:embeddedFont>
      <p:font typeface="Montserrat Heavy" panose="020B0604020202020204" charset="0"/>
      <p:regular r:id="rId23"/>
    </p:embeddedFont>
    <p:embeddedFont>
      <p:font typeface="Montserrat Ultra-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8" d="100"/>
          <a:sy n="48" d="100"/>
        </p:scale>
        <p:origin x="2004"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ti Anil Zikre" userId="d72dd4e7-3048-4a99-9749-1616a4b28a62" providerId="ADAL" clId="{AB5C5336-F094-44EA-8008-E7C361A421C9}"/>
    <pc:docChg chg="undo custSel modSld sldOrd">
      <pc:chgData name="Aarti Anil Zikre" userId="d72dd4e7-3048-4a99-9749-1616a4b28a62" providerId="ADAL" clId="{AB5C5336-F094-44EA-8008-E7C361A421C9}" dt="2023-10-20T14:18:42.024" v="6" actId="14100"/>
      <pc:docMkLst>
        <pc:docMk/>
      </pc:docMkLst>
      <pc:sldChg chg="modSp mod ord">
        <pc:chgData name="Aarti Anil Zikre" userId="d72dd4e7-3048-4a99-9749-1616a4b28a62" providerId="ADAL" clId="{AB5C5336-F094-44EA-8008-E7C361A421C9}" dt="2023-10-20T14:18:42.024" v="6" actId="14100"/>
        <pc:sldMkLst>
          <pc:docMk/>
          <pc:sldMk cId="0" sldId="270"/>
        </pc:sldMkLst>
        <pc:spChg chg="mod">
          <ac:chgData name="Aarti Anil Zikre" userId="d72dd4e7-3048-4a99-9749-1616a4b28a62" providerId="ADAL" clId="{AB5C5336-F094-44EA-8008-E7C361A421C9}" dt="2023-10-20T14:18:42.024" v="6" actId="14100"/>
          <ac:spMkLst>
            <pc:docMk/>
            <pc:sldMk cId="0" sldId="270"/>
            <ac:spMk id="16" creationId="{00000000-0000-0000-0000-000000000000}"/>
          </ac:spMkLst>
        </pc:spChg>
        <pc:spChg chg="mod">
          <ac:chgData name="Aarti Anil Zikre" userId="d72dd4e7-3048-4a99-9749-1616a4b28a62" providerId="ADAL" clId="{AB5C5336-F094-44EA-8008-E7C361A421C9}" dt="2023-10-20T14:18:35.507" v="3" actId="14100"/>
          <ac:spMkLst>
            <pc:docMk/>
            <pc:sldMk cId="0" sldId="270"/>
            <ac:spMk id="17" creationId="{00000000-0000-0000-0000-000000000000}"/>
          </ac:spMkLst>
        </pc:spChg>
        <pc:spChg chg="mod">
          <ac:chgData name="Aarti Anil Zikre" userId="d72dd4e7-3048-4a99-9749-1616a4b28a62" providerId="ADAL" clId="{AB5C5336-F094-44EA-8008-E7C361A421C9}" dt="2023-10-20T14:18:32.604" v="2" actId="14100"/>
          <ac:spMkLst>
            <pc:docMk/>
            <pc:sldMk cId="0" sldId="270"/>
            <ac:spMk id="18"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16.jpeg"/><Relationship Id="rId1" Type="http://schemas.openxmlformats.org/officeDocument/2006/relationships/slideLayout" Target="../slideLayouts/slideLayout7.xml"/><Relationship Id="rId6" Type="http://schemas.openxmlformats.org/officeDocument/2006/relationships/image" Target="../media/image27.svg"/><Relationship Id="rId5" Type="http://schemas.openxmlformats.org/officeDocument/2006/relationships/image" Target="../media/image11.png"/><Relationship Id="rId4" Type="http://schemas.openxmlformats.org/officeDocument/2006/relationships/image" Target="../media/image26.svg"/><Relationship Id="rId9" Type="http://schemas.openxmlformats.org/officeDocument/2006/relationships/image" Target="../media/image38.jpeg"/></Relationships>
</file>

<file path=ppt/slides/_rels/slide11.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16.jpeg"/><Relationship Id="rId1" Type="http://schemas.openxmlformats.org/officeDocument/2006/relationships/slideLayout" Target="../slideLayouts/slideLayout7.xml"/><Relationship Id="rId6" Type="http://schemas.openxmlformats.org/officeDocument/2006/relationships/image" Target="../media/image27.svg"/><Relationship Id="rId5" Type="http://schemas.openxmlformats.org/officeDocument/2006/relationships/image" Target="../media/image11.png"/><Relationship Id="rId10" Type="http://schemas.openxmlformats.org/officeDocument/2006/relationships/image" Target="../media/image40.jpeg"/><Relationship Id="rId4" Type="http://schemas.openxmlformats.org/officeDocument/2006/relationships/image" Target="../media/image26.svg"/><Relationship Id="rId9" Type="http://schemas.openxmlformats.org/officeDocument/2006/relationships/image" Target="../media/image39.jpeg"/></Relationships>
</file>

<file path=ppt/slides/_rels/slide12.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26.svg"/><Relationship Id="rId7" Type="http://schemas.openxmlformats.org/officeDocument/2006/relationships/image" Target="../media/image29.sv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svg"/><Relationship Id="rId10" Type="http://schemas.openxmlformats.org/officeDocument/2006/relationships/image" Target="../media/image42.jpeg"/><Relationship Id="rId4" Type="http://schemas.openxmlformats.org/officeDocument/2006/relationships/image" Target="../media/image11.png"/><Relationship Id="rId9" Type="http://schemas.openxmlformats.org/officeDocument/2006/relationships/image" Target="../media/image41.jpeg"/></Relationships>
</file>

<file path=ppt/slides/_rels/slide1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16.jpeg"/><Relationship Id="rId1" Type="http://schemas.openxmlformats.org/officeDocument/2006/relationships/slideLayout" Target="../slideLayouts/slideLayout7.xml"/><Relationship Id="rId6" Type="http://schemas.openxmlformats.org/officeDocument/2006/relationships/image" Target="../media/image27.svg"/><Relationship Id="rId5" Type="http://schemas.openxmlformats.org/officeDocument/2006/relationships/image" Target="../media/image11.png"/><Relationship Id="rId4" Type="http://schemas.openxmlformats.org/officeDocument/2006/relationships/image" Target="../media/image26.svg"/><Relationship Id="rId9" Type="http://schemas.openxmlformats.org/officeDocument/2006/relationships/image" Target="../media/image43.jpeg"/></Relationships>
</file>

<file path=ppt/slides/_rels/slide1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svg"/><Relationship Id="rId7" Type="http://schemas.openxmlformats.org/officeDocument/2006/relationships/image" Target="../media/image49.sv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48.png"/><Relationship Id="rId11" Type="http://schemas.openxmlformats.org/officeDocument/2006/relationships/image" Target="../media/image53.svg"/><Relationship Id="rId5" Type="http://schemas.openxmlformats.org/officeDocument/2006/relationships/image" Target="../media/image47.svg"/><Relationship Id="rId10" Type="http://schemas.openxmlformats.org/officeDocument/2006/relationships/image" Target="../media/image52.svg"/><Relationship Id="rId4" Type="http://schemas.openxmlformats.org/officeDocument/2006/relationships/image" Target="../media/image46.png"/><Relationship Id="rId9" Type="http://schemas.openxmlformats.org/officeDocument/2006/relationships/image" Target="../media/image51.svg"/></Relationships>
</file>

<file path=ppt/slides/_rels/slide15.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svg"/><Relationship Id="rId7" Type="http://schemas.openxmlformats.org/officeDocument/2006/relationships/image" Target="../media/image58.png"/><Relationship Id="rId12" Type="http://schemas.openxmlformats.org/officeDocument/2006/relationships/image" Target="../media/image63.jpe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57.png"/><Relationship Id="rId11" Type="http://schemas.openxmlformats.org/officeDocument/2006/relationships/image" Target="../media/image62.sv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s>
</file>

<file path=ppt/slides/_rels/slide16.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4.png"/><Relationship Id="rId7" Type="http://schemas.openxmlformats.org/officeDocument/2006/relationships/image" Target="../media/image67.png"/><Relationship Id="rId2" Type="http://schemas.openxmlformats.org/officeDocument/2006/relationships/image" Target="../media/image16.jpeg"/><Relationship Id="rId1" Type="http://schemas.openxmlformats.org/officeDocument/2006/relationships/slideLayout" Target="../slideLayouts/slideLayout7.xml"/><Relationship Id="rId6" Type="http://schemas.openxmlformats.org/officeDocument/2006/relationships/image" Target="../media/image66.svg"/><Relationship Id="rId5" Type="http://schemas.openxmlformats.org/officeDocument/2006/relationships/image" Target="../media/image11.png"/><Relationship Id="rId10" Type="http://schemas.openxmlformats.org/officeDocument/2006/relationships/image" Target="../media/image70.svg"/><Relationship Id="rId4" Type="http://schemas.openxmlformats.org/officeDocument/2006/relationships/image" Target="../media/image65.svg"/><Relationship Id="rId9" Type="http://schemas.openxmlformats.org/officeDocument/2006/relationships/image" Target="../media/image69.png"/></Relationships>
</file>

<file path=ppt/slides/_rels/slide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6.jpeg"/><Relationship Id="rId7" Type="http://schemas.openxmlformats.org/officeDocument/2006/relationships/image" Target="../media/image19.svg"/><Relationship Id="rId12" Type="http://schemas.openxmlformats.org/officeDocument/2006/relationships/image" Target="../media/image24.svg"/><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svg"/><Relationship Id="rId10" Type="http://schemas.openxmlformats.org/officeDocument/2006/relationships/image" Target="../media/image22.svg"/><Relationship Id="rId4" Type="http://schemas.openxmlformats.org/officeDocument/2006/relationships/image" Target="../media/image11.png"/><Relationship Id="rId9" Type="http://schemas.openxmlformats.org/officeDocument/2006/relationships/image" Target="../media/image21.png"/></Relationships>
</file>

<file path=ppt/slides/_rels/slide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16.jpeg"/><Relationship Id="rId1" Type="http://schemas.openxmlformats.org/officeDocument/2006/relationships/slideLayout" Target="../slideLayouts/slideLayout7.xml"/><Relationship Id="rId6" Type="http://schemas.openxmlformats.org/officeDocument/2006/relationships/image" Target="../media/image27.svg"/><Relationship Id="rId5" Type="http://schemas.openxmlformats.org/officeDocument/2006/relationships/image" Target="../media/image11.png"/><Relationship Id="rId4" Type="http://schemas.openxmlformats.org/officeDocument/2006/relationships/image" Target="../media/image26.svg"/><Relationship Id="rId9" Type="http://schemas.openxmlformats.org/officeDocument/2006/relationships/image" Target="../media/image30.jpeg"/></Relationships>
</file>

<file path=ppt/slides/_rels/slide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16.jpeg"/><Relationship Id="rId1" Type="http://schemas.openxmlformats.org/officeDocument/2006/relationships/slideLayout" Target="../slideLayouts/slideLayout7.xml"/><Relationship Id="rId6" Type="http://schemas.openxmlformats.org/officeDocument/2006/relationships/image" Target="../media/image27.svg"/><Relationship Id="rId5" Type="http://schemas.openxmlformats.org/officeDocument/2006/relationships/image" Target="../media/image11.png"/><Relationship Id="rId4" Type="http://schemas.openxmlformats.org/officeDocument/2006/relationships/image" Target="../media/image26.svg"/><Relationship Id="rId9" Type="http://schemas.openxmlformats.org/officeDocument/2006/relationships/image" Target="../media/image31.jpeg"/></Relationships>
</file>

<file path=ppt/slides/_rels/slide6.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16.jpeg"/><Relationship Id="rId1" Type="http://schemas.openxmlformats.org/officeDocument/2006/relationships/slideLayout" Target="../slideLayouts/slideLayout7.xml"/><Relationship Id="rId6" Type="http://schemas.openxmlformats.org/officeDocument/2006/relationships/image" Target="../media/image27.svg"/><Relationship Id="rId5" Type="http://schemas.openxmlformats.org/officeDocument/2006/relationships/image" Target="../media/image11.png"/><Relationship Id="rId4" Type="http://schemas.openxmlformats.org/officeDocument/2006/relationships/image" Target="../media/image26.svg"/><Relationship Id="rId9" Type="http://schemas.openxmlformats.org/officeDocument/2006/relationships/image" Target="../media/image32.jpeg"/></Relationships>
</file>

<file path=ppt/slides/_rels/slide7.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16.jpeg"/><Relationship Id="rId1" Type="http://schemas.openxmlformats.org/officeDocument/2006/relationships/slideLayout" Target="../slideLayouts/slideLayout7.xml"/><Relationship Id="rId6" Type="http://schemas.openxmlformats.org/officeDocument/2006/relationships/image" Target="../media/image27.svg"/><Relationship Id="rId5" Type="http://schemas.openxmlformats.org/officeDocument/2006/relationships/image" Target="../media/image11.png"/><Relationship Id="rId10" Type="http://schemas.openxmlformats.org/officeDocument/2006/relationships/image" Target="../media/image34.jpeg"/><Relationship Id="rId4" Type="http://schemas.openxmlformats.org/officeDocument/2006/relationships/image" Target="../media/image26.svg"/><Relationship Id="rId9" Type="http://schemas.openxmlformats.org/officeDocument/2006/relationships/image" Target="../media/image33.jpeg"/></Relationships>
</file>

<file path=ppt/slides/_rels/slide8.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16.jpeg"/><Relationship Id="rId1" Type="http://schemas.openxmlformats.org/officeDocument/2006/relationships/slideLayout" Target="../slideLayouts/slideLayout7.xml"/><Relationship Id="rId6" Type="http://schemas.openxmlformats.org/officeDocument/2006/relationships/image" Target="../media/image27.svg"/><Relationship Id="rId5" Type="http://schemas.openxmlformats.org/officeDocument/2006/relationships/image" Target="../media/image11.png"/><Relationship Id="rId10" Type="http://schemas.openxmlformats.org/officeDocument/2006/relationships/image" Target="../media/image36.jpeg"/><Relationship Id="rId4" Type="http://schemas.openxmlformats.org/officeDocument/2006/relationships/image" Target="../media/image26.svg"/><Relationship Id="rId9" Type="http://schemas.openxmlformats.org/officeDocument/2006/relationships/image" Target="../media/image35.jpeg"/></Relationships>
</file>

<file path=ppt/slides/_rels/slide9.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16.jpeg"/><Relationship Id="rId1" Type="http://schemas.openxmlformats.org/officeDocument/2006/relationships/slideLayout" Target="../slideLayouts/slideLayout7.xml"/><Relationship Id="rId6" Type="http://schemas.openxmlformats.org/officeDocument/2006/relationships/image" Target="../media/image27.svg"/><Relationship Id="rId5" Type="http://schemas.openxmlformats.org/officeDocument/2006/relationships/image" Target="../media/image11.png"/><Relationship Id="rId4" Type="http://schemas.openxmlformats.org/officeDocument/2006/relationships/image" Target="../media/image26.svg"/><Relationship Id="rId9" Type="http://schemas.openxmlformats.org/officeDocument/2006/relationships/image" Target="../media/image3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086443" y="255403"/>
            <a:ext cx="4552950" cy="7467305"/>
          </a:xfrm>
          <a:custGeom>
            <a:avLst/>
            <a:gdLst/>
            <a:ahLst/>
            <a:cxnLst/>
            <a:rect l="l" t="t" r="r" b="b"/>
            <a:pathLst>
              <a:path w="4552950" h="7467305">
                <a:moveTo>
                  <a:pt x="0" y="0"/>
                </a:moveTo>
                <a:lnTo>
                  <a:pt x="4552950" y="0"/>
                </a:lnTo>
                <a:lnTo>
                  <a:pt x="4552950" y="7467305"/>
                </a:lnTo>
                <a:lnTo>
                  <a:pt x="0" y="7467305"/>
                </a:lnTo>
                <a:lnTo>
                  <a:pt x="0" y="0"/>
                </a:lnTo>
                <a:close/>
              </a:path>
            </a:pathLst>
          </a:custGeom>
          <a:blipFill>
            <a:blip r:embed="rId2"/>
            <a:stretch>
              <a:fillRect l="-31972" r="-32038"/>
            </a:stretch>
          </a:blipFill>
        </p:spPr>
        <p:txBody>
          <a:bodyPr/>
          <a:lstStyle/>
          <a:p>
            <a:endParaRPr lang="en-CA"/>
          </a:p>
        </p:txBody>
      </p:sp>
      <p:sp>
        <p:nvSpPr>
          <p:cNvPr id="3" name="Freeform 3"/>
          <p:cNvSpPr/>
          <p:nvPr/>
        </p:nvSpPr>
        <p:spPr>
          <a:xfrm>
            <a:off x="177146" y="0"/>
            <a:ext cx="864251" cy="3762118"/>
          </a:xfrm>
          <a:custGeom>
            <a:avLst/>
            <a:gdLst/>
            <a:ahLst/>
            <a:cxnLst/>
            <a:rect l="l" t="t" r="r" b="b"/>
            <a:pathLst>
              <a:path w="864251" h="3762118">
                <a:moveTo>
                  <a:pt x="0" y="0"/>
                </a:moveTo>
                <a:lnTo>
                  <a:pt x="864251" y="0"/>
                </a:lnTo>
                <a:lnTo>
                  <a:pt x="864251" y="3762118"/>
                </a:lnTo>
                <a:lnTo>
                  <a:pt x="0" y="376211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CA"/>
          </a:p>
        </p:txBody>
      </p:sp>
      <p:sp>
        <p:nvSpPr>
          <p:cNvPr id="4" name="Freeform 4"/>
          <p:cNvSpPr/>
          <p:nvPr/>
        </p:nvSpPr>
        <p:spPr>
          <a:xfrm>
            <a:off x="3086443" y="442912"/>
            <a:ext cx="1040444" cy="268291"/>
          </a:xfrm>
          <a:custGeom>
            <a:avLst/>
            <a:gdLst/>
            <a:ahLst/>
            <a:cxnLst/>
            <a:rect l="l" t="t" r="r" b="b"/>
            <a:pathLst>
              <a:path w="1040444" h="268291">
                <a:moveTo>
                  <a:pt x="0" y="0"/>
                </a:moveTo>
                <a:lnTo>
                  <a:pt x="1040444" y="0"/>
                </a:lnTo>
                <a:lnTo>
                  <a:pt x="1040444" y="268291"/>
                </a:lnTo>
                <a:lnTo>
                  <a:pt x="0" y="26829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CA"/>
          </a:p>
        </p:txBody>
      </p:sp>
      <p:sp>
        <p:nvSpPr>
          <p:cNvPr id="5" name="Freeform 5"/>
          <p:cNvSpPr/>
          <p:nvPr/>
        </p:nvSpPr>
        <p:spPr>
          <a:xfrm>
            <a:off x="59446" y="4254865"/>
            <a:ext cx="7282272" cy="5867038"/>
          </a:xfrm>
          <a:custGeom>
            <a:avLst/>
            <a:gdLst/>
            <a:ahLst/>
            <a:cxnLst/>
            <a:rect l="l" t="t" r="r" b="b"/>
            <a:pathLst>
              <a:path w="7282272" h="5867038">
                <a:moveTo>
                  <a:pt x="0" y="0"/>
                </a:moveTo>
                <a:lnTo>
                  <a:pt x="7282272" y="0"/>
                </a:lnTo>
                <a:lnTo>
                  <a:pt x="7282272" y="5867038"/>
                </a:lnTo>
                <a:lnTo>
                  <a:pt x="0" y="586703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CA"/>
          </a:p>
        </p:txBody>
      </p:sp>
      <p:sp>
        <p:nvSpPr>
          <p:cNvPr id="6" name="TextBox 6"/>
          <p:cNvSpPr txBox="1"/>
          <p:nvPr/>
        </p:nvSpPr>
        <p:spPr>
          <a:xfrm>
            <a:off x="949728" y="5036468"/>
            <a:ext cx="6141920" cy="977922"/>
          </a:xfrm>
          <a:prstGeom prst="rect">
            <a:avLst/>
          </a:prstGeom>
        </p:spPr>
        <p:txBody>
          <a:bodyPr lIns="0" tIns="0" rIns="0" bIns="0" rtlCol="0" anchor="t">
            <a:spAutoFit/>
          </a:bodyPr>
          <a:lstStyle/>
          <a:p>
            <a:pPr algn="l">
              <a:lnSpc>
                <a:spcPts val="7902"/>
              </a:lnSpc>
            </a:pPr>
            <a:r>
              <a:rPr lang="en-US" sz="5644">
                <a:solidFill>
                  <a:srgbClr val="FFFFFF"/>
                </a:solidFill>
                <a:latin typeface="Montserrat Ultra-Bold"/>
              </a:rPr>
              <a:t>SEGMENTATION</a:t>
            </a:r>
          </a:p>
        </p:txBody>
      </p:sp>
      <p:sp>
        <p:nvSpPr>
          <p:cNvPr id="7" name="TextBox 7"/>
          <p:cNvSpPr txBox="1"/>
          <p:nvPr/>
        </p:nvSpPr>
        <p:spPr>
          <a:xfrm rot="-5400000">
            <a:off x="-331899" y="1723568"/>
            <a:ext cx="1976514" cy="315106"/>
          </a:xfrm>
          <a:prstGeom prst="rect">
            <a:avLst/>
          </a:prstGeom>
        </p:spPr>
        <p:txBody>
          <a:bodyPr lIns="0" tIns="0" rIns="0" bIns="0" rtlCol="0" anchor="t">
            <a:spAutoFit/>
          </a:bodyPr>
          <a:lstStyle/>
          <a:p>
            <a:pPr algn="l">
              <a:lnSpc>
                <a:spcPts val="2534"/>
              </a:lnSpc>
            </a:pPr>
            <a:r>
              <a:rPr lang="en-US" sz="1810" spc="182">
                <a:solidFill>
                  <a:srgbClr val="FFFFFF"/>
                </a:solidFill>
                <a:latin typeface="Montserrat Ultra-Bold"/>
              </a:rPr>
              <a:t>GROUP NO. 10</a:t>
            </a:r>
          </a:p>
        </p:txBody>
      </p:sp>
      <p:sp>
        <p:nvSpPr>
          <p:cNvPr id="8" name="TextBox 8"/>
          <p:cNvSpPr txBox="1"/>
          <p:nvPr/>
        </p:nvSpPr>
        <p:spPr>
          <a:xfrm>
            <a:off x="5017332" y="8486565"/>
            <a:ext cx="2088337" cy="1235021"/>
          </a:xfrm>
          <a:prstGeom prst="rect">
            <a:avLst/>
          </a:prstGeom>
        </p:spPr>
        <p:txBody>
          <a:bodyPr lIns="0" tIns="0" rIns="0" bIns="0" rtlCol="0" anchor="t">
            <a:spAutoFit/>
          </a:bodyPr>
          <a:lstStyle/>
          <a:p>
            <a:pPr algn="l">
              <a:lnSpc>
                <a:spcPts val="1949"/>
              </a:lnSpc>
            </a:pPr>
            <a:r>
              <a:rPr lang="en-US" sz="1410">
                <a:solidFill>
                  <a:srgbClr val="000000"/>
                </a:solidFill>
                <a:latin typeface="Montserrat"/>
              </a:rPr>
              <a:t>Aarti Anil Zikre</a:t>
            </a:r>
          </a:p>
          <a:p>
            <a:pPr algn="l">
              <a:lnSpc>
                <a:spcPts val="1949"/>
              </a:lnSpc>
            </a:pPr>
            <a:r>
              <a:rPr lang="en-US" sz="1410">
                <a:solidFill>
                  <a:srgbClr val="000000"/>
                </a:solidFill>
                <a:latin typeface="Montserrat"/>
              </a:rPr>
              <a:t>Andrews Truman Premkumar Janakbhai Patel</a:t>
            </a:r>
          </a:p>
          <a:p>
            <a:pPr algn="l">
              <a:lnSpc>
                <a:spcPts val="1949"/>
              </a:lnSpc>
            </a:pPr>
            <a:r>
              <a:rPr lang="en-US" sz="1410">
                <a:solidFill>
                  <a:srgbClr val="000000"/>
                </a:solidFill>
                <a:latin typeface="Montserrat"/>
              </a:rPr>
              <a:t>Vitthlesh Sheth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41397" y="675637"/>
            <a:ext cx="5686425" cy="1905000"/>
          </a:xfrm>
          <a:custGeom>
            <a:avLst/>
            <a:gdLst/>
            <a:ahLst/>
            <a:cxnLst/>
            <a:rect l="l" t="t" r="r" b="b"/>
            <a:pathLst>
              <a:path w="5686425" h="1905000">
                <a:moveTo>
                  <a:pt x="0" y="0"/>
                </a:moveTo>
                <a:lnTo>
                  <a:pt x="5686425" y="0"/>
                </a:lnTo>
                <a:lnTo>
                  <a:pt x="5686425" y="1905000"/>
                </a:lnTo>
                <a:lnTo>
                  <a:pt x="0" y="1905000"/>
                </a:lnTo>
                <a:lnTo>
                  <a:pt x="0" y="0"/>
                </a:lnTo>
                <a:close/>
              </a:path>
            </a:pathLst>
          </a:custGeom>
          <a:blipFill>
            <a:blip r:embed="rId2"/>
            <a:stretch>
              <a:fillRect t="-82133" r="-54" b="-41866"/>
            </a:stretch>
          </a:blipFill>
        </p:spPr>
        <p:txBody>
          <a:bodyPr/>
          <a:lstStyle/>
          <a:p>
            <a:endParaRPr lang="en-CA"/>
          </a:p>
        </p:txBody>
      </p:sp>
      <p:sp>
        <p:nvSpPr>
          <p:cNvPr id="3" name="Freeform 3"/>
          <p:cNvSpPr/>
          <p:nvPr/>
        </p:nvSpPr>
        <p:spPr>
          <a:xfrm>
            <a:off x="159515" y="675637"/>
            <a:ext cx="509349" cy="1905067"/>
          </a:xfrm>
          <a:custGeom>
            <a:avLst/>
            <a:gdLst/>
            <a:ahLst/>
            <a:cxnLst/>
            <a:rect l="l" t="t" r="r" b="b"/>
            <a:pathLst>
              <a:path w="509349" h="1905067">
                <a:moveTo>
                  <a:pt x="0" y="0"/>
                </a:moveTo>
                <a:lnTo>
                  <a:pt x="509350" y="0"/>
                </a:lnTo>
                <a:lnTo>
                  <a:pt x="509350" y="1905067"/>
                </a:lnTo>
                <a:lnTo>
                  <a:pt x="0" y="19050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CA"/>
          </a:p>
        </p:txBody>
      </p:sp>
      <p:sp>
        <p:nvSpPr>
          <p:cNvPr id="4" name="Freeform 4"/>
          <p:cNvSpPr/>
          <p:nvPr/>
        </p:nvSpPr>
        <p:spPr>
          <a:xfrm>
            <a:off x="1041397" y="2952817"/>
            <a:ext cx="1040444" cy="268291"/>
          </a:xfrm>
          <a:custGeom>
            <a:avLst/>
            <a:gdLst/>
            <a:ahLst/>
            <a:cxnLst/>
            <a:rect l="l" t="t" r="r" b="b"/>
            <a:pathLst>
              <a:path w="1040444" h="268291">
                <a:moveTo>
                  <a:pt x="0" y="0"/>
                </a:moveTo>
                <a:lnTo>
                  <a:pt x="1040444" y="0"/>
                </a:lnTo>
                <a:lnTo>
                  <a:pt x="1040444" y="268290"/>
                </a:lnTo>
                <a:lnTo>
                  <a:pt x="0" y="26829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CA"/>
          </a:p>
        </p:txBody>
      </p:sp>
      <p:sp>
        <p:nvSpPr>
          <p:cNvPr id="5" name="Freeform 5"/>
          <p:cNvSpPr/>
          <p:nvPr/>
        </p:nvSpPr>
        <p:spPr>
          <a:xfrm>
            <a:off x="977903" y="579968"/>
            <a:ext cx="5850465" cy="1907677"/>
          </a:xfrm>
          <a:custGeom>
            <a:avLst/>
            <a:gdLst/>
            <a:ahLst/>
            <a:cxnLst/>
            <a:rect l="l" t="t" r="r" b="b"/>
            <a:pathLst>
              <a:path w="5850465" h="1907677">
                <a:moveTo>
                  <a:pt x="0" y="0"/>
                </a:moveTo>
                <a:lnTo>
                  <a:pt x="5850465" y="0"/>
                </a:lnTo>
                <a:lnTo>
                  <a:pt x="5850465" y="1907676"/>
                </a:lnTo>
                <a:lnTo>
                  <a:pt x="0" y="190767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CA"/>
          </a:p>
        </p:txBody>
      </p:sp>
      <p:sp>
        <p:nvSpPr>
          <p:cNvPr id="6" name="Freeform 6"/>
          <p:cNvSpPr/>
          <p:nvPr/>
        </p:nvSpPr>
        <p:spPr>
          <a:xfrm>
            <a:off x="1556937" y="3959971"/>
            <a:ext cx="5048250" cy="2733675"/>
          </a:xfrm>
          <a:custGeom>
            <a:avLst/>
            <a:gdLst/>
            <a:ahLst/>
            <a:cxnLst/>
            <a:rect l="l" t="t" r="r" b="b"/>
            <a:pathLst>
              <a:path w="5048250" h="2733675">
                <a:moveTo>
                  <a:pt x="0" y="0"/>
                </a:moveTo>
                <a:lnTo>
                  <a:pt x="5048250" y="0"/>
                </a:lnTo>
                <a:lnTo>
                  <a:pt x="5048250" y="2733675"/>
                </a:lnTo>
                <a:lnTo>
                  <a:pt x="0" y="2733675"/>
                </a:lnTo>
                <a:lnTo>
                  <a:pt x="0" y="0"/>
                </a:lnTo>
                <a:close/>
              </a:path>
            </a:pathLst>
          </a:custGeom>
          <a:blipFill>
            <a:blip r:embed="rId9"/>
            <a:stretch>
              <a:fillRect/>
            </a:stretch>
          </a:blipFill>
        </p:spPr>
        <p:txBody>
          <a:bodyPr/>
          <a:lstStyle/>
          <a:p>
            <a:endParaRPr lang="en-CA"/>
          </a:p>
        </p:txBody>
      </p:sp>
      <p:sp>
        <p:nvSpPr>
          <p:cNvPr id="7" name="TextBox 7"/>
          <p:cNvSpPr txBox="1"/>
          <p:nvPr/>
        </p:nvSpPr>
        <p:spPr>
          <a:xfrm>
            <a:off x="1556937" y="950986"/>
            <a:ext cx="4918900" cy="1249880"/>
          </a:xfrm>
          <a:prstGeom prst="rect">
            <a:avLst/>
          </a:prstGeom>
        </p:spPr>
        <p:txBody>
          <a:bodyPr lIns="0" tIns="0" rIns="0" bIns="0" rtlCol="0" anchor="t">
            <a:spAutoFit/>
          </a:bodyPr>
          <a:lstStyle/>
          <a:p>
            <a:pPr algn="just">
              <a:lnSpc>
                <a:spcPts val="4443"/>
              </a:lnSpc>
            </a:pPr>
            <a:r>
              <a:rPr lang="en-US" sz="3762">
                <a:solidFill>
                  <a:srgbClr val="FFFFFF"/>
                </a:solidFill>
                <a:latin typeface="Montserrat Ultra-Bold"/>
              </a:rPr>
              <a:t>EXPLORATORY </a:t>
            </a:r>
            <a:r>
              <a:rPr lang="en-US" sz="3762">
                <a:solidFill>
                  <a:srgbClr val="5D5491"/>
                </a:solidFill>
                <a:latin typeface="Montserrat Ultra-Bold"/>
              </a:rPr>
              <a:t>10 </a:t>
            </a:r>
            <a:r>
              <a:rPr lang="en-US" sz="3762">
                <a:solidFill>
                  <a:srgbClr val="FFFFFF"/>
                </a:solidFill>
                <a:latin typeface="Montserrat Ultra-Bold"/>
              </a:rPr>
              <a:t>DATA ANALYSIS</a:t>
            </a:r>
          </a:p>
        </p:txBody>
      </p:sp>
      <p:sp>
        <p:nvSpPr>
          <p:cNvPr id="8" name="TextBox 8"/>
          <p:cNvSpPr txBox="1"/>
          <p:nvPr/>
        </p:nvSpPr>
        <p:spPr>
          <a:xfrm>
            <a:off x="920134" y="6858362"/>
            <a:ext cx="5689549" cy="2415426"/>
          </a:xfrm>
          <a:prstGeom prst="rect">
            <a:avLst/>
          </a:prstGeom>
        </p:spPr>
        <p:txBody>
          <a:bodyPr lIns="0" tIns="0" rIns="0" bIns="0" rtlCol="0" anchor="t">
            <a:spAutoFit/>
          </a:bodyPr>
          <a:lstStyle/>
          <a:p>
            <a:pPr algn="just">
              <a:lnSpc>
                <a:spcPts val="1732"/>
              </a:lnSpc>
            </a:pPr>
            <a:r>
              <a:rPr lang="en-US" sz="1282" spc="15">
                <a:solidFill>
                  <a:srgbClr val="000000"/>
                </a:solidFill>
                <a:latin typeface="Montserrat"/>
              </a:rPr>
              <a:t>We present a chart that illustrates the sales value by each day of the week. The data reveals a notable pattern: Thursday consistently shows the highest sales value, while Sunday records the lowest sales value. This information sheds light on the variations in sales across different days of the week, which can be invaluable for optimizing sales and marketing strategies.</a:t>
            </a:r>
          </a:p>
          <a:p>
            <a:pPr algn="just">
              <a:lnSpc>
                <a:spcPts val="1732"/>
              </a:lnSpc>
            </a:pPr>
            <a:endParaRPr lang="en-US" sz="1282" spc="15">
              <a:solidFill>
                <a:srgbClr val="000000"/>
              </a:solidFill>
              <a:latin typeface="Montserrat"/>
            </a:endParaRPr>
          </a:p>
          <a:p>
            <a:pPr algn="just">
              <a:lnSpc>
                <a:spcPts val="1732"/>
              </a:lnSpc>
            </a:pPr>
            <a:r>
              <a:rPr lang="en-US" sz="1282" spc="20">
                <a:solidFill>
                  <a:srgbClr val="000000"/>
                </a:solidFill>
                <a:latin typeface="Montserrat"/>
              </a:rPr>
              <a:t>Understanding the sales patterns throughout the week allows us to align our marketing efforts and promotions with the days that exhibit the highest potential for sales, ultimately enhancing our business performance.</a:t>
            </a:r>
          </a:p>
        </p:txBody>
      </p:sp>
      <p:sp>
        <p:nvSpPr>
          <p:cNvPr id="9" name="TextBox 9"/>
          <p:cNvSpPr txBox="1"/>
          <p:nvPr/>
        </p:nvSpPr>
        <p:spPr>
          <a:xfrm>
            <a:off x="1041397" y="3337446"/>
            <a:ext cx="4443708" cy="244373"/>
          </a:xfrm>
          <a:prstGeom prst="rect">
            <a:avLst/>
          </a:prstGeom>
        </p:spPr>
        <p:txBody>
          <a:bodyPr lIns="0" tIns="0" rIns="0" bIns="0" rtlCol="0" anchor="t">
            <a:spAutoFit/>
          </a:bodyPr>
          <a:lstStyle/>
          <a:p>
            <a:pPr algn="l">
              <a:lnSpc>
                <a:spcPts val="1974"/>
              </a:lnSpc>
            </a:pPr>
            <a:r>
              <a:rPr lang="en-US" sz="1410">
                <a:solidFill>
                  <a:srgbClr val="5D5491"/>
                </a:solidFill>
                <a:latin typeface="Montserrat Heavy"/>
              </a:rPr>
              <a:t>Top 10 Customers by Sales Value and Country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41397" y="675637"/>
            <a:ext cx="5686425" cy="1905000"/>
          </a:xfrm>
          <a:custGeom>
            <a:avLst/>
            <a:gdLst/>
            <a:ahLst/>
            <a:cxnLst/>
            <a:rect l="l" t="t" r="r" b="b"/>
            <a:pathLst>
              <a:path w="5686425" h="1905000">
                <a:moveTo>
                  <a:pt x="0" y="0"/>
                </a:moveTo>
                <a:lnTo>
                  <a:pt x="5686425" y="0"/>
                </a:lnTo>
                <a:lnTo>
                  <a:pt x="5686425" y="1905000"/>
                </a:lnTo>
                <a:lnTo>
                  <a:pt x="0" y="1905000"/>
                </a:lnTo>
                <a:lnTo>
                  <a:pt x="0" y="0"/>
                </a:lnTo>
                <a:close/>
              </a:path>
            </a:pathLst>
          </a:custGeom>
          <a:blipFill>
            <a:blip r:embed="rId2"/>
            <a:stretch>
              <a:fillRect t="-82133" r="-54" b="-41866"/>
            </a:stretch>
          </a:blipFill>
        </p:spPr>
        <p:txBody>
          <a:bodyPr/>
          <a:lstStyle/>
          <a:p>
            <a:endParaRPr lang="en-CA"/>
          </a:p>
        </p:txBody>
      </p:sp>
      <p:sp>
        <p:nvSpPr>
          <p:cNvPr id="3" name="Freeform 3"/>
          <p:cNvSpPr/>
          <p:nvPr/>
        </p:nvSpPr>
        <p:spPr>
          <a:xfrm>
            <a:off x="159515" y="675637"/>
            <a:ext cx="509349" cy="1905067"/>
          </a:xfrm>
          <a:custGeom>
            <a:avLst/>
            <a:gdLst/>
            <a:ahLst/>
            <a:cxnLst/>
            <a:rect l="l" t="t" r="r" b="b"/>
            <a:pathLst>
              <a:path w="509349" h="1905067">
                <a:moveTo>
                  <a:pt x="0" y="0"/>
                </a:moveTo>
                <a:lnTo>
                  <a:pt x="509350" y="0"/>
                </a:lnTo>
                <a:lnTo>
                  <a:pt x="509350" y="1905067"/>
                </a:lnTo>
                <a:lnTo>
                  <a:pt x="0" y="19050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CA"/>
          </a:p>
        </p:txBody>
      </p:sp>
      <p:sp>
        <p:nvSpPr>
          <p:cNvPr id="4" name="Freeform 4"/>
          <p:cNvSpPr/>
          <p:nvPr/>
        </p:nvSpPr>
        <p:spPr>
          <a:xfrm>
            <a:off x="1041397" y="2952817"/>
            <a:ext cx="1040444" cy="268291"/>
          </a:xfrm>
          <a:custGeom>
            <a:avLst/>
            <a:gdLst/>
            <a:ahLst/>
            <a:cxnLst/>
            <a:rect l="l" t="t" r="r" b="b"/>
            <a:pathLst>
              <a:path w="1040444" h="268291">
                <a:moveTo>
                  <a:pt x="0" y="0"/>
                </a:moveTo>
                <a:lnTo>
                  <a:pt x="1040444" y="0"/>
                </a:lnTo>
                <a:lnTo>
                  <a:pt x="1040444" y="268290"/>
                </a:lnTo>
                <a:lnTo>
                  <a:pt x="0" y="26829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CA"/>
          </a:p>
        </p:txBody>
      </p:sp>
      <p:sp>
        <p:nvSpPr>
          <p:cNvPr id="5" name="Freeform 5"/>
          <p:cNvSpPr/>
          <p:nvPr/>
        </p:nvSpPr>
        <p:spPr>
          <a:xfrm>
            <a:off x="977903" y="579968"/>
            <a:ext cx="5850465" cy="1907677"/>
          </a:xfrm>
          <a:custGeom>
            <a:avLst/>
            <a:gdLst/>
            <a:ahLst/>
            <a:cxnLst/>
            <a:rect l="l" t="t" r="r" b="b"/>
            <a:pathLst>
              <a:path w="5850465" h="1907677">
                <a:moveTo>
                  <a:pt x="0" y="0"/>
                </a:moveTo>
                <a:lnTo>
                  <a:pt x="5850465" y="0"/>
                </a:lnTo>
                <a:lnTo>
                  <a:pt x="5850465" y="1907676"/>
                </a:lnTo>
                <a:lnTo>
                  <a:pt x="0" y="190767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CA"/>
          </a:p>
        </p:txBody>
      </p:sp>
      <p:sp>
        <p:nvSpPr>
          <p:cNvPr id="6" name="Freeform 6"/>
          <p:cNvSpPr/>
          <p:nvPr/>
        </p:nvSpPr>
        <p:spPr>
          <a:xfrm>
            <a:off x="1341082" y="3913565"/>
            <a:ext cx="4324350" cy="1895475"/>
          </a:xfrm>
          <a:custGeom>
            <a:avLst/>
            <a:gdLst/>
            <a:ahLst/>
            <a:cxnLst/>
            <a:rect l="l" t="t" r="r" b="b"/>
            <a:pathLst>
              <a:path w="4324350" h="1895475">
                <a:moveTo>
                  <a:pt x="0" y="0"/>
                </a:moveTo>
                <a:lnTo>
                  <a:pt x="4324350" y="0"/>
                </a:lnTo>
                <a:lnTo>
                  <a:pt x="4324350" y="1895475"/>
                </a:lnTo>
                <a:lnTo>
                  <a:pt x="0" y="1895475"/>
                </a:lnTo>
                <a:lnTo>
                  <a:pt x="0" y="0"/>
                </a:lnTo>
                <a:close/>
              </a:path>
            </a:pathLst>
          </a:custGeom>
          <a:blipFill>
            <a:blip r:embed="rId9"/>
            <a:stretch>
              <a:fillRect/>
            </a:stretch>
          </a:blipFill>
        </p:spPr>
        <p:txBody>
          <a:bodyPr/>
          <a:lstStyle/>
          <a:p>
            <a:endParaRPr lang="en-CA"/>
          </a:p>
        </p:txBody>
      </p:sp>
      <p:sp>
        <p:nvSpPr>
          <p:cNvPr id="7" name="Freeform 7"/>
          <p:cNvSpPr/>
          <p:nvPr/>
        </p:nvSpPr>
        <p:spPr>
          <a:xfrm>
            <a:off x="2584304" y="6003293"/>
            <a:ext cx="2362200" cy="1781175"/>
          </a:xfrm>
          <a:custGeom>
            <a:avLst/>
            <a:gdLst/>
            <a:ahLst/>
            <a:cxnLst/>
            <a:rect l="l" t="t" r="r" b="b"/>
            <a:pathLst>
              <a:path w="2362200" h="1781175">
                <a:moveTo>
                  <a:pt x="0" y="0"/>
                </a:moveTo>
                <a:lnTo>
                  <a:pt x="2362200" y="0"/>
                </a:lnTo>
                <a:lnTo>
                  <a:pt x="2362200" y="1781175"/>
                </a:lnTo>
                <a:lnTo>
                  <a:pt x="0" y="1781175"/>
                </a:lnTo>
                <a:lnTo>
                  <a:pt x="0" y="0"/>
                </a:lnTo>
                <a:close/>
              </a:path>
            </a:pathLst>
          </a:custGeom>
          <a:blipFill>
            <a:blip r:embed="rId10"/>
            <a:stretch>
              <a:fillRect/>
            </a:stretch>
          </a:blipFill>
        </p:spPr>
        <p:txBody>
          <a:bodyPr/>
          <a:lstStyle/>
          <a:p>
            <a:endParaRPr lang="en-CA"/>
          </a:p>
        </p:txBody>
      </p:sp>
      <p:sp>
        <p:nvSpPr>
          <p:cNvPr id="8" name="TextBox 8"/>
          <p:cNvSpPr txBox="1"/>
          <p:nvPr/>
        </p:nvSpPr>
        <p:spPr>
          <a:xfrm>
            <a:off x="1556937" y="950986"/>
            <a:ext cx="4852025" cy="1249880"/>
          </a:xfrm>
          <a:prstGeom prst="rect">
            <a:avLst/>
          </a:prstGeom>
        </p:spPr>
        <p:txBody>
          <a:bodyPr lIns="0" tIns="0" rIns="0" bIns="0" rtlCol="0" anchor="t">
            <a:spAutoFit/>
          </a:bodyPr>
          <a:lstStyle/>
          <a:p>
            <a:pPr algn="just">
              <a:lnSpc>
                <a:spcPts val="4443"/>
              </a:lnSpc>
            </a:pPr>
            <a:r>
              <a:rPr lang="en-US" sz="3762">
                <a:solidFill>
                  <a:srgbClr val="FFFFFF"/>
                </a:solidFill>
                <a:latin typeface="Montserrat Ultra-Bold"/>
              </a:rPr>
              <a:t>EXPLORATORY </a:t>
            </a:r>
            <a:r>
              <a:rPr lang="en-US" sz="3762">
                <a:solidFill>
                  <a:srgbClr val="5D5491"/>
                </a:solidFill>
                <a:latin typeface="Montserrat Ultra-Bold"/>
              </a:rPr>
              <a:t>11 </a:t>
            </a:r>
            <a:r>
              <a:rPr lang="en-US" sz="3762">
                <a:solidFill>
                  <a:srgbClr val="FFFFFF"/>
                </a:solidFill>
                <a:latin typeface="Montserrat Ultra-Bold"/>
              </a:rPr>
              <a:t>DATA ANALYSIS</a:t>
            </a:r>
          </a:p>
        </p:txBody>
      </p:sp>
      <p:sp>
        <p:nvSpPr>
          <p:cNvPr id="9" name="TextBox 9"/>
          <p:cNvSpPr txBox="1"/>
          <p:nvPr/>
        </p:nvSpPr>
        <p:spPr>
          <a:xfrm>
            <a:off x="920134" y="7748673"/>
            <a:ext cx="5689530" cy="1315355"/>
          </a:xfrm>
          <a:prstGeom prst="rect">
            <a:avLst/>
          </a:prstGeom>
        </p:spPr>
        <p:txBody>
          <a:bodyPr lIns="0" tIns="0" rIns="0" bIns="0" rtlCol="0" anchor="t">
            <a:spAutoFit/>
          </a:bodyPr>
          <a:lstStyle/>
          <a:p>
            <a:pPr algn="just">
              <a:lnSpc>
                <a:spcPts val="1732"/>
              </a:lnSpc>
            </a:pPr>
            <a:r>
              <a:rPr lang="en-US" sz="1282" spc="25">
                <a:solidFill>
                  <a:srgbClr val="000000"/>
                </a:solidFill>
                <a:latin typeface="Montserrat"/>
              </a:rPr>
              <a:t>We present a chart that highlights our top customers based on the value they've contributed to the company. Additionally, we visualize the countries from which these valuable customers originate. This analysis allows us to appreciate and nurture our most significant customer relationships while gaining insights into the geographic distribution of these valued clients.</a:t>
            </a:r>
          </a:p>
        </p:txBody>
      </p:sp>
      <p:sp>
        <p:nvSpPr>
          <p:cNvPr id="10" name="TextBox 10"/>
          <p:cNvSpPr txBox="1"/>
          <p:nvPr/>
        </p:nvSpPr>
        <p:spPr>
          <a:xfrm>
            <a:off x="1041397" y="3337446"/>
            <a:ext cx="2209952" cy="244373"/>
          </a:xfrm>
          <a:prstGeom prst="rect">
            <a:avLst/>
          </a:prstGeom>
        </p:spPr>
        <p:txBody>
          <a:bodyPr lIns="0" tIns="0" rIns="0" bIns="0" rtlCol="0" anchor="t">
            <a:spAutoFit/>
          </a:bodyPr>
          <a:lstStyle/>
          <a:p>
            <a:pPr algn="l">
              <a:lnSpc>
                <a:spcPts val="1974"/>
              </a:lnSpc>
            </a:pPr>
            <a:r>
              <a:rPr lang="en-US" sz="1410">
                <a:solidFill>
                  <a:srgbClr val="5D5491"/>
                </a:solidFill>
                <a:latin typeface="Montserrat Heavy"/>
              </a:rPr>
              <a:t>Top Repeat Customers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9515" y="675637"/>
            <a:ext cx="509349" cy="1905067"/>
          </a:xfrm>
          <a:custGeom>
            <a:avLst/>
            <a:gdLst/>
            <a:ahLst/>
            <a:cxnLst/>
            <a:rect l="l" t="t" r="r" b="b"/>
            <a:pathLst>
              <a:path w="509349" h="1905067">
                <a:moveTo>
                  <a:pt x="0" y="0"/>
                </a:moveTo>
                <a:lnTo>
                  <a:pt x="509350" y="0"/>
                </a:lnTo>
                <a:lnTo>
                  <a:pt x="509350" y="1905067"/>
                </a:lnTo>
                <a:lnTo>
                  <a:pt x="0" y="19050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3" name="Freeform 3"/>
          <p:cNvSpPr/>
          <p:nvPr/>
        </p:nvSpPr>
        <p:spPr>
          <a:xfrm>
            <a:off x="1041397" y="2952817"/>
            <a:ext cx="1040444" cy="268291"/>
          </a:xfrm>
          <a:custGeom>
            <a:avLst/>
            <a:gdLst/>
            <a:ahLst/>
            <a:cxnLst/>
            <a:rect l="l" t="t" r="r" b="b"/>
            <a:pathLst>
              <a:path w="1040444" h="268291">
                <a:moveTo>
                  <a:pt x="0" y="0"/>
                </a:moveTo>
                <a:lnTo>
                  <a:pt x="1040444" y="0"/>
                </a:lnTo>
                <a:lnTo>
                  <a:pt x="1040444" y="268290"/>
                </a:lnTo>
                <a:lnTo>
                  <a:pt x="0" y="2682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CA"/>
          </a:p>
        </p:txBody>
      </p:sp>
      <p:sp>
        <p:nvSpPr>
          <p:cNvPr id="4" name="Freeform 4"/>
          <p:cNvSpPr/>
          <p:nvPr/>
        </p:nvSpPr>
        <p:spPr>
          <a:xfrm>
            <a:off x="977903" y="579968"/>
            <a:ext cx="5850465" cy="1907677"/>
          </a:xfrm>
          <a:custGeom>
            <a:avLst/>
            <a:gdLst/>
            <a:ahLst/>
            <a:cxnLst/>
            <a:rect l="l" t="t" r="r" b="b"/>
            <a:pathLst>
              <a:path w="5850465" h="1907677">
                <a:moveTo>
                  <a:pt x="0" y="0"/>
                </a:moveTo>
                <a:lnTo>
                  <a:pt x="5850465" y="0"/>
                </a:lnTo>
                <a:lnTo>
                  <a:pt x="5850465" y="1907676"/>
                </a:lnTo>
                <a:lnTo>
                  <a:pt x="0" y="190767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CA"/>
          </a:p>
        </p:txBody>
      </p:sp>
      <p:sp>
        <p:nvSpPr>
          <p:cNvPr id="5" name="Freeform 5"/>
          <p:cNvSpPr/>
          <p:nvPr/>
        </p:nvSpPr>
        <p:spPr>
          <a:xfrm>
            <a:off x="1041397" y="675637"/>
            <a:ext cx="5686425" cy="1905000"/>
          </a:xfrm>
          <a:custGeom>
            <a:avLst/>
            <a:gdLst/>
            <a:ahLst/>
            <a:cxnLst/>
            <a:rect l="l" t="t" r="r" b="b"/>
            <a:pathLst>
              <a:path w="5686425" h="1905000">
                <a:moveTo>
                  <a:pt x="0" y="0"/>
                </a:moveTo>
                <a:lnTo>
                  <a:pt x="5686425" y="0"/>
                </a:lnTo>
                <a:lnTo>
                  <a:pt x="5686425" y="1905000"/>
                </a:lnTo>
                <a:lnTo>
                  <a:pt x="0" y="1905000"/>
                </a:lnTo>
                <a:lnTo>
                  <a:pt x="0" y="0"/>
                </a:lnTo>
                <a:close/>
              </a:path>
            </a:pathLst>
          </a:custGeom>
          <a:blipFill>
            <a:blip r:embed="rId8"/>
            <a:stretch>
              <a:fillRect t="-82133" r="-54" b="-41866"/>
            </a:stretch>
          </a:blipFill>
        </p:spPr>
        <p:txBody>
          <a:bodyPr/>
          <a:lstStyle/>
          <a:p>
            <a:endParaRPr lang="en-CA"/>
          </a:p>
        </p:txBody>
      </p:sp>
      <p:sp>
        <p:nvSpPr>
          <p:cNvPr id="6" name="Freeform 6"/>
          <p:cNvSpPr/>
          <p:nvPr/>
        </p:nvSpPr>
        <p:spPr>
          <a:xfrm>
            <a:off x="1041397" y="4095455"/>
            <a:ext cx="2847975" cy="1819275"/>
          </a:xfrm>
          <a:custGeom>
            <a:avLst/>
            <a:gdLst/>
            <a:ahLst/>
            <a:cxnLst/>
            <a:rect l="l" t="t" r="r" b="b"/>
            <a:pathLst>
              <a:path w="2847975" h="1819275">
                <a:moveTo>
                  <a:pt x="0" y="0"/>
                </a:moveTo>
                <a:lnTo>
                  <a:pt x="2847975" y="0"/>
                </a:lnTo>
                <a:lnTo>
                  <a:pt x="2847975" y="1819275"/>
                </a:lnTo>
                <a:lnTo>
                  <a:pt x="0" y="1819275"/>
                </a:lnTo>
                <a:lnTo>
                  <a:pt x="0" y="0"/>
                </a:lnTo>
                <a:close/>
              </a:path>
            </a:pathLst>
          </a:custGeom>
          <a:blipFill>
            <a:blip r:embed="rId9"/>
            <a:stretch>
              <a:fillRect t="-7447" b="-7736"/>
            </a:stretch>
          </a:blipFill>
        </p:spPr>
        <p:txBody>
          <a:bodyPr/>
          <a:lstStyle/>
          <a:p>
            <a:endParaRPr lang="en-CA"/>
          </a:p>
        </p:txBody>
      </p:sp>
      <p:sp>
        <p:nvSpPr>
          <p:cNvPr id="7" name="Freeform 7"/>
          <p:cNvSpPr/>
          <p:nvPr/>
        </p:nvSpPr>
        <p:spPr>
          <a:xfrm>
            <a:off x="4127030" y="4095455"/>
            <a:ext cx="2486025" cy="1819275"/>
          </a:xfrm>
          <a:custGeom>
            <a:avLst/>
            <a:gdLst/>
            <a:ahLst/>
            <a:cxnLst/>
            <a:rect l="l" t="t" r="r" b="b"/>
            <a:pathLst>
              <a:path w="2486025" h="1819275">
                <a:moveTo>
                  <a:pt x="0" y="0"/>
                </a:moveTo>
                <a:lnTo>
                  <a:pt x="2486025" y="0"/>
                </a:lnTo>
                <a:lnTo>
                  <a:pt x="2486025" y="1819275"/>
                </a:lnTo>
                <a:lnTo>
                  <a:pt x="0" y="1819275"/>
                </a:lnTo>
                <a:lnTo>
                  <a:pt x="0" y="0"/>
                </a:lnTo>
                <a:close/>
              </a:path>
            </a:pathLst>
          </a:custGeom>
          <a:blipFill>
            <a:blip r:embed="rId10"/>
            <a:stretch>
              <a:fillRect/>
            </a:stretch>
          </a:blipFill>
        </p:spPr>
        <p:txBody>
          <a:bodyPr/>
          <a:lstStyle/>
          <a:p>
            <a:endParaRPr lang="en-CA"/>
          </a:p>
        </p:txBody>
      </p:sp>
      <p:sp>
        <p:nvSpPr>
          <p:cNvPr id="8" name="TextBox 8"/>
          <p:cNvSpPr txBox="1"/>
          <p:nvPr/>
        </p:nvSpPr>
        <p:spPr>
          <a:xfrm>
            <a:off x="1556937" y="950986"/>
            <a:ext cx="4898384" cy="1249880"/>
          </a:xfrm>
          <a:prstGeom prst="rect">
            <a:avLst/>
          </a:prstGeom>
        </p:spPr>
        <p:txBody>
          <a:bodyPr lIns="0" tIns="0" rIns="0" bIns="0" rtlCol="0" anchor="t">
            <a:spAutoFit/>
          </a:bodyPr>
          <a:lstStyle/>
          <a:p>
            <a:pPr algn="just">
              <a:lnSpc>
                <a:spcPts val="4443"/>
              </a:lnSpc>
            </a:pPr>
            <a:r>
              <a:rPr lang="en-US" sz="3762">
                <a:solidFill>
                  <a:srgbClr val="FFFFFF"/>
                </a:solidFill>
                <a:latin typeface="Montserrat Ultra-Bold"/>
              </a:rPr>
              <a:t>EXPLORATORY </a:t>
            </a:r>
            <a:r>
              <a:rPr lang="en-US" sz="3762">
                <a:solidFill>
                  <a:srgbClr val="5D5491"/>
                </a:solidFill>
                <a:latin typeface="Montserrat Ultra-Bold"/>
              </a:rPr>
              <a:t>12 </a:t>
            </a:r>
            <a:r>
              <a:rPr lang="en-US" sz="3762">
                <a:solidFill>
                  <a:srgbClr val="FFFFFF"/>
                </a:solidFill>
                <a:latin typeface="Montserrat Ultra-Bold"/>
              </a:rPr>
              <a:t>DATA ANALYSIS</a:t>
            </a:r>
          </a:p>
        </p:txBody>
      </p:sp>
      <p:sp>
        <p:nvSpPr>
          <p:cNvPr id="9" name="TextBox 9"/>
          <p:cNvSpPr txBox="1"/>
          <p:nvPr/>
        </p:nvSpPr>
        <p:spPr>
          <a:xfrm>
            <a:off x="1007535" y="7065978"/>
            <a:ext cx="5689492" cy="875328"/>
          </a:xfrm>
          <a:prstGeom prst="rect">
            <a:avLst/>
          </a:prstGeom>
        </p:spPr>
        <p:txBody>
          <a:bodyPr lIns="0" tIns="0" rIns="0" bIns="0" rtlCol="0" anchor="t">
            <a:spAutoFit/>
          </a:bodyPr>
          <a:lstStyle/>
          <a:p>
            <a:pPr algn="just">
              <a:lnSpc>
                <a:spcPts val="1732"/>
              </a:lnSpc>
            </a:pPr>
            <a:r>
              <a:rPr lang="en-US" sz="1282">
                <a:solidFill>
                  <a:srgbClr val="000000"/>
                </a:solidFill>
                <a:latin typeface="Montserrat"/>
              </a:rPr>
              <a:t>It represents the distribution of the 'UnitPrice' attribute. This plot provides insights into the distribution of unit prices for our products. Understanding the distribution of unit prices is crucial for pricing strategies and product positioning.</a:t>
            </a:r>
          </a:p>
        </p:txBody>
      </p:sp>
      <p:sp>
        <p:nvSpPr>
          <p:cNvPr id="10" name="TextBox 10"/>
          <p:cNvSpPr txBox="1"/>
          <p:nvPr/>
        </p:nvSpPr>
        <p:spPr>
          <a:xfrm>
            <a:off x="1041397" y="3337446"/>
            <a:ext cx="3458099" cy="244373"/>
          </a:xfrm>
          <a:prstGeom prst="rect">
            <a:avLst/>
          </a:prstGeom>
        </p:spPr>
        <p:txBody>
          <a:bodyPr lIns="0" tIns="0" rIns="0" bIns="0" rtlCol="0" anchor="t">
            <a:spAutoFit/>
          </a:bodyPr>
          <a:lstStyle/>
          <a:p>
            <a:pPr algn="l">
              <a:lnSpc>
                <a:spcPts val="1974"/>
              </a:lnSpc>
            </a:pPr>
            <a:r>
              <a:rPr lang="en-US" sz="1410">
                <a:solidFill>
                  <a:srgbClr val="5D5491"/>
                </a:solidFill>
                <a:latin typeface="Montserrat Heavy"/>
              </a:rPr>
              <a:t>UnitPrice and Quantity Distribution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41397" y="675637"/>
            <a:ext cx="5686425" cy="1905000"/>
          </a:xfrm>
          <a:custGeom>
            <a:avLst/>
            <a:gdLst/>
            <a:ahLst/>
            <a:cxnLst/>
            <a:rect l="l" t="t" r="r" b="b"/>
            <a:pathLst>
              <a:path w="5686425" h="1905000">
                <a:moveTo>
                  <a:pt x="0" y="0"/>
                </a:moveTo>
                <a:lnTo>
                  <a:pt x="5686425" y="0"/>
                </a:lnTo>
                <a:lnTo>
                  <a:pt x="5686425" y="1905000"/>
                </a:lnTo>
                <a:lnTo>
                  <a:pt x="0" y="1905000"/>
                </a:lnTo>
                <a:lnTo>
                  <a:pt x="0" y="0"/>
                </a:lnTo>
                <a:close/>
              </a:path>
            </a:pathLst>
          </a:custGeom>
          <a:blipFill>
            <a:blip r:embed="rId2"/>
            <a:stretch>
              <a:fillRect t="-82133" r="-54" b="-41866"/>
            </a:stretch>
          </a:blipFill>
        </p:spPr>
        <p:txBody>
          <a:bodyPr/>
          <a:lstStyle/>
          <a:p>
            <a:endParaRPr lang="en-CA"/>
          </a:p>
        </p:txBody>
      </p:sp>
      <p:sp>
        <p:nvSpPr>
          <p:cNvPr id="3" name="Freeform 3"/>
          <p:cNvSpPr/>
          <p:nvPr/>
        </p:nvSpPr>
        <p:spPr>
          <a:xfrm>
            <a:off x="159515" y="675637"/>
            <a:ext cx="509349" cy="1905067"/>
          </a:xfrm>
          <a:custGeom>
            <a:avLst/>
            <a:gdLst/>
            <a:ahLst/>
            <a:cxnLst/>
            <a:rect l="l" t="t" r="r" b="b"/>
            <a:pathLst>
              <a:path w="509349" h="1905067">
                <a:moveTo>
                  <a:pt x="0" y="0"/>
                </a:moveTo>
                <a:lnTo>
                  <a:pt x="509350" y="0"/>
                </a:lnTo>
                <a:lnTo>
                  <a:pt x="509350" y="1905067"/>
                </a:lnTo>
                <a:lnTo>
                  <a:pt x="0" y="19050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CA"/>
          </a:p>
        </p:txBody>
      </p:sp>
      <p:sp>
        <p:nvSpPr>
          <p:cNvPr id="4" name="Freeform 4"/>
          <p:cNvSpPr/>
          <p:nvPr/>
        </p:nvSpPr>
        <p:spPr>
          <a:xfrm>
            <a:off x="1041397" y="2952817"/>
            <a:ext cx="1040444" cy="268291"/>
          </a:xfrm>
          <a:custGeom>
            <a:avLst/>
            <a:gdLst/>
            <a:ahLst/>
            <a:cxnLst/>
            <a:rect l="l" t="t" r="r" b="b"/>
            <a:pathLst>
              <a:path w="1040444" h="268291">
                <a:moveTo>
                  <a:pt x="0" y="0"/>
                </a:moveTo>
                <a:lnTo>
                  <a:pt x="1040444" y="0"/>
                </a:lnTo>
                <a:lnTo>
                  <a:pt x="1040444" y="268290"/>
                </a:lnTo>
                <a:lnTo>
                  <a:pt x="0" y="26829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CA"/>
          </a:p>
        </p:txBody>
      </p:sp>
      <p:sp>
        <p:nvSpPr>
          <p:cNvPr id="5" name="Freeform 5"/>
          <p:cNvSpPr/>
          <p:nvPr/>
        </p:nvSpPr>
        <p:spPr>
          <a:xfrm>
            <a:off x="977903" y="579968"/>
            <a:ext cx="5850465" cy="1907677"/>
          </a:xfrm>
          <a:custGeom>
            <a:avLst/>
            <a:gdLst/>
            <a:ahLst/>
            <a:cxnLst/>
            <a:rect l="l" t="t" r="r" b="b"/>
            <a:pathLst>
              <a:path w="5850465" h="1907677">
                <a:moveTo>
                  <a:pt x="0" y="0"/>
                </a:moveTo>
                <a:lnTo>
                  <a:pt x="5850465" y="0"/>
                </a:lnTo>
                <a:lnTo>
                  <a:pt x="5850465" y="1907676"/>
                </a:lnTo>
                <a:lnTo>
                  <a:pt x="0" y="190767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CA"/>
          </a:p>
        </p:txBody>
      </p:sp>
      <p:sp>
        <p:nvSpPr>
          <p:cNvPr id="6" name="Freeform 6"/>
          <p:cNvSpPr/>
          <p:nvPr/>
        </p:nvSpPr>
        <p:spPr>
          <a:xfrm>
            <a:off x="1261053" y="3815677"/>
            <a:ext cx="4867275" cy="3038475"/>
          </a:xfrm>
          <a:custGeom>
            <a:avLst/>
            <a:gdLst/>
            <a:ahLst/>
            <a:cxnLst/>
            <a:rect l="l" t="t" r="r" b="b"/>
            <a:pathLst>
              <a:path w="4867275" h="3038475">
                <a:moveTo>
                  <a:pt x="0" y="0"/>
                </a:moveTo>
                <a:lnTo>
                  <a:pt x="4867275" y="0"/>
                </a:lnTo>
                <a:lnTo>
                  <a:pt x="4867275" y="3038475"/>
                </a:lnTo>
                <a:lnTo>
                  <a:pt x="0" y="3038475"/>
                </a:lnTo>
                <a:lnTo>
                  <a:pt x="0" y="0"/>
                </a:lnTo>
                <a:close/>
              </a:path>
            </a:pathLst>
          </a:custGeom>
          <a:blipFill>
            <a:blip r:embed="rId9"/>
            <a:stretch>
              <a:fillRect/>
            </a:stretch>
          </a:blipFill>
        </p:spPr>
        <p:txBody>
          <a:bodyPr/>
          <a:lstStyle/>
          <a:p>
            <a:endParaRPr lang="en-CA"/>
          </a:p>
        </p:txBody>
      </p:sp>
      <p:sp>
        <p:nvSpPr>
          <p:cNvPr id="7" name="TextBox 7"/>
          <p:cNvSpPr txBox="1"/>
          <p:nvPr/>
        </p:nvSpPr>
        <p:spPr>
          <a:xfrm>
            <a:off x="1556937" y="950986"/>
            <a:ext cx="4899317" cy="1249880"/>
          </a:xfrm>
          <a:prstGeom prst="rect">
            <a:avLst/>
          </a:prstGeom>
        </p:spPr>
        <p:txBody>
          <a:bodyPr lIns="0" tIns="0" rIns="0" bIns="0" rtlCol="0" anchor="t">
            <a:spAutoFit/>
          </a:bodyPr>
          <a:lstStyle/>
          <a:p>
            <a:pPr algn="just">
              <a:lnSpc>
                <a:spcPts val="4443"/>
              </a:lnSpc>
            </a:pPr>
            <a:r>
              <a:rPr lang="en-US" sz="3762">
                <a:solidFill>
                  <a:srgbClr val="FFFFFF"/>
                </a:solidFill>
                <a:latin typeface="Montserrat Ultra-Bold"/>
              </a:rPr>
              <a:t>EXPLORATORY </a:t>
            </a:r>
            <a:r>
              <a:rPr lang="en-US" sz="3762">
                <a:solidFill>
                  <a:srgbClr val="5D5491"/>
                </a:solidFill>
                <a:latin typeface="Montserrat Ultra-Bold"/>
              </a:rPr>
              <a:t>13 </a:t>
            </a:r>
            <a:r>
              <a:rPr lang="en-US" sz="3762">
                <a:solidFill>
                  <a:srgbClr val="FFFFFF"/>
                </a:solidFill>
                <a:latin typeface="Montserrat Ultra-Bold"/>
              </a:rPr>
              <a:t>DATA ANALYSIS</a:t>
            </a:r>
          </a:p>
        </p:txBody>
      </p:sp>
      <p:sp>
        <p:nvSpPr>
          <p:cNvPr id="8" name="TextBox 8"/>
          <p:cNvSpPr txBox="1"/>
          <p:nvPr/>
        </p:nvSpPr>
        <p:spPr>
          <a:xfrm>
            <a:off x="1007535" y="7406583"/>
            <a:ext cx="5689559" cy="875328"/>
          </a:xfrm>
          <a:prstGeom prst="rect">
            <a:avLst/>
          </a:prstGeom>
        </p:spPr>
        <p:txBody>
          <a:bodyPr lIns="0" tIns="0" rIns="0" bIns="0" rtlCol="0" anchor="t">
            <a:spAutoFit/>
          </a:bodyPr>
          <a:lstStyle/>
          <a:p>
            <a:pPr algn="just">
              <a:lnSpc>
                <a:spcPts val="1732"/>
              </a:lnSpc>
            </a:pPr>
            <a:r>
              <a:rPr lang="en-US" sz="1282" spc="3">
                <a:solidFill>
                  <a:srgbClr val="000000"/>
                </a:solidFill>
                <a:latin typeface="Montserrat"/>
              </a:rPr>
              <a:t>We present a heatmap chart that illustrates how sales are distributed among different months and days of the week. The color scale represents the total value of sales, helping us identify the patterns in sales activity over the course of the year.</a:t>
            </a:r>
          </a:p>
        </p:txBody>
      </p:sp>
      <p:sp>
        <p:nvSpPr>
          <p:cNvPr id="9" name="TextBox 9"/>
          <p:cNvSpPr txBox="1"/>
          <p:nvPr/>
        </p:nvSpPr>
        <p:spPr>
          <a:xfrm>
            <a:off x="1041397" y="3337446"/>
            <a:ext cx="3909355" cy="244373"/>
          </a:xfrm>
          <a:prstGeom prst="rect">
            <a:avLst/>
          </a:prstGeom>
        </p:spPr>
        <p:txBody>
          <a:bodyPr lIns="0" tIns="0" rIns="0" bIns="0" rtlCol="0" anchor="t">
            <a:spAutoFit/>
          </a:bodyPr>
          <a:lstStyle/>
          <a:p>
            <a:pPr algn="l">
              <a:lnSpc>
                <a:spcPts val="1974"/>
              </a:lnSpc>
            </a:pPr>
            <a:r>
              <a:rPr lang="en-US" sz="1410">
                <a:solidFill>
                  <a:srgbClr val="5D5491"/>
                </a:solidFill>
                <a:latin typeface="Montserrat Heavy"/>
              </a:rPr>
              <a:t>Sales Value per Month and Day of Week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41397" y="4015835"/>
            <a:ext cx="667598" cy="667588"/>
          </a:xfrm>
          <a:custGeom>
            <a:avLst/>
            <a:gdLst/>
            <a:ahLst/>
            <a:cxnLst/>
            <a:rect l="l" t="t" r="r" b="b"/>
            <a:pathLst>
              <a:path w="667598" h="667588">
                <a:moveTo>
                  <a:pt x="0" y="0"/>
                </a:moveTo>
                <a:lnTo>
                  <a:pt x="667598" y="0"/>
                </a:lnTo>
                <a:lnTo>
                  <a:pt x="667598" y="667588"/>
                </a:lnTo>
                <a:lnTo>
                  <a:pt x="0" y="6675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3" name="Freeform 3"/>
          <p:cNvSpPr/>
          <p:nvPr/>
        </p:nvSpPr>
        <p:spPr>
          <a:xfrm>
            <a:off x="5666061" y="677332"/>
            <a:ext cx="1098804" cy="1098804"/>
          </a:xfrm>
          <a:custGeom>
            <a:avLst/>
            <a:gdLst/>
            <a:ahLst/>
            <a:cxnLst/>
            <a:rect l="l" t="t" r="r" b="b"/>
            <a:pathLst>
              <a:path w="1098804" h="1098804">
                <a:moveTo>
                  <a:pt x="0" y="0"/>
                </a:moveTo>
                <a:lnTo>
                  <a:pt x="1098804" y="0"/>
                </a:lnTo>
                <a:lnTo>
                  <a:pt x="1098804" y="1098804"/>
                </a:lnTo>
                <a:lnTo>
                  <a:pt x="0" y="10988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CA"/>
          </a:p>
        </p:txBody>
      </p:sp>
      <p:sp>
        <p:nvSpPr>
          <p:cNvPr id="4" name="Freeform 4"/>
          <p:cNvSpPr/>
          <p:nvPr/>
        </p:nvSpPr>
        <p:spPr>
          <a:xfrm>
            <a:off x="1189834" y="4126973"/>
            <a:ext cx="371475" cy="447675"/>
          </a:xfrm>
          <a:custGeom>
            <a:avLst/>
            <a:gdLst/>
            <a:ahLst/>
            <a:cxnLst/>
            <a:rect l="l" t="t" r="r" b="b"/>
            <a:pathLst>
              <a:path w="371475" h="447675">
                <a:moveTo>
                  <a:pt x="0" y="0"/>
                </a:moveTo>
                <a:lnTo>
                  <a:pt x="371475" y="0"/>
                </a:lnTo>
                <a:lnTo>
                  <a:pt x="371475" y="447675"/>
                </a:lnTo>
                <a:lnTo>
                  <a:pt x="0" y="447675"/>
                </a:lnTo>
                <a:lnTo>
                  <a:pt x="0" y="0"/>
                </a:lnTo>
                <a:close/>
              </a:path>
            </a:pathLst>
          </a:custGeom>
          <a:blipFill>
            <a:blip r:embed="rId6"/>
            <a:stretch>
              <a:fillRect/>
            </a:stretch>
          </a:blipFill>
        </p:spPr>
        <p:txBody>
          <a:bodyPr/>
          <a:lstStyle/>
          <a:p>
            <a:endParaRPr lang="en-CA"/>
          </a:p>
        </p:txBody>
      </p:sp>
      <p:sp>
        <p:nvSpPr>
          <p:cNvPr id="5" name="Freeform 5"/>
          <p:cNvSpPr/>
          <p:nvPr/>
        </p:nvSpPr>
        <p:spPr>
          <a:xfrm>
            <a:off x="1007535" y="5612616"/>
            <a:ext cx="667588" cy="667598"/>
          </a:xfrm>
          <a:custGeom>
            <a:avLst/>
            <a:gdLst/>
            <a:ahLst/>
            <a:cxnLst/>
            <a:rect l="l" t="t" r="r" b="b"/>
            <a:pathLst>
              <a:path w="667588" h="667598">
                <a:moveTo>
                  <a:pt x="0" y="0"/>
                </a:moveTo>
                <a:lnTo>
                  <a:pt x="667589" y="0"/>
                </a:lnTo>
                <a:lnTo>
                  <a:pt x="667589" y="667598"/>
                </a:lnTo>
                <a:lnTo>
                  <a:pt x="0" y="667598"/>
                </a:lnTo>
                <a:lnTo>
                  <a:pt x="0" y="0"/>
                </a:lnTo>
                <a:close/>
              </a:path>
            </a:pathLst>
          </a:custGeom>
          <a:blipFill>
            <a:blip r:embed="rId2">
              <a:extLst>
                <a:ext uri="{96DAC541-7B7A-43D3-8B79-37D633B846F1}">
                  <asvg:svgBlip xmlns:asvg="http://schemas.microsoft.com/office/drawing/2016/SVG/main" r:embed="rId7"/>
                </a:ext>
              </a:extLst>
            </a:blip>
            <a:stretch>
              <a:fillRect/>
            </a:stretch>
          </a:blipFill>
        </p:spPr>
        <p:txBody>
          <a:bodyPr/>
          <a:lstStyle/>
          <a:p>
            <a:endParaRPr lang="en-CA"/>
          </a:p>
        </p:txBody>
      </p:sp>
      <p:sp>
        <p:nvSpPr>
          <p:cNvPr id="6" name="Freeform 6"/>
          <p:cNvSpPr/>
          <p:nvPr/>
        </p:nvSpPr>
        <p:spPr>
          <a:xfrm>
            <a:off x="7103535" y="7064626"/>
            <a:ext cx="533733" cy="2993774"/>
          </a:xfrm>
          <a:custGeom>
            <a:avLst/>
            <a:gdLst/>
            <a:ahLst/>
            <a:cxnLst/>
            <a:rect l="l" t="t" r="r" b="b"/>
            <a:pathLst>
              <a:path w="533733" h="2993774">
                <a:moveTo>
                  <a:pt x="0" y="0"/>
                </a:moveTo>
                <a:lnTo>
                  <a:pt x="533734" y="0"/>
                </a:lnTo>
                <a:lnTo>
                  <a:pt x="533734" y="2993774"/>
                </a:lnTo>
                <a:lnTo>
                  <a:pt x="0" y="299377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CA"/>
          </a:p>
        </p:txBody>
      </p:sp>
      <p:sp>
        <p:nvSpPr>
          <p:cNvPr id="7" name="Freeform 7"/>
          <p:cNvSpPr/>
          <p:nvPr/>
        </p:nvSpPr>
        <p:spPr>
          <a:xfrm>
            <a:off x="1155964" y="5723753"/>
            <a:ext cx="371475" cy="447675"/>
          </a:xfrm>
          <a:custGeom>
            <a:avLst/>
            <a:gdLst/>
            <a:ahLst/>
            <a:cxnLst/>
            <a:rect l="l" t="t" r="r" b="b"/>
            <a:pathLst>
              <a:path w="371475" h="447675">
                <a:moveTo>
                  <a:pt x="0" y="0"/>
                </a:moveTo>
                <a:lnTo>
                  <a:pt x="371475" y="0"/>
                </a:lnTo>
                <a:lnTo>
                  <a:pt x="371475" y="447675"/>
                </a:lnTo>
                <a:lnTo>
                  <a:pt x="0" y="447675"/>
                </a:lnTo>
                <a:lnTo>
                  <a:pt x="0" y="0"/>
                </a:lnTo>
                <a:close/>
              </a:path>
            </a:pathLst>
          </a:custGeom>
          <a:blipFill>
            <a:blip r:embed="rId6"/>
            <a:stretch>
              <a:fillRect/>
            </a:stretch>
          </a:blipFill>
        </p:spPr>
        <p:txBody>
          <a:bodyPr/>
          <a:lstStyle/>
          <a:p>
            <a:endParaRPr lang="en-CA"/>
          </a:p>
        </p:txBody>
      </p:sp>
      <p:sp>
        <p:nvSpPr>
          <p:cNvPr id="8" name="Freeform 8"/>
          <p:cNvSpPr/>
          <p:nvPr/>
        </p:nvSpPr>
        <p:spPr>
          <a:xfrm>
            <a:off x="1041397" y="2759821"/>
            <a:ext cx="667598" cy="667588"/>
          </a:xfrm>
          <a:custGeom>
            <a:avLst/>
            <a:gdLst/>
            <a:ahLst/>
            <a:cxnLst/>
            <a:rect l="l" t="t" r="r" b="b"/>
            <a:pathLst>
              <a:path w="667598" h="667588">
                <a:moveTo>
                  <a:pt x="0" y="0"/>
                </a:moveTo>
                <a:lnTo>
                  <a:pt x="667598" y="0"/>
                </a:lnTo>
                <a:lnTo>
                  <a:pt x="667598" y="667588"/>
                </a:lnTo>
                <a:lnTo>
                  <a:pt x="0" y="667588"/>
                </a:lnTo>
                <a:lnTo>
                  <a:pt x="0" y="0"/>
                </a:lnTo>
                <a:close/>
              </a:path>
            </a:pathLst>
          </a:custGeom>
          <a:blipFill>
            <a:blip r:embed="rId2">
              <a:extLst>
                <a:ext uri="{96DAC541-7B7A-43D3-8B79-37D633B846F1}">
                  <asvg:svgBlip xmlns:asvg="http://schemas.microsoft.com/office/drawing/2016/SVG/main" r:embed="rId10"/>
                </a:ext>
              </a:extLst>
            </a:blip>
            <a:stretch>
              <a:fillRect/>
            </a:stretch>
          </a:blipFill>
        </p:spPr>
        <p:txBody>
          <a:bodyPr/>
          <a:lstStyle/>
          <a:p>
            <a:endParaRPr lang="en-CA"/>
          </a:p>
        </p:txBody>
      </p:sp>
      <p:sp>
        <p:nvSpPr>
          <p:cNvPr id="9" name="Freeform 9"/>
          <p:cNvSpPr/>
          <p:nvPr/>
        </p:nvSpPr>
        <p:spPr>
          <a:xfrm>
            <a:off x="1189834" y="2870959"/>
            <a:ext cx="371475" cy="447675"/>
          </a:xfrm>
          <a:custGeom>
            <a:avLst/>
            <a:gdLst/>
            <a:ahLst/>
            <a:cxnLst/>
            <a:rect l="l" t="t" r="r" b="b"/>
            <a:pathLst>
              <a:path w="371475" h="447675">
                <a:moveTo>
                  <a:pt x="0" y="0"/>
                </a:moveTo>
                <a:lnTo>
                  <a:pt x="371475" y="0"/>
                </a:lnTo>
                <a:lnTo>
                  <a:pt x="371475" y="447675"/>
                </a:lnTo>
                <a:lnTo>
                  <a:pt x="0" y="447675"/>
                </a:lnTo>
                <a:lnTo>
                  <a:pt x="0" y="0"/>
                </a:lnTo>
                <a:close/>
              </a:path>
            </a:pathLst>
          </a:custGeom>
          <a:blipFill>
            <a:blip r:embed="rId6"/>
            <a:stretch>
              <a:fillRect/>
            </a:stretch>
          </a:blipFill>
        </p:spPr>
        <p:txBody>
          <a:bodyPr/>
          <a:lstStyle/>
          <a:p>
            <a:endParaRPr lang="en-CA"/>
          </a:p>
        </p:txBody>
      </p:sp>
      <p:sp>
        <p:nvSpPr>
          <p:cNvPr id="10" name="Freeform 10"/>
          <p:cNvSpPr/>
          <p:nvPr/>
        </p:nvSpPr>
        <p:spPr>
          <a:xfrm>
            <a:off x="973665" y="6883670"/>
            <a:ext cx="667588" cy="667598"/>
          </a:xfrm>
          <a:custGeom>
            <a:avLst/>
            <a:gdLst/>
            <a:ahLst/>
            <a:cxnLst/>
            <a:rect l="l" t="t" r="r" b="b"/>
            <a:pathLst>
              <a:path w="667588" h="667598">
                <a:moveTo>
                  <a:pt x="0" y="0"/>
                </a:moveTo>
                <a:lnTo>
                  <a:pt x="667588" y="0"/>
                </a:lnTo>
                <a:lnTo>
                  <a:pt x="667588" y="667598"/>
                </a:lnTo>
                <a:lnTo>
                  <a:pt x="0" y="667598"/>
                </a:lnTo>
                <a:lnTo>
                  <a:pt x="0" y="0"/>
                </a:lnTo>
                <a:close/>
              </a:path>
            </a:pathLst>
          </a:custGeom>
          <a:blipFill>
            <a:blip r:embed="rId2">
              <a:extLst>
                <a:ext uri="{96DAC541-7B7A-43D3-8B79-37D633B846F1}">
                  <asvg:svgBlip xmlns:asvg="http://schemas.microsoft.com/office/drawing/2016/SVG/main" r:embed="rId11"/>
                </a:ext>
              </a:extLst>
            </a:blip>
            <a:stretch>
              <a:fillRect/>
            </a:stretch>
          </a:blipFill>
        </p:spPr>
        <p:txBody>
          <a:bodyPr/>
          <a:lstStyle/>
          <a:p>
            <a:endParaRPr lang="en-CA"/>
          </a:p>
        </p:txBody>
      </p:sp>
      <p:sp>
        <p:nvSpPr>
          <p:cNvPr id="11" name="Freeform 11"/>
          <p:cNvSpPr/>
          <p:nvPr/>
        </p:nvSpPr>
        <p:spPr>
          <a:xfrm>
            <a:off x="1122102" y="6994808"/>
            <a:ext cx="371475" cy="447675"/>
          </a:xfrm>
          <a:custGeom>
            <a:avLst/>
            <a:gdLst/>
            <a:ahLst/>
            <a:cxnLst/>
            <a:rect l="l" t="t" r="r" b="b"/>
            <a:pathLst>
              <a:path w="371475" h="447675">
                <a:moveTo>
                  <a:pt x="0" y="0"/>
                </a:moveTo>
                <a:lnTo>
                  <a:pt x="371475" y="0"/>
                </a:lnTo>
                <a:lnTo>
                  <a:pt x="371475" y="447675"/>
                </a:lnTo>
                <a:lnTo>
                  <a:pt x="0" y="447675"/>
                </a:lnTo>
                <a:lnTo>
                  <a:pt x="0" y="0"/>
                </a:lnTo>
                <a:close/>
              </a:path>
            </a:pathLst>
          </a:custGeom>
          <a:blipFill>
            <a:blip r:embed="rId6"/>
            <a:stretch>
              <a:fillRect/>
            </a:stretch>
          </a:blipFill>
        </p:spPr>
        <p:txBody>
          <a:bodyPr/>
          <a:lstStyle/>
          <a:p>
            <a:endParaRPr lang="en-CA"/>
          </a:p>
        </p:txBody>
      </p:sp>
      <p:sp>
        <p:nvSpPr>
          <p:cNvPr id="12" name="TextBox 12"/>
          <p:cNvSpPr txBox="1"/>
          <p:nvPr/>
        </p:nvSpPr>
        <p:spPr>
          <a:xfrm>
            <a:off x="1041397" y="717709"/>
            <a:ext cx="3543262" cy="1130703"/>
          </a:xfrm>
          <a:prstGeom prst="rect">
            <a:avLst/>
          </a:prstGeom>
        </p:spPr>
        <p:txBody>
          <a:bodyPr lIns="0" tIns="0" rIns="0" bIns="0" rtlCol="0" anchor="t">
            <a:spAutoFit/>
          </a:bodyPr>
          <a:lstStyle/>
          <a:p>
            <a:pPr algn="just">
              <a:lnSpc>
                <a:spcPts val="4443"/>
              </a:lnSpc>
            </a:pPr>
            <a:r>
              <a:rPr lang="en-US" sz="3762">
                <a:solidFill>
                  <a:srgbClr val="5D5491"/>
                </a:solidFill>
                <a:latin typeface="Montserrat Ultra-Bold"/>
              </a:rPr>
              <a:t>ASSOCIATION RULE MINING</a:t>
            </a:r>
          </a:p>
        </p:txBody>
      </p:sp>
      <p:sp>
        <p:nvSpPr>
          <p:cNvPr id="13" name="TextBox 13"/>
          <p:cNvSpPr txBox="1"/>
          <p:nvPr/>
        </p:nvSpPr>
        <p:spPr>
          <a:xfrm>
            <a:off x="5951325" y="874786"/>
            <a:ext cx="528037" cy="642385"/>
          </a:xfrm>
          <a:prstGeom prst="rect">
            <a:avLst/>
          </a:prstGeom>
        </p:spPr>
        <p:txBody>
          <a:bodyPr lIns="0" tIns="0" rIns="0" bIns="0" rtlCol="0" anchor="t">
            <a:spAutoFit/>
          </a:bodyPr>
          <a:lstStyle/>
          <a:p>
            <a:pPr algn="l">
              <a:lnSpc>
                <a:spcPts val="5267"/>
              </a:lnSpc>
            </a:pPr>
            <a:r>
              <a:rPr lang="en-US" sz="3762">
                <a:solidFill>
                  <a:srgbClr val="FFFFFF"/>
                </a:solidFill>
                <a:latin typeface="Montserrat Ultra-Bold"/>
              </a:rPr>
              <a:t>14</a:t>
            </a:r>
          </a:p>
        </p:txBody>
      </p:sp>
      <p:sp>
        <p:nvSpPr>
          <p:cNvPr id="14" name="TextBox 14"/>
          <p:cNvSpPr txBox="1"/>
          <p:nvPr/>
        </p:nvSpPr>
        <p:spPr>
          <a:xfrm>
            <a:off x="1922097" y="6846799"/>
            <a:ext cx="614972" cy="244373"/>
          </a:xfrm>
          <a:prstGeom prst="rect">
            <a:avLst/>
          </a:prstGeom>
        </p:spPr>
        <p:txBody>
          <a:bodyPr lIns="0" tIns="0" rIns="0" bIns="0" rtlCol="0" anchor="t">
            <a:spAutoFit/>
          </a:bodyPr>
          <a:lstStyle/>
          <a:p>
            <a:pPr algn="l">
              <a:lnSpc>
                <a:spcPts val="1974"/>
              </a:lnSpc>
            </a:pPr>
            <a:r>
              <a:rPr lang="en-US" sz="1410">
                <a:solidFill>
                  <a:srgbClr val="5D5491"/>
                </a:solidFill>
                <a:latin typeface="Montserrat Heavy"/>
              </a:rPr>
              <a:t>Rule 4</a:t>
            </a:r>
          </a:p>
        </p:txBody>
      </p:sp>
      <p:sp>
        <p:nvSpPr>
          <p:cNvPr id="15" name="TextBox 15"/>
          <p:cNvSpPr txBox="1"/>
          <p:nvPr/>
        </p:nvSpPr>
        <p:spPr>
          <a:xfrm>
            <a:off x="1955959" y="5575745"/>
            <a:ext cx="597418" cy="244373"/>
          </a:xfrm>
          <a:prstGeom prst="rect">
            <a:avLst/>
          </a:prstGeom>
        </p:spPr>
        <p:txBody>
          <a:bodyPr lIns="0" tIns="0" rIns="0" bIns="0" rtlCol="0" anchor="t">
            <a:spAutoFit/>
          </a:bodyPr>
          <a:lstStyle/>
          <a:p>
            <a:pPr algn="l">
              <a:lnSpc>
                <a:spcPts val="1974"/>
              </a:lnSpc>
            </a:pPr>
            <a:r>
              <a:rPr lang="en-US" sz="1410">
                <a:solidFill>
                  <a:srgbClr val="5D5491"/>
                </a:solidFill>
                <a:latin typeface="Montserrat Heavy"/>
              </a:rPr>
              <a:t>Rule 3</a:t>
            </a:r>
          </a:p>
        </p:txBody>
      </p:sp>
      <p:sp>
        <p:nvSpPr>
          <p:cNvPr id="16" name="TextBox 16"/>
          <p:cNvSpPr txBox="1"/>
          <p:nvPr/>
        </p:nvSpPr>
        <p:spPr>
          <a:xfrm>
            <a:off x="1955959" y="3970877"/>
            <a:ext cx="596341" cy="244373"/>
          </a:xfrm>
          <a:prstGeom prst="rect">
            <a:avLst/>
          </a:prstGeom>
        </p:spPr>
        <p:txBody>
          <a:bodyPr lIns="0" tIns="0" rIns="0" bIns="0" rtlCol="0" anchor="t">
            <a:spAutoFit/>
          </a:bodyPr>
          <a:lstStyle/>
          <a:p>
            <a:pPr algn="l">
              <a:lnSpc>
                <a:spcPts val="1974"/>
              </a:lnSpc>
            </a:pPr>
            <a:r>
              <a:rPr lang="en-US" sz="1410">
                <a:solidFill>
                  <a:srgbClr val="5D5491"/>
                </a:solidFill>
                <a:latin typeface="Montserrat Heavy"/>
              </a:rPr>
              <a:t>Rule 2</a:t>
            </a:r>
          </a:p>
        </p:txBody>
      </p:sp>
      <p:sp>
        <p:nvSpPr>
          <p:cNvPr id="17" name="TextBox 17"/>
          <p:cNvSpPr txBox="1"/>
          <p:nvPr/>
        </p:nvSpPr>
        <p:spPr>
          <a:xfrm>
            <a:off x="1955959" y="2714863"/>
            <a:ext cx="562308" cy="244373"/>
          </a:xfrm>
          <a:prstGeom prst="rect">
            <a:avLst/>
          </a:prstGeom>
        </p:spPr>
        <p:txBody>
          <a:bodyPr lIns="0" tIns="0" rIns="0" bIns="0" rtlCol="0" anchor="t">
            <a:spAutoFit/>
          </a:bodyPr>
          <a:lstStyle/>
          <a:p>
            <a:pPr algn="l">
              <a:lnSpc>
                <a:spcPts val="1974"/>
              </a:lnSpc>
            </a:pPr>
            <a:r>
              <a:rPr lang="en-US" sz="1410">
                <a:solidFill>
                  <a:srgbClr val="5D5491"/>
                </a:solidFill>
                <a:latin typeface="Montserrat Heavy"/>
              </a:rPr>
              <a:t>Rule 1</a:t>
            </a:r>
          </a:p>
        </p:txBody>
      </p:sp>
      <p:sp>
        <p:nvSpPr>
          <p:cNvPr id="18" name="TextBox 18"/>
          <p:cNvSpPr txBox="1"/>
          <p:nvPr/>
        </p:nvSpPr>
        <p:spPr>
          <a:xfrm>
            <a:off x="1888226" y="7215797"/>
            <a:ext cx="4774959" cy="1095346"/>
          </a:xfrm>
          <a:prstGeom prst="rect">
            <a:avLst/>
          </a:prstGeom>
        </p:spPr>
        <p:txBody>
          <a:bodyPr lIns="0" tIns="0" rIns="0" bIns="0" rtlCol="0" anchor="t">
            <a:spAutoFit/>
          </a:bodyPr>
          <a:lstStyle/>
          <a:p>
            <a:pPr algn="just">
              <a:lnSpc>
                <a:spcPts val="1732"/>
              </a:lnSpc>
            </a:pPr>
            <a:r>
              <a:rPr lang="en-US" sz="1282">
                <a:solidFill>
                  <a:srgbClr val="000000"/>
                </a:solidFill>
                <a:latin typeface="Montserrat"/>
              </a:rPr>
              <a:t>Different lunch bag designs, like "Lunch Bag Red RetroSpot" and "Lunch Bag Suki Design," show a connection, as customers who choose one design are likely to choose another, with a confidence of 40.1% and a lift of 6.926.</a:t>
            </a:r>
          </a:p>
        </p:txBody>
      </p:sp>
      <p:sp>
        <p:nvSpPr>
          <p:cNvPr id="19" name="TextBox 19"/>
          <p:cNvSpPr txBox="1"/>
          <p:nvPr/>
        </p:nvSpPr>
        <p:spPr>
          <a:xfrm>
            <a:off x="1922097" y="5944753"/>
            <a:ext cx="4774892" cy="655320"/>
          </a:xfrm>
          <a:prstGeom prst="rect">
            <a:avLst/>
          </a:prstGeom>
        </p:spPr>
        <p:txBody>
          <a:bodyPr lIns="0" tIns="0" rIns="0" bIns="0" rtlCol="0" anchor="t">
            <a:spAutoFit/>
          </a:bodyPr>
          <a:lstStyle/>
          <a:p>
            <a:pPr algn="just">
              <a:lnSpc>
                <a:spcPts val="1732"/>
              </a:lnSpc>
            </a:pPr>
            <a:r>
              <a:rPr lang="en-US" sz="1282" spc="33">
                <a:solidFill>
                  <a:srgbClr val="000000"/>
                </a:solidFill>
                <a:latin typeface="Montserrat"/>
              </a:rPr>
              <a:t>Customers often purchase both "Jumbo Bag Pink Polka Dot" and "Jumbo Bag Red RetroSpot," with a confidence of 61.5% and a lift of 7.162.</a:t>
            </a:r>
          </a:p>
        </p:txBody>
      </p:sp>
      <p:sp>
        <p:nvSpPr>
          <p:cNvPr id="20" name="TextBox 20"/>
          <p:cNvSpPr txBox="1"/>
          <p:nvPr/>
        </p:nvSpPr>
        <p:spPr>
          <a:xfrm>
            <a:off x="1955959" y="3091948"/>
            <a:ext cx="4774997" cy="655320"/>
          </a:xfrm>
          <a:prstGeom prst="rect">
            <a:avLst/>
          </a:prstGeom>
        </p:spPr>
        <p:txBody>
          <a:bodyPr lIns="0" tIns="0" rIns="0" bIns="0" rtlCol="0" anchor="t">
            <a:spAutoFit/>
          </a:bodyPr>
          <a:lstStyle/>
          <a:p>
            <a:pPr algn="just">
              <a:lnSpc>
                <a:spcPts val="1732"/>
              </a:lnSpc>
            </a:pPr>
            <a:r>
              <a:rPr lang="en-US" sz="1282" spc="24">
                <a:solidFill>
                  <a:srgbClr val="000000"/>
                </a:solidFill>
                <a:latin typeface="Montserrat"/>
              </a:rPr>
              <a:t>Customers who buy a green alarm clock are highly likely to purchase a red alarm clock, with a confidence of 67.1% and a lift of 13.834.</a:t>
            </a:r>
          </a:p>
        </p:txBody>
      </p:sp>
      <p:sp>
        <p:nvSpPr>
          <p:cNvPr id="21" name="TextBox 21"/>
          <p:cNvSpPr txBox="1"/>
          <p:nvPr/>
        </p:nvSpPr>
        <p:spPr>
          <a:xfrm>
            <a:off x="1955959" y="4347972"/>
            <a:ext cx="4774978" cy="1095346"/>
          </a:xfrm>
          <a:prstGeom prst="rect">
            <a:avLst/>
          </a:prstGeom>
        </p:spPr>
        <p:txBody>
          <a:bodyPr lIns="0" tIns="0" rIns="0" bIns="0" rtlCol="0" anchor="t">
            <a:spAutoFit/>
          </a:bodyPr>
          <a:lstStyle/>
          <a:p>
            <a:pPr algn="just">
              <a:lnSpc>
                <a:spcPts val="1732"/>
              </a:lnSpc>
            </a:pPr>
            <a:r>
              <a:rPr lang="en-US" sz="1282" spc="6">
                <a:solidFill>
                  <a:srgbClr val="000000"/>
                </a:solidFill>
                <a:latin typeface="Montserrat"/>
              </a:rPr>
              <a:t>There is a strong association between the "Roses Regency Teacup and Saucer" and the "Green Regency Teacup and Saucer." Customers who purchase one are very likely to buy the other, with a confidence of 69.1% and a lift of 18.017.</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638524" y="677332"/>
            <a:ext cx="1098804" cy="1098804"/>
          </a:xfrm>
          <a:custGeom>
            <a:avLst/>
            <a:gdLst/>
            <a:ahLst/>
            <a:cxnLst/>
            <a:rect l="l" t="t" r="r" b="b"/>
            <a:pathLst>
              <a:path w="1098804" h="1098804">
                <a:moveTo>
                  <a:pt x="0" y="0"/>
                </a:moveTo>
                <a:lnTo>
                  <a:pt x="1098804" y="0"/>
                </a:lnTo>
                <a:lnTo>
                  <a:pt x="1098804" y="1098804"/>
                </a:lnTo>
                <a:lnTo>
                  <a:pt x="0" y="10988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3" name="Freeform 3"/>
          <p:cNvSpPr/>
          <p:nvPr/>
        </p:nvSpPr>
        <p:spPr>
          <a:xfrm>
            <a:off x="953729" y="2562968"/>
            <a:ext cx="3514725" cy="3124200"/>
          </a:xfrm>
          <a:custGeom>
            <a:avLst/>
            <a:gdLst/>
            <a:ahLst/>
            <a:cxnLst/>
            <a:rect l="l" t="t" r="r" b="b"/>
            <a:pathLst>
              <a:path w="3514725" h="3124200">
                <a:moveTo>
                  <a:pt x="0" y="0"/>
                </a:moveTo>
                <a:lnTo>
                  <a:pt x="3514725" y="0"/>
                </a:lnTo>
                <a:lnTo>
                  <a:pt x="3514725" y="3124200"/>
                </a:lnTo>
                <a:lnTo>
                  <a:pt x="0" y="3124200"/>
                </a:lnTo>
                <a:lnTo>
                  <a:pt x="0" y="0"/>
                </a:lnTo>
                <a:close/>
              </a:path>
            </a:pathLst>
          </a:custGeom>
          <a:blipFill>
            <a:blip r:embed="rId4"/>
            <a:stretch>
              <a:fillRect/>
            </a:stretch>
          </a:blipFill>
        </p:spPr>
        <p:txBody>
          <a:bodyPr/>
          <a:lstStyle/>
          <a:p>
            <a:endParaRPr lang="en-CA"/>
          </a:p>
        </p:txBody>
      </p:sp>
      <p:sp>
        <p:nvSpPr>
          <p:cNvPr id="4" name="Freeform 4"/>
          <p:cNvSpPr/>
          <p:nvPr/>
        </p:nvSpPr>
        <p:spPr>
          <a:xfrm>
            <a:off x="2502027" y="2758211"/>
            <a:ext cx="419100" cy="581025"/>
          </a:xfrm>
          <a:custGeom>
            <a:avLst/>
            <a:gdLst/>
            <a:ahLst/>
            <a:cxnLst/>
            <a:rect l="l" t="t" r="r" b="b"/>
            <a:pathLst>
              <a:path w="419100" h="581025">
                <a:moveTo>
                  <a:pt x="0" y="0"/>
                </a:moveTo>
                <a:lnTo>
                  <a:pt x="419100" y="0"/>
                </a:lnTo>
                <a:lnTo>
                  <a:pt x="419100" y="581025"/>
                </a:lnTo>
                <a:lnTo>
                  <a:pt x="0" y="581025"/>
                </a:lnTo>
                <a:lnTo>
                  <a:pt x="0" y="0"/>
                </a:lnTo>
                <a:close/>
              </a:path>
            </a:pathLst>
          </a:custGeom>
          <a:blipFill>
            <a:blip r:embed="rId5"/>
            <a:stretch>
              <a:fillRect/>
            </a:stretch>
          </a:blipFill>
        </p:spPr>
        <p:txBody>
          <a:bodyPr/>
          <a:lstStyle/>
          <a:p>
            <a:endParaRPr lang="en-CA"/>
          </a:p>
        </p:txBody>
      </p:sp>
      <p:sp>
        <p:nvSpPr>
          <p:cNvPr id="5" name="Freeform 5"/>
          <p:cNvSpPr/>
          <p:nvPr/>
        </p:nvSpPr>
        <p:spPr>
          <a:xfrm>
            <a:off x="3589420" y="4842520"/>
            <a:ext cx="571500" cy="533400"/>
          </a:xfrm>
          <a:custGeom>
            <a:avLst/>
            <a:gdLst/>
            <a:ahLst/>
            <a:cxnLst/>
            <a:rect l="l" t="t" r="r" b="b"/>
            <a:pathLst>
              <a:path w="571500" h="533400">
                <a:moveTo>
                  <a:pt x="0" y="0"/>
                </a:moveTo>
                <a:lnTo>
                  <a:pt x="571500" y="0"/>
                </a:lnTo>
                <a:lnTo>
                  <a:pt x="571500" y="533400"/>
                </a:lnTo>
                <a:lnTo>
                  <a:pt x="0" y="533400"/>
                </a:lnTo>
                <a:lnTo>
                  <a:pt x="0" y="0"/>
                </a:lnTo>
                <a:close/>
              </a:path>
            </a:pathLst>
          </a:custGeom>
          <a:blipFill>
            <a:blip r:embed="rId6"/>
            <a:stretch>
              <a:fillRect/>
            </a:stretch>
          </a:blipFill>
        </p:spPr>
        <p:txBody>
          <a:bodyPr/>
          <a:lstStyle/>
          <a:p>
            <a:endParaRPr lang="en-CA"/>
          </a:p>
        </p:txBody>
      </p:sp>
      <p:sp>
        <p:nvSpPr>
          <p:cNvPr id="6" name="Freeform 6"/>
          <p:cNvSpPr/>
          <p:nvPr/>
        </p:nvSpPr>
        <p:spPr>
          <a:xfrm>
            <a:off x="1320279" y="4842520"/>
            <a:ext cx="400050" cy="533400"/>
          </a:xfrm>
          <a:custGeom>
            <a:avLst/>
            <a:gdLst/>
            <a:ahLst/>
            <a:cxnLst/>
            <a:rect l="l" t="t" r="r" b="b"/>
            <a:pathLst>
              <a:path w="400050" h="533400">
                <a:moveTo>
                  <a:pt x="0" y="0"/>
                </a:moveTo>
                <a:lnTo>
                  <a:pt x="400050" y="0"/>
                </a:lnTo>
                <a:lnTo>
                  <a:pt x="400050" y="533400"/>
                </a:lnTo>
                <a:lnTo>
                  <a:pt x="0" y="533400"/>
                </a:lnTo>
                <a:lnTo>
                  <a:pt x="0" y="0"/>
                </a:lnTo>
                <a:close/>
              </a:path>
            </a:pathLst>
          </a:custGeom>
          <a:blipFill>
            <a:blip r:embed="rId7"/>
            <a:stretch>
              <a:fillRect/>
            </a:stretch>
          </a:blipFill>
        </p:spPr>
        <p:txBody>
          <a:bodyPr/>
          <a:lstStyle/>
          <a:p>
            <a:endParaRPr lang="en-CA"/>
          </a:p>
        </p:txBody>
      </p:sp>
      <p:sp>
        <p:nvSpPr>
          <p:cNvPr id="7" name="Freeform 7"/>
          <p:cNvSpPr/>
          <p:nvPr/>
        </p:nvSpPr>
        <p:spPr>
          <a:xfrm>
            <a:off x="4849149" y="6387465"/>
            <a:ext cx="447675" cy="561975"/>
          </a:xfrm>
          <a:custGeom>
            <a:avLst/>
            <a:gdLst/>
            <a:ahLst/>
            <a:cxnLst/>
            <a:rect l="l" t="t" r="r" b="b"/>
            <a:pathLst>
              <a:path w="447675" h="561975">
                <a:moveTo>
                  <a:pt x="0" y="0"/>
                </a:moveTo>
                <a:lnTo>
                  <a:pt x="447675" y="0"/>
                </a:lnTo>
                <a:lnTo>
                  <a:pt x="447675" y="561975"/>
                </a:lnTo>
                <a:lnTo>
                  <a:pt x="0" y="561975"/>
                </a:lnTo>
                <a:lnTo>
                  <a:pt x="0" y="0"/>
                </a:lnTo>
                <a:close/>
              </a:path>
            </a:pathLst>
          </a:custGeom>
          <a:blipFill>
            <a:blip r:embed="rId8"/>
            <a:stretch>
              <a:fillRect/>
            </a:stretch>
          </a:blipFill>
        </p:spPr>
        <p:txBody>
          <a:bodyPr/>
          <a:lstStyle/>
          <a:p>
            <a:endParaRPr lang="en-CA"/>
          </a:p>
        </p:txBody>
      </p:sp>
      <p:sp>
        <p:nvSpPr>
          <p:cNvPr id="8" name="Freeform 8"/>
          <p:cNvSpPr/>
          <p:nvPr/>
        </p:nvSpPr>
        <p:spPr>
          <a:xfrm>
            <a:off x="5989987" y="8482927"/>
            <a:ext cx="609600" cy="609600"/>
          </a:xfrm>
          <a:custGeom>
            <a:avLst/>
            <a:gdLst/>
            <a:ahLst/>
            <a:cxnLst/>
            <a:rect l="l" t="t" r="r" b="b"/>
            <a:pathLst>
              <a:path w="609600" h="609600">
                <a:moveTo>
                  <a:pt x="0" y="0"/>
                </a:moveTo>
                <a:lnTo>
                  <a:pt x="609600" y="0"/>
                </a:lnTo>
                <a:lnTo>
                  <a:pt x="609600" y="609600"/>
                </a:lnTo>
                <a:lnTo>
                  <a:pt x="0" y="609600"/>
                </a:lnTo>
                <a:lnTo>
                  <a:pt x="0" y="0"/>
                </a:lnTo>
                <a:close/>
              </a:path>
            </a:pathLst>
          </a:custGeom>
          <a:blipFill>
            <a:blip r:embed="rId9"/>
            <a:stretch>
              <a:fillRect/>
            </a:stretch>
          </a:blipFill>
        </p:spPr>
        <p:txBody>
          <a:bodyPr/>
          <a:lstStyle/>
          <a:p>
            <a:endParaRPr lang="en-CA"/>
          </a:p>
        </p:txBody>
      </p:sp>
      <p:sp>
        <p:nvSpPr>
          <p:cNvPr id="9" name="Freeform 9"/>
          <p:cNvSpPr/>
          <p:nvPr/>
        </p:nvSpPr>
        <p:spPr>
          <a:xfrm>
            <a:off x="3660076" y="8474935"/>
            <a:ext cx="450742" cy="593388"/>
          </a:xfrm>
          <a:custGeom>
            <a:avLst/>
            <a:gdLst/>
            <a:ahLst/>
            <a:cxnLst/>
            <a:rect l="l" t="t" r="r" b="b"/>
            <a:pathLst>
              <a:path w="450742" h="593388">
                <a:moveTo>
                  <a:pt x="0" y="0"/>
                </a:moveTo>
                <a:lnTo>
                  <a:pt x="450743" y="0"/>
                </a:lnTo>
                <a:lnTo>
                  <a:pt x="450743" y="593389"/>
                </a:lnTo>
                <a:lnTo>
                  <a:pt x="0" y="59338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CA"/>
          </a:p>
        </p:txBody>
      </p:sp>
      <p:sp>
        <p:nvSpPr>
          <p:cNvPr id="10" name="Freeform 10"/>
          <p:cNvSpPr/>
          <p:nvPr/>
        </p:nvSpPr>
        <p:spPr>
          <a:xfrm>
            <a:off x="3773891" y="6377721"/>
            <a:ext cx="3733800" cy="2781300"/>
          </a:xfrm>
          <a:custGeom>
            <a:avLst/>
            <a:gdLst/>
            <a:ahLst/>
            <a:cxnLst/>
            <a:rect l="l" t="t" r="r" b="b"/>
            <a:pathLst>
              <a:path w="3733800" h="2781300">
                <a:moveTo>
                  <a:pt x="0" y="0"/>
                </a:moveTo>
                <a:lnTo>
                  <a:pt x="3733800" y="0"/>
                </a:lnTo>
                <a:lnTo>
                  <a:pt x="3733800" y="2781300"/>
                </a:lnTo>
                <a:lnTo>
                  <a:pt x="0" y="2781300"/>
                </a:lnTo>
                <a:lnTo>
                  <a:pt x="0" y="0"/>
                </a:lnTo>
                <a:close/>
              </a:path>
            </a:pathLst>
          </a:custGeom>
          <a:blipFill>
            <a:blip r:embed="rId12"/>
            <a:stretch>
              <a:fillRect/>
            </a:stretch>
          </a:blipFill>
        </p:spPr>
        <p:txBody>
          <a:bodyPr/>
          <a:lstStyle/>
          <a:p>
            <a:endParaRPr lang="en-CA"/>
          </a:p>
        </p:txBody>
      </p:sp>
      <p:sp>
        <p:nvSpPr>
          <p:cNvPr id="11" name="TextBox 11"/>
          <p:cNvSpPr txBox="1"/>
          <p:nvPr/>
        </p:nvSpPr>
        <p:spPr>
          <a:xfrm>
            <a:off x="777240" y="917800"/>
            <a:ext cx="5699531" cy="1957711"/>
          </a:xfrm>
          <a:prstGeom prst="rect">
            <a:avLst/>
          </a:prstGeom>
        </p:spPr>
        <p:txBody>
          <a:bodyPr lIns="0" tIns="0" rIns="0" bIns="0" rtlCol="0" anchor="t">
            <a:spAutoFit/>
          </a:bodyPr>
          <a:lstStyle/>
          <a:p>
            <a:pPr algn="just">
              <a:lnSpc>
                <a:spcPts val="3488"/>
              </a:lnSpc>
            </a:pPr>
            <a:r>
              <a:rPr lang="en-US" sz="3762">
                <a:solidFill>
                  <a:srgbClr val="5D5491"/>
                </a:solidFill>
                <a:latin typeface="Montserrat Ultra-Bold"/>
              </a:rPr>
              <a:t>CUSTOMER</a:t>
            </a:r>
            <a:r>
              <a:rPr lang="en-US" sz="3762">
                <a:solidFill>
                  <a:srgbClr val="000000"/>
                </a:solidFill>
                <a:latin typeface="Montserrat Ultra-Bold"/>
              </a:rPr>
              <a:t> </a:t>
            </a:r>
            <a:r>
              <a:rPr lang="en-US" sz="3762">
                <a:solidFill>
                  <a:srgbClr val="5D5491"/>
                </a:solidFill>
                <a:latin typeface="Montserrat Ultra-Bold"/>
              </a:rPr>
              <a:t>15 SEGMENTATION</a:t>
            </a:r>
          </a:p>
          <a:p>
            <a:pPr algn="l">
              <a:lnSpc>
                <a:spcPts val="5512"/>
              </a:lnSpc>
            </a:pPr>
            <a:r>
              <a:rPr lang="en-US" sz="3762">
                <a:solidFill>
                  <a:srgbClr val="5D5491"/>
                </a:solidFill>
                <a:latin typeface="Montserrat Ultra-Bold"/>
              </a:rPr>
              <a:t>USING CLUSTERING</a:t>
            </a:r>
          </a:p>
          <a:p>
            <a:pPr algn="r">
              <a:lnSpc>
                <a:spcPts val="2663"/>
              </a:lnSpc>
            </a:pPr>
            <a:r>
              <a:rPr lang="en-US" sz="1065">
                <a:solidFill>
                  <a:srgbClr val="5D5491"/>
                </a:solidFill>
                <a:latin typeface="Montserrat Ultra-Bold"/>
              </a:rPr>
              <a:t>Customer Segmentation</a:t>
            </a:r>
          </a:p>
        </p:txBody>
      </p:sp>
      <p:sp>
        <p:nvSpPr>
          <p:cNvPr id="12" name="TextBox 12"/>
          <p:cNvSpPr txBox="1"/>
          <p:nvPr/>
        </p:nvSpPr>
        <p:spPr>
          <a:xfrm>
            <a:off x="953729" y="6482077"/>
            <a:ext cx="2111635" cy="1188768"/>
          </a:xfrm>
          <a:prstGeom prst="rect">
            <a:avLst/>
          </a:prstGeom>
        </p:spPr>
        <p:txBody>
          <a:bodyPr lIns="0" tIns="0" rIns="0" bIns="0" rtlCol="0" anchor="t">
            <a:spAutoFit/>
          </a:bodyPr>
          <a:lstStyle/>
          <a:p>
            <a:pPr algn="just">
              <a:lnSpc>
                <a:spcPts val="1340"/>
              </a:lnSpc>
            </a:pPr>
            <a:r>
              <a:rPr lang="en-US" sz="968">
                <a:solidFill>
                  <a:srgbClr val="000000"/>
                </a:solidFill>
                <a:latin typeface="Montserrat"/>
              </a:rPr>
              <a:t>In this particular case, the silhouette score is highest when using 3 clusters, which suggests that segmenting customers into three distinct groups may be the most suitable choice for this dataset.</a:t>
            </a:r>
          </a:p>
        </p:txBody>
      </p:sp>
      <p:sp>
        <p:nvSpPr>
          <p:cNvPr id="13" name="TextBox 13"/>
          <p:cNvSpPr txBox="1"/>
          <p:nvPr/>
        </p:nvSpPr>
        <p:spPr>
          <a:xfrm>
            <a:off x="4720209" y="5201641"/>
            <a:ext cx="2111626" cy="507768"/>
          </a:xfrm>
          <a:prstGeom prst="rect">
            <a:avLst/>
          </a:prstGeom>
        </p:spPr>
        <p:txBody>
          <a:bodyPr lIns="0" tIns="0" rIns="0" bIns="0" rtlCol="0" anchor="t">
            <a:spAutoFit/>
          </a:bodyPr>
          <a:lstStyle/>
          <a:p>
            <a:pPr algn="just">
              <a:lnSpc>
                <a:spcPts val="1340"/>
              </a:lnSpc>
            </a:pPr>
            <a:r>
              <a:rPr lang="en-US" sz="968">
                <a:solidFill>
                  <a:srgbClr val="000000"/>
                </a:solidFill>
                <a:latin typeface="Montserrat"/>
              </a:rPr>
              <a:t>Numerical features are scaled to ensure balanced influence in clustering analysis.</a:t>
            </a:r>
          </a:p>
        </p:txBody>
      </p:sp>
      <p:sp>
        <p:nvSpPr>
          <p:cNvPr id="14" name="TextBox 14"/>
          <p:cNvSpPr txBox="1"/>
          <p:nvPr/>
        </p:nvSpPr>
        <p:spPr>
          <a:xfrm>
            <a:off x="4706979" y="3951122"/>
            <a:ext cx="2111616" cy="848268"/>
          </a:xfrm>
          <a:prstGeom prst="rect">
            <a:avLst/>
          </a:prstGeom>
        </p:spPr>
        <p:txBody>
          <a:bodyPr lIns="0" tIns="0" rIns="0" bIns="0" rtlCol="0" anchor="t">
            <a:spAutoFit/>
          </a:bodyPr>
          <a:lstStyle/>
          <a:p>
            <a:pPr algn="just">
              <a:lnSpc>
                <a:spcPts val="1340"/>
              </a:lnSpc>
            </a:pPr>
            <a:r>
              <a:rPr lang="en-US" sz="968">
                <a:solidFill>
                  <a:srgbClr val="000000"/>
                </a:solidFill>
                <a:latin typeface="Montserrat"/>
              </a:rPr>
              <a:t>Individual customer data is consolidated, and statistics like average quantity, price, repeat purchases, and product variety are calculated.</a:t>
            </a:r>
          </a:p>
        </p:txBody>
      </p:sp>
      <p:sp>
        <p:nvSpPr>
          <p:cNvPr id="15" name="TextBox 15"/>
          <p:cNvSpPr txBox="1"/>
          <p:nvPr/>
        </p:nvSpPr>
        <p:spPr>
          <a:xfrm>
            <a:off x="4706979" y="2900058"/>
            <a:ext cx="2111588" cy="678018"/>
          </a:xfrm>
          <a:prstGeom prst="rect">
            <a:avLst/>
          </a:prstGeom>
        </p:spPr>
        <p:txBody>
          <a:bodyPr lIns="0" tIns="0" rIns="0" bIns="0" rtlCol="0" anchor="t">
            <a:spAutoFit/>
          </a:bodyPr>
          <a:lstStyle/>
          <a:p>
            <a:pPr algn="just">
              <a:lnSpc>
                <a:spcPts val="1340"/>
              </a:lnSpc>
            </a:pPr>
            <a:r>
              <a:rPr lang="en-US" sz="968">
                <a:solidFill>
                  <a:srgbClr val="000000"/>
                </a:solidFill>
                <a:latin typeface="Montserrat"/>
              </a:rPr>
              <a:t>Customers are categorized into "UK" and "non-UK" groups to consider location-based behavior differences.</a:t>
            </a:r>
          </a:p>
        </p:txBody>
      </p:sp>
      <p:sp>
        <p:nvSpPr>
          <p:cNvPr id="16" name="TextBox 16"/>
          <p:cNvSpPr txBox="1"/>
          <p:nvPr/>
        </p:nvSpPr>
        <p:spPr>
          <a:xfrm>
            <a:off x="953728" y="6277937"/>
            <a:ext cx="1789471" cy="178062"/>
          </a:xfrm>
          <a:prstGeom prst="rect">
            <a:avLst/>
          </a:prstGeom>
        </p:spPr>
        <p:txBody>
          <a:bodyPr wrap="square" lIns="0" tIns="0" rIns="0" bIns="0" rtlCol="0" anchor="t">
            <a:spAutoFit/>
          </a:bodyPr>
          <a:lstStyle/>
          <a:p>
            <a:pPr algn="l">
              <a:lnSpc>
                <a:spcPts val="1491"/>
              </a:lnSpc>
            </a:pPr>
            <a:r>
              <a:rPr lang="en-US" sz="1065" dirty="0">
                <a:solidFill>
                  <a:srgbClr val="5D5491"/>
                </a:solidFill>
                <a:latin typeface="Montserrat Ultra-Bold"/>
              </a:rPr>
              <a:t>Clustering Algorithm</a:t>
            </a:r>
          </a:p>
        </p:txBody>
      </p:sp>
      <p:sp>
        <p:nvSpPr>
          <p:cNvPr id="17" name="TextBox 17"/>
          <p:cNvSpPr txBox="1"/>
          <p:nvPr/>
        </p:nvSpPr>
        <p:spPr>
          <a:xfrm>
            <a:off x="4720208" y="4997510"/>
            <a:ext cx="2017119" cy="178062"/>
          </a:xfrm>
          <a:prstGeom prst="rect">
            <a:avLst/>
          </a:prstGeom>
        </p:spPr>
        <p:txBody>
          <a:bodyPr wrap="square" lIns="0" tIns="0" rIns="0" bIns="0" rtlCol="0" anchor="t">
            <a:spAutoFit/>
          </a:bodyPr>
          <a:lstStyle/>
          <a:p>
            <a:pPr algn="l">
              <a:lnSpc>
                <a:spcPts val="1491"/>
              </a:lnSpc>
            </a:pPr>
            <a:r>
              <a:rPr lang="en-US" sz="1065" dirty="0">
                <a:solidFill>
                  <a:srgbClr val="5D5491"/>
                </a:solidFill>
                <a:latin typeface="Montserrat Ultra-Bold"/>
              </a:rPr>
              <a:t>Scaling Features</a:t>
            </a:r>
          </a:p>
        </p:txBody>
      </p:sp>
      <p:sp>
        <p:nvSpPr>
          <p:cNvPr id="18" name="TextBox 18"/>
          <p:cNvSpPr txBox="1"/>
          <p:nvPr/>
        </p:nvSpPr>
        <p:spPr>
          <a:xfrm>
            <a:off x="4706979" y="3776195"/>
            <a:ext cx="1892608" cy="178062"/>
          </a:xfrm>
          <a:prstGeom prst="rect">
            <a:avLst/>
          </a:prstGeom>
        </p:spPr>
        <p:txBody>
          <a:bodyPr wrap="square" lIns="0" tIns="0" rIns="0" bIns="0" rtlCol="0" anchor="t">
            <a:spAutoFit/>
          </a:bodyPr>
          <a:lstStyle/>
          <a:p>
            <a:pPr algn="l">
              <a:lnSpc>
                <a:spcPts val="1491"/>
              </a:lnSpc>
            </a:pPr>
            <a:r>
              <a:rPr lang="en-US" sz="1065" dirty="0">
                <a:solidFill>
                  <a:srgbClr val="5D5491"/>
                </a:solidFill>
                <a:latin typeface="Montserrat Ultra-Bold"/>
              </a:rPr>
              <a:t>Data Aggregation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41397" y="0"/>
            <a:ext cx="5686425" cy="4317892"/>
          </a:xfrm>
          <a:custGeom>
            <a:avLst/>
            <a:gdLst/>
            <a:ahLst/>
            <a:cxnLst/>
            <a:rect l="l" t="t" r="r" b="b"/>
            <a:pathLst>
              <a:path w="5686425" h="4317892">
                <a:moveTo>
                  <a:pt x="0" y="0"/>
                </a:moveTo>
                <a:lnTo>
                  <a:pt x="5686425" y="0"/>
                </a:lnTo>
                <a:lnTo>
                  <a:pt x="5686425" y="4317892"/>
                </a:lnTo>
                <a:lnTo>
                  <a:pt x="0" y="4317892"/>
                </a:lnTo>
                <a:lnTo>
                  <a:pt x="0" y="0"/>
                </a:lnTo>
                <a:close/>
              </a:path>
            </a:pathLst>
          </a:custGeom>
          <a:blipFill>
            <a:blip r:embed="rId2"/>
            <a:stretch>
              <a:fillRect l="-2683" t="-5364" r="-3992"/>
            </a:stretch>
          </a:blipFill>
        </p:spPr>
        <p:txBody>
          <a:bodyPr/>
          <a:lstStyle/>
          <a:p>
            <a:endParaRPr lang="en-CA"/>
          </a:p>
        </p:txBody>
      </p:sp>
      <p:sp>
        <p:nvSpPr>
          <p:cNvPr id="3" name="Freeform 3"/>
          <p:cNvSpPr/>
          <p:nvPr/>
        </p:nvSpPr>
        <p:spPr>
          <a:xfrm>
            <a:off x="1041397" y="-3048"/>
            <a:ext cx="5689597" cy="4269029"/>
          </a:xfrm>
          <a:custGeom>
            <a:avLst/>
            <a:gdLst/>
            <a:ahLst/>
            <a:cxnLst/>
            <a:rect l="l" t="t" r="r" b="b"/>
            <a:pathLst>
              <a:path w="5689597" h="4269029">
                <a:moveTo>
                  <a:pt x="0" y="0"/>
                </a:moveTo>
                <a:lnTo>
                  <a:pt x="5689597" y="0"/>
                </a:lnTo>
                <a:lnTo>
                  <a:pt x="5689597" y="4269029"/>
                </a:lnTo>
                <a:lnTo>
                  <a:pt x="0" y="426902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CA"/>
          </a:p>
        </p:txBody>
      </p:sp>
      <p:sp>
        <p:nvSpPr>
          <p:cNvPr id="4" name="Freeform 4"/>
          <p:cNvSpPr/>
          <p:nvPr/>
        </p:nvSpPr>
        <p:spPr>
          <a:xfrm>
            <a:off x="1041397" y="4658277"/>
            <a:ext cx="1040444" cy="268291"/>
          </a:xfrm>
          <a:custGeom>
            <a:avLst/>
            <a:gdLst/>
            <a:ahLst/>
            <a:cxnLst/>
            <a:rect l="l" t="t" r="r" b="b"/>
            <a:pathLst>
              <a:path w="1040444" h="268291">
                <a:moveTo>
                  <a:pt x="0" y="0"/>
                </a:moveTo>
                <a:lnTo>
                  <a:pt x="1040444" y="0"/>
                </a:lnTo>
                <a:lnTo>
                  <a:pt x="1040444" y="268291"/>
                </a:lnTo>
                <a:lnTo>
                  <a:pt x="0" y="26829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CA"/>
          </a:p>
        </p:txBody>
      </p:sp>
      <p:sp>
        <p:nvSpPr>
          <p:cNvPr id="5" name="Freeform 5"/>
          <p:cNvSpPr/>
          <p:nvPr/>
        </p:nvSpPr>
        <p:spPr>
          <a:xfrm>
            <a:off x="977903" y="8261947"/>
            <a:ext cx="581149" cy="1148753"/>
          </a:xfrm>
          <a:custGeom>
            <a:avLst/>
            <a:gdLst/>
            <a:ahLst/>
            <a:cxnLst/>
            <a:rect l="l" t="t" r="r" b="b"/>
            <a:pathLst>
              <a:path w="581149" h="1148753">
                <a:moveTo>
                  <a:pt x="0" y="0"/>
                </a:moveTo>
                <a:lnTo>
                  <a:pt x="581149" y="0"/>
                </a:lnTo>
                <a:lnTo>
                  <a:pt x="581149" y="1148753"/>
                </a:lnTo>
                <a:lnTo>
                  <a:pt x="0" y="114875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CA"/>
          </a:p>
        </p:txBody>
      </p:sp>
      <p:sp>
        <p:nvSpPr>
          <p:cNvPr id="6" name="Freeform 6"/>
          <p:cNvSpPr/>
          <p:nvPr/>
        </p:nvSpPr>
        <p:spPr>
          <a:xfrm>
            <a:off x="7103535" y="7757512"/>
            <a:ext cx="570300" cy="1589694"/>
          </a:xfrm>
          <a:custGeom>
            <a:avLst/>
            <a:gdLst/>
            <a:ahLst/>
            <a:cxnLst/>
            <a:rect l="l" t="t" r="r" b="b"/>
            <a:pathLst>
              <a:path w="570300" h="1589694">
                <a:moveTo>
                  <a:pt x="0" y="0"/>
                </a:moveTo>
                <a:lnTo>
                  <a:pt x="570300" y="0"/>
                </a:lnTo>
                <a:lnTo>
                  <a:pt x="570300" y="1589694"/>
                </a:lnTo>
                <a:lnTo>
                  <a:pt x="0" y="158969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CA"/>
          </a:p>
        </p:txBody>
      </p:sp>
      <p:sp>
        <p:nvSpPr>
          <p:cNvPr id="7" name="TextBox 7"/>
          <p:cNvSpPr txBox="1"/>
          <p:nvPr/>
        </p:nvSpPr>
        <p:spPr>
          <a:xfrm>
            <a:off x="2077469" y="1014413"/>
            <a:ext cx="3617347" cy="2307898"/>
          </a:xfrm>
          <a:prstGeom prst="rect">
            <a:avLst/>
          </a:prstGeom>
        </p:spPr>
        <p:txBody>
          <a:bodyPr lIns="0" tIns="0" rIns="0" bIns="0" rtlCol="0" anchor="t">
            <a:spAutoFit/>
          </a:bodyPr>
          <a:lstStyle/>
          <a:p>
            <a:pPr algn="ctr">
              <a:lnSpc>
                <a:spcPts val="9030"/>
              </a:lnSpc>
            </a:pPr>
            <a:r>
              <a:rPr lang="en-US" sz="7525">
                <a:solidFill>
                  <a:srgbClr val="FFFFFF"/>
                </a:solidFill>
                <a:latin typeface="Montserrat Ultra-Bold"/>
              </a:rPr>
              <a:t>THANK YOU</a:t>
            </a:r>
          </a:p>
        </p:txBody>
      </p:sp>
      <p:sp>
        <p:nvSpPr>
          <p:cNvPr id="8" name="TextBox 8"/>
          <p:cNvSpPr txBox="1"/>
          <p:nvPr/>
        </p:nvSpPr>
        <p:spPr>
          <a:xfrm>
            <a:off x="1683067" y="8418500"/>
            <a:ext cx="789356" cy="242087"/>
          </a:xfrm>
          <a:prstGeom prst="rect">
            <a:avLst/>
          </a:prstGeom>
        </p:spPr>
        <p:txBody>
          <a:bodyPr lIns="0" tIns="0" rIns="0" bIns="0" rtlCol="0" anchor="t">
            <a:spAutoFit/>
          </a:bodyPr>
          <a:lstStyle/>
          <a:p>
            <a:pPr algn="l">
              <a:lnSpc>
                <a:spcPts val="1961"/>
              </a:lnSpc>
            </a:pPr>
            <a:r>
              <a:rPr lang="en-US" sz="1400">
                <a:solidFill>
                  <a:srgbClr val="5D5491"/>
                </a:solidFill>
                <a:latin typeface="Montserrat"/>
              </a:rPr>
              <a:t>Group 10</a:t>
            </a:r>
          </a:p>
        </p:txBody>
      </p:sp>
      <p:sp>
        <p:nvSpPr>
          <p:cNvPr id="9" name="TextBox 9"/>
          <p:cNvSpPr txBox="1"/>
          <p:nvPr/>
        </p:nvSpPr>
        <p:spPr>
          <a:xfrm>
            <a:off x="1683067" y="8983551"/>
            <a:ext cx="2669934" cy="242087"/>
          </a:xfrm>
          <a:prstGeom prst="rect">
            <a:avLst/>
          </a:prstGeom>
        </p:spPr>
        <p:txBody>
          <a:bodyPr lIns="0" tIns="0" rIns="0" bIns="0" rtlCol="0" anchor="t">
            <a:spAutoFit/>
          </a:bodyPr>
          <a:lstStyle/>
          <a:p>
            <a:pPr algn="l">
              <a:lnSpc>
                <a:spcPts val="1961"/>
              </a:lnSpc>
            </a:pPr>
            <a:r>
              <a:rPr lang="en-US" sz="1400">
                <a:solidFill>
                  <a:srgbClr val="5D5491"/>
                </a:solidFill>
                <a:latin typeface="Montserrat"/>
              </a:rPr>
              <a:t>DAB - 303 Marketing Analytics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41397" y="711203"/>
            <a:ext cx="5686425" cy="4314825"/>
          </a:xfrm>
          <a:custGeom>
            <a:avLst/>
            <a:gdLst/>
            <a:ahLst/>
            <a:cxnLst/>
            <a:rect l="l" t="t" r="r" b="b"/>
            <a:pathLst>
              <a:path w="5686425" h="4314825">
                <a:moveTo>
                  <a:pt x="0" y="0"/>
                </a:moveTo>
                <a:lnTo>
                  <a:pt x="5686425" y="0"/>
                </a:lnTo>
                <a:lnTo>
                  <a:pt x="5686425" y="4314825"/>
                </a:lnTo>
                <a:lnTo>
                  <a:pt x="0" y="4314825"/>
                </a:lnTo>
                <a:lnTo>
                  <a:pt x="0" y="0"/>
                </a:lnTo>
                <a:close/>
              </a:path>
            </a:pathLst>
          </a:custGeom>
          <a:blipFill>
            <a:blip r:embed="rId2"/>
            <a:stretch>
              <a:fillRect t="-14592" r="-54" b="-12880"/>
            </a:stretch>
          </a:blipFill>
        </p:spPr>
        <p:txBody>
          <a:bodyPr/>
          <a:lstStyle/>
          <a:p>
            <a:endParaRPr lang="en-CA"/>
          </a:p>
        </p:txBody>
      </p:sp>
      <p:sp>
        <p:nvSpPr>
          <p:cNvPr id="3" name="Freeform 3"/>
          <p:cNvSpPr/>
          <p:nvPr/>
        </p:nvSpPr>
        <p:spPr>
          <a:xfrm>
            <a:off x="25413" y="711203"/>
            <a:ext cx="643452" cy="4317997"/>
          </a:xfrm>
          <a:custGeom>
            <a:avLst/>
            <a:gdLst/>
            <a:ahLst/>
            <a:cxnLst/>
            <a:rect l="l" t="t" r="r" b="b"/>
            <a:pathLst>
              <a:path w="643452" h="4317997">
                <a:moveTo>
                  <a:pt x="0" y="0"/>
                </a:moveTo>
                <a:lnTo>
                  <a:pt x="643452" y="0"/>
                </a:lnTo>
                <a:lnTo>
                  <a:pt x="643452" y="4317997"/>
                </a:lnTo>
                <a:lnTo>
                  <a:pt x="0" y="43179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CA"/>
          </a:p>
        </p:txBody>
      </p:sp>
      <p:sp>
        <p:nvSpPr>
          <p:cNvPr id="4" name="Freeform 4"/>
          <p:cNvSpPr/>
          <p:nvPr/>
        </p:nvSpPr>
        <p:spPr>
          <a:xfrm>
            <a:off x="1041397" y="6928152"/>
            <a:ext cx="1040444" cy="268291"/>
          </a:xfrm>
          <a:custGeom>
            <a:avLst/>
            <a:gdLst/>
            <a:ahLst/>
            <a:cxnLst/>
            <a:rect l="l" t="t" r="r" b="b"/>
            <a:pathLst>
              <a:path w="1040444" h="268291">
                <a:moveTo>
                  <a:pt x="0" y="0"/>
                </a:moveTo>
                <a:lnTo>
                  <a:pt x="1040444" y="0"/>
                </a:lnTo>
                <a:lnTo>
                  <a:pt x="1040444" y="268290"/>
                </a:lnTo>
                <a:lnTo>
                  <a:pt x="0" y="26829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CA"/>
          </a:p>
        </p:txBody>
      </p:sp>
      <p:sp>
        <p:nvSpPr>
          <p:cNvPr id="5" name="Freeform 5"/>
          <p:cNvSpPr/>
          <p:nvPr/>
        </p:nvSpPr>
        <p:spPr>
          <a:xfrm>
            <a:off x="5666061" y="677332"/>
            <a:ext cx="1098804" cy="1098804"/>
          </a:xfrm>
          <a:custGeom>
            <a:avLst/>
            <a:gdLst/>
            <a:ahLst/>
            <a:cxnLst/>
            <a:rect l="l" t="t" r="r" b="b"/>
            <a:pathLst>
              <a:path w="1098804" h="1098804">
                <a:moveTo>
                  <a:pt x="0" y="0"/>
                </a:moveTo>
                <a:lnTo>
                  <a:pt x="1098804" y="0"/>
                </a:lnTo>
                <a:lnTo>
                  <a:pt x="1098804" y="1098804"/>
                </a:lnTo>
                <a:lnTo>
                  <a:pt x="0" y="109880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CA"/>
          </a:p>
        </p:txBody>
      </p:sp>
      <p:sp>
        <p:nvSpPr>
          <p:cNvPr id="6" name="TextBox 6"/>
          <p:cNvSpPr txBox="1"/>
          <p:nvPr/>
        </p:nvSpPr>
        <p:spPr>
          <a:xfrm>
            <a:off x="1041397" y="5420325"/>
            <a:ext cx="3098864" cy="1130703"/>
          </a:xfrm>
          <a:prstGeom prst="rect">
            <a:avLst/>
          </a:prstGeom>
        </p:spPr>
        <p:txBody>
          <a:bodyPr lIns="0" tIns="0" rIns="0" bIns="0" rtlCol="0" anchor="t">
            <a:spAutoFit/>
          </a:bodyPr>
          <a:lstStyle/>
          <a:p>
            <a:pPr algn="just">
              <a:lnSpc>
                <a:spcPts val="4443"/>
              </a:lnSpc>
            </a:pPr>
            <a:r>
              <a:rPr lang="en-US" sz="3762">
                <a:solidFill>
                  <a:srgbClr val="5D5491"/>
                </a:solidFill>
                <a:latin typeface="Montserrat Ultra-Bold"/>
              </a:rPr>
              <a:t>ABOUT OUR PROJECT</a:t>
            </a:r>
          </a:p>
        </p:txBody>
      </p:sp>
      <p:sp>
        <p:nvSpPr>
          <p:cNvPr id="7" name="TextBox 7"/>
          <p:cNvSpPr txBox="1"/>
          <p:nvPr/>
        </p:nvSpPr>
        <p:spPr>
          <a:xfrm>
            <a:off x="5908624" y="874786"/>
            <a:ext cx="613572" cy="642385"/>
          </a:xfrm>
          <a:prstGeom prst="rect">
            <a:avLst/>
          </a:prstGeom>
        </p:spPr>
        <p:txBody>
          <a:bodyPr lIns="0" tIns="0" rIns="0" bIns="0" rtlCol="0" anchor="t">
            <a:spAutoFit/>
          </a:bodyPr>
          <a:lstStyle/>
          <a:p>
            <a:pPr algn="l">
              <a:lnSpc>
                <a:spcPts val="5267"/>
              </a:lnSpc>
            </a:pPr>
            <a:r>
              <a:rPr lang="en-US" sz="3762">
                <a:solidFill>
                  <a:srgbClr val="5D5491"/>
                </a:solidFill>
                <a:latin typeface="Montserrat Ultra-Bold"/>
              </a:rPr>
              <a:t>02</a:t>
            </a:r>
          </a:p>
        </p:txBody>
      </p:sp>
      <p:sp>
        <p:nvSpPr>
          <p:cNvPr id="8" name="TextBox 8"/>
          <p:cNvSpPr txBox="1"/>
          <p:nvPr/>
        </p:nvSpPr>
        <p:spPr>
          <a:xfrm>
            <a:off x="1041397" y="7400944"/>
            <a:ext cx="5689549" cy="1695983"/>
          </a:xfrm>
          <a:prstGeom prst="rect">
            <a:avLst/>
          </a:prstGeom>
        </p:spPr>
        <p:txBody>
          <a:bodyPr lIns="0" tIns="0" rIns="0" bIns="0" rtlCol="0" anchor="t">
            <a:spAutoFit/>
          </a:bodyPr>
          <a:lstStyle/>
          <a:p>
            <a:pPr algn="just">
              <a:lnSpc>
                <a:spcPts val="1905"/>
              </a:lnSpc>
            </a:pPr>
            <a:r>
              <a:rPr lang="en-US" sz="1410">
                <a:solidFill>
                  <a:srgbClr val="000000"/>
                </a:solidFill>
                <a:latin typeface="Montserrat"/>
              </a:rPr>
              <a:t>Welcome to our marketing analytics project in DAB303. This project is designed to provide a deep understanding of a retail dataset, enabling us to perform various tasks related to exploratory data analysis, data visualization, and data modeling. Under the guidance of Professor Dr. Andreas S. Maniatis, we aim to gain valuable insights that can inform marketing strategies.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41397" y="5740403"/>
            <a:ext cx="5686425" cy="3606698"/>
          </a:xfrm>
          <a:custGeom>
            <a:avLst/>
            <a:gdLst/>
            <a:ahLst/>
            <a:cxnLst/>
            <a:rect l="l" t="t" r="r" b="b"/>
            <a:pathLst>
              <a:path w="5686425" h="3606698">
                <a:moveTo>
                  <a:pt x="0" y="0"/>
                </a:moveTo>
                <a:lnTo>
                  <a:pt x="5686425" y="0"/>
                </a:lnTo>
                <a:lnTo>
                  <a:pt x="5686425" y="3606699"/>
                </a:lnTo>
                <a:lnTo>
                  <a:pt x="0" y="3606699"/>
                </a:lnTo>
                <a:lnTo>
                  <a:pt x="0" y="0"/>
                </a:lnTo>
                <a:close/>
              </a:path>
            </a:pathLst>
          </a:custGeom>
          <a:blipFill>
            <a:blip r:embed="rId2"/>
            <a:stretch>
              <a:fillRect l="-5800" r="-5854"/>
            </a:stretch>
          </a:blipFill>
        </p:spPr>
        <p:txBody>
          <a:bodyPr/>
          <a:lstStyle/>
          <a:p>
            <a:endParaRPr lang="en-CA"/>
          </a:p>
        </p:txBody>
      </p:sp>
      <p:sp>
        <p:nvSpPr>
          <p:cNvPr id="3" name="Freeform 3"/>
          <p:cNvSpPr/>
          <p:nvPr/>
        </p:nvSpPr>
        <p:spPr>
          <a:xfrm>
            <a:off x="119501" y="0"/>
            <a:ext cx="7467600" cy="1371905"/>
          </a:xfrm>
          <a:custGeom>
            <a:avLst/>
            <a:gdLst/>
            <a:ahLst/>
            <a:cxnLst/>
            <a:rect l="l" t="t" r="r" b="b"/>
            <a:pathLst>
              <a:path w="7467600" h="1371905">
                <a:moveTo>
                  <a:pt x="0" y="0"/>
                </a:moveTo>
                <a:lnTo>
                  <a:pt x="7467600" y="0"/>
                </a:lnTo>
                <a:lnTo>
                  <a:pt x="7467600" y="1371905"/>
                </a:lnTo>
                <a:lnTo>
                  <a:pt x="0" y="1371905"/>
                </a:lnTo>
                <a:lnTo>
                  <a:pt x="0" y="0"/>
                </a:lnTo>
                <a:close/>
              </a:path>
            </a:pathLst>
          </a:custGeom>
          <a:blipFill>
            <a:blip r:embed="rId3"/>
            <a:stretch>
              <a:fillRect t="-184547" r="-17" b="-123770"/>
            </a:stretch>
          </a:blipFill>
        </p:spPr>
        <p:txBody>
          <a:bodyPr/>
          <a:lstStyle/>
          <a:p>
            <a:endParaRPr lang="en-CA"/>
          </a:p>
        </p:txBody>
      </p:sp>
      <p:sp>
        <p:nvSpPr>
          <p:cNvPr id="4" name="Freeform 4"/>
          <p:cNvSpPr/>
          <p:nvPr/>
        </p:nvSpPr>
        <p:spPr>
          <a:xfrm>
            <a:off x="1041397" y="2082498"/>
            <a:ext cx="1040444" cy="268291"/>
          </a:xfrm>
          <a:custGeom>
            <a:avLst/>
            <a:gdLst/>
            <a:ahLst/>
            <a:cxnLst/>
            <a:rect l="l" t="t" r="r" b="b"/>
            <a:pathLst>
              <a:path w="1040444" h="268291">
                <a:moveTo>
                  <a:pt x="0" y="0"/>
                </a:moveTo>
                <a:lnTo>
                  <a:pt x="1040444" y="0"/>
                </a:lnTo>
                <a:lnTo>
                  <a:pt x="1040444" y="268291"/>
                </a:lnTo>
                <a:lnTo>
                  <a:pt x="0" y="26829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CA"/>
          </a:p>
        </p:txBody>
      </p:sp>
      <p:sp>
        <p:nvSpPr>
          <p:cNvPr id="5" name="Freeform 5"/>
          <p:cNvSpPr/>
          <p:nvPr/>
        </p:nvSpPr>
        <p:spPr>
          <a:xfrm>
            <a:off x="3961524" y="3093272"/>
            <a:ext cx="53759" cy="53759"/>
          </a:xfrm>
          <a:custGeom>
            <a:avLst/>
            <a:gdLst/>
            <a:ahLst/>
            <a:cxnLst/>
            <a:rect l="l" t="t" r="r" b="b"/>
            <a:pathLst>
              <a:path w="53759" h="53759">
                <a:moveTo>
                  <a:pt x="0" y="0"/>
                </a:moveTo>
                <a:lnTo>
                  <a:pt x="53759" y="0"/>
                </a:lnTo>
                <a:lnTo>
                  <a:pt x="53759" y="53759"/>
                </a:lnTo>
                <a:lnTo>
                  <a:pt x="0" y="537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CA"/>
          </a:p>
        </p:txBody>
      </p:sp>
      <p:sp>
        <p:nvSpPr>
          <p:cNvPr id="6" name="Freeform 6"/>
          <p:cNvSpPr/>
          <p:nvPr/>
        </p:nvSpPr>
        <p:spPr>
          <a:xfrm>
            <a:off x="3994080" y="2082498"/>
            <a:ext cx="1040444" cy="268291"/>
          </a:xfrm>
          <a:custGeom>
            <a:avLst/>
            <a:gdLst/>
            <a:ahLst/>
            <a:cxnLst/>
            <a:rect l="l" t="t" r="r" b="b"/>
            <a:pathLst>
              <a:path w="1040444" h="268291">
                <a:moveTo>
                  <a:pt x="0" y="0"/>
                </a:moveTo>
                <a:lnTo>
                  <a:pt x="1040444" y="0"/>
                </a:lnTo>
                <a:lnTo>
                  <a:pt x="1040444" y="268291"/>
                </a:lnTo>
                <a:lnTo>
                  <a:pt x="0" y="268291"/>
                </a:lnTo>
                <a:lnTo>
                  <a:pt x="0" y="0"/>
                </a:lnTo>
                <a:close/>
              </a:path>
            </a:pathLst>
          </a:custGeom>
          <a:blipFill>
            <a:blip r:embed="rId4">
              <a:extLst>
                <a:ext uri="{96DAC541-7B7A-43D3-8B79-37D633B846F1}">
                  <asvg:svgBlip xmlns:asvg="http://schemas.microsoft.com/office/drawing/2016/SVG/main" r:embed="rId8"/>
                </a:ext>
              </a:extLst>
            </a:blip>
            <a:stretch>
              <a:fillRect/>
            </a:stretch>
          </a:blipFill>
        </p:spPr>
        <p:txBody>
          <a:bodyPr/>
          <a:lstStyle/>
          <a:p>
            <a:endParaRPr lang="en-CA"/>
          </a:p>
        </p:txBody>
      </p:sp>
      <p:sp>
        <p:nvSpPr>
          <p:cNvPr id="7" name="Freeform 7"/>
          <p:cNvSpPr/>
          <p:nvPr/>
        </p:nvSpPr>
        <p:spPr>
          <a:xfrm>
            <a:off x="1041368" y="9719653"/>
            <a:ext cx="5689597" cy="338747"/>
          </a:xfrm>
          <a:custGeom>
            <a:avLst/>
            <a:gdLst/>
            <a:ahLst/>
            <a:cxnLst/>
            <a:rect l="l" t="t" r="r" b="b"/>
            <a:pathLst>
              <a:path w="5689597" h="338747">
                <a:moveTo>
                  <a:pt x="0" y="0"/>
                </a:moveTo>
                <a:lnTo>
                  <a:pt x="5689597" y="0"/>
                </a:lnTo>
                <a:lnTo>
                  <a:pt x="5689597" y="338747"/>
                </a:lnTo>
                <a:lnTo>
                  <a:pt x="0" y="33874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CA"/>
          </a:p>
        </p:txBody>
      </p:sp>
      <p:sp>
        <p:nvSpPr>
          <p:cNvPr id="8" name="Freeform 8"/>
          <p:cNvSpPr/>
          <p:nvPr/>
        </p:nvSpPr>
        <p:spPr>
          <a:xfrm>
            <a:off x="-41529" y="-66551"/>
            <a:ext cx="7693533" cy="1906181"/>
          </a:xfrm>
          <a:custGeom>
            <a:avLst/>
            <a:gdLst/>
            <a:ahLst/>
            <a:cxnLst/>
            <a:rect l="l" t="t" r="r" b="b"/>
            <a:pathLst>
              <a:path w="7693533" h="1906181">
                <a:moveTo>
                  <a:pt x="0" y="0"/>
                </a:moveTo>
                <a:lnTo>
                  <a:pt x="7693533" y="0"/>
                </a:lnTo>
                <a:lnTo>
                  <a:pt x="7693533" y="1906181"/>
                </a:lnTo>
                <a:lnTo>
                  <a:pt x="0" y="1906181"/>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CA"/>
          </a:p>
        </p:txBody>
      </p:sp>
      <p:sp>
        <p:nvSpPr>
          <p:cNvPr id="9" name="TextBox 9"/>
          <p:cNvSpPr txBox="1"/>
          <p:nvPr/>
        </p:nvSpPr>
        <p:spPr>
          <a:xfrm>
            <a:off x="5907643" y="874786"/>
            <a:ext cx="615477" cy="642385"/>
          </a:xfrm>
          <a:prstGeom prst="rect">
            <a:avLst/>
          </a:prstGeom>
        </p:spPr>
        <p:txBody>
          <a:bodyPr lIns="0" tIns="0" rIns="0" bIns="0" rtlCol="0" anchor="t">
            <a:spAutoFit/>
          </a:bodyPr>
          <a:lstStyle/>
          <a:p>
            <a:pPr algn="l">
              <a:lnSpc>
                <a:spcPts val="5267"/>
              </a:lnSpc>
            </a:pPr>
            <a:r>
              <a:rPr lang="en-US" sz="3762">
                <a:solidFill>
                  <a:srgbClr val="FFFFFF"/>
                </a:solidFill>
                <a:latin typeface="Montserrat Ultra-Bold"/>
              </a:rPr>
              <a:t>03</a:t>
            </a:r>
          </a:p>
        </p:txBody>
      </p:sp>
      <p:sp>
        <p:nvSpPr>
          <p:cNvPr id="10" name="TextBox 10"/>
          <p:cNvSpPr txBox="1"/>
          <p:nvPr/>
        </p:nvSpPr>
        <p:spPr>
          <a:xfrm>
            <a:off x="1041397" y="3010424"/>
            <a:ext cx="2445391" cy="1095346"/>
          </a:xfrm>
          <a:prstGeom prst="rect">
            <a:avLst/>
          </a:prstGeom>
        </p:spPr>
        <p:txBody>
          <a:bodyPr lIns="0" tIns="0" rIns="0" bIns="0" rtlCol="0" anchor="t">
            <a:spAutoFit/>
          </a:bodyPr>
          <a:lstStyle/>
          <a:p>
            <a:pPr algn="just">
              <a:lnSpc>
                <a:spcPts val="1732"/>
              </a:lnSpc>
            </a:pPr>
            <a:r>
              <a:rPr lang="en-US" sz="1282">
                <a:solidFill>
                  <a:srgbClr val="000000"/>
                </a:solidFill>
                <a:latin typeface="Montserrat"/>
              </a:rPr>
              <a:t>Transnational data set: UK online retail, 01/12/2010 - 09/12/2011, specializes in unique gifts, many wholesale customers.</a:t>
            </a:r>
          </a:p>
        </p:txBody>
      </p:sp>
      <p:sp>
        <p:nvSpPr>
          <p:cNvPr id="11" name="TextBox 11"/>
          <p:cNvSpPr txBox="1"/>
          <p:nvPr/>
        </p:nvSpPr>
        <p:spPr>
          <a:xfrm>
            <a:off x="1041397" y="2633329"/>
            <a:ext cx="553726" cy="244373"/>
          </a:xfrm>
          <a:prstGeom prst="rect">
            <a:avLst/>
          </a:prstGeom>
        </p:spPr>
        <p:txBody>
          <a:bodyPr lIns="0" tIns="0" rIns="0" bIns="0" rtlCol="0" anchor="t">
            <a:spAutoFit/>
          </a:bodyPr>
          <a:lstStyle/>
          <a:p>
            <a:pPr algn="l">
              <a:lnSpc>
                <a:spcPts val="1974"/>
              </a:lnSpc>
            </a:pPr>
            <a:r>
              <a:rPr lang="en-US" sz="1410">
                <a:solidFill>
                  <a:srgbClr val="5D5491"/>
                </a:solidFill>
                <a:latin typeface="Montserrat Heavy"/>
              </a:rPr>
              <a:t>DATA</a:t>
            </a:r>
          </a:p>
        </p:txBody>
      </p:sp>
      <p:sp>
        <p:nvSpPr>
          <p:cNvPr id="12" name="TextBox 12"/>
          <p:cNvSpPr txBox="1"/>
          <p:nvPr/>
        </p:nvSpPr>
        <p:spPr>
          <a:xfrm>
            <a:off x="3994080" y="2633329"/>
            <a:ext cx="827351" cy="244373"/>
          </a:xfrm>
          <a:prstGeom prst="rect">
            <a:avLst/>
          </a:prstGeom>
        </p:spPr>
        <p:txBody>
          <a:bodyPr lIns="0" tIns="0" rIns="0" bIns="0" rtlCol="0" anchor="t">
            <a:spAutoFit/>
          </a:bodyPr>
          <a:lstStyle/>
          <a:p>
            <a:pPr algn="l">
              <a:lnSpc>
                <a:spcPts val="1974"/>
              </a:lnSpc>
            </a:pPr>
            <a:r>
              <a:rPr lang="en-US" sz="1410">
                <a:solidFill>
                  <a:srgbClr val="5D5491"/>
                </a:solidFill>
                <a:latin typeface="Montserrat Heavy"/>
              </a:rPr>
              <a:t>MISSION</a:t>
            </a:r>
          </a:p>
        </p:txBody>
      </p:sp>
      <p:sp>
        <p:nvSpPr>
          <p:cNvPr id="13" name="TextBox 13"/>
          <p:cNvSpPr txBox="1"/>
          <p:nvPr/>
        </p:nvSpPr>
        <p:spPr>
          <a:xfrm>
            <a:off x="4130097" y="3000556"/>
            <a:ext cx="2568569" cy="1334833"/>
          </a:xfrm>
          <a:prstGeom prst="rect">
            <a:avLst/>
          </a:prstGeom>
        </p:spPr>
        <p:txBody>
          <a:bodyPr lIns="0" tIns="0" rIns="0" bIns="0" rtlCol="0" anchor="t">
            <a:spAutoFit/>
          </a:bodyPr>
          <a:lstStyle/>
          <a:p>
            <a:pPr algn="just">
              <a:lnSpc>
                <a:spcPts val="1763"/>
              </a:lnSpc>
            </a:pPr>
            <a:r>
              <a:rPr lang="en-US" sz="1279">
                <a:solidFill>
                  <a:srgbClr val="000000"/>
                </a:solidFill>
                <a:latin typeface="Montserrat"/>
              </a:rPr>
              <a:t>Conduct EDA for dataset insights, use advanced ML like segmentation to find customer segments, and extract audience insights for improved marketing strategies.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41397" y="675637"/>
            <a:ext cx="5686425" cy="1905000"/>
          </a:xfrm>
          <a:custGeom>
            <a:avLst/>
            <a:gdLst/>
            <a:ahLst/>
            <a:cxnLst/>
            <a:rect l="l" t="t" r="r" b="b"/>
            <a:pathLst>
              <a:path w="5686425" h="1905000">
                <a:moveTo>
                  <a:pt x="0" y="0"/>
                </a:moveTo>
                <a:lnTo>
                  <a:pt x="5686425" y="0"/>
                </a:lnTo>
                <a:lnTo>
                  <a:pt x="5686425" y="1905000"/>
                </a:lnTo>
                <a:lnTo>
                  <a:pt x="0" y="1905000"/>
                </a:lnTo>
                <a:lnTo>
                  <a:pt x="0" y="0"/>
                </a:lnTo>
                <a:close/>
              </a:path>
            </a:pathLst>
          </a:custGeom>
          <a:blipFill>
            <a:blip r:embed="rId2"/>
            <a:stretch>
              <a:fillRect t="-82133" r="-54" b="-41866"/>
            </a:stretch>
          </a:blipFill>
        </p:spPr>
        <p:txBody>
          <a:bodyPr/>
          <a:lstStyle/>
          <a:p>
            <a:endParaRPr lang="en-CA"/>
          </a:p>
        </p:txBody>
      </p:sp>
      <p:sp>
        <p:nvSpPr>
          <p:cNvPr id="3" name="Freeform 3"/>
          <p:cNvSpPr/>
          <p:nvPr/>
        </p:nvSpPr>
        <p:spPr>
          <a:xfrm>
            <a:off x="159515" y="675637"/>
            <a:ext cx="509349" cy="1905067"/>
          </a:xfrm>
          <a:custGeom>
            <a:avLst/>
            <a:gdLst/>
            <a:ahLst/>
            <a:cxnLst/>
            <a:rect l="l" t="t" r="r" b="b"/>
            <a:pathLst>
              <a:path w="509349" h="1905067">
                <a:moveTo>
                  <a:pt x="0" y="0"/>
                </a:moveTo>
                <a:lnTo>
                  <a:pt x="509350" y="0"/>
                </a:lnTo>
                <a:lnTo>
                  <a:pt x="509350" y="1905067"/>
                </a:lnTo>
                <a:lnTo>
                  <a:pt x="0" y="19050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CA"/>
          </a:p>
        </p:txBody>
      </p:sp>
      <p:sp>
        <p:nvSpPr>
          <p:cNvPr id="4" name="Freeform 4"/>
          <p:cNvSpPr/>
          <p:nvPr/>
        </p:nvSpPr>
        <p:spPr>
          <a:xfrm>
            <a:off x="1041397" y="2952817"/>
            <a:ext cx="1040444" cy="268291"/>
          </a:xfrm>
          <a:custGeom>
            <a:avLst/>
            <a:gdLst/>
            <a:ahLst/>
            <a:cxnLst/>
            <a:rect l="l" t="t" r="r" b="b"/>
            <a:pathLst>
              <a:path w="1040444" h="268291">
                <a:moveTo>
                  <a:pt x="0" y="0"/>
                </a:moveTo>
                <a:lnTo>
                  <a:pt x="1040444" y="0"/>
                </a:lnTo>
                <a:lnTo>
                  <a:pt x="1040444" y="268290"/>
                </a:lnTo>
                <a:lnTo>
                  <a:pt x="0" y="26829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CA"/>
          </a:p>
        </p:txBody>
      </p:sp>
      <p:sp>
        <p:nvSpPr>
          <p:cNvPr id="5" name="Freeform 5"/>
          <p:cNvSpPr/>
          <p:nvPr/>
        </p:nvSpPr>
        <p:spPr>
          <a:xfrm>
            <a:off x="977903" y="579968"/>
            <a:ext cx="5850465" cy="1907677"/>
          </a:xfrm>
          <a:custGeom>
            <a:avLst/>
            <a:gdLst/>
            <a:ahLst/>
            <a:cxnLst/>
            <a:rect l="l" t="t" r="r" b="b"/>
            <a:pathLst>
              <a:path w="5850465" h="1907677">
                <a:moveTo>
                  <a:pt x="0" y="0"/>
                </a:moveTo>
                <a:lnTo>
                  <a:pt x="5850465" y="0"/>
                </a:lnTo>
                <a:lnTo>
                  <a:pt x="5850465" y="1907676"/>
                </a:lnTo>
                <a:lnTo>
                  <a:pt x="0" y="190767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CA"/>
          </a:p>
        </p:txBody>
      </p:sp>
      <p:sp>
        <p:nvSpPr>
          <p:cNvPr id="6" name="Freeform 6"/>
          <p:cNvSpPr/>
          <p:nvPr/>
        </p:nvSpPr>
        <p:spPr>
          <a:xfrm>
            <a:off x="1332519" y="3750412"/>
            <a:ext cx="4886325" cy="4229100"/>
          </a:xfrm>
          <a:custGeom>
            <a:avLst/>
            <a:gdLst/>
            <a:ahLst/>
            <a:cxnLst/>
            <a:rect l="l" t="t" r="r" b="b"/>
            <a:pathLst>
              <a:path w="4886325" h="4229100">
                <a:moveTo>
                  <a:pt x="0" y="0"/>
                </a:moveTo>
                <a:lnTo>
                  <a:pt x="4886325" y="0"/>
                </a:lnTo>
                <a:lnTo>
                  <a:pt x="4886325" y="4229100"/>
                </a:lnTo>
                <a:lnTo>
                  <a:pt x="0" y="4229100"/>
                </a:lnTo>
                <a:lnTo>
                  <a:pt x="0" y="0"/>
                </a:lnTo>
                <a:close/>
              </a:path>
            </a:pathLst>
          </a:custGeom>
          <a:blipFill>
            <a:blip r:embed="rId9"/>
            <a:stretch>
              <a:fillRect/>
            </a:stretch>
          </a:blipFill>
        </p:spPr>
        <p:txBody>
          <a:bodyPr/>
          <a:lstStyle/>
          <a:p>
            <a:endParaRPr lang="en-CA"/>
          </a:p>
        </p:txBody>
      </p:sp>
      <p:sp>
        <p:nvSpPr>
          <p:cNvPr id="7" name="TextBox 7"/>
          <p:cNvSpPr txBox="1"/>
          <p:nvPr/>
        </p:nvSpPr>
        <p:spPr>
          <a:xfrm>
            <a:off x="1556937" y="950986"/>
            <a:ext cx="4989443" cy="1249880"/>
          </a:xfrm>
          <a:prstGeom prst="rect">
            <a:avLst/>
          </a:prstGeom>
        </p:spPr>
        <p:txBody>
          <a:bodyPr lIns="0" tIns="0" rIns="0" bIns="0" rtlCol="0" anchor="t">
            <a:spAutoFit/>
          </a:bodyPr>
          <a:lstStyle/>
          <a:p>
            <a:pPr algn="just">
              <a:lnSpc>
                <a:spcPts val="4443"/>
              </a:lnSpc>
            </a:pPr>
            <a:r>
              <a:rPr lang="en-US" sz="3762">
                <a:solidFill>
                  <a:srgbClr val="FFFFFF"/>
                </a:solidFill>
                <a:latin typeface="Montserrat Ultra-Bold"/>
              </a:rPr>
              <a:t>EXPLORATORY </a:t>
            </a:r>
            <a:r>
              <a:rPr lang="en-US" sz="3762">
                <a:solidFill>
                  <a:srgbClr val="5D5491"/>
                </a:solidFill>
                <a:latin typeface="Montserrat Ultra-Bold"/>
              </a:rPr>
              <a:t>04 </a:t>
            </a:r>
            <a:r>
              <a:rPr lang="en-US" sz="3762">
                <a:solidFill>
                  <a:srgbClr val="FFFFFF"/>
                </a:solidFill>
                <a:latin typeface="Montserrat Ultra-Bold"/>
              </a:rPr>
              <a:t>DATA ANALYSIS</a:t>
            </a:r>
          </a:p>
        </p:txBody>
      </p:sp>
      <p:sp>
        <p:nvSpPr>
          <p:cNvPr id="8" name="TextBox 8"/>
          <p:cNvSpPr txBox="1"/>
          <p:nvPr/>
        </p:nvSpPr>
        <p:spPr>
          <a:xfrm>
            <a:off x="1041397" y="8178441"/>
            <a:ext cx="5689559" cy="1095346"/>
          </a:xfrm>
          <a:prstGeom prst="rect">
            <a:avLst/>
          </a:prstGeom>
        </p:spPr>
        <p:txBody>
          <a:bodyPr lIns="0" tIns="0" rIns="0" bIns="0" rtlCol="0" anchor="t">
            <a:spAutoFit/>
          </a:bodyPr>
          <a:lstStyle/>
          <a:p>
            <a:pPr algn="just">
              <a:lnSpc>
                <a:spcPts val="1732"/>
              </a:lnSpc>
            </a:pPr>
            <a:r>
              <a:rPr lang="en-US" sz="1282" spc="2">
                <a:solidFill>
                  <a:srgbClr val="000000"/>
                </a:solidFill>
                <a:latin typeface="Montserrat"/>
              </a:rPr>
              <a:t>we present a bar chart displaying the top 20 products that customers have purchased in the highest quantities. This visualization reveals the products with the greatest sales volume, giving us a clear understanding of which items are most popular among our customers.</a:t>
            </a:r>
          </a:p>
        </p:txBody>
      </p:sp>
      <p:sp>
        <p:nvSpPr>
          <p:cNvPr id="9" name="TextBox 9"/>
          <p:cNvSpPr txBox="1"/>
          <p:nvPr/>
        </p:nvSpPr>
        <p:spPr>
          <a:xfrm>
            <a:off x="1041397" y="3337446"/>
            <a:ext cx="4252636" cy="244373"/>
          </a:xfrm>
          <a:prstGeom prst="rect">
            <a:avLst/>
          </a:prstGeom>
        </p:spPr>
        <p:txBody>
          <a:bodyPr lIns="0" tIns="0" rIns="0" bIns="0" rtlCol="0" anchor="t">
            <a:spAutoFit/>
          </a:bodyPr>
          <a:lstStyle/>
          <a:p>
            <a:pPr algn="l">
              <a:lnSpc>
                <a:spcPts val="1974"/>
              </a:lnSpc>
            </a:pPr>
            <a:r>
              <a:rPr lang="en-US" sz="1410">
                <a:solidFill>
                  <a:srgbClr val="5D5491"/>
                </a:solidFill>
                <a:latin typeface="Montserrat Heavy"/>
              </a:rPr>
              <a:t>Best Selling Products by Amount and Value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41397" y="675637"/>
            <a:ext cx="5686425" cy="1905000"/>
          </a:xfrm>
          <a:custGeom>
            <a:avLst/>
            <a:gdLst/>
            <a:ahLst/>
            <a:cxnLst/>
            <a:rect l="l" t="t" r="r" b="b"/>
            <a:pathLst>
              <a:path w="5686425" h="1905000">
                <a:moveTo>
                  <a:pt x="0" y="0"/>
                </a:moveTo>
                <a:lnTo>
                  <a:pt x="5686425" y="0"/>
                </a:lnTo>
                <a:lnTo>
                  <a:pt x="5686425" y="1905000"/>
                </a:lnTo>
                <a:lnTo>
                  <a:pt x="0" y="1905000"/>
                </a:lnTo>
                <a:lnTo>
                  <a:pt x="0" y="0"/>
                </a:lnTo>
                <a:close/>
              </a:path>
            </a:pathLst>
          </a:custGeom>
          <a:blipFill>
            <a:blip r:embed="rId2"/>
            <a:stretch>
              <a:fillRect t="-82133" r="-54" b="-41866"/>
            </a:stretch>
          </a:blipFill>
        </p:spPr>
        <p:txBody>
          <a:bodyPr/>
          <a:lstStyle/>
          <a:p>
            <a:endParaRPr lang="en-CA"/>
          </a:p>
        </p:txBody>
      </p:sp>
      <p:sp>
        <p:nvSpPr>
          <p:cNvPr id="3" name="Freeform 3"/>
          <p:cNvSpPr/>
          <p:nvPr/>
        </p:nvSpPr>
        <p:spPr>
          <a:xfrm>
            <a:off x="159515" y="675637"/>
            <a:ext cx="509349" cy="1905067"/>
          </a:xfrm>
          <a:custGeom>
            <a:avLst/>
            <a:gdLst/>
            <a:ahLst/>
            <a:cxnLst/>
            <a:rect l="l" t="t" r="r" b="b"/>
            <a:pathLst>
              <a:path w="509349" h="1905067">
                <a:moveTo>
                  <a:pt x="0" y="0"/>
                </a:moveTo>
                <a:lnTo>
                  <a:pt x="509350" y="0"/>
                </a:lnTo>
                <a:lnTo>
                  <a:pt x="509350" y="1905067"/>
                </a:lnTo>
                <a:lnTo>
                  <a:pt x="0" y="19050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CA"/>
          </a:p>
        </p:txBody>
      </p:sp>
      <p:sp>
        <p:nvSpPr>
          <p:cNvPr id="4" name="Freeform 4"/>
          <p:cNvSpPr/>
          <p:nvPr/>
        </p:nvSpPr>
        <p:spPr>
          <a:xfrm>
            <a:off x="1041397" y="2952817"/>
            <a:ext cx="1040444" cy="268291"/>
          </a:xfrm>
          <a:custGeom>
            <a:avLst/>
            <a:gdLst/>
            <a:ahLst/>
            <a:cxnLst/>
            <a:rect l="l" t="t" r="r" b="b"/>
            <a:pathLst>
              <a:path w="1040444" h="268291">
                <a:moveTo>
                  <a:pt x="0" y="0"/>
                </a:moveTo>
                <a:lnTo>
                  <a:pt x="1040444" y="0"/>
                </a:lnTo>
                <a:lnTo>
                  <a:pt x="1040444" y="268290"/>
                </a:lnTo>
                <a:lnTo>
                  <a:pt x="0" y="26829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CA"/>
          </a:p>
        </p:txBody>
      </p:sp>
      <p:sp>
        <p:nvSpPr>
          <p:cNvPr id="5" name="Freeform 5"/>
          <p:cNvSpPr/>
          <p:nvPr/>
        </p:nvSpPr>
        <p:spPr>
          <a:xfrm>
            <a:off x="977903" y="579968"/>
            <a:ext cx="5850465" cy="1907677"/>
          </a:xfrm>
          <a:custGeom>
            <a:avLst/>
            <a:gdLst/>
            <a:ahLst/>
            <a:cxnLst/>
            <a:rect l="l" t="t" r="r" b="b"/>
            <a:pathLst>
              <a:path w="5850465" h="1907677">
                <a:moveTo>
                  <a:pt x="0" y="0"/>
                </a:moveTo>
                <a:lnTo>
                  <a:pt x="5850465" y="0"/>
                </a:lnTo>
                <a:lnTo>
                  <a:pt x="5850465" y="1907676"/>
                </a:lnTo>
                <a:lnTo>
                  <a:pt x="0" y="190767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CA"/>
          </a:p>
        </p:txBody>
      </p:sp>
      <p:sp>
        <p:nvSpPr>
          <p:cNvPr id="6" name="Freeform 6"/>
          <p:cNvSpPr/>
          <p:nvPr/>
        </p:nvSpPr>
        <p:spPr>
          <a:xfrm>
            <a:off x="1556937" y="3944807"/>
            <a:ext cx="4657725" cy="4038600"/>
          </a:xfrm>
          <a:custGeom>
            <a:avLst/>
            <a:gdLst/>
            <a:ahLst/>
            <a:cxnLst/>
            <a:rect l="l" t="t" r="r" b="b"/>
            <a:pathLst>
              <a:path w="4657725" h="4038600">
                <a:moveTo>
                  <a:pt x="0" y="0"/>
                </a:moveTo>
                <a:lnTo>
                  <a:pt x="4657725" y="0"/>
                </a:lnTo>
                <a:lnTo>
                  <a:pt x="4657725" y="4038600"/>
                </a:lnTo>
                <a:lnTo>
                  <a:pt x="0" y="4038600"/>
                </a:lnTo>
                <a:lnTo>
                  <a:pt x="0" y="0"/>
                </a:lnTo>
                <a:close/>
              </a:path>
            </a:pathLst>
          </a:custGeom>
          <a:blipFill>
            <a:blip r:embed="rId9"/>
            <a:stretch>
              <a:fillRect l="-13274" r="-13310"/>
            </a:stretch>
          </a:blipFill>
        </p:spPr>
        <p:txBody>
          <a:bodyPr/>
          <a:lstStyle/>
          <a:p>
            <a:endParaRPr lang="en-CA"/>
          </a:p>
        </p:txBody>
      </p:sp>
      <p:sp>
        <p:nvSpPr>
          <p:cNvPr id="7" name="TextBox 7"/>
          <p:cNvSpPr txBox="1"/>
          <p:nvPr/>
        </p:nvSpPr>
        <p:spPr>
          <a:xfrm>
            <a:off x="1556937" y="950986"/>
            <a:ext cx="4967126" cy="1249880"/>
          </a:xfrm>
          <a:prstGeom prst="rect">
            <a:avLst/>
          </a:prstGeom>
        </p:spPr>
        <p:txBody>
          <a:bodyPr lIns="0" tIns="0" rIns="0" bIns="0" rtlCol="0" anchor="t">
            <a:spAutoFit/>
          </a:bodyPr>
          <a:lstStyle/>
          <a:p>
            <a:pPr algn="just">
              <a:lnSpc>
                <a:spcPts val="4443"/>
              </a:lnSpc>
            </a:pPr>
            <a:r>
              <a:rPr lang="en-US" sz="3762">
                <a:solidFill>
                  <a:srgbClr val="FFFFFF"/>
                </a:solidFill>
                <a:latin typeface="Montserrat Ultra-Bold"/>
              </a:rPr>
              <a:t>EXPLORATORY </a:t>
            </a:r>
            <a:r>
              <a:rPr lang="en-US" sz="3762">
                <a:solidFill>
                  <a:srgbClr val="5D5491"/>
                </a:solidFill>
                <a:latin typeface="Montserrat Ultra-Bold"/>
              </a:rPr>
              <a:t>05 </a:t>
            </a:r>
            <a:r>
              <a:rPr lang="en-US" sz="3762">
                <a:solidFill>
                  <a:srgbClr val="FFFFFF"/>
                </a:solidFill>
                <a:latin typeface="Montserrat Ultra-Bold"/>
              </a:rPr>
              <a:t>DATA ANALYSIS</a:t>
            </a:r>
          </a:p>
        </p:txBody>
      </p:sp>
      <p:sp>
        <p:nvSpPr>
          <p:cNvPr id="8" name="TextBox 8"/>
          <p:cNvSpPr txBox="1"/>
          <p:nvPr/>
        </p:nvSpPr>
        <p:spPr>
          <a:xfrm>
            <a:off x="1041397" y="8178441"/>
            <a:ext cx="5689530" cy="1095346"/>
          </a:xfrm>
          <a:prstGeom prst="rect">
            <a:avLst/>
          </a:prstGeom>
        </p:spPr>
        <p:txBody>
          <a:bodyPr lIns="0" tIns="0" rIns="0" bIns="0" rtlCol="0" anchor="t">
            <a:spAutoFit/>
          </a:bodyPr>
          <a:lstStyle/>
          <a:p>
            <a:pPr algn="just">
              <a:lnSpc>
                <a:spcPts val="1732"/>
              </a:lnSpc>
            </a:pPr>
            <a:r>
              <a:rPr lang="en-US" sz="1282" spc="11">
                <a:solidFill>
                  <a:srgbClr val="000000"/>
                </a:solidFill>
                <a:latin typeface="Montserrat"/>
              </a:rPr>
              <a:t>we present a chart highlighting the products that are returned most frequently by our customers. This visualization provides crucial insights into which items may have issues or are less satisfactory to our customer base. Understanding the reasons for returns is pivotal in improving product quality and customer satisfaction.</a:t>
            </a:r>
          </a:p>
        </p:txBody>
      </p:sp>
      <p:sp>
        <p:nvSpPr>
          <p:cNvPr id="9" name="TextBox 9"/>
          <p:cNvSpPr txBox="1"/>
          <p:nvPr/>
        </p:nvSpPr>
        <p:spPr>
          <a:xfrm>
            <a:off x="1041397" y="3337446"/>
            <a:ext cx="5174018" cy="486308"/>
          </a:xfrm>
          <a:prstGeom prst="rect">
            <a:avLst/>
          </a:prstGeom>
        </p:spPr>
        <p:txBody>
          <a:bodyPr lIns="0" tIns="0" rIns="0" bIns="0" rtlCol="0" anchor="t">
            <a:spAutoFit/>
          </a:bodyPr>
          <a:lstStyle/>
          <a:p>
            <a:pPr algn="just">
              <a:lnSpc>
                <a:spcPts val="1905"/>
              </a:lnSpc>
            </a:pPr>
            <a:r>
              <a:rPr lang="en-US" sz="1410" spc="19">
                <a:solidFill>
                  <a:srgbClr val="5D5491"/>
                </a:solidFill>
                <a:latin typeface="Montserrat Heavy"/>
              </a:rPr>
              <a:t>Finding the most returned items and the customers with the corresponding country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41397" y="675637"/>
            <a:ext cx="5686425" cy="1905000"/>
          </a:xfrm>
          <a:custGeom>
            <a:avLst/>
            <a:gdLst/>
            <a:ahLst/>
            <a:cxnLst/>
            <a:rect l="l" t="t" r="r" b="b"/>
            <a:pathLst>
              <a:path w="5686425" h="1905000">
                <a:moveTo>
                  <a:pt x="0" y="0"/>
                </a:moveTo>
                <a:lnTo>
                  <a:pt x="5686425" y="0"/>
                </a:lnTo>
                <a:lnTo>
                  <a:pt x="5686425" y="1905000"/>
                </a:lnTo>
                <a:lnTo>
                  <a:pt x="0" y="1905000"/>
                </a:lnTo>
                <a:lnTo>
                  <a:pt x="0" y="0"/>
                </a:lnTo>
                <a:close/>
              </a:path>
            </a:pathLst>
          </a:custGeom>
          <a:blipFill>
            <a:blip r:embed="rId2"/>
            <a:stretch>
              <a:fillRect t="-82133" r="-54" b="-41866"/>
            </a:stretch>
          </a:blipFill>
        </p:spPr>
        <p:txBody>
          <a:bodyPr/>
          <a:lstStyle/>
          <a:p>
            <a:endParaRPr lang="en-CA"/>
          </a:p>
        </p:txBody>
      </p:sp>
      <p:sp>
        <p:nvSpPr>
          <p:cNvPr id="3" name="Freeform 3"/>
          <p:cNvSpPr/>
          <p:nvPr/>
        </p:nvSpPr>
        <p:spPr>
          <a:xfrm>
            <a:off x="159515" y="675637"/>
            <a:ext cx="509349" cy="1905067"/>
          </a:xfrm>
          <a:custGeom>
            <a:avLst/>
            <a:gdLst/>
            <a:ahLst/>
            <a:cxnLst/>
            <a:rect l="l" t="t" r="r" b="b"/>
            <a:pathLst>
              <a:path w="509349" h="1905067">
                <a:moveTo>
                  <a:pt x="0" y="0"/>
                </a:moveTo>
                <a:lnTo>
                  <a:pt x="509350" y="0"/>
                </a:lnTo>
                <a:lnTo>
                  <a:pt x="509350" y="1905067"/>
                </a:lnTo>
                <a:lnTo>
                  <a:pt x="0" y="19050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CA"/>
          </a:p>
        </p:txBody>
      </p:sp>
      <p:sp>
        <p:nvSpPr>
          <p:cNvPr id="4" name="Freeform 4"/>
          <p:cNvSpPr/>
          <p:nvPr/>
        </p:nvSpPr>
        <p:spPr>
          <a:xfrm>
            <a:off x="1041397" y="2952817"/>
            <a:ext cx="1040444" cy="268291"/>
          </a:xfrm>
          <a:custGeom>
            <a:avLst/>
            <a:gdLst/>
            <a:ahLst/>
            <a:cxnLst/>
            <a:rect l="l" t="t" r="r" b="b"/>
            <a:pathLst>
              <a:path w="1040444" h="268291">
                <a:moveTo>
                  <a:pt x="0" y="0"/>
                </a:moveTo>
                <a:lnTo>
                  <a:pt x="1040444" y="0"/>
                </a:lnTo>
                <a:lnTo>
                  <a:pt x="1040444" y="268290"/>
                </a:lnTo>
                <a:lnTo>
                  <a:pt x="0" y="26829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CA"/>
          </a:p>
        </p:txBody>
      </p:sp>
      <p:sp>
        <p:nvSpPr>
          <p:cNvPr id="5" name="Freeform 5"/>
          <p:cNvSpPr/>
          <p:nvPr/>
        </p:nvSpPr>
        <p:spPr>
          <a:xfrm>
            <a:off x="977903" y="579968"/>
            <a:ext cx="5850465" cy="1907677"/>
          </a:xfrm>
          <a:custGeom>
            <a:avLst/>
            <a:gdLst/>
            <a:ahLst/>
            <a:cxnLst/>
            <a:rect l="l" t="t" r="r" b="b"/>
            <a:pathLst>
              <a:path w="5850465" h="1907677">
                <a:moveTo>
                  <a:pt x="0" y="0"/>
                </a:moveTo>
                <a:lnTo>
                  <a:pt x="5850465" y="0"/>
                </a:lnTo>
                <a:lnTo>
                  <a:pt x="5850465" y="1907676"/>
                </a:lnTo>
                <a:lnTo>
                  <a:pt x="0" y="190767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CA"/>
          </a:p>
        </p:txBody>
      </p:sp>
      <p:sp>
        <p:nvSpPr>
          <p:cNvPr id="6" name="Freeform 6"/>
          <p:cNvSpPr/>
          <p:nvPr/>
        </p:nvSpPr>
        <p:spPr>
          <a:xfrm>
            <a:off x="1556937" y="3944807"/>
            <a:ext cx="4657725" cy="4038600"/>
          </a:xfrm>
          <a:custGeom>
            <a:avLst/>
            <a:gdLst/>
            <a:ahLst/>
            <a:cxnLst/>
            <a:rect l="l" t="t" r="r" b="b"/>
            <a:pathLst>
              <a:path w="4657725" h="4038600">
                <a:moveTo>
                  <a:pt x="0" y="0"/>
                </a:moveTo>
                <a:lnTo>
                  <a:pt x="4657725" y="0"/>
                </a:lnTo>
                <a:lnTo>
                  <a:pt x="4657725" y="4038600"/>
                </a:lnTo>
                <a:lnTo>
                  <a:pt x="0" y="4038600"/>
                </a:lnTo>
                <a:lnTo>
                  <a:pt x="0" y="0"/>
                </a:lnTo>
                <a:close/>
              </a:path>
            </a:pathLst>
          </a:custGeom>
          <a:blipFill>
            <a:blip r:embed="rId9"/>
            <a:stretch>
              <a:fillRect t="-15294" b="-15129"/>
            </a:stretch>
          </a:blipFill>
        </p:spPr>
        <p:txBody>
          <a:bodyPr/>
          <a:lstStyle/>
          <a:p>
            <a:endParaRPr lang="en-CA"/>
          </a:p>
        </p:txBody>
      </p:sp>
      <p:sp>
        <p:nvSpPr>
          <p:cNvPr id="7" name="TextBox 7"/>
          <p:cNvSpPr txBox="1"/>
          <p:nvPr/>
        </p:nvSpPr>
        <p:spPr>
          <a:xfrm>
            <a:off x="1556937" y="950986"/>
            <a:ext cx="4977251" cy="1249880"/>
          </a:xfrm>
          <a:prstGeom prst="rect">
            <a:avLst/>
          </a:prstGeom>
        </p:spPr>
        <p:txBody>
          <a:bodyPr lIns="0" tIns="0" rIns="0" bIns="0" rtlCol="0" anchor="t">
            <a:spAutoFit/>
          </a:bodyPr>
          <a:lstStyle/>
          <a:p>
            <a:pPr algn="just">
              <a:lnSpc>
                <a:spcPts val="4443"/>
              </a:lnSpc>
            </a:pPr>
            <a:r>
              <a:rPr lang="en-US" sz="3762">
                <a:solidFill>
                  <a:srgbClr val="FFFFFF"/>
                </a:solidFill>
                <a:latin typeface="Montserrat Ultra-Bold"/>
              </a:rPr>
              <a:t>EXPLORATORY </a:t>
            </a:r>
            <a:r>
              <a:rPr lang="en-US" sz="3762">
                <a:solidFill>
                  <a:srgbClr val="5D5491"/>
                </a:solidFill>
                <a:latin typeface="Montserrat Ultra-Bold"/>
              </a:rPr>
              <a:t>06 </a:t>
            </a:r>
            <a:r>
              <a:rPr lang="en-US" sz="3762">
                <a:solidFill>
                  <a:srgbClr val="FFFFFF"/>
                </a:solidFill>
                <a:latin typeface="Montserrat Ultra-Bold"/>
              </a:rPr>
              <a:t>DATA ANALYSIS</a:t>
            </a:r>
          </a:p>
        </p:txBody>
      </p:sp>
      <p:sp>
        <p:nvSpPr>
          <p:cNvPr id="8" name="TextBox 8"/>
          <p:cNvSpPr txBox="1"/>
          <p:nvPr/>
        </p:nvSpPr>
        <p:spPr>
          <a:xfrm>
            <a:off x="1041397" y="8178441"/>
            <a:ext cx="5689502" cy="875328"/>
          </a:xfrm>
          <a:prstGeom prst="rect">
            <a:avLst/>
          </a:prstGeom>
        </p:spPr>
        <p:txBody>
          <a:bodyPr lIns="0" tIns="0" rIns="0" bIns="0" rtlCol="0" anchor="t">
            <a:spAutoFit/>
          </a:bodyPr>
          <a:lstStyle/>
          <a:p>
            <a:pPr algn="just">
              <a:lnSpc>
                <a:spcPts val="1732"/>
              </a:lnSpc>
            </a:pPr>
            <a:r>
              <a:rPr lang="en-US" sz="1282" spc="10">
                <a:solidFill>
                  <a:srgbClr val="000000"/>
                </a:solidFill>
                <a:latin typeface="Montserrat"/>
              </a:rPr>
              <a:t>A jointplot depicts the connection between 'UnitPrice' and 'Quantity' of products purchased. It confirms that as prices rise, quantity sold decreases, and vice versa. This illustrates the crucial link between pricing and sales volume, guiding pricing and product strategies.</a:t>
            </a:r>
          </a:p>
        </p:txBody>
      </p:sp>
      <p:sp>
        <p:nvSpPr>
          <p:cNvPr id="9" name="TextBox 9"/>
          <p:cNvSpPr txBox="1"/>
          <p:nvPr/>
        </p:nvSpPr>
        <p:spPr>
          <a:xfrm>
            <a:off x="1041397" y="3337446"/>
            <a:ext cx="3458994" cy="244373"/>
          </a:xfrm>
          <a:prstGeom prst="rect">
            <a:avLst/>
          </a:prstGeom>
        </p:spPr>
        <p:txBody>
          <a:bodyPr lIns="0" tIns="0" rIns="0" bIns="0" rtlCol="0" anchor="t">
            <a:spAutoFit/>
          </a:bodyPr>
          <a:lstStyle/>
          <a:p>
            <a:pPr algn="l">
              <a:lnSpc>
                <a:spcPts val="1974"/>
              </a:lnSpc>
            </a:pPr>
            <a:r>
              <a:rPr lang="en-US" sz="1410">
                <a:solidFill>
                  <a:srgbClr val="5D5491"/>
                </a:solidFill>
                <a:latin typeface="Montserrat Heavy"/>
              </a:rPr>
              <a:t>UnitPrice and Quantity Comparison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41397" y="675637"/>
            <a:ext cx="5686425" cy="1905000"/>
          </a:xfrm>
          <a:custGeom>
            <a:avLst/>
            <a:gdLst/>
            <a:ahLst/>
            <a:cxnLst/>
            <a:rect l="l" t="t" r="r" b="b"/>
            <a:pathLst>
              <a:path w="5686425" h="1905000">
                <a:moveTo>
                  <a:pt x="0" y="0"/>
                </a:moveTo>
                <a:lnTo>
                  <a:pt x="5686425" y="0"/>
                </a:lnTo>
                <a:lnTo>
                  <a:pt x="5686425" y="1905000"/>
                </a:lnTo>
                <a:lnTo>
                  <a:pt x="0" y="1905000"/>
                </a:lnTo>
                <a:lnTo>
                  <a:pt x="0" y="0"/>
                </a:lnTo>
                <a:close/>
              </a:path>
            </a:pathLst>
          </a:custGeom>
          <a:blipFill>
            <a:blip r:embed="rId2"/>
            <a:stretch>
              <a:fillRect t="-82133" r="-54" b="-41866"/>
            </a:stretch>
          </a:blipFill>
        </p:spPr>
        <p:txBody>
          <a:bodyPr/>
          <a:lstStyle/>
          <a:p>
            <a:endParaRPr lang="en-CA"/>
          </a:p>
        </p:txBody>
      </p:sp>
      <p:sp>
        <p:nvSpPr>
          <p:cNvPr id="3" name="Freeform 3"/>
          <p:cNvSpPr/>
          <p:nvPr/>
        </p:nvSpPr>
        <p:spPr>
          <a:xfrm>
            <a:off x="159515" y="675637"/>
            <a:ext cx="509349" cy="1905067"/>
          </a:xfrm>
          <a:custGeom>
            <a:avLst/>
            <a:gdLst/>
            <a:ahLst/>
            <a:cxnLst/>
            <a:rect l="l" t="t" r="r" b="b"/>
            <a:pathLst>
              <a:path w="509349" h="1905067">
                <a:moveTo>
                  <a:pt x="0" y="0"/>
                </a:moveTo>
                <a:lnTo>
                  <a:pt x="509350" y="0"/>
                </a:lnTo>
                <a:lnTo>
                  <a:pt x="509350" y="1905067"/>
                </a:lnTo>
                <a:lnTo>
                  <a:pt x="0" y="19050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CA"/>
          </a:p>
        </p:txBody>
      </p:sp>
      <p:sp>
        <p:nvSpPr>
          <p:cNvPr id="4" name="Freeform 4"/>
          <p:cNvSpPr/>
          <p:nvPr/>
        </p:nvSpPr>
        <p:spPr>
          <a:xfrm>
            <a:off x="1041397" y="2952817"/>
            <a:ext cx="1040444" cy="268291"/>
          </a:xfrm>
          <a:custGeom>
            <a:avLst/>
            <a:gdLst/>
            <a:ahLst/>
            <a:cxnLst/>
            <a:rect l="l" t="t" r="r" b="b"/>
            <a:pathLst>
              <a:path w="1040444" h="268291">
                <a:moveTo>
                  <a:pt x="0" y="0"/>
                </a:moveTo>
                <a:lnTo>
                  <a:pt x="1040444" y="0"/>
                </a:lnTo>
                <a:lnTo>
                  <a:pt x="1040444" y="268290"/>
                </a:lnTo>
                <a:lnTo>
                  <a:pt x="0" y="26829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CA"/>
          </a:p>
        </p:txBody>
      </p:sp>
      <p:sp>
        <p:nvSpPr>
          <p:cNvPr id="5" name="Freeform 5"/>
          <p:cNvSpPr/>
          <p:nvPr/>
        </p:nvSpPr>
        <p:spPr>
          <a:xfrm>
            <a:off x="977903" y="579968"/>
            <a:ext cx="5850465" cy="1907677"/>
          </a:xfrm>
          <a:custGeom>
            <a:avLst/>
            <a:gdLst/>
            <a:ahLst/>
            <a:cxnLst/>
            <a:rect l="l" t="t" r="r" b="b"/>
            <a:pathLst>
              <a:path w="5850465" h="1907677">
                <a:moveTo>
                  <a:pt x="0" y="0"/>
                </a:moveTo>
                <a:lnTo>
                  <a:pt x="5850465" y="0"/>
                </a:lnTo>
                <a:lnTo>
                  <a:pt x="5850465" y="1907676"/>
                </a:lnTo>
                <a:lnTo>
                  <a:pt x="0" y="190767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CA"/>
          </a:p>
        </p:txBody>
      </p:sp>
      <p:sp>
        <p:nvSpPr>
          <p:cNvPr id="6" name="Freeform 6"/>
          <p:cNvSpPr/>
          <p:nvPr/>
        </p:nvSpPr>
        <p:spPr>
          <a:xfrm>
            <a:off x="2398757" y="3758108"/>
            <a:ext cx="2457450" cy="1866900"/>
          </a:xfrm>
          <a:custGeom>
            <a:avLst/>
            <a:gdLst/>
            <a:ahLst/>
            <a:cxnLst/>
            <a:rect l="l" t="t" r="r" b="b"/>
            <a:pathLst>
              <a:path w="2457450" h="1866900">
                <a:moveTo>
                  <a:pt x="0" y="0"/>
                </a:moveTo>
                <a:lnTo>
                  <a:pt x="2457450" y="0"/>
                </a:lnTo>
                <a:lnTo>
                  <a:pt x="2457450" y="1866900"/>
                </a:lnTo>
                <a:lnTo>
                  <a:pt x="0" y="1866900"/>
                </a:lnTo>
                <a:lnTo>
                  <a:pt x="0" y="0"/>
                </a:lnTo>
                <a:close/>
              </a:path>
            </a:pathLst>
          </a:custGeom>
          <a:blipFill>
            <a:blip r:embed="rId9"/>
            <a:stretch>
              <a:fillRect/>
            </a:stretch>
          </a:blipFill>
        </p:spPr>
        <p:txBody>
          <a:bodyPr/>
          <a:lstStyle/>
          <a:p>
            <a:endParaRPr lang="en-CA"/>
          </a:p>
        </p:txBody>
      </p:sp>
      <p:sp>
        <p:nvSpPr>
          <p:cNvPr id="7" name="Freeform 7"/>
          <p:cNvSpPr/>
          <p:nvPr/>
        </p:nvSpPr>
        <p:spPr>
          <a:xfrm>
            <a:off x="2398757" y="5796201"/>
            <a:ext cx="2752725" cy="2133600"/>
          </a:xfrm>
          <a:custGeom>
            <a:avLst/>
            <a:gdLst/>
            <a:ahLst/>
            <a:cxnLst/>
            <a:rect l="l" t="t" r="r" b="b"/>
            <a:pathLst>
              <a:path w="2752725" h="2133600">
                <a:moveTo>
                  <a:pt x="0" y="0"/>
                </a:moveTo>
                <a:lnTo>
                  <a:pt x="2752725" y="0"/>
                </a:lnTo>
                <a:lnTo>
                  <a:pt x="2752725" y="2133600"/>
                </a:lnTo>
                <a:lnTo>
                  <a:pt x="0" y="2133600"/>
                </a:lnTo>
                <a:lnTo>
                  <a:pt x="0" y="0"/>
                </a:lnTo>
                <a:close/>
              </a:path>
            </a:pathLst>
          </a:custGeom>
          <a:blipFill>
            <a:blip r:embed="rId10"/>
            <a:stretch>
              <a:fillRect/>
            </a:stretch>
          </a:blipFill>
        </p:spPr>
        <p:txBody>
          <a:bodyPr/>
          <a:lstStyle/>
          <a:p>
            <a:endParaRPr lang="en-CA"/>
          </a:p>
        </p:txBody>
      </p:sp>
      <p:sp>
        <p:nvSpPr>
          <p:cNvPr id="8" name="TextBox 8"/>
          <p:cNvSpPr txBox="1"/>
          <p:nvPr/>
        </p:nvSpPr>
        <p:spPr>
          <a:xfrm>
            <a:off x="1556937" y="950986"/>
            <a:ext cx="4973193" cy="1249880"/>
          </a:xfrm>
          <a:prstGeom prst="rect">
            <a:avLst/>
          </a:prstGeom>
        </p:spPr>
        <p:txBody>
          <a:bodyPr lIns="0" tIns="0" rIns="0" bIns="0" rtlCol="0" anchor="t">
            <a:spAutoFit/>
          </a:bodyPr>
          <a:lstStyle/>
          <a:p>
            <a:pPr algn="just">
              <a:lnSpc>
                <a:spcPts val="4443"/>
              </a:lnSpc>
            </a:pPr>
            <a:r>
              <a:rPr lang="en-US" sz="3762">
                <a:solidFill>
                  <a:srgbClr val="FFFFFF"/>
                </a:solidFill>
                <a:latin typeface="Montserrat Ultra-Bold"/>
              </a:rPr>
              <a:t>EXPLORATORY </a:t>
            </a:r>
            <a:r>
              <a:rPr lang="en-US" sz="3762">
                <a:solidFill>
                  <a:srgbClr val="5D5491"/>
                </a:solidFill>
                <a:latin typeface="Montserrat Ultra-Bold"/>
              </a:rPr>
              <a:t>07 </a:t>
            </a:r>
            <a:r>
              <a:rPr lang="en-US" sz="3762">
                <a:solidFill>
                  <a:srgbClr val="FFFFFF"/>
                </a:solidFill>
                <a:latin typeface="Montserrat Ultra-Bold"/>
              </a:rPr>
              <a:t>DATA ANALYSIS</a:t>
            </a:r>
          </a:p>
        </p:txBody>
      </p:sp>
      <p:sp>
        <p:nvSpPr>
          <p:cNvPr id="9" name="TextBox 9"/>
          <p:cNvSpPr txBox="1"/>
          <p:nvPr/>
        </p:nvSpPr>
        <p:spPr>
          <a:xfrm>
            <a:off x="1041397" y="8178441"/>
            <a:ext cx="5689511" cy="1095346"/>
          </a:xfrm>
          <a:prstGeom prst="rect">
            <a:avLst/>
          </a:prstGeom>
        </p:spPr>
        <p:txBody>
          <a:bodyPr lIns="0" tIns="0" rIns="0" bIns="0" rtlCol="0" anchor="t">
            <a:spAutoFit/>
          </a:bodyPr>
          <a:lstStyle/>
          <a:p>
            <a:pPr algn="just">
              <a:lnSpc>
                <a:spcPts val="1732"/>
              </a:lnSpc>
            </a:pPr>
            <a:r>
              <a:rPr lang="en-US" sz="1282" spc="2">
                <a:solidFill>
                  <a:srgbClr val="000000"/>
                </a:solidFill>
                <a:latin typeface="Montserrat"/>
              </a:rPr>
              <a:t>The weekly returns made by customers over the year. Returns appear relatively stable throughout the year, with minor fluctuations, except for a spike in the second week of October. This insight into return patterns helps us address customer satisfaction and product quality concerns more effectively.</a:t>
            </a:r>
          </a:p>
        </p:txBody>
      </p:sp>
      <p:sp>
        <p:nvSpPr>
          <p:cNvPr id="10" name="TextBox 10"/>
          <p:cNvSpPr txBox="1"/>
          <p:nvPr/>
        </p:nvSpPr>
        <p:spPr>
          <a:xfrm>
            <a:off x="1041397" y="3337446"/>
            <a:ext cx="2553595" cy="244373"/>
          </a:xfrm>
          <a:prstGeom prst="rect">
            <a:avLst/>
          </a:prstGeom>
        </p:spPr>
        <p:txBody>
          <a:bodyPr lIns="0" tIns="0" rIns="0" bIns="0" rtlCol="0" anchor="t">
            <a:spAutoFit/>
          </a:bodyPr>
          <a:lstStyle/>
          <a:p>
            <a:pPr algn="l">
              <a:lnSpc>
                <a:spcPts val="1974"/>
              </a:lnSpc>
            </a:pPr>
            <a:r>
              <a:rPr lang="en-US" sz="1410">
                <a:solidFill>
                  <a:srgbClr val="5D5491"/>
                </a:solidFill>
                <a:latin typeface="Montserrat Heavy"/>
              </a:rPr>
              <a:t>Weekly Sales and Returns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41397" y="675637"/>
            <a:ext cx="5686425" cy="1905000"/>
          </a:xfrm>
          <a:custGeom>
            <a:avLst/>
            <a:gdLst/>
            <a:ahLst/>
            <a:cxnLst/>
            <a:rect l="l" t="t" r="r" b="b"/>
            <a:pathLst>
              <a:path w="5686425" h="1905000">
                <a:moveTo>
                  <a:pt x="0" y="0"/>
                </a:moveTo>
                <a:lnTo>
                  <a:pt x="5686425" y="0"/>
                </a:lnTo>
                <a:lnTo>
                  <a:pt x="5686425" y="1905000"/>
                </a:lnTo>
                <a:lnTo>
                  <a:pt x="0" y="1905000"/>
                </a:lnTo>
                <a:lnTo>
                  <a:pt x="0" y="0"/>
                </a:lnTo>
                <a:close/>
              </a:path>
            </a:pathLst>
          </a:custGeom>
          <a:blipFill>
            <a:blip r:embed="rId2"/>
            <a:stretch>
              <a:fillRect t="-82133" r="-54" b="-41866"/>
            </a:stretch>
          </a:blipFill>
        </p:spPr>
        <p:txBody>
          <a:bodyPr/>
          <a:lstStyle/>
          <a:p>
            <a:endParaRPr lang="en-CA"/>
          </a:p>
        </p:txBody>
      </p:sp>
      <p:sp>
        <p:nvSpPr>
          <p:cNvPr id="3" name="Freeform 3"/>
          <p:cNvSpPr/>
          <p:nvPr/>
        </p:nvSpPr>
        <p:spPr>
          <a:xfrm>
            <a:off x="159515" y="675637"/>
            <a:ext cx="509349" cy="1905067"/>
          </a:xfrm>
          <a:custGeom>
            <a:avLst/>
            <a:gdLst/>
            <a:ahLst/>
            <a:cxnLst/>
            <a:rect l="l" t="t" r="r" b="b"/>
            <a:pathLst>
              <a:path w="509349" h="1905067">
                <a:moveTo>
                  <a:pt x="0" y="0"/>
                </a:moveTo>
                <a:lnTo>
                  <a:pt x="509350" y="0"/>
                </a:lnTo>
                <a:lnTo>
                  <a:pt x="509350" y="1905067"/>
                </a:lnTo>
                <a:lnTo>
                  <a:pt x="0" y="19050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CA"/>
          </a:p>
        </p:txBody>
      </p:sp>
      <p:sp>
        <p:nvSpPr>
          <p:cNvPr id="4" name="Freeform 4"/>
          <p:cNvSpPr/>
          <p:nvPr/>
        </p:nvSpPr>
        <p:spPr>
          <a:xfrm>
            <a:off x="1041397" y="2952817"/>
            <a:ext cx="1040444" cy="268291"/>
          </a:xfrm>
          <a:custGeom>
            <a:avLst/>
            <a:gdLst/>
            <a:ahLst/>
            <a:cxnLst/>
            <a:rect l="l" t="t" r="r" b="b"/>
            <a:pathLst>
              <a:path w="1040444" h="268291">
                <a:moveTo>
                  <a:pt x="0" y="0"/>
                </a:moveTo>
                <a:lnTo>
                  <a:pt x="1040444" y="0"/>
                </a:lnTo>
                <a:lnTo>
                  <a:pt x="1040444" y="268290"/>
                </a:lnTo>
                <a:lnTo>
                  <a:pt x="0" y="26829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CA"/>
          </a:p>
        </p:txBody>
      </p:sp>
      <p:sp>
        <p:nvSpPr>
          <p:cNvPr id="5" name="Freeform 5"/>
          <p:cNvSpPr/>
          <p:nvPr/>
        </p:nvSpPr>
        <p:spPr>
          <a:xfrm>
            <a:off x="977903" y="579968"/>
            <a:ext cx="5850465" cy="1907677"/>
          </a:xfrm>
          <a:custGeom>
            <a:avLst/>
            <a:gdLst/>
            <a:ahLst/>
            <a:cxnLst/>
            <a:rect l="l" t="t" r="r" b="b"/>
            <a:pathLst>
              <a:path w="5850465" h="1907677">
                <a:moveTo>
                  <a:pt x="0" y="0"/>
                </a:moveTo>
                <a:lnTo>
                  <a:pt x="5850465" y="0"/>
                </a:lnTo>
                <a:lnTo>
                  <a:pt x="5850465" y="1907676"/>
                </a:lnTo>
                <a:lnTo>
                  <a:pt x="0" y="190767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CA"/>
          </a:p>
        </p:txBody>
      </p:sp>
      <p:sp>
        <p:nvSpPr>
          <p:cNvPr id="6" name="Freeform 6"/>
          <p:cNvSpPr/>
          <p:nvPr/>
        </p:nvSpPr>
        <p:spPr>
          <a:xfrm>
            <a:off x="1973894" y="3750412"/>
            <a:ext cx="3038475" cy="2209800"/>
          </a:xfrm>
          <a:custGeom>
            <a:avLst/>
            <a:gdLst/>
            <a:ahLst/>
            <a:cxnLst/>
            <a:rect l="l" t="t" r="r" b="b"/>
            <a:pathLst>
              <a:path w="3038475" h="2209800">
                <a:moveTo>
                  <a:pt x="0" y="0"/>
                </a:moveTo>
                <a:lnTo>
                  <a:pt x="3038475" y="0"/>
                </a:lnTo>
                <a:lnTo>
                  <a:pt x="3038475" y="2209800"/>
                </a:lnTo>
                <a:lnTo>
                  <a:pt x="0" y="2209800"/>
                </a:lnTo>
                <a:lnTo>
                  <a:pt x="0" y="0"/>
                </a:lnTo>
                <a:close/>
              </a:path>
            </a:pathLst>
          </a:custGeom>
          <a:blipFill>
            <a:blip r:embed="rId9"/>
            <a:stretch>
              <a:fillRect/>
            </a:stretch>
          </a:blipFill>
        </p:spPr>
        <p:txBody>
          <a:bodyPr/>
          <a:lstStyle/>
          <a:p>
            <a:endParaRPr lang="en-CA"/>
          </a:p>
        </p:txBody>
      </p:sp>
      <p:sp>
        <p:nvSpPr>
          <p:cNvPr id="7" name="Freeform 7"/>
          <p:cNvSpPr/>
          <p:nvPr/>
        </p:nvSpPr>
        <p:spPr>
          <a:xfrm>
            <a:off x="2081841" y="6024924"/>
            <a:ext cx="2895600" cy="2124075"/>
          </a:xfrm>
          <a:custGeom>
            <a:avLst/>
            <a:gdLst/>
            <a:ahLst/>
            <a:cxnLst/>
            <a:rect l="l" t="t" r="r" b="b"/>
            <a:pathLst>
              <a:path w="2895600" h="2124075">
                <a:moveTo>
                  <a:pt x="0" y="0"/>
                </a:moveTo>
                <a:lnTo>
                  <a:pt x="2895600" y="0"/>
                </a:lnTo>
                <a:lnTo>
                  <a:pt x="2895600" y="2124075"/>
                </a:lnTo>
                <a:lnTo>
                  <a:pt x="0" y="2124075"/>
                </a:lnTo>
                <a:lnTo>
                  <a:pt x="0" y="0"/>
                </a:lnTo>
                <a:close/>
              </a:path>
            </a:pathLst>
          </a:custGeom>
          <a:blipFill>
            <a:blip r:embed="rId10"/>
            <a:stretch>
              <a:fillRect/>
            </a:stretch>
          </a:blipFill>
        </p:spPr>
        <p:txBody>
          <a:bodyPr/>
          <a:lstStyle/>
          <a:p>
            <a:endParaRPr lang="en-CA"/>
          </a:p>
        </p:txBody>
      </p:sp>
      <p:sp>
        <p:nvSpPr>
          <p:cNvPr id="8" name="TextBox 8"/>
          <p:cNvSpPr txBox="1"/>
          <p:nvPr/>
        </p:nvSpPr>
        <p:spPr>
          <a:xfrm>
            <a:off x="1556937" y="950986"/>
            <a:ext cx="4981908" cy="1249880"/>
          </a:xfrm>
          <a:prstGeom prst="rect">
            <a:avLst/>
          </a:prstGeom>
        </p:spPr>
        <p:txBody>
          <a:bodyPr lIns="0" tIns="0" rIns="0" bIns="0" rtlCol="0" anchor="t">
            <a:spAutoFit/>
          </a:bodyPr>
          <a:lstStyle/>
          <a:p>
            <a:pPr algn="just">
              <a:lnSpc>
                <a:spcPts val="4443"/>
              </a:lnSpc>
            </a:pPr>
            <a:r>
              <a:rPr lang="en-US" sz="3762">
                <a:solidFill>
                  <a:srgbClr val="FFFFFF"/>
                </a:solidFill>
                <a:latin typeface="Montserrat Ultra-Bold"/>
              </a:rPr>
              <a:t>EXPLORATORY </a:t>
            </a:r>
            <a:r>
              <a:rPr lang="en-US" sz="3762">
                <a:solidFill>
                  <a:srgbClr val="5D5491"/>
                </a:solidFill>
                <a:latin typeface="Montserrat Ultra-Bold"/>
              </a:rPr>
              <a:t>08 </a:t>
            </a:r>
            <a:r>
              <a:rPr lang="en-US" sz="3762">
                <a:solidFill>
                  <a:srgbClr val="FFFFFF"/>
                </a:solidFill>
                <a:latin typeface="Montserrat Ultra-Bold"/>
              </a:rPr>
              <a:t>DATA ANALYSIS</a:t>
            </a:r>
          </a:p>
        </p:txBody>
      </p:sp>
      <p:sp>
        <p:nvSpPr>
          <p:cNvPr id="9" name="TextBox 9"/>
          <p:cNvSpPr txBox="1"/>
          <p:nvPr/>
        </p:nvSpPr>
        <p:spPr>
          <a:xfrm>
            <a:off x="1007535" y="8488051"/>
            <a:ext cx="5689502" cy="655320"/>
          </a:xfrm>
          <a:prstGeom prst="rect">
            <a:avLst/>
          </a:prstGeom>
        </p:spPr>
        <p:txBody>
          <a:bodyPr lIns="0" tIns="0" rIns="0" bIns="0" rtlCol="0" anchor="t">
            <a:spAutoFit/>
          </a:bodyPr>
          <a:lstStyle/>
          <a:p>
            <a:pPr algn="just">
              <a:lnSpc>
                <a:spcPts val="1732"/>
              </a:lnSpc>
            </a:pPr>
            <a:r>
              <a:rPr lang="en-US" sz="1282" spc="20">
                <a:solidFill>
                  <a:srgbClr val="000000"/>
                </a:solidFill>
                <a:latin typeface="Montserrat"/>
              </a:rPr>
              <a:t>By focusing on countries other than the United Kingdom, we gain a clearer understanding of our international sales and return patterns, allowing us to make informed decisions to optimize our operations.</a:t>
            </a:r>
          </a:p>
        </p:txBody>
      </p:sp>
      <p:sp>
        <p:nvSpPr>
          <p:cNvPr id="10" name="TextBox 10"/>
          <p:cNvSpPr txBox="1"/>
          <p:nvPr/>
        </p:nvSpPr>
        <p:spPr>
          <a:xfrm>
            <a:off x="1041397" y="3337446"/>
            <a:ext cx="2546433" cy="244373"/>
          </a:xfrm>
          <a:prstGeom prst="rect">
            <a:avLst/>
          </a:prstGeom>
        </p:spPr>
        <p:txBody>
          <a:bodyPr lIns="0" tIns="0" rIns="0" bIns="0" rtlCol="0" anchor="t">
            <a:spAutoFit/>
          </a:bodyPr>
          <a:lstStyle/>
          <a:p>
            <a:pPr algn="l">
              <a:lnSpc>
                <a:spcPts val="1974"/>
              </a:lnSpc>
            </a:pPr>
            <a:r>
              <a:rPr lang="en-US" sz="1410">
                <a:solidFill>
                  <a:srgbClr val="5D5491"/>
                </a:solidFill>
                <a:latin typeface="Montserrat Heavy"/>
              </a:rPr>
              <a:t>Sales in Foreign Countries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41397" y="675637"/>
            <a:ext cx="5686425" cy="1905000"/>
          </a:xfrm>
          <a:custGeom>
            <a:avLst/>
            <a:gdLst/>
            <a:ahLst/>
            <a:cxnLst/>
            <a:rect l="l" t="t" r="r" b="b"/>
            <a:pathLst>
              <a:path w="5686425" h="1905000">
                <a:moveTo>
                  <a:pt x="0" y="0"/>
                </a:moveTo>
                <a:lnTo>
                  <a:pt x="5686425" y="0"/>
                </a:lnTo>
                <a:lnTo>
                  <a:pt x="5686425" y="1905000"/>
                </a:lnTo>
                <a:lnTo>
                  <a:pt x="0" y="1905000"/>
                </a:lnTo>
                <a:lnTo>
                  <a:pt x="0" y="0"/>
                </a:lnTo>
                <a:close/>
              </a:path>
            </a:pathLst>
          </a:custGeom>
          <a:blipFill>
            <a:blip r:embed="rId2"/>
            <a:stretch>
              <a:fillRect t="-82133" r="-54" b="-41866"/>
            </a:stretch>
          </a:blipFill>
        </p:spPr>
        <p:txBody>
          <a:bodyPr/>
          <a:lstStyle/>
          <a:p>
            <a:endParaRPr lang="en-CA"/>
          </a:p>
        </p:txBody>
      </p:sp>
      <p:sp>
        <p:nvSpPr>
          <p:cNvPr id="3" name="Freeform 3"/>
          <p:cNvSpPr/>
          <p:nvPr/>
        </p:nvSpPr>
        <p:spPr>
          <a:xfrm>
            <a:off x="159515" y="675637"/>
            <a:ext cx="509349" cy="1905067"/>
          </a:xfrm>
          <a:custGeom>
            <a:avLst/>
            <a:gdLst/>
            <a:ahLst/>
            <a:cxnLst/>
            <a:rect l="l" t="t" r="r" b="b"/>
            <a:pathLst>
              <a:path w="509349" h="1905067">
                <a:moveTo>
                  <a:pt x="0" y="0"/>
                </a:moveTo>
                <a:lnTo>
                  <a:pt x="509350" y="0"/>
                </a:lnTo>
                <a:lnTo>
                  <a:pt x="509350" y="1905067"/>
                </a:lnTo>
                <a:lnTo>
                  <a:pt x="0" y="19050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CA"/>
          </a:p>
        </p:txBody>
      </p:sp>
      <p:sp>
        <p:nvSpPr>
          <p:cNvPr id="4" name="Freeform 4"/>
          <p:cNvSpPr/>
          <p:nvPr/>
        </p:nvSpPr>
        <p:spPr>
          <a:xfrm>
            <a:off x="1041397" y="2952817"/>
            <a:ext cx="1040444" cy="268291"/>
          </a:xfrm>
          <a:custGeom>
            <a:avLst/>
            <a:gdLst/>
            <a:ahLst/>
            <a:cxnLst/>
            <a:rect l="l" t="t" r="r" b="b"/>
            <a:pathLst>
              <a:path w="1040444" h="268291">
                <a:moveTo>
                  <a:pt x="0" y="0"/>
                </a:moveTo>
                <a:lnTo>
                  <a:pt x="1040444" y="0"/>
                </a:lnTo>
                <a:lnTo>
                  <a:pt x="1040444" y="268290"/>
                </a:lnTo>
                <a:lnTo>
                  <a:pt x="0" y="26829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CA"/>
          </a:p>
        </p:txBody>
      </p:sp>
      <p:sp>
        <p:nvSpPr>
          <p:cNvPr id="5" name="Freeform 5"/>
          <p:cNvSpPr/>
          <p:nvPr/>
        </p:nvSpPr>
        <p:spPr>
          <a:xfrm>
            <a:off x="977903" y="579968"/>
            <a:ext cx="5850465" cy="1907677"/>
          </a:xfrm>
          <a:custGeom>
            <a:avLst/>
            <a:gdLst/>
            <a:ahLst/>
            <a:cxnLst/>
            <a:rect l="l" t="t" r="r" b="b"/>
            <a:pathLst>
              <a:path w="5850465" h="1907677">
                <a:moveTo>
                  <a:pt x="0" y="0"/>
                </a:moveTo>
                <a:lnTo>
                  <a:pt x="5850465" y="0"/>
                </a:lnTo>
                <a:lnTo>
                  <a:pt x="5850465" y="1907676"/>
                </a:lnTo>
                <a:lnTo>
                  <a:pt x="0" y="190767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CA"/>
          </a:p>
        </p:txBody>
      </p:sp>
      <p:sp>
        <p:nvSpPr>
          <p:cNvPr id="6" name="Freeform 6"/>
          <p:cNvSpPr/>
          <p:nvPr/>
        </p:nvSpPr>
        <p:spPr>
          <a:xfrm>
            <a:off x="1556937" y="3944807"/>
            <a:ext cx="4657725" cy="4038600"/>
          </a:xfrm>
          <a:custGeom>
            <a:avLst/>
            <a:gdLst/>
            <a:ahLst/>
            <a:cxnLst/>
            <a:rect l="l" t="t" r="r" b="b"/>
            <a:pathLst>
              <a:path w="4657725" h="4038600">
                <a:moveTo>
                  <a:pt x="0" y="0"/>
                </a:moveTo>
                <a:lnTo>
                  <a:pt x="4657725" y="0"/>
                </a:lnTo>
                <a:lnTo>
                  <a:pt x="4657725" y="4038600"/>
                </a:lnTo>
                <a:lnTo>
                  <a:pt x="0" y="4038600"/>
                </a:lnTo>
                <a:lnTo>
                  <a:pt x="0" y="0"/>
                </a:lnTo>
                <a:close/>
              </a:path>
            </a:pathLst>
          </a:custGeom>
          <a:blipFill>
            <a:blip r:embed="rId9"/>
            <a:stretch>
              <a:fillRect t="-6459" b="-6276"/>
            </a:stretch>
          </a:blipFill>
        </p:spPr>
        <p:txBody>
          <a:bodyPr/>
          <a:lstStyle/>
          <a:p>
            <a:endParaRPr lang="en-CA"/>
          </a:p>
        </p:txBody>
      </p:sp>
      <p:sp>
        <p:nvSpPr>
          <p:cNvPr id="7" name="TextBox 7"/>
          <p:cNvSpPr txBox="1"/>
          <p:nvPr/>
        </p:nvSpPr>
        <p:spPr>
          <a:xfrm>
            <a:off x="1556937" y="950986"/>
            <a:ext cx="4977251" cy="1249880"/>
          </a:xfrm>
          <a:prstGeom prst="rect">
            <a:avLst/>
          </a:prstGeom>
        </p:spPr>
        <p:txBody>
          <a:bodyPr lIns="0" tIns="0" rIns="0" bIns="0" rtlCol="0" anchor="t">
            <a:spAutoFit/>
          </a:bodyPr>
          <a:lstStyle/>
          <a:p>
            <a:pPr algn="just">
              <a:lnSpc>
                <a:spcPts val="4443"/>
              </a:lnSpc>
            </a:pPr>
            <a:r>
              <a:rPr lang="en-US" sz="3762">
                <a:solidFill>
                  <a:srgbClr val="FFFFFF"/>
                </a:solidFill>
                <a:latin typeface="Montserrat Ultra-Bold"/>
              </a:rPr>
              <a:t>EXPLORATORY </a:t>
            </a:r>
            <a:r>
              <a:rPr lang="en-US" sz="3762">
                <a:solidFill>
                  <a:srgbClr val="5D5491"/>
                </a:solidFill>
                <a:latin typeface="Montserrat Ultra-Bold"/>
              </a:rPr>
              <a:t>09 </a:t>
            </a:r>
            <a:r>
              <a:rPr lang="en-US" sz="3762">
                <a:solidFill>
                  <a:srgbClr val="FFFFFF"/>
                </a:solidFill>
                <a:latin typeface="Montserrat Ultra-Bold"/>
              </a:rPr>
              <a:t>DATA ANALYSIS</a:t>
            </a:r>
          </a:p>
        </p:txBody>
      </p:sp>
      <p:sp>
        <p:nvSpPr>
          <p:cNvPr id="8" name="TextBox 8"/>
          <p:cNvSpPr txBox="1"/>
          <p:nvPr/>
        </p:nvSpPr>
        <p:spPr>
          <a:xfrm>
            <a:off x="1041397" y="8178441"/>
            <a:ext cx="5689530" cy="1095346"/>
          </a:xfrm>
          <a:prstGeom prst="rect">
            <a:avLst/>
          </a:prstGeom>
        </p:spPr>
        <p:txBody>
          <a:bodyPr lIns="0" tIns="0" rIns="0" bIns="0" rtlCol="0" anchor="t">
            <a:spAutoFit/>
          </a:bodyPr>
          <a:lstStyle/>
          <a:p>
            <a:pPr algn="just">
              <a:lnSpc>
                <a:spcPts val="1732"/>
              </a:lnSpc>
            </a:pPr>
            <a:r>
              <a:rPr lang="en-US" sz="1282" spc="20">
                <a:solidFill>
                  <a:srgbClr val="000000"/>
                </a:solidFill>
                <a:latin typeface="Montserrat"/>
              </a:rPr>
              <a:t>The data reveals a notable pattern: Thursday consistently shows the highest sales value, while Sunday records the lowest sales value. This information sheds light on the variations in sales across different days of the week, which can be invaluable for optimizing sales and marketing strategies.</a:t>
            </a:r>
          </a:p>
        </p:txBody>
      </p:sp>
      <p:sp>
        <p:nvSpPr>
          <p:cNvPr id="9" name="TextBox 9"/>
          <p:cNvSpPr txBox="1"/>
          <p:nvPr/>
        </p:nvSpPr>
        <p:spPr>
          <a:xfrm>
            <a:off x="1041397" y="3337446"/>
            <a:ext cx="4255503" cy="244373"/>
          </a:xfrm>
          <a:prstGeom prst="rect">
            <a:avLst/>
          </a:prstGeom>
        </p:spPr>
        <p:txBody>
          <a:bodyPr lIns="0" tIns="0" rIns="0" bIns="0" rtlCol="0" anchor="t">
            <a:spAutoFit/>
          </a:bodyPr>
          <a:lstStyle/>
          <a:p>
            <a:pPr algn="l">
              <a:lnSpc>
                <a:spcPts val="1974"/>
              </a:lnSpc>
            </a:pPr>
            <a:r>
              <a:rPr lang="en-US" sz="1410">
                <a:solidFill>
                  <a:srgbClr val="5D5491"/>
                </a:solidFill>
                <a:latin typeface="Montserrat Heavy"/>
              </a:rPr>
              <a:t>Percantages of Sales Value by Day of Week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1027</Words>
  <Application>Microsoft Office PowerPoint</Application>
  <PresentationFormat>Custom</PresentationFormat>
  <Paragraphs>68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Montserrat Ultra-Bold</vt:lpstr>
      <vt:lpstr>Montserrat Heavy</vt:lpstr>
      <vt:lpstr>Calibri</vt:lpstr>
      <vt:lpstr>Arial</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segmentation.pdf</dc:title>
  <cp:lastModifiedBy>Aarti Anil Zikre</cp:lastModifiedBy>
  <cp:revision>1</cp:revision>
  <dcterms:created xsi:type="dcterms:W3CDTF">2006-08-16T00:00:00Z</dcterms:created>
  <dcterms:modified xsi:type="dcterms:W3CDTF">2023-10-20T14:18:45Z</dcterms:modified>
  <dc:identifier>DAFxv7K3Qpw</dc:identifier>
</cp:coreProperties>
</file>