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sldIdLst>
    <p:sldId id="273" r:id="rId5"/>
    <p:sldId id="257" r:id="rId6"/>
    <p:sldId id="258" r:id="rId7"/>
    <p:sldId id="264" r:id="rId8"/>
    <p:sldId id="259" r:id="rId9"/>
    <p:sldId id="265" r:id="rId10"/>
    <p:sldId id="261" r:id="rId11"/>
    <p:sldId id="262" r:id="rId12"/>
    <p:sldId id="266" r:id="rId13"/>
    <p:sldId id="260" r:id="rId14"/>
    <p:sldId id="267" r:id="rId15"/>
    <p:sldId id="268" r:id="rId16"/>
    <p:sldId id="269" r:id="rId17"/>
    <p:sldId id="270" r:id="rId18"/>
    <p:sldId id="263" r:id="rId19"/>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rti Anil Zikre" userId="d72dd4e7-3048-4a99-9749-1616a4b28a62" providerId="ADAL" clId="{4FAA6E0D-016F-4783-9337-DD78290D8680}"/>
    <pc:docChg chg="modSld">
      <pc:chgData name="Aarti Anil Zikre" userId="d72dd4e7-3048-4a99-9749-1616a4b28a62" providerId="ADAL" clId="{4FAA6E0D-016F-4783-9337-DD78290D8680}" dt="2023-04-07T21:48:48.328" v="60" actId="20577"/>
      <pc:docMkLst>
        <pc:docMk/>
      </pc:docMkLst>
      <pc:sldChg chg="modSp mod">
        <pc:chgData name="Aarti Anil Zikre" userId="d72dd4e7-3048-4a99-9749-1616a4b28a62" providerId="ADAL" clId="{4FAA6E0D-016F-4783-9337-DD78290D8680}" dt="2023-04-07T03:22:40.641" v="45" actId="962"/>
        <pc:sldMkLst>
          <pc:docMk/>
          <pc:sldMk cId="144908412" sldId="257"/>
        </pc:sldMkLst>
        <pc:picChg chg="mod">
          <ac:chgData name="Aarti Anil Zikre" userId="d72dd4e7-3048-4a99-9749-1616a4b28a62" providerId="ADAL" clId="{4FAA6E0D-016F-4783-9337-DD78290D8680}" dt="2023-04-07T03:22:36.876" v="44" actId="962"/>
          <ac:picMkLst>
            <pc:docMk/>
            <pc:sldMk cId="144908412" sldId="257"/>
            <ac:picMk id="4" creationId="{574C6A74-AA76-0C94-569A-1F0527420BAE}"/>
          </ac:picMkLst>
        </pc:picChg>
        <pc:picChg chg="mod">
          <ac:chgData name="Aarti Anil Zikre" userId="d72dd4e7-3048-4a99-9749-1616a4b28a62" providerId="ADAL" clId="{4FAA6E0D-016F-4783-9337-DD78290D8680}" dt="2023-04-07T03:22:40.641" v="45" actId="962"/>
          <ac:picMkLst>
            <pc:docMk/>
            <pc:sldMk cId="144908412" sldId="257"/>
            <ac:picMk id="5" creationId="{4069B308-42ED-E91F-642B-D882C777C5C2}"/>
          </ac:picMkLst>
        </pc:picChg>
        <pc:picChg chg="mod">
          <ac:chgData name="Aarti Anil Zikre" userId="d72dd4e7-3048-4a99-9749-1616a4b28a62" providerId="ADAL" clId="{4FAA6E0D-016F-4783-9337-DD78290D8680}" dt="2023-04-07T03:22:19.382" v="43" actId="962"/>
          <ac:picMkLst>
            <pc:docMk/>
            <pc:sldMk cId="144908412" sldId="257"/>
            <ac:picMk id="6" creationId="{72F773FC-6B9E-FB55-17F4-BF42EAAAE439}"/>
          </ac:picMkLst>
        </pc:picChg>
      </pc:sldChg>
      <pc:sldChg chg="modSp mod">
        <pc:chgData name="Aarti Anil Zikre" userId="d72dd4e7-3048-4a99-9749-1616a4b28a62" providerId="ADAL" clId="{4FAA6E0D-016F-4783-9337-DD78290D8680}" dt="2023-03-27T14:30:17.718" v="5" actId="1035"/>
        <pc:sldMkLst>
          <pc:docMk/>
          <pc:sldMk cId="3016868856" sldId="259"/>
        </pc:sldMkLst>
        <pc:spChg chg="mod">
          <ac:chgData name="Aarti Anil Zikre" userId="d72dd4e7-3048-4a99-9749-1616a4b28a62" providerId="ADAL" clId="{4FAA6E0D-016F-4783-9337-DD78290D8680}" dt="2023-03-27T14:30:17.718" v="5" actId="1035"/>
          <ac:spMkLst>
            <pc:docMk/>
            <pc:sldMk cId="3016868856" sldId="259"/>
            <ac:spMk id="3" creationId="{BBD52D9B-1C61-5DE8-92A7-48E229C1514C}"/>
          </ac:spMkLst>
        </pc:spChg>
      </pc:sldChg>
      <pc:sldChg chg="modSp mod">
        <pc:chgData name="Aarti Anil Zikre" userId="d72dd4e7-3048-4a99-9749-1616a4b28a62" providerId="ADAL" clId="{4FAA6E0D-016F-4783-9337-DD78290D8680}" dt="2023-04-07T21:48:48.328" v="60" actId="20577"/>
        <pc:sldMkLst>
          <pc:docMk/>
          <pc:sldMk cId="1306793858" sldId="262"/>
        </pc:sldMkLst>
        <pc:spChg chg="mod">
          <ac:chgData name="Aarti Anil Zikre" userId="d72dd4e7-3048-4a99-9749-1616a4b28a62" providerId="ADAL" clId="{4FAA6E0D-016F-4783-9337-DD78290D8680}" dt="2023-04-07T21:48:48.328" v="60" actId="20577"/>
          <ac:spMkLst>
            <pc:docMk/>
            <pc:sldMk cId="1306793858" sldId="262"/>
            <ac:spMk id="3" creationId="{BBD52D9B-1C61-5DE8-92A7-48E229C1514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7EAC51-9691-436E-B9F8-BF1C4F0656AA}" type="datetimeFigureOut">
              <a:rPr lang="en-CA" smtClean="0"/>
              <a:t>2023-04-07</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AB3BA7-3E0F-4F59-9B7E-0C62B83A9B59}" type="slidenum">
              <a:rPr lang="en-CA" smtClean="0"/>
              <a:t>‹#›</a:t>
            </a:fld>
            <a:endParaRPr lang="en-CA"/>
          </a:p>
        </p:txBody>
      </p:sp>
    </p:spTree>
    <p:extLst>
      <p:ext uri="{BB962C8B-B14F-4D97-AF65-F5344CB8AC3E}">
        <p14:creationId xmlns:p14="http://schemas.microsoft.com/office/powerpoint/2010/main" val="3960331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3AB3BA7-3E0F-4F59-9B7E-0C62B83A9B59}" type="slidenum">
              <a:rPr lang="en-CA" smtClean="0"/>
              <a:t>14</a:t>
            </a:fld>
            <a:endParaRPr lang="en-CA"/>
          </a:p>
        </p:txBody>
      </p:sp>
    </p:spTree>
    <p:extLst>
      <p:ext uri="{BB962C8B-B14F-4D97-AF65-F5344CB8AC3E}">
        <p14:creationId xmlns:p14="http://schemas.microsoft.com/office/powerpoint/2010/main" val="2920759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F0421-A14A-3090-6B35-A0D1DD8BBD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G"/>
          </a:p>
        </p:txBody>
      </p:sp>
      <p:sp>
        <p:nvSpPr>
          <p:cNvPr id="3" name="Subtitle 2">
            <a:extLst>
              <a:ext uri="{FF2B5EF4-FFF2-40B4-BE49-F238E27FC236}">
                <a16:creationId xmlns:a16="http://schemas.microsoft.com/office/drawing/2014/main" id="{4A3AF281-AB7C-9134-776F-0451B827C2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G"/>
          </a:p>
        </p:txBody>
      </p:sp>
      <p:sp>
        <p:nvSpPr>
          <p:cNvPr id="4" name="Date Placeholder 3">
            <a:extLst>
              <a:ext uri="{FF2B5EF4-FFF2-40B4-BE49-F238E27FC236}">
                <a16:creationId xmlns:a16="http://schemas.microsoft.com/office/drawing/2014/main" id="{48FEB46E-5E61-9426-CC32-3311706C7814}"/>
              </a:ext>
            </a:extLst>
          </p:cNvPr>
          <p:cNvSpPr>
            <a:spLocks noGrp="1"/>
          </p:cNvSpPr>
          <p:nvPr>
            <p:ph type="dt" sz="half" idx="10"/>
          </p:nvPr>
        </p:nvSpPr>
        <p:spPr/>
        <p:txBody>
          <a:bodyPr/>
          <a:lstStyle/>
          <a:p>
            <a:fld id="{5C2C02AA-17EC-4FC0-B3C3-FB15FB851E9F}" type="datetimeFigureOut">
              <a:rPr lang="en-NG" smtClean="0"/>
              <a:t>04/07/2023</a:t>
            </a:fld>
            <a:endParaRPr lang="en-NG"/>
          </a:p>
        </p:txBody>
      </p:sp>
      <p:sp>
        <p:nvSpPr>
          <p:cNvPr id="5" name="Footer Placeholder 4">
            <a:extLst>
              <a:ext uri="{FF2B5EF4-FFF2-40B4-BE49-F238E27FC236}">
                <a16:creationId xmlns:a16="http://schemas.microsoft.com/office/drawing/2014/main" id="{ECFAA227-F7B0-DBC8-9E0A-303085CE8A71}"/>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162A36AA-F8A0-1176-0C32-6EABA77528EC}"/>
              </a:ext>
            </a:extLst>
          </p:cNvPr>
          <p:cNvSpPr>
            <a:spLocks noGrp="1"/>
          </p:cNvSpPr>
          <p:nvPr>
            <p:ph type="sldNum" sz="quarter" idx="12"/>
          </p:nvPr>
        </p:nvSpPr>
        <p:spPr/>
        <p:txBody>
          <a:bodyPr/>
          <a:lstStyle/>
          <a:p>
            <a:fld id="{CC8F2A17-5FD3-4D58-8C29-B1D1F7353011}" type="slidenum">
              <a:rPr lang="en-NG" smtClean="0"/>
              <a:t>‹#›</a:t>
            </a:fld>
            <a:endParaRPr lang="en-NG"/>
          </a:p>
        </p:txBody>
      </p:sp>
    </p:spTree>
    <p:extLst>
      <p:ext uri="{BB962C8B-B14F-4D97-AF65-F5344CB8AC3E}">
        <p14:creationId xmlns:p14="http://schemas.microsoft.com/office/powerpoint/2010/main" val="370320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1F35B-11F0-9259-CDCC-8B8A7CAD2B4F}"/>
              </a:ext>
            </a:extLst>
          </p:cNvPr>
          <p:cNvSpPr>
            <a:spLocks noGrp="1"/>
          </p:cNvSpPr>
          <p:nvPr>
            <p:ph type="title"/>
          </p:nvPr>
        </p:nvSpPr>
        <p:spPr/>
        <p:txBody>
          <a:bodyPr/>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5D45F03E-FBAC-860A-07A4-4FD909CABA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4C0AA921-6936-D8F7-AABE-893BD4951D3B}"/>
              </a:ext>
            </a:extLst>
          </p:cNvPr>
          <p:cNvSpPr>
            <a:spLocks noGrp="1"/>
          </p:cNvSpPr>
          <p:nvPr>
            <p:ph type="dt" sz="half" idx="10"/>
          </p:nvPr>
        </p:nvSpPr>
        <p:spPr/>
        <p:txBody>
          <a:bodyPr/>
          <a:lstStyle/>
          <a:p>
            <a:fld id="{5C2C02AA-17EC-4FC0-B3C3-FB15FB851E9F}" type="datetimeFigureOut">
              <a:rPr lang="en-NG" smtClean="0"/>
              <a:t>04/07/2023</a:t>
            </a:fld>
            <a:endParaRPr lang="en-NG"/>
          </a:p>
        </p:txBody>
      </p:sp>
      <p:sp>
        <p:nvSpPr>
          <p:cNvPr id="5" name="Footer Placeholder 4">
            <a:extLst>
              <a:ext uri="{FF2B5EF4-FFF2-40B4-BE49-F238E27FC236}">
                <a16:creationId xmlns:a16="http://schemas.microsoft.com/office/drawing/2014/main" id="{EF658D2A-C571-36AA-6383-F18A3A45EB70}"/>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944F4180-2B2F-CFED-94CB-77380CB74717}"/>
              </a:ext>
            </a:extLst>
          </p:cNvPr>
          <p:cNvSpPr>
            <a:spLocks noGrp="1"/>
          </p:cNvSpPr>
          <p:nvPr>
            <p:ph type="sldNum" sz="quarter" idx="12"/>
          </p:nvPr>
        </p:nvSpPr>
        <p:spPr/>
        <p:txBody>
          <a:bodyPr/>
          <a:lstStyle/>
          <a:p>
            <a:fld id="{CC8F2A17-5FD3-4D58-8C29-B1D1F7353011}" type="slidenum">
              <a:rPr lang="en-NG" smtClean="0"/>
              <a:t>‹#›</a:t>
            </a:fld>
            <a:endParaRPr lang="en-NG"/>
          </a:p>
        </p:txBody>
      </p:sp>
    </p:spTree>
    <p:extLst>
      <p:ext uri="{BB962C8B-B14F-4D97-AF65-F5344CB8AC3E}">
        <p14:creationId xmlns:p14="http://schemas.microsoft.com/office/powerpoint/2010/main" val="4049527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59D24F-D3D8-73AA-EFE6-1D3FE3C227A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9786FF15-54D6-B569-E15A-86303DB226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510276C9-0B6A-002F-B49A-A5B814B5F0F1}"/>
              </a:ext>
            </a:extLst>
          </p:cNvPr>
          <p:cNvSpPr>
            <a:spLocks noGrp="1"/>
          </p:cNvSpPr>
          <p:nvPr>
            <p:ph type="dt" sz="half" idx="10"/>
          </p:nvPr>
        </p:nvSpPr>
        <p:spPr/>
        <p:txBody>
          <a:bodyPr/>
          <a:lstStyle/>
          <a:p>
            <a:fld id="{5C2C02AA-17EC-4FC0-B3C3-FB15FB851E9F}" type="datetimeFigureOut">
              <a:rPr lang="en-NG" smtClean="0"/>
              <a:t>04/07/2023</a:t>
            </a:fld>
            <a:endParaRPr lang="en-NG"/>
          </a:p>
        </p:txBody>
      </p:sp>
      <p:sp>
        <p:nvSpPr>
          <p:cNvPr id="5" name="Footer Placeholder 4">
            <a:extLst>
              <a:ext uri="{FF2B5EF4-FFF2-40B4-BE49-F238E27FC236}">
                <a16:creationId xmlns:a16="http://schemas.microsoft.com/office/drawing/2014/main" id="{0C38DA9F-50DA-7B04-25F4-207AA3AC76FD}"/>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2649A446-9B96-B3C1-01DE-EE92CA158DCD}"/>
              </a:ext>
            </a:extLst>
          </p:cNvPr>
          <p:cNvSpPr>
            <a:spLocks noGrp="1"/>
          </p:cNvSpPr>
          <p:nvPr>
            <p:ph type="sldNum" sz="quarter" idx="12"/>
          </p:nvPr>
        </p:nvSpPr>
        <p:spPr/>
        <p:txBody>
          <a:bodyPr/>
          <a:lstStyle/>
          <a:p>
            <a:fld id="{CC8F2A17-5FD3-4D58-8C29-B1D1F7353011}" type="slidenum">
              <a:rPr lang="en-NG" smtClean="0"/>
              <a:t>‹#›</a:t>
            </a:fld>
            <a:endParaRPr lang="en-NG"/>
          </a:p>
        </p:txBody>
      </p:sp>
    </p:spTree>
    <p:extLst>
      <p:ext uri="{BB962C8B-B14F-4D97-AF65-F5344CB8AC3E}">
        <p14:creationId xmlns:p14="http://schemas.microsoft.com/office/powerpoint/2010/main" val="1057275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F2A7F-3BEA-E3AC-1016-7EBE286E6988}"/>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9CE16EE9-6ECA-0E84-0F27-336880F255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2293CD10-AC6A-1FE4-2861-13D8F452CC58}"/>
              </a:ext>
            </a:extLst>
          </p:cNvPr>
          <p:cNvSpPr>
            <a:spLocks noGrp="1"/>
          </p:cNvSpPr>
          <p:nvPr>
            <p:ph type="dt" sz="half" idx="10"/>
          </p:nvPr>
        </p:nvSpPr>
        <p:spPr/>
        <p:txBody>
          <a:bodyPr/>
          <a:lstStyle/>
          <a:p>
            <a:fld id="{5C2C02AA-17EC-4FC0-B3C3-FB15FB851E9F}" type="datetimeFigureOut">
              <a:rPr lang="en-NG" smtClean="0"/>
              <a:t>04/07/2023</a:t>
            </a:fld>
            <a:endParaRPr lang="en-NG"/>
          </a:p>
        </p:txBody>
      </p:sp>
      <p:sp>
        <p:nvSpPr>
          <p:cNvPr id="5" name="Footer Placeholder 4">
            <a:extLst>
              <a:ext uri="{FF2B5EF4-FFF2-40B4-BE49-F238E27FC236}">
                <a16:creationId xmlns:a16="http://schemas.microsoft.com/office/drawing/2014/main" id="{E00073C4-2B1C-BEC4-ADE1-49BD073BB10A}"/>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4F73C55C-4F61-E222-BC30-EAFFAF032D74}"/>
              </a:ext>
            </a:extLst>
          </p:cNvPr>
          <p:cNvSpPr>
            <a:spLocks noGrp="1"/>
          </p:cNvSpPr>
          <p:nvPr>
            <p:ph type="sldNum" sz="quarter" idx="12"/>
          </p:nvPr>
        </p:nvSpPr>
        <p:spPr/>
        <p:txBody>
          <a:bodyPr/>
          <a:lstStyle/>
          <a:p>
            <a:fld id="{CC8F2A17-5FD3-4D58-8C29-B1D1F7353011}" type="slidenum">
              <a:rPr lang="en-NG" smtClean="0"/>
              <a:t>‹#›</a:t>
            </a:fld>
            <a:endParaRPr lang="en-NG"/>
          </a:p>
        </p:txBody>
      </p:sp>
    </p:spTree>
    <p:extLst>
      <p:ext uri="{BB962C8B-B14F-4D97-AF65-F5344CB8AC3E}">
        <p14:creationId xmlns:p14="http://schemas.microsoft.com/office/powerpoint/2010/main" val="2593733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85547-19E9-246B-6421-83EDF4E3F0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G"/>
          </a:p>
        </p:txBody>
      </p:sp>
      <p:sp>
        <p:nvSpPr>
          <p:cNvPr id="3" name="Text Placeholder 2">
            <a:extLst>
              <a:ext uri="{FF2B5EF4-FFF2-40B4-BE49-F238E27FC236}">
                <a16:creationId xmlns:a16="http://schemas.microsoft.com/office/drawing/2014/main" id="{C5FAE8D6-06F5-B2F6-5D1C-06DF219A33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2F01E5-C090-633E-37E8-FB92327CC918}"/>
              </a:ext>
            </a:extLst>
          </p:cNvPr>
          <p:cNvSpPr>
            <a:spLocks noGrp="1"/>
          </p:cNvSpPr>
          <p:nvPr>
            <p:ph type="dt" sz="half" idx="10"/>
          </p:nvPr>
        </p:nvSpPr>
        <p:spPr/>
        <p:txBody>
          <a:bodyPr/>
          <a:lstStyle/>
          <a:p>
            <a:fld id="{5C2C02AA-17EC-4FC0-B3C3-FB15FB851E9F}" type="datetimeFigureOut">
              <a:rPr lang="en-NG" smtClean="0"/>
              <a:t>04/07/2023</a:t>
            </a:fld>
            <a:endParaRPr lang="en-NG"/>
          </a:p>
        </p:txBody>
      </p:sp>
      <p:sp>
        <p:nvSpPr>
          <p:cNvPr id="5" name="Footer Placeholder 4">
            <a:extLst>
              <a:ext uri="{FF2B5EF4-FFF2-40B4-BE49-F238E27FC236}">
                <a16:creationId xmlns:a16="http://schemas.microsoft.com/office/drawing/2014/main" id="{6535E8C4-568D-E23E-6504-1413F5374845}"/>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E91EAC7E-DA16-63CB-6AA2-0D72AFC0C7D8}"/>
              </a:ext>
            </a:extLst>
          </p:cNvPr>
          <p:cNvSpPr>
            <a:spLocks noGrp="1"/>
          </p:cNvSpPr>
          <p:nvPr>
            <p:ph type="sldNum" sz="quarter" idx="12"/>
          </p:nvPr>
        </p:nvSpPr>
        <p:spPr/>
        <p:txBody>
          <a:bodyPr/>
          <a:lstStyle/>
          <a:p>
            <a:fld id="{CC8F2A17-5FD3-4D58-8C29-B1D1F7353011}" type="slidenum">
              <a:rPr lang="en-NG" smtClean="0"/>
              <a:t>‹#›</a:t>
            </a:fld>
            <a:endParaRPr lang="en-NG"/>
          </a:p>
        </p:txBody>
      </p:sp>
    </p:spTree>
    <p:extLst>
      <p:ext uri="{BB962C8B-B14F-4D97-AF65-F5344CB8AC3E}">
        <p14:creationId xmlns:p14="http://schemas.microsoft.com/office/powerpoint/2010/main" val="3601014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F26A1-BBF2-1C5E-D4C1-44C8637A9A14}"/>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44552F40-6E34-AE3B-72AC-5DE9862F00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Content Placeholder 3">
            <a:extLst>
              <a:ext uri="{FF2B5EF4-FFF2-40B4-BE49-F238E27FC236}">
                <a16:creationId xmlns:a16="http://schemas.microsoft.com/office/drawing/2014/main" id="{061A876E-1F48-7109-911A-AB5F4087E2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Date Placeholder 4">
            <a:extLst>
              <a:ext uri="{FF2B5EF4-FFF2-40B4-BE49-F238E27FC236}">
                <a16:creationId xmlns:a16="http://schemas.microsoft.com/office/drawing/2014/main" id="{E64EF1C4-8D84-D99F-82E8-679F1CB9B7E7}"/>
              </a:ext>
            </a:extLst>
          </p:cNvPr>
          <p:cNvSpPr>
            <a:spLocks noGrp="1"/>
          </p:cNvSpPr>
          <p:nvPr>
            <p:ph type="dt" sz="half" idx="10"/>
          </p:nvPr>
        </p:nvSpPr>
        <p:spPr/>
        <p:txBody>
          <a:bodyPr/>
          <a:lstStyle/>
          <a:p>
            <a:fld id="{5C2C02AA-17EC-4FC0-B3C3-FB15FB851E9F}" type="datetimeFigureOut">
              <a:rPr lang="en-NG" smtClean="0"/>
              <a:t>04/07/2023</a:t>
            </a:fld>
            <a:endParaRPr lang="en-NG"/>
          </a:p>
        </p:txBody>
      </p:sp>
      <p:sp>
        <p:nvSpPr>
          <p:cNvPr id="6" name="Footer Placeholder 5">
            <a:extLst>
              <a:ext uri="{FF2B5EF4-FFF2-40B4-BE49-F238E27FC236}">
                <a16:creationId xmlns:a16="http://schemas.microsoft.com/office/drawing/2014/main" id="{9CE85DEC-FE82-68D4-8D2C-7DD1360120C5}"/>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C5DE448B-A529-1A3E-6C9A-8C385A6039C3}"/>
              </a:ext>
            </a:extLst>
          </p:cNvPr>
          <p:cNvSpPr>
            <a:spLocks noGrp="1"/>
          </p:cNvSpPr>
          <p:nvPr>
            <p:ph type="sldNum" sz="quarter" idx="12"/>
          </p:nvPr>
        </p:nvSpPr>
        <p:spPr/>
        <p:txBody>
          <a:bodyPr/>
          <a:lstStyle/>
          <a:p>
            <a:fld id="{CC8F2A17-5FD3-4D58-8C29-B1D1F7353011}" type="slidenum">
              <a:rPr lang="en-NG" smtClean="0"/>
              <a:t>‹#›</a:t>
            </a:fld>
            <a:endParaRPr lang="en-NG"/>
          </a:p>
        </p:txBody>
      </p:sp>
    </p:spTree>
    <p:extLst>
      <p:ext uri="{BB962C8B-B14F-4D97-AF65-F5344CB8AC3E}">
        <p14:creationId xmlns:p14="http://schemas.microsoft.com/office/powerpoint/2010/main" val="3494913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F73F3-5869-1A72-49B1-BB0F83DFC1B7}"/>
              </a:ext>
            </a:extLst>
          </p:cNvPr>
          <p:cNvSpPr>
            <a:spLocks noGrp="1"/>
          </p:cNvSpPr>
          <p:nvPr>
            <p:ph type="title"/>
          </p:nvPr>
        </p:nvSpPr>
        <p:spPr>
          <a:xfrm>
            <a:off x="839788" y="365125"/>
            <a:ext cx="10515600" cy="1325563"/>
          </a:xfrm>
        </p:spPr>
        <p:txBody>
          <a:bodyPr/>
          <a:lstStyle/>
          <a:p>
            <a:r>
              <a:rPr lang="en-US"/>
              <a:t>Click to edit Master title style</a:t>
            </a:r>
            <a:endParaRPr lang="en-NG"/>
          </a:p>
        </p:txBody>
      </p:sp>
      <p:sp>
        <p:nvSpPr>
          <p:cNvPr id="3" name="Text Placeholder 2">
            <a:extLst>
              <a:ext uri="{FF2B5EF4-FFF2-40B4-BE49-F238E27FC236}">
                <a16:creationId xmlns:a16="http://schemas.microsoft.com/office/drawing/2014/main" id="{3A753278-2689-B0E7-5922-26BE58B6A0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1EA762-8D9B-D5CA-3CD0-C5E0BAD55E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Text Placeholder 4">
            <a:extLst>
              <a:ext uri="{FF2B5EF4-FFF2-40B4-BE49-F238E27FC236}">
                <a16:creationId xmlns:a16="http://schemas.microsoft.com/office/drawing/2014/main" id="{192ECAE4-2353-1F00-5B71-14B0E95AC6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104553-5870-F506-E172-E705D072A1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7" name="Date Placeholder 6">
            <a:extLst>
              <a:ext uri="{FF2B5EF4-FFF2-40B4-BE49-F238E27FC236}">
                <a16:creationId xmlns:a16="http://schemas.microsoft.com/office/drawing/2014/main" id="{4B1C9EB1-1CBB-4C61-39B8-365D9290F196}"/>
              </a:ext>
            </a:extLst>
          </p:cNvPr>
          <p:cNvSpPr>
            <a:spLocks noGrp="1"/>
          </p:cNvSpPr>
          <p:nvPr>
            <p:ph type="dt" sz="half" idx="10"/>
          </p:nvPr>
        </p:nvSpPr>
        <p:spPr/>
        <p:txBody>
          <a:bodyPr/>
          <a:lstStyle/>
          <a:p>
            <a:fld id="{5C2C02AA-17EC-4FC0-B3C3-FB15FB851E9F}" type="datetimeFigureOut">
              <a:rPr lang="en-NG" smtClean="0"/>
              <a:t>04/07/2023</a:t>
            </a:fld>
            <a:endParaRPr lang="en-NG"/>
          </a:p>
        </p:txBody>
      </p:sp>
      <p:sp>
        <p:nvSpPr>
          <p:cNvPr id="8" name="Footer Placeholder 7">
            <a:extLst>
              <a:ext uri="{FF2B5EF4-FFF2-40B4-BE49-F238E27FC236}">
                <a16:creationId xmlns:a16="http://schemas.microsoft.com/office/drawing/2014/main" id="{D13AB6A4-1318-2ADB-C982-A3EC5C1092D9}"/>
              </a:ext>
            </a:extLst>
          </p:cNvPr>
          <p:cNvSpPr>
            <a:spLocks noGrp="1"/>
          </p:cNvSpPr>
          <p:nvPr>
            <p:ph type="ftr" sz="quarter" idx="11"/>
          </p:nvPr>
        </p:nvSpPr>
        <p:spPr/>
        <p:txBody>
          <a:bodyPr/>
          <a:lstStyle/>
          <a:p>
            <a:endParaRPr lang="en-NG"/>
          </a:p>
        </p:txBody>
      </p:sp>
      <p:sp>
        <p:nvSpPr>
          <p:cNvPr id="9" name="Slide Number Placeholder 8">
            <a:extLst>
              <a:ext uri="{FF2B5EF4-FFF2-40B4-BE49-F238E27FC236}">
                <a16:creationId xmlns:a16="http://schemas.microsoft.com/office/drawing/2014/main" id="{E7550FE8-FEAC-3E68-56E2-B88A93D3FE61}"/>
              </a:ext>
            </a:extLst>
          </p:cNvPr>
          <p:cNvSpPr>
            <a:spLocks noGrp="1"/>
          </p:cNvSpPr>
          <p:nvPr>
            <p:ph type="sldNum" sz="quarter" idx="12"/>
          </p:nvPr>
        </p:nvSpPr>
        <p:spPr/>
        <p:txBody>
          <a:bodyPr/>
          <a:lstStyle/>
          <a:p>
            <a:fld id="{CC8F2A17-5FD3-4D58-8C29-B1D1F7353011}" type="slidenum">
              <a:rPr lang="en-NG" smtClean="0"/>
              <a:t>‹#›</a:t>
            </a:fld>
            <a:endParaRPr lang="en-NG"/>
          </a:p>
        </p:txBody>
      </p:sp>
    </p:spTree>
    <p:extLst>
      <p:ext uri="{BB962C8B-B14F-4D97-AF65-F5344CB8AC3E}">
        <p14:creationId xmlns:p14="http://schemas.microsoft.com/office/powerpoint/2010/main" val="2313061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EFDAB-1BFF-B0F7-1721-D6B8E9BC1BBB}"/>
              </a:ext>
            </a:extLst>
          </p:cNvPr>
          <p:cNvSpPr>
            <a:spLocks noGrp="1"/>
          </p:cNvSpPr>
          <p:nvPr>
            <p:ph type="title"/>
          </p:nvPr>
        </p:nvSpPr>
        <p:spPr/>
        <p:txBody>
          <a:bodyPr/>
          <a:lstStyle/>
          <a:p>
            <a:r>
              <a:rPr lang="en-US"/>
              <a:t>Click to edit Master title style</a:t>
            </a:r>
            <a:endParaRPr lang="en-NG"/>
          </a:p>
        </p:txBody>
      </p:sp>
      <p:sp>
        <p:nvSpPr>
          <p:cNvPr id="3" name="Date Placeholder 2">
            <a:extLst>
              <a:ext uri="{FF2B5EF4-FFF2-40B4-BE49-F238E27FC236}">
                <a16:creationId xmlns:a16="http://schemas.microsoft.com/office/drawing/2014/main" id="{B135122B-3B07-E8DA-CEB7-9DE09D7AC116}"/>
              </a:ext>
            </a:extLst>
          </p:cNvPr>
          <p:cNvSpPr>
            <a:spLocks noGrp="1"/>
          </p:cNvSpPr>
          <p:nvPr>
            <p:ph type="dt" sz="half" idx="10"/>
          </p:nvPr>
        </p:nvSpPr>
        <p:spPr/>
        <p:txBody>
          <a:bodyPr/>
          <a:lstStyle/>
          <a:p>
            <a:fld id="{5C2C02AA-17EC-4FC0-B3C3-FB15FB851E9F}" type="datetimeFigureOut">
              <a:rPr lang="en-NG" smtClean="0"/>
              <a:t>04/07/2023</a:t>
            </a:fld>
            <a:endParaRPr lang="en-NG"/>
          </a:p>
        </p:txBody>
      </p:sp>
      <p:sp>
        <p:nvSpPr>
          <p:cNvPr id="4" name="Footer Placeholder 3">
            <a:extLst>
              <a:ext uri="{FF2B5EF4-FFF2-40B4-BE49-F238E27FC236}">
                <a16:creationId xmlns:a16="http://schemas.microsoft.com/office/drawing/2014/main" id="{B5F399B3-AC15-F617-57DF-4A4DED379ECA}"/>
              </a:ext>
            </a:extLst>
          </p:cNvPr>
          <p:cNvSpPr>
            <a:spLocks noGrp="1"/>
          </p:cNvSpPr>
          <p:nvPr>
            <p:ph type="ftr" sz="quarter" idx="11"/>
          </p:nvPr>
        </p:nvSpPr>
        <p:spPr/>
        <p:txBody>
          <a:bodyPr/>
          <a:lstStyle/>
          <a:p>
            <a:endParaRPr lang="en-NG"/>
          </a:p>
        </p:txBody>
      </p:sp>
      <p:sp>
        <p:nvSpPr>
          <p:cNvPr id="5" name="Slide Number Placeholder 4">
            <a:extLst>
              <a:ext uri="{FF2B5EF4-FFF2-40B4-BE49-F238E27FC236}">
                <a16:creationId xmlns:a16="http://schemas.microsoft.com/office/drawing/2014/main" id="{D64E2F1A-6CA0-A9E5-13C0-034D012A1CC8}"/>
              </a:ext>
            </a:extLst>
          </p:cNvPr>
          <p:cNvSpPr>
            <a:spLocks noGrp="1"/>
          </p:cNvSpPr>
          <p:nvPr>
            <p:ph type="sldNum" sz="quarter" idx="12"/>
          </p:nvPr>
        </p:nvSpPr>
        <p:spPr/>
        <p:txBody>
          <a:bodyPr/>
          <a:lstStyle/>
          <a:p>
            <a:fld id="{CC8F2A17-5FD3-4D58-8C29-B1D1F7353011}" type="slidenum">
              <a:rPr lang="en-NG" smtClean="0"/>
              <a:t>‹#›</a:t>
            </a:fld>
            <a:endParaRPr lang="en-NG"/>
          </a:p>
        </p:txBody>
      </p:sp>
    </p:spTree>
    <p:extLst>
      <p:ext uri="{BB962C8B-B14F-4D97-AF65-F5344CB8AC3E}">
        <p14:creationId xmlns:p14="http://schemas.microsoft.com/office/powerpoint/2010/main" val="3811003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EE34E1-E272-A7F9-D213-B1AC7CE12B3B}"/>
              </a:ext>
            </a:extLst>
          </p:cNvPr>
          <p:cNvSpPr>
            <a:spLocks noGrp="1"/>
          </p:cNvSpPr>
          <p:nvPr>
            <p:ph type="dt" sz="half" idx="10"/>
          </p:nvPr>
        </p:nvSpPr>
        <p:spPr/>
        <p:txBody>
          <a:bodyPr/>
          <a:lstStyle/>
          <a:p>
            <a:fld id="{5C2C02AA-17EC-4FC0-B3C3-FB15FB851E9F}" type="datetimeFigureOut">
              <a:rPr lang="en-NG" smtClean="0"/>
              <a:t>04/07/2023</a:t>
            </a:fld>
            <a:endParaRPr lang="en-NG"/>
          </a:p>
        </p:txBody>
      </p:sp>
      <p:sp>
        <p:nvSpPr>
          <p:cNvPr id="3" name="Footer Placeholder 2">
            <a:extLst>
              <a:ext uri="{FF2B5EF4-FFF2-40B4-BE49-F238E27FC236}">
                <a16:creationId xmlns:a16="http://schemas.microsoft.com/office/drawing/2014/main" id="{1B8E66B9-8637-0755-35B0-A6FDA387636C}"/>
              </a:ext>
            </a:extLst>
          </p:cNvPr>
          <p:cNvSpPr>
            <a:spLocks noGrp="1"/>
          </p:cNvSpPr>
          <p:nvPr>
            <p:ph type="ftr" sz="quarter" idx="11"/>
          </p:nvPr>
        </p:nvSpPr>
        <p:spPr/>
        <p:txBody>
          <a:bodyPr/>
          <a:lstStyle/>
          <a:p>
            <a:endParaRPr lang="en-NG"/>
          </a:p>
        </p:txBody>
      </p:sp>
      <p:sp>
        <p:nvSpPr>
          <p:cNvPr id="4" name="Slide Number Placeholder 3">
            <a:extLst>
              <a:ext uri="{FF2B5EF4-FFF2-40B4-BE49-F238E27FC236}">
                <a16:creationId xmlns:a16="http://schemas.microsoft.com/office/drawing/2014/main" id="{E497A788-1E82-9F78-FE36-1EFC0A16DD58}"/>
              </a:ext>
            </a:extLst>
          </p:cNvPr>
          <p:cNvSpPr>
            <a:spLocks noGrp="1"/>
          </p:cNvSpPr>
          <p:nvPr>
            <p:ph type="sldNum" sz="quarter" idx="12"/>
          </p:nvPr>
        </p:nvSpPr>
        <p:spPr/>
        <p:txBody>
          <a:bodyPr/>
          <a:lstStyle/>
          <a:p>
            <a:fld id="{CC8F2A17-5FD3-4D58-8C29-B1D1F7353011}" type="slidenum">
              <a:rPr lang="en-NG" smtClean="0"/>
              <a:t>‹#›</a:t>
            </a:fld>
            <a:endParaRPr lang="en-NG"/>
          </a:p>
        </p:txBody>
      </p:sp>
    </p:spTree>
    <p:extLst>
      <p:ext uri="{BB962C8B-B14F-4D97-AF65-F5344CB8AC3E}">
        <p14:creationId xmlns:p14="http://schemas.microsoft.com/office/powerpoint/2010/main" val="4280478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5A9A-7F53-E698-E3A4-193261B03B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Content Placeholder 2">
            <a:extLst>
              <a:ext uri="{FF2B5EF4-FFF2-40B4-BE49-F238E27FC236}">
                <a16:creationId xmlns:a16="http://schemas.microsoft.com/office/drawing/2014/main" id="{C589959F-1FB8-C246-E84C-A1A689102A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Text Placeholder 3">
            <a:extLst>
              <a:ext uri="{FF2B5EF4-FFF2-40B4-BE49-F238E27FC236}">
                <a16:creationId xmlns:a16="http://schemas.microsoft.com/office/drawing/2014/main" id="{8E96EDB8-CA83-046A-5A02-2B0B9226E2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D7C064-30B2-0D8D-E3CD-B06CB0FB6DAE}"/>
              </a:ext>
            </a:extLst>
          </p:cNvPr>
          <p:cNvSpPr>
            <a:spLocks noGrp="1"/>
          </p:cNvSpPr>
          <p:nvPr>
            <p:ph type="dt" sz="half" idx="10"/>
          </p:nvPr>
        </p:nvSpPr>
        <p:spPr/>
        <p:txBody>
          <a:bodyPr/>
          <a:lstStyle/>
          <a:p>
            <a:fld id="{5C2C02AA-17EC-4FC0-B3C3-FB15FB851E9F}" type="datetimeFigureOut">
              <a:rPr lang="en-NG" smtClean="0"/>
              <a:t>04/07/2023</a:t>
            </a:fld>
            <a:endParaRPr lang="en-NG"/>
          </a:p>
        </p:txBody>
      </p:sp>
      <p:sp>
        <p:nvSpPr>
          <p:cNvPr id="6" name="Footer Placeholder 5">
            <a:extLst>
              <a:ext uri="{FF2B5EF4-FFF2-40B4-BE49-F238E27FC236}">
                <a16:creationId xmlns:a16="http://schemas.microsoft.com/office/drawing/2014/main" id="{8CCC2D4A-8A5B-3B2E-7EB3-EC825E10D777}"/>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BE8A81D8-6A2B-D9BC-9E4C-5ACD3E369979}"/>
              </a:ext>
            </a:extLst>
          </p:cNvPr>
          <p:cNvSpPr>
            <a:spLocks noGrp="1"/>
          </p:cNvSpPr>
          <p:nvPr>
            <p:ph type="sldNum" sz="quarter" idx="12"/>
          </p:nvPr>
        </p:nvSpPr>
        <p:spPr/>
        <p:txBody>
          <a:bodyPr/>
          <a:lstStyle/>
          <a:p>
            <a:fld id="{CC8F2A17-5FD3-4D58-8C29-B1D1F7353011}" type="slidenum">
              <a:rPr lang="en-NG" smtClean="0"/>
              <a:t>‹#›</a:t>
            </a:fld>
            <a:endParaRPr lang="en-NG"/>
          </a:p>
        </p:txBody>
      </p:sp>
    </p:spTree>
    <p:extLst>
      <p:ext uri="{BB962C8B-B14F-4D97-AF65-F5344CB8AC3E}">
        <p14:creationId xmlns:p14="http://schemas.microsoft.com/office/powerpoint/2010/main" val="1602613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84271-B7AB-D4C8-6EE2-0AF6633524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Picture Placeholder 2">
            <a:extLst>
              <a:ext uri="{FF2B5EF4-FFF2-40B4-BE49-F238E27FC236}">
                <a16:creationId xmlns:a16="http://schemas.microsoft.com/office/drawing/2014/main" id="{697E8F93-4469-3D07-A41D-A959B3E643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G"/>
          </a:p>
        </p:txBody>
      </p:sp>
      <p:sp>
        <p:nvSpPr>
          <p:cNvPr id="4" name="Text Placeholder 3">
            <a:extLst>
              <a:ext uri="{FF2B5EF4-FFF2-40B4-BE49-F238E27FC236}">
                <a16:creationId xmlns:a16="http://schemas.microsoft.com/office/drawing/2014/main" id="{384698AE-98D8-3563-EA60-6596F7E711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003890-2EF7-3B76-D170-5C912F4202B0}"/>
              </a:ext>
            </a:extLst>
          </p:cNvPr>
          <p:cNvSpPr>
            <a:spLocks noGrp="1"/>
          </p:cNvSpPr>
          <p:nvPr>
            <p:ph type="dt" sz="half" idx="10"/>
          </p:nvPr>
        </p:nvSpPr>
        <p:spPr/>
        <p:txBody>
          <a:bodyPr/>
          <a:lstStyle/>
          <a:p>
            <a:fld id="{5C2C02AA-17EC-4FC0-B3C3-FB15FB851E9F}" type="datetimeFigureOut">
              <a:rPr lang="en-NG" smtClean="0"/>
              <a:t>04/07/2023</a:t>
            </a:fld>
            <a:endParaRPr lang="en-NG"/>
          </a:p>
        </p:txBody>
      </p:sp>
      <p:sp>
        <p:nvSpPr>
          <p:cNvPr id="6" name="Footer Placeholder 5">
            <a:extLst>
              <a:ext uri="{FF2B5EF4-FFF2-40B4-BE49-F238E27FC236}">
                <a16:creationId xmlns:a16="http://schemas.microsoft.com/office/drawing/2014/main" id="{EE1E977B-AF9A-DBB9-09BF-7D93004D9FC8}"/>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C54B328E-01AB-946D-5AE0-6DFB65D36DEF}"/>
              </a:ext>
            </a:extLst>
          </p:cNvPr>
          <p:cNvSpPr>
            <a:spLocks noGrp="1"/>
          </p:cNvSpPr>
          <p:nvPr>
            <p:ph type="sldNum" sz="quarter" idx="12"/>
          </p:nvPr>
        </p:nvSpPr>
        <p:spPr/>
        <p:txBody>
          <a:bodyPr/>
          <a:lstStyle/>
          <a:p>
            <a:fld id="{CC8F2A17-5FD3-4D58-8C29-B1D1F7353011}" type="slidenum">
              <a:rPr lang="en-NG" smtClean="0"/>
              <a:t>‹#›</a:t>
            </a:fld>
            <a:endParaRPr lang="en-NG"/>
          </a:p>
        </p:txBody>
      </p:sp>
    </p:spTree>
    <p:extLst>
      <p:ext uri="{BB962C8B-B14F-4D97-AF65-F5344CB8AC3E}">
        <p14:creationId xmlns:p14="http://schemas.microsoft.com/office/powerpoint/2010/main" val="747587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6AE0BF-B4B3-931B-2CEF-3F75D60577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G"/>
          </a:p>
        </p:txBody>
      </p:sp>
      <p:sp>
        <p:nvSpPr>
          <p:cNvPr id="3" name="Text Placeholder 2">
            <a:extLst>
              <a:ext uri="{FF2B5EF4-FFF2-40B4-BE49-F238E27FC236}">
                <a16:creationId xmlns:a16="http://schemas.microsoft.com/office/drawing/2014/main" id="{FAC9F1C4-81E9-6753-DD78-A7762D581B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D7D205C6-C890-9A29-1D0D-9C92ACEDD9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2C02AA-17EC-4FC0-B3C3-FB15FB851E9F}" type="datetimeFigureOut">
              <a:rPr lang="en-NG" smtClean="0"/>
              <a:t>04/07/2023</a:t>
            </a:fld>
            <a:endParaRPr lang="en-NG"/>
          </a:p>
        </p:txBody>
      </p:sp>
      <p:sp>
        <p:nvSpPr>
          <p:cNvPr id="5" name="Footer Placeholder 4">
            <a:extLst>
              <a:ext uri="{FF2B5EF4-FFF2-40B4-BE49-F238E27FC236}">
                <a16:creationId xmlns:a16="http://schemas.microsoft.com/office/drawing/2014/main" id="{FC5C8C17-A5D5-731A-8187-33E363BEF6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G"/>
          </a:p>
        </p:txBody>
      </p:sp>
      <p:sp>
        <p:nvSpPr>
          <p:cNvPr id="6" name="Slide Number Placeholder 5">
            <a:extLst>
              <a:ext uri="{FF2B5EF4-FFF2-40B4-BE49-F238E27FC236}">
                <a16:creationId xmlns:a16="http://schemas.microsoft.com/office/drawing/2014/main" id="{C6801BD6-5DBB-B845-3FB4-BCEEA1100F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8F2A17-5FD3-4D58-8C29-B1D1F7353011}" type="slidenum">
              <a:rPr lang="en-NG" smtClean="0"/>
              <a:t>‹#›</a:t>
            </a:fld>
            <a:endParaRPr lang="en-NG"/>
          </a:p>
        </p:txBody>
      </p:sp>
    </p:spTree>
    <p:extLst>
      <p:ext uri="{BB962C8B-B14F-4D97-AF65-F5344CB8AC3E}">
        <p14:creationId xmlns:p14="http://schemas.microsoft.com/office/powerpoint/2010/main" val="27454964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www.cihi.ca/en/explore-wait-times-for-priority-procedures-across-canada#additional-resources"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ab-103-python-project.atlassian.net/jira/software/projects/D1P/boards/1"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Aartizikre150/DAB-103-Projec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iqbaldeep-singh13/" TargetMode="External"/><Relationship Id="rId7" Type="http://schemas.openxmlformats.org/officeDocument/2006/relationships/image" Target="../media/image3.jpeg"/><Relationship Id="rId2" Type="http://schemas.openxmlformats.org/officeDocument/2006/relationships/hyperlink" Target="https://www.linkedin.com/in/aarti-z-6936a3200/" TargetMode="Externa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jpeg"/><Relationship Id="rId4" Type="http://schemas.openxmlformats.org/officeDocument/2006/relationships/hyperlink" Target="https://www.linkedin.com/in/adedeji-adeyemi-39a14361/"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1EEE7-9A67-1AD3-F515-DE60D6991F1F}"/>
              </a:ext>
            </a:extLst>
          </p:cNvPr>
          <p:cNvSpPr>
            <a:spLocks noGrp="1"/>
          </p:cNvSpPr>
          <p:nvPr>
            <p:ph type="ctrTitle"/>
          </p:nvPr>
        </p:nvSpPr>
        <p:spPr/>
        <p:txBody>
          <a:bodyPr>
            <a:normAutofit/>
          </a:bodyPr>
          <a:lstStyle/>
          <a:p>
            <a:pPr>
              <a:spcBef>
                <a:spcPts val="1000"/>
              </a:spcBef>
            </a:pPr>
            <a:r>
              <a:rPr lang="en-CA" dirty="0">
                <a:solidFill>
                  <a:srgbClr val="0070C0"/>
                </a:solidFill>
                <a:latin typeface="Calibri"/>
                <a:cs typeface="Calibri"/>
              </a:rPr>
              <a:t>WAIT TIMES OF MEDICAL PROCEDURES IN CANADA</a:t>
            </a:r>
            <a:endParaRPr lang="en-US" dirty="0">
              <a:solidFill>
                <a:srgbClr val="0070C0"/>
              </a:solidFill>
              <a:cs typeface="Calibri Light"/>
            </a:endParaRPr>
          </a:p>
        </p:txBody>
      </p:sp>
    </p:spTree>
    <p:extLst>
      <p:ext uri="{BB962C8B-B14F-4D97-AF65-F5344CB8AC3E}">
        <p14:creationId xmlns:p14="http://schemas.microsoft.com/office/powerpoint/2010/main" val="3883586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B46D2-2C3E-B8B9-0184-AF587219AA6E}"/>
              </a:ext>
            </a:extLst>
          </p:cNvPr>
          <p:cNvSpPr>
            <a:spLocks noGrp="1"/>
          </p:cNvSpPr>
          <p:nvPr>
            <p:ph type="ctrTitle"/>
          </p:nvPr>
        </p:nvSpPr>
        <p:spPr>
          <a:xfrm>
            <a:off x="423512" y="125129"/>
            <a:ext cx="11415562" cy="606391"/>
          </a:xfrm>
        </p:spPr>
        <p:txBody>
          <a:bodyPr>
            <a:noAutofit/>
          </a:bodyPr>
          <a:lstStyle/>
          <a:p>
            <a:r>
              <a:rPr lang="en-US" sz="4400">
                <a:solidFill>
                  <a:schemeClr val="accent1"/>
                </a:solidFill>
              </a:rPr>
              <a:t>DATASET DESCRIPTION</a:t>
            </a:r>
            <a:endParaRPr lang="en-NG" sz="4400">
              <a:solidFill>
                <a:schemeClr val="accent1"/>
              </a:solidFill>
            </a:endParaRPr>
          </a:p>
        </p:txBody>
      </p:sp>
      <p:sp>
        <p:nvSpPr>
          <p:cNvPr id="3" name="Subtitle 2">
            <a:extLst>
              <a:ext uri="{FF2B5EF4-FFF2-40B4-BE49-F238E27FC236}">
                <a16:creationId xmlns:a16="http://schemas.microsoft.com/office/drawing/2014/main" id="{BBD52D9B-1C61-5DE8-92A7-48E229C1514C}"/>
              </a:ext>
            </a:extLst>
          </p:cNvPr>
          <p:cNvSpPr>
            <a:spLocks noGrp="1"/>
          </p:cNvSpPr>
          <p:nvPr>
            <p:ph type="subTitle" idx="1"/>
          </p:nvPr>
        </p:nvSpPr>
        <p:spPr>
          <a:xfrm>
            <a:off x="423511" y="943275"/>
            <a:ext cx="11415561" cy="5789595"/>
          </a:xfrm>
        </p:spPr>
        <p:txBody>
          <a:bodyPr vert="horz" lIns="91440" tIns="45720" rIns="91440" bIns="45720" rtlCol="0" anchor="t">
            <a:normAutofit/>
          </a:bodyPr>
          <a:lstStyle/>
          <a:p>
            <a:pPr marL="457200" indent="-457200" algn="just">
              <a:buFont typeface="Arial" panose="020B0604020202020204" pitchFamily="34" charset="0"/>
              <a:buChar char="•"/>
            </a:pPr>
            <a:r>
              <a:rPr lang="en-US" sz="2800">
                <a:cs typeface="Calibri"/>
              </a:rPr>
              <a:t>The wait time of medical procedures in Canada analysis will be based on “</a:t>
            </a:r>
            <a:r>
              <a:rPr lang="en-US" sz="2800" b="0" i="0">
                <a:solidFill>
                  <a:srgbClr val="2E3133"/>
                </a:solidFill>
                <a:effectLst/>
              </a:rPr>
              <a:t>Explore wait times for priority procedures across Canada</a:t>
            </a:r>
            <a:r>
              <a:rPr lang="en-US" sz="2800">
                <a:cs typeface="Calibri"/>
              </a:rPr>
              <a:t>” dataset from Canadian Institute for Health Information (CIHI).</a:t>
            </a:r>
            <a:endParaRPr lang="en-US"/>
          </a:p>
          <a:p>
            <a:pPr marL="457200" indent="-457200" algn="just">
              <a:buFont typeface="Arial" panose="020B0604020202020204" pitchFamily="34" charset="0"/>
              <a:buChar char="•"/>
            </a:pPr>
            <a:r>
              <a:rPr lang="en-US" sz="3000">
                <a:cs typeface="Calibri"/>
              </a:rPr>
              <a:t>The </a:t>
            </a:r>
            <a:r>
              <a:rPr lang="en-US" sz="3000">
                <a:solidFill>
                  <a:srgbClr val="000000"/>
                </a:solidFill>
                <a:cs typeface="Calibri"/>
              </a:rPr>
              <a:t>w</a:t>
            </a:r>
            <a:r>
              <a:rPr lang="en-US" sz="3000" b="0" i="0">
                <a:solidFill>
                  <a:srgbClr val="000000"/>
                </a:solidFill>
                <a:effectLst/>
              </a:rPr>
              <a:t>ait time dataset provides data on of how long patients wait for a priority procedure</a:t>
            </a:r>
            <a:r>
              <a:rPr lang="en-US" sz="3000">
                <a:cs typeface="Calibri"/>
              </a:rPr>
              <a:t> between the year 2008 to 2021. The 2022 update would be released in March, 2023.</a:t>
            </a:r>
          </a:p>
          <a:p>
            <a:pPr marL="457200" indent="-457200" algn="just">
              <a:buFont typeface="Arial" panose="020B0604020202020204" pitchFamily="34" charset="0"/>
              <a:buChar char="•"/>
            </a:pPr>
            <a:r>
              <a:rPr lang="en-US" sz="3000">
                <a:cs typeface="Calibri"/>
              </a:rPr>
              <a:t>The dataset collection method was achieved by observing the data, ensuring it provides the relevant data that will make sure this project can be delivered efficiently.</a:t>
            </a:r>
          </a:p>
          <a:p>
            <a:pPr marL="457200" indent="-457200" algn="just">
              <a:buFont typeface="Arial" panose="020B0604020202020204" pitchFamily="34" charset="0"/>
              <a:buChar char="•"/>
            </a:pPr>
            <a:r>
              <a:rPr lang="en-US" sz="3000">
                <a:ea typeface="+mn-lt"/>
                <a:cs typeface="+mn-lt"/>
              </a:rPr>
              <a:t>Before we can begin analyzing the data, it is important to first perform data cleaning to eliminate any missing or invalid data. Subsequently, we will need to conduct data normalization to ensure consistent scaling.</a:t>
            </a:r>
            <a:endParaRPr lang="en-US" sz="3000">
              <a:cs typeface="Calibri"/>
            </a:endParaRPr>
          </a:p>
          <a:p>
            <a:pPr marL="457200" indent="-457200" algn="just">
              <a:buChar char="•"/>
            </a:pPr>
            <a:endParaRPr lang="en-US" sz="2800">
              <a:cs typeface="Calibri"/>
            </a:endParaRPr>
          </a:p>
          <a:p>
            <a:pPr algn="just"/>
            <a:endParaRPr lang="en-US" sz="2800">
              <a:cs typeface="Calibri"/>
            </a:endParaRPr>
          </a:p>
          <a:p>
            <a:pPr algn="just"/>
            <a:endParaRPr lang="en-US" sz="2800">
              <a:cs typeface="Calibri"/>
            </a:endParaRPr>
          </a:p>
          <a:p>
            <a:pPr algn="just"/>
            <a:endParaRPr lang="en-US" sz="2800">
              <a:cs typeface="Calibri"/>
            </a:endParaRPr>
          </a:p>
        </p:txBody>
      </p:sp>
    </p:spTree>
    <p:extLst>
      <p:ext uri="{BB962C8B-B14F-4D97-AF65-F5344CB8AC3E}">
        <p14:creationId xmlns:p14="http://schemas.microsoft.com/office/powerpoint/2010/main" val="396073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B46D2-2C3E-B8B9-0184-AF587219AA6E}"/>
              </a:ext>
            </a:extLst>
          </p:cNvPr>
          <p:cNvSpPr>
            <a:spLocks noGrp="1"/>
          </p:cNvSpPr>
          <p:nvPr>
            <p:ph type="ctrTitle"/>
          </p:nvPr>
        </p:nvSpPr>
        <p:spPr>
          <a:xfrm>
            <a:off x="423512" y="125129"/>
            <a:ext cx="11415562" cy="606391"/>
          </a:xfrm>
        </p:spPr>
        <p:txBody>
          <a:bodyPr>
            <a:noAutofit/>
          </a:bodyPr>
          <a:lstStyle/>
          <a:p>
            <a:r>
              <a:rPr lang="en-US" sz="4400">
                <a:solidFill>
                  <a:schemeClr val="accent1"/>
                </a:solidFill>
              </a:rPr>
              <a:t>DATASET DESCRIPTION</a:t>
            </a:r>
            <a:endParaRPr lang="en-NG" sz="4400">
              <a:solidFill>
                <a:schemeClr val="accent1"/>
              </a:solidFill>
            </a:endParaRPr>
          </a:p>
        </p:txBody>
      </p:sp>
      <p:sp>
        <p:nvSpPr>
          <p:cNvPr id="3" name="Subtitle 2">
            <a:extLst>
              <a:ext uri="{FF2B5EF4-FFF2-40B4-BE49-F238E27FC236}">
                <a16:creationId xmlns:a16="http://schemas.microsoft.com/office/drawing/2014/main" id="{BBD52D9B-1C61-5DE8-92A7-48E229C1514C}"/>
              </a:ext>
            </a:extLst>
          </p:cNvPr>
          <p:cNvSpPr>
            <a:spLocks noGrp="1"/>
          </p:cNvSpPr>
          <p:nvPr>
            <p:ph type="subTitle" idx="1"/>
          </p:nvPr>
        </p:nvSpPr>
        <p:spPr>
          <a:xfrm>
            <a:off x="423511" y="943275"/>
            <a:ext cx="11415561" cy="5789595"/>
          </a:xfrm>
        </p:spPr>
        <p:txBody>
          <a:bodyPr vert="horz" lIns="91440" tIns="45720" rIns="91440" bIns="45720" rtlCol="0" anchor="t">
            <a:normAutofit lnSpcReduction="10000"/>
          </a:bodyPr>
          <a:lstStyle/>
          <a:p>
            <a:pPr marL="457200" indent="-457200" algn="l">
              <a:buFont typeface="Arial" panose="020B0604020202020204" pitchFamily="34" charset="0"/>
              <a:buChar char="•"/>
            </a:pPr>
            <a:r>
              <a:rPr lang="en-US" sz="2800">
                <a:cs typeface="Calibri"/>
              </a:rPr>
              <a:t>    The dataset contains information on the following medical procedures:</a:t>
            </a:r>
          </a:p>
          <a:p>
            <a:pPr algn="l"/>
            <a:r>
              <a:rPr lang="en-US" sz="2800">
                <a:cs typeface="Calibri"/>
              </a:rPr>
              <a:t>           - </a:t>
            </a:r>
            <a:r>
              <a:rPr lang="en-US" sz="2800">
                <a:solidFill>
                  <a:srgbClr val="0070C0"/>
                </a:solidFill>
                <a:cs typeface="Calibri"/>
              </a:rPr>
              <a:t>Hip replacement.</a:t>
            </a:r>
          </a:p>
          <a:p>
            <a:pPr algn="l"/>
            <a:r>
              <a:rPr lang="en-US" sz="2800">
                <a:cs typeface="Calibri"/>
              </a:rPr>
              <a:t>           - </a:t>
            </a:r>
            <a:r>
              <a:rPr lang="en-US" sz="2800">
                <a:solidFill>
                  <a:srgbClr val="0070C0"/>
                </a:solidFill>
                <a:cs typeface="Calibri"/>
              </a:rPr>
              <a:t>Knee replacement.</a:t>
            </a:r>
          </a:p>
          <a:p>
            <a:pPr algn="l"/>
            <a:r>
              <a:rPr lang="en-US" sz="2800">
                <a:cs typeface="Calibri"/>
              </a:rPr>
              <a:t>           - Hip fracture repair.</a:t>
            </a:r>
          </a:p>
          <a:p>
            <a:pPr algn="l"/>
            <a:r>
              <a:rPr lang="en-US" sz="2800">
                <a:cs typeface="Calibri"/>
              </a:rPr>
              <a:t>           - Cataract surgery.</a:t>
            </a:r>
          </a:p>
          <a:p>
            <a:pPr algn="l"/>
            <a:r>
              <a:rPr lang="en-US" sz="2800">
                <a:cs typeface="Calibri"/>
              </a:rPr>
              <a:t>           - Radiation therapy.</a:t>
            </a:r>
          </a:p>
          <a:p>
            <a:pPr algn="l"/>
            <a:r>
              <a:rPr lang="en-US" sz="2800">
                <a:cs typeface="Calibri"/>
              </a:rPr>
              <a:t>           - Coronary artery bypass graft (CABG).</a:t>
            </a:r>
          </a:p>
          <a:p>
            <a:pPr algn="l"/>
            <a:r>
              <a:rPr lang="en-US" sz="2800">
                <a:cs typeface="Calibri"/>
              </a:rPr>
              <a:t>           - Magnetic resonance imaging (MRI).</a:t>
            </a:r>
          </a:p>
          <a:p>
            <a:pPr algn="l"/>
            <a:r>
              <a:rPr lang="en-US" sz="2800">
                <a:cs typeface="Calibri"/>
              </a:rPr>
              <a:t>           - Computed tomography (CT) scan.</a:t>
            </a:r>
          </a:p>
          <a:p>
            <a:pPr algn="l"/>
            <a:r>
              <a:rPr lang="en-US" sz="2800">
                <a:cs typeface="Calibri"/>
              </a:rPr>
              <a:t>           -  5 Cancer surgeries (bladder, breast, colorectal, lung and prostate).</a:t>
            </a:r>
          </a:p>
          <a:p>
            <a:pPr algn="l"/>
            <a:endParaRPr lang="en-US">
              <a:cs typeface="Calibri"/>
            </a:endParaRPr>
          </a:p>
          <a:p>
            <a:pPr marL="457200" indent="-457200" algn="l">
              <a:buFont typeface="Arial" panose="020B0604020202020204" pitchFamily="34" charset="0"/>
              <a:buChar char="•"/>
            </a:pPr>
            <a:r>
              <a:rPr lang="en-US">
                <a:cs typeface="Calibri"/>
                <a:hlinkClick r:id="rId2"/>
              </a:rPr>
              <a:t>Explore wait times for priority procedures across Canada | CIHI</a:t>
            </a:r>
            <a:endParaRPr lang="en-US">
              <a:cs typeface="Calibri"/>
            </a:endParaRPr>
          </a:p>
          <a:p>
            <a:pPr algn="l"/>
            <a:endParaRPr lang="en-US" sz="2800">
              <a:cs typeface="Calibri"/>
            </a:endParaRPr>
          </a:p>
          <a:p>
            <a:pPr algn="l"/>
            <a:endParaRPr lang="en-US" sz="2800">
              <a:cs typeface="Calibri"/>
            </a:endParaRPr>
          </a:p>
          <a:p>
            <a:pPr algn="l"/>
            <a:endParaRPr lang="en-US" sz="2800">
              <a:cs typeface="Calibri"/>
            </a:endParaRPr>
          </a:p>
        </p:txBody>
      </p:sp>
    </p:spTree>
    <p:extLst>
      <p:ext uri="{BB962C8B-B14F-4D97-AF65-F5344CB8AC3E}">
        <p14:creationId xmlns:p14="http://schemas.microsoft.com/office/powerpoint/2010/main" val="589871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B46D2-2C3E-B8B9-0184-AF587219AA6E}"/>
              </a:ext>
            </a:extLst>
          </p:cNvPr>
          <p:cNvSpPr>
            <a:spLocks noGrp="1"/>
          </p:cNvSpPr>
          <p:nvPr>
            <p:ph type="ctrTitle"/>
          </p:nvPr>
        </p:nvSpPr>
        <p:spPr>
          <a:xfrm>
            <a:off x="423512" y="125129"/>
            <a:ext cx="11415562" cy="606391"/>
          </a:xfrm>
        </p:spPr>
        <p:txBody>
          <a:bodyPr>
            <a:noAutofit/>
          </a:bodyPr>
          <a:lstStyle/>
          <a:p>
            <a:r>
              <a:rPr lang="en-US" sz="4400">
                <a:solidFill>
                  <a:schemeClr val="accent1"/>
                </a:solidFill>
              </a:rPr>
              <a:t>DATASET DESCRIPTION</a:t>
            </a:r>
            <a:endParaRPr lang="en-NG" sz="4400">
              <a:solidFill>
                <a:schemeClr val="accent1"/>
              </a:solidFill>
            </a:endParaRPr>
          </a:p>
        </p:txBody>
      </p:sp>
      <p:sp>
        <p:nvSpPr>
          <p:cNvPr id="3" name="Subtitle 2">
            <a:extLst>
              <a:ext uri="{FF2B5EF4-FFF2-40B4-BE49-F238E27FC236}">
                <a16:creationId xmlns:a16="http://schemas.microsoft.com/office/drawing/2014/main" id="{BBD52D9B-1C61-5DE8-92A7-48E229C1514C}"/>
              </a:ext>
            </a:extLst>
          </p:cNvPr>
          <p:cNvSpPr>
            <a:spLocks noGrp="1"/>
          </p:cNvSpPr>
          <p:nvPr>
            <p:ph type="subTitle" idx="1"/>
          </p:nvPr>
        </p:nvSpPr>
        <p:spPr>
          <a:xfrm>
            <a:off x="423511" y="943275"/>
            <a:ext cx="11415561" cy="5789595"/>
          </a:xfrm>
        </p:spPr>
        <p:txBody>
          <a:bodyPr vert="horz" lIns="91440" tIns="45720" rIns="91440" bIns="45720" rtlCol="0" anchor="t">
            <a:normAutofit/>
          </a:bodyPr>
          <a:lstStyle/>
          <a:p>
            <a:pPr algn="l"/>
            <a:endParaRPr lang="en-US" sz="2800">
              <a:cs typeface="Calibri"/>
            </a:endParaRPr>
          </a:p>
          <a:p>
            <a:pPr marL="457200" indent="-457200" algn="l">
              <a:buFont typeface="Arial" panose="020B0604020202020204" pitchFamily="34" charset="0"/>
              <a:buChar char="•"/>
            </a:pPr>
            <a:endParaRPr lang="en-US" sz="2800">
              <a:cs typeface="Calibri"/>
            </a:endParaRPr>
          </a:p>
          <a:p>
            <a:pPr algn="l"/>
            <a:endParaRPr lang="en-US" sz="2800">
              <a:cs typeface="Calibri"/>
            </a:endParaRPr>
          </a:p>
          <a:p>
            <a:pPr algn="l"/>
            <a:endParaRPr lang="en-US" sz="2800">
              <a:cs typeface="Calibri"/>
            </a:endParaRPr>
          </a:p>
          <a:p>
            <a:pPr algn="l"/>
            <a:endParaRPr lang="en-US" sz="2800">
              <a:cs typeface="Calibri"/>
            </a:endParaRPr>
          </a:p>
        </p:txBody>
      </p:sp>
      <p:pic>
        <p:nvPicPr>
          <p:cNvPr id="5" name="Picture 4" descr="Diagram&#10;&#10;Description automatically generated">
            <a:extLst>
              <a:ext uri="{FF2B5EF4-FFF2-40B4-BE49-F238E27FC236}">
                <a16:creationId xmlns:a16="http://schemas.microsoft.com/office/drawing/2014/main" id="{9E001E5E-EFDE-D018-561B-1EBB58A275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928" y="996968"/>
            <a:ext cx="11486144" cy="5625214"/>
          </a:xfrm>
          <a:prstGeom prst="rect">
            <a:avLst/>
          </a:prstGeom>
        </p:spPr>
      </p:pic>
    </p:spTree>
    <p:extLst>
      <p:ext uri="{BB962C8B-B14F-4D97-AF65-F5344CB8AC3E}">
        <p14:creationId xmlns:p14="http://schemas.microsoft.com/office/powerpoint/2010/main" val="3699048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B46D2-2C3E-B8B9-0184-AF587219AA6E}"/>
              </a:ext>
            </a:extLst>
          </p:cNvPr>
          <p:cNvSpPr>
            <a:spLocks noGrp="1"/>
          </p:cNvSpPr>
          <p:nvPr>
            <p:ph type="ctrTitle"/>
          </p:nvPr>
        </p:nvSpPr>
        <p:spPr>
          <a:xfrm>
            <a:off x="423512" y="125129"/>
            <a:ext cx="11415562" cy="606391"/>
          </a:xfrm>
        </p:spPr>
        <p:txBody>
          <a:bodyPr>
            <a:noAutofit/>
          </a:bodyPr>
          <a:lstStyle/>
          <a:p>
            <a:r>
              <a:rPr lang="en-US" sz="4400">
                <a:solidFill>
                  <a:schemeClr val="accent1"/>
                </a:solidFill>
              </a:rPr>
              <a:t>ADDITIONAL INFORMATION</a:t>
            </a:r>
            <a:endParaRPr lang="en-NG" sz="4400">
              <a:solidFill>
                <a:schemeClr val="accent1"/>
              </a:solidFill>
            </a:endParaRPr>
          </a:p>
        </p:txBody>
      </p:sp>
      <p:sp>
        <p:nvSpPr>
          <p:cNvPr id="3" name="Subtitle 2">
            <a:extLst>
              <a:ext uri="{FF2B5EF4-FFF2-40B4-BE49-F238E27FC236}">
                <a16:creationId xmlns:a16="http://schemas.microsoft.com/office/drawing/2014/main" id="{BBD52D9B-1C61-5DE8-92A7-48E229C1514C}"/>
              </a:ext>
            </a:extLst>
          </p:cNvPr>
          <p:cNvSpPr>
            <a:spLocks noGrp="1"/>
          </p:cNvSpPr>
          <p:nvPr>
            <p:ph type="subTitle" idx="1"/>
          </p:nvPr>
        </p:nvSpPr>
        <p:spPr>
          <a:xfrm>
            <a:off x="423511" y="943275"/>
            <a:ext cx="11415561" cy="5789595"/>
          </a:xfrm>
        </p:spPr>
        <p:txBody>
          <a:bodyPr vert="horz" lIns="91440" tIns="45720" rIns="91440" bIns="45720" rtlCol="0" anchor="t">
            <a:normAutofit/>
          </a:bodyPr>
          <a:lstStyle/>
          <a:p>
            <a:pPr marL="457200" indent="-457200" algn="l">
              <a:buFont typeface="Arial" panose="020B0604020202020204" pitchFamily="34" charset="0"/>
              <a:buChar char="•"/>
            </a:pPr>
            <a:r>
              <a:rPr lang="en-US" sz="2800">
                <a:cs typeface="Calibri"/>
              </a:rPr>
              <a:t>JIRA project showing distribution of work. </a:t>
            </a:r>
            <a:r>
              <a:rPr lang="en-US" sz="2800">
                <a:ea typeface="+mn-lt"/>
                <a:cs typeface="+mn-lt"/>
                <a:hlinkClick r:id="rId2"/>
              </a:rPr>
              <a:t>D1P board - Agile board - Jira (atlassian.net)</a:t>
            </a:r>
            <a:endParaRPr lang="en-US" sz="2800">
              <a:cs typeface="Calibri"/>
            </a:endParaRPr>
          </a:p>
          <a:p>
            <a:pPr algn="l"/>
            <a:endParaRPr lang="en-US" sz="2800">
              <a:cs typeface="Calibri"/>
            </a:endParaRPr>
          </a:p>
          <a:p>
            <a:pPr algn="l"/>
            <a:endParaRPr lang="en-US" sz="2800">
              <a:cs typeface="Calibri"/>
            </a:endParaRPr>
          </a:p>
          <a:p>
            <a:pPr algn="l"/>
            <a:endParaRPr lang="en-US" sz="2800">
              <a:cs typeface="Calibri"/>
            </a:endParaRPr>
          </a:p>
          <a:p>
            <a:pPr algn="l"/>
            <a:endParaRPr lang="en-US" sz="2800">
              <a:cs typeface="Calibri"/>
            </a:endParaRPr>
          </a:p>
        </p:txBody>
      </p:sp>
      <p:pic>
        <p:nvPicPr>
          <p:cNvPr id="4" name="Picture 4" descr="Graphical user interface, text, application, email&#10;&#10;Description automatically generated">
            <a:extLst>
              <a:ext uri="{FF2B5EF4-FFF2-40B4-BE49-F238E27FC236}">
                <a16:creationId xmlns:a16="http://schemas.microsoft.com/office/drawing/2014/main" id="{E2076EC9-B90B-A985-1975-F42E52E1A374}"/>
              </a:ext>
            </a:extLst>
          </p:cNvPr>
          <p:cNvPicPr>
            <a:picLocks noChangeAspect="1"/>
          </p:cNvPicPr>
          <p:nvPr/>
        </p:nvPicPr>
        <p:blipFill>
          <a:blip r:embed="rId3"/>
          <a:stretch>
            <a:fillRect/>
          </a:stretch>
        </p:blipFill>
        <p:spPr>
          <a:xfrm>
            <a:off x="1319981" y="1831916"/>
            <a:ext cx="8180681" cy="4676593"/>
          </a:xfrm>
          <a:prstGeom prst="rect">
            <a:avLst/>
          </a:prstGeom>
        </p:spPr>
      </p:pic>
    </p:spTree>
    <p:extLst>
      <p:ext uri="{BB962C8B-B14F-4D97-AF65-F5344CB8AC3E}">
        <p14:creationId xmlns:p14="http://schemas.microsoft.com/office/powerpoint/2010/main" val="4179946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B46D2-2C3E-B8B9-0184-AF587219AA6E}"/>
              </a:ext>
            </a:extLst>
          </p:cNvPr>
          <p:cNvSpPr>
            <a:spLocks noGrp="1"/>
          </p:cNvSpPr>
          <p:nvPr>
            <p:ph type="ctrTitle"/>
          </p:nvPr>
        </p:nvSpPr>
        <p:spPr>
          <a:xfrm>
            <a:off x="423512" y="125129"/>
            <a:ext cx="11415562" cy="606391"/>
          </a:xfrm>
        </p:spPr>
        <p:txBody>
          <a:bodyPr>
            <a:noAutofit/>
          </a:bodyPr>
          <a:lstStyle/>
          <a:p>
            <a:r>
              <a:rPr lang="en-US" sz="4400">
                <a:solidFill>
                  <a:schemeClr val="accent1"/>
                </a:solidFill>
              </a:rPr>
              <a:t>ADDITIONAL INFORMATION</a:t>
            </a:r>
            <a:endParaRPr lang="en-NG" sz="4400">
              <a:solidFill>
                <a:schemeClr val="accent1"/>
              </a:solidFill>
            </a:endParaRPr>
          </a:p>
        </p:txBody>
      </p:sp>
      <p:sp>
        <p:nvSpPr>
          <p:cNvPr id="3" name="Subtitle 2">
            <a:extLst>
              <a:ext uri="{FF2B5EF4-FFF2-40B4-BE49-F238E27FC236}">
                <a16:creationId xmlns:a16="http://schemas.microsoft.com/office/drawing/2014/main" id="{BBD52D9B-1C61-5DE8-92A7-48E229C1514C}"/>
              </a:ext>
            </a:extLst>
          </p:cNvPr>
          <p:cNvSpPr>
            <a:spLocks noGrp="1"/>
          </p:cNvSpPr>
          <p:nvPr>
            <p:ph type="subTitle" idx="1"/>
          </p:nvPr>
        </p:nvSpPr>
        <p:spPr>
          <a:xfrm>
            <a:off x="423511" y="905069"/>
            <a:ext cx="11415561" cy="5827802"/>
          </a:xfrm>
        </p:spPr>
        <p:txBody>
          <a:bodyPr vert="horz" lIns="91440" tIns="45720" rIns="91440" bIns="45720" rtlCol="0" anchor="t">
            <a:normAutofit/>
          </a:bodyPr>
          <a:lstStyle/>
          <a:p>
            <a:pPr marL="457200" indent="-457200" algn="l">
              <a:buFont typeface="Arial" panose="020B0604020202020204" pitchFamily="34" charset="0"/>
              <a:buChar char="•"/>
            </a:pPr>
            <a:r>
              <a:rPr lang="en-US" sz="2800">
                <a:cs typeface="Calibri"/>
              </a:rPr>
              <a:t>GitHub Repository for your project showing all team members have access. </a:t>
            </a:r>
            <a:r>
              <a:rPr lang="en-US" sz="2800">
                <a:ea typeface="+mn-lt"/>
                <a:cs typeface="+mn-lt"/>
                <a:hlinkClick r:id="rId3"/>
              </a:rPr>
              <a:t>Aartizikre150/DAB-103-Project (github.com)</a:t>
            </a:r>
            <a:endParaRPr lang="en-US" sz="2800">
              <a:solidFill>
                <a:srgbClr val="0070C0"/>
              </a:solidFill>
              <a:cs typeface="Calibri"/>
            </a:endParaRPr>
          </a:p>
          <a:p>
            <a:pPr algn="l"/>
            <a:endParaRPr lang="en-US" sz="2800">
              <a:cs typeface="Calibri"/>
            </a:endParaRPr>
          </a:p>
          <a:p>
            <a:pPr algn="l"/>
            <a:endParaRPr lang="en-US" sz="2800">
              <a:cs typeface="Calibri"/>
            </a:endParaRPr>
          </a:p>
          <a:p>
            <a:pPr algn="l"/>
            <a:endParaRPr lang="en-US" sz="2800">
              <a:cs typeface="Calibri"/>
            </a:endParaRPr>
          </a:p>
          <a:p>
            <a:pPr algn="l"/>
            <a:endParaRPr lang="en-US" sz="2800">
              <a:cs typeface="Calibri"/>
            </a:endParaRPr>
          </a:p>
        </p:txBody>
      </p:sp>
      <p:pic>
        <p:nvPicPr>
          <p:cNvPr id="7" name="Picture 6" descr="Graphical user interface, text, application, email&#10;&#10;Description automatically generated">
            <a:extLst>
              <a:ext uri="{FF2B5EF4-FFF2-40B4-BE49-F238E27FC236}">
                <a16:creationId xmlns:a16="http://schemas.microsoft.com/office/drawing/2014/main" id="{101DE824-88D3-372D-5669-486BFCF7A4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8865" y="1828800"/>
            <a:ext cx="9419303" cy="4611329"/>
          </a:xfrm>
          <a:prstGeom prst="rect">
            <a:avLst/>
          </a:prstGeom>
        </p:spPr>
      </p:pic>
    </p:spTree>
    <p:extLst>
      <p:ext uri="{BB962C8B-B14F-4D97-AF65-F5344CB8AC3E}">
        <p14:creationId xmlns:p14="http://schemas.microsoft.com/office/powerpoint/2010/main" val="396232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B46D2-2C3E-B8B9-0184-AF587219AA6E}"/>
              </a:ext>
            </a:extLst>
          </p:cNvPr>
          <p:cNvSpPr>
            <a:spLocks noGrp="1"/>
          </p:cNvSpPr>
          <p:nvPr>
            <p:ph type="ctrTitle"/>
          </p:nvPr>
        </p:nvSpPr>
        <p:spPr>
          <a:xfrm>
            <a:off x="423512" y="125129"/>
            <a:ext cx="11415562" cy="606391"/>
          </a:xfrm>
        </p:spPr>
        <p:txBody>
          <a:bodyPr>
            <a:noAutofit/>
          </a:bodyPr>
          <a:lstStyle/>
          <a:p>
            <a:r>
              <a:rPr lang="en-US" sz="4400">
                <a:solidFill>
                  <a:schemeClr val="accent1"/>
                </a:solidFill>
              </a:rPr>
              <a:t>REFERENCES</a:t>
            </a:r>
            <a:endParaRPr lang="en-NG" sz="4400">
              <a:solidFill>
                <a:schemeClr val="accent1"/>
              </a:solidFill>
            </a:endParaRPr>
          </a:p>
        </p:txBody>
      </p:sp>
      <p:sp>
        <p:nvSpPr>
          <p:cNvPr id="3" name="Subtitle 2">
            <a:extLst>
              <a:ext uri="{FF2B5EF4-FFF2-40B4-BE49-F238E27FC236}">
                <a16:creationId xmlns:a16="http://schemas.microsoft.com/office/drawing/2014/main" id="{BBD52D9B-1C61-5DE8-92A7-48E229C1514C}"/>
              </a:ext>
            </a:extLst>
          </p:cNvPr>
          <p:cNvSpPr>
            <a:spLocks noGrp="1"/>
          </p:cNvSpPr>
          <p:nvPr>
            <p:ph type="subTitle" idx="1"/>
          </p:nvPr>
        </p:nvSpPr>
        <p:spPr>
          <a:xfrm>
            <a:off x="423511" y="943275"/>
            <a:ext cx="11415561" cy="5789595"/>
          </a:xfrm>
        </p:spPr>
        <p:txBody>
          <a:bodyPr vert="horz" lIns="91440" tIns="45720" rIns="91440" bIns="45720" rtlCol="0" anchor="t">
            <a:normAutofit/>
          </a:bodyPr>
          <a:lstStyle/>
          <a:p>
            <a:pPr marL="457200" indent="-457200" algn="just">
              <a:buFont typeface="Arial" panose="020B0604020202020204" pitchFamily="34" charset="0"/>
              <a:buChar char="•"/>
            </a:pPr>
            <a:r>
              <a:rPr lang="en-US" b="0" i="1">
                <a:solidFill>
                  <a:srgbClr val="333333"/>
                </a:solidFill>
                <a:effectLst/>
              </a:rPr>
              <a:t>Explore wait times for priority procedures across Canada</a:t>
            </a:r>
            <a:r>
              <a:rPr lang="en-US" b="0" i="0">
                <a:solidFill>
                  <a:srgbClr val="333333"/>
                </a:solidFill>
                <a:effectLst/>
              </a:rPr>
              <a:t>. (n.d.). Canadian Institute for Health Information | CIHI. https://www.cihi.ca/en/explore-wait-times-for-priority-procedures-across-Canada</a:t>
            </a:r>
            <a:endParaRPr lang="en-US"/>
          </a:p>
          <a:p>
            <a:pPr algn="just"/>
            <a:endParaRPr lang="en-US" b="0" i="1">
              <a:solidFill>
                <a:srgbClr val="333333"/>
              </a:solidFill>
              <a:effectLst/>
              <a:cs typeface="Calibri" panose="020F0502020204030204"/>
            </a:endParaRPr>
          </a:p>
          <a:p>
            <a:pPr marL="457200" indent="-457200" algn="just">
              <a:buFont typeface="Arial" panose="020B0604020202020204" pitchFamily="34" charset="0"/>
              <a:buChar char="•"/>
            </a:pPr>
            <a:r>
              <a:rPr lang="en-US" b="0" i="1">
                <a:solidFill>
                  <a:srgbClr val="333333"/>
                </a:solidFill>
                <a:effectLst/>
              </a:rPr>
              <a:t>Waiting your turn: Wait times for health care in Canada, 2022 report</a:t>
            </a:r>
            <a:r>
              <a:rPr lang="en-US" b="0" i="0">
                <a:solidFill>
                  <a:srgbClr val="333333"/>
                </a:solidFill>
                <a:effectLst/>
              </a:rPr>
              <a:t>. (2022, December 8). Fraser Institute. https://www.fraserinstitute.org/studies/waiting-your-turn-wait-times-for-health-care-in-canada-2022</a:t>
            </a:r>
            <a:endParaRPr lang="en-US" b="0" i="0">
              <a:solidFill>
                <a:srgbClr val="333333"/>
              </a:solidFill>
              <a:effectLst/>
              <a:cs typeface="Calibri" panose="020F0502020204030204"/>
            </a:endParaRPr>
          </a:p>
          <a:p>
            <a:pPr marL="457200" indent="-457200" algn="just">
              <a:buFont typeface="Arial" panose="020B0604020202020204" pitchFamily="34" charset="0"/>
              <a:buChar char="•"/>
            </a:pPr>
            <a:endParaRPr lang="en-US" b="0" i="0">
              <a:solidFill>
                <a:srgbClr val="333333"/>
              </a:solidFill>
              <a:effectLst/>
              <a:cs typeface="Calibri" panose="020F0502020204030204"/>
            </a:endParaRPr>
          </a:p>
          <a:p>
            <a:pPr marL="457200" indent="-457200" algn="just">
              <a:buFont typeface="Arial" panose="020B0604020202020204" pitchFamily="34" charset="0"/>
              <a:buChar char="•"/>
            </a:pPr>
            <a:r>
              <a:rPr lang="en-US" b="0" i="1">
                <a:solidFill>
                  <a:srgbClr val="333333"/>
                </a:solidFill>
                <a:effectLst/>
              </a:rPr>
              <a:t>Waiting your turn: Wait times for health care in Canada, 2021 report</a:t>
            </a:r>
            <a:r>
              <a:rPr lang="en-US" b="0" i="0">
                <a:solidFill>
                  <a:srgbClr val="333333"/>
                </a:solidFill>
                <a:effectLst/>
              </a:rPr>
              <a:t>. (2021, December 15). Fraser Institute. https://www.fraserinstitute.org/studies/waiting-your-turn-wait-times-for-health-care-in-canada-2021</a:t>
            </a:r>
            <a:endParaRPr lang="en-US" b="0" i="0">
              <a:solidFill>
                <a:srgbClr val="333333"/>
              </a:solidFill>
              <a:effectLst/>
              <a:cs typeface="Calibri" panose="020F0502020204030204"/>
            </a:endParaRPr>
          </a:p>
          <a:p>
            <a:pPr marL="457200" indent="-457200" algn="just">
              <a:buFont typeface="Arial" panose="020B0604020202020204" pitchFamily="34" charset="0"/>
              <a:buChar char="•"/>
            </a:pPr>
            <a:endParaRPr lang="en-US">
              <a:solidFill>
                <a:srgbClr val="333333"/>
              </a:solidFill>
              <a:cs typeface="Calibri" panose="020F0502020204030204"/>
            </a:endParaRPr>
          </a:p>
        </p:txBody>
      </p:sp>
    </p:spTree>
    <p:extLst>
      <p:ext uri="{BB962C8B-B14F-4D97-AF65-F5344CB8AC3E}">
        <p14:creationId xmlns:p14="http://schemas.microsoft.com/office/powerpoint/2010/main" val="4256759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B46D2-2C3E-B8B9-0184-AF587219AA6E}"/>
              </a:ext>
            </a:extLst>
          </p:cNvPr>
          <p:cNvSpPr>
            <a:spLocks noGrp="1"/>
          </p:cNvSpPr>
          <p:nvPr>
            <p:ph type="ctrTitle"/>
          </p:nvPr>
        </p:nvSpPr>
        <p:spPr>
          <a:xfrm>
            <a:off x="423512" y="125129"/>
            <a:ext cx="11415562" cy="606392"/>
          </a:xfrm>
        </p:spPr>
        <p:txBody>
          <a:bodyPr>
            <a:noAutofit/>
          </a:bodyPr>
          <a:lstStyle/>
          <a:p>
            <a:r>
              <a:rPr lang="en-US" sz="4400">
                <a:solidFill>
                  <a:schemeClr val="accent1"/>
                </a:solidFill>
              </a:rPr>
              <a:t>TEAM INTRODUCTION</a:t>
            </a:r>
            <a:endParaRPr lang="en-NG" sz="4400">
              <a:solidFill>
                <a:schemeClr val="accent1"/>
              </a:solidFill>
            </a:endParaRPr>
          </a:p>
        </p:txBody>
      </p:sp>
      <p:sp>
        <p:nvSpPr>
          <p:cNvPr id="3" name="Subtitle 2">
            <a:extLst>
              <a:ext uri="{FF2B5EF4-FFF2-40B4-BE49-F238E27FC236}">
                <a16:creationId xmlns:a16="http://schemas.microsoft.com/office/drawing/2014/main" id="{BBD52D9B-1C61-5DE8-92A7-48E229C1514C}"/>
              </a:ext>
            </a:extLst>
          </p:cNvPr>
          <p:cNvSpPr>
            <a:spLocks noGrp="1"/>
          </p:cNvSpPr>
          <p:nvPr>
            <p:ph type="subTitle" idx="1"/>
          </p:nvPr>
        </p:nvSpPr>
        <p:spPr>
          <a:xfrm>
            <a:off x="423511" y="943275"/>
            <a:ext cx="11415561" cy="5789595"/>
          </a:xfrm>
        </p:spPr>
        <p:txBody>
          <a:bodyPr vert="horz" lIns="91440" tIns="45720" rIns="91440" bIns="45720" rtlCol="0" anchor="t">
            <a:normAutofit/>
          </a:bodyPr>
          <a:lstStyle/>
          <a:p>
            <a:pPr fontAlgn="base"/>
            <a:endParaRPr lang="en-CA" b="1" i="0">
              <a:solidFill>
                <a:srgbClr val="000000"/>
              </a:solidFill>
              <a:effectLst/>
              <a:latin typeface="Calibri" panose="020F0502020204030204" pitchFamily="34" charset="0"/>
              <a:cs typeface="Calibri" panose="020F0502020204030204" pitchFamily="34" charset="0"/>
            </a:endParaRPr>
          </a:p>
          <a:p>
            <a:pPr rtl="0" fontAlgn="base"/>
            <a:r>
              <a:rPr lang="en-CA" b="1" i="0">
                <a:solidFill>
                  <a:srgbClr val="000000"/>
                </a:solidFill>
                <a:effectLst/>
                <a:latin typeface="Calibri" panose="020F0502020204030204" pitchFamily="34" charset="0"/>
              </a:rPr>
              <a:t>Group Id: </a:t>
            </a:r>
            <a:r>
              <a:rPr lang="en-CA">
                <a:solidFill>
                  <a:srgbClr val="000000"/>
                </a:solidFill>
                <a:latin typeface="Calibri" panose="020F0502020204030204" pitchFamily="34" charset="0"/>
              </a:rPr>
              <a:t>07</a:t>
            </a:r>
            <a:r>
              <a:rPr lang="en-CA" b="1" i="0">
                <a:solidFill>
                  <a:srgbClr val="000000"/>
                </a:solidFill>
                <a:effectLst/>
                <a:latin typeface="Calibri" panose="020F0502020204030204" pitchFamily="34" charset="0"/>
              </a:rPr>
              <a:t> </a:t>
            </a:r>
          </a:p>
          <a:p>
            <a:pPr rtl="0" fontAlgn="base"/>
            <a:r>
              <a:rPr lang="en-CA" b="1" i="0">
                <a:solidFill>
                  <a:srgbClr val="000000"/>
                </a:solidFill>
                <a:effectLst/>
                <a:latin typeface="Calibri" panose="020F0502020204030204" pitchFamily="34" charset="0"/>
              </a:rPr>
              <a:t>Section number: </a:t>
            </a:r>
            <a:r>
              <a:rPr lang="en-CA" i="0">
                <a:solidFill>
                  <a:srgbClr val="000000"/>
                </a:solidFill>
                <a:effectLst/>
                <a:latin typeface="Calibri" panose="020F0502020204030204" pitchFamily="34" charset="0"/>
              </a:rPr>
              <a:t>002 </a:t>
            </a:r>
            <a:endParaRPr lang="en-CA" sz="3200" i="0">
              <a:solidFill>
                <a:srgbClr val="000000"/>
              </a:solidFill>
              <a:effectLst/>
              <a:latin typeface="Calibri" panose="020F0502020204030204" pitchFamily="34" charset="0"/>
            </a:endParaRPr>
          </a:p>
          <a:p>
            <a:pPr rtl="0" fontAlgn="base"/>
            <a:endParaRPr lang="en-CA" sz="1800" b="1" i="0">
              <a:solidFill>
                <a:srgbClr val="000000"/>
              </a:solidFill>
              <a:effectLst/>
              <a:latin typeface="Calibri" panose="020F0502020204030204" pitchFamily="34" charset="0"/>
            </a:endParaRPr>
          </a:p>
          <a:p>
            <a:pPr rtl="0" fontAlgn="base"/>
            <a:endParaRPr lang="en-CA" sz="1800" b="1">
              <a:solidFill>
                <a:srgbClr val="000000"/>
              </a:solidFill>
              <a:latin typeface="Calibri" panose="020F0502020204030204" pitchFamily="34" charset="0"/>
            </a:endParaRPr>
          </a:p>
          <a:p>
            <a:endParaRPr lang="en-CA" sz="1800" b="1">
              <a:solidFill>
                <a:srgbClr val="000000"/>
              </a:solidFill>
              <a:latin typeface="Calibri"/>
              <a:cs typeface="Calibri"/>
            </a:endParaRPr>
          </a:p>
          <a:p>
            <a:endParaRPr lang="en-CA" sz="1800" b="1">
              <a:solidFill>
                <a:srgbClr val="000000"/>
              </a:solidFill>
              <a:latin typeface="Calibri"/>
              <a:cs typeface="Calibri"/>
            </a:endParaRPr>
          </a:p>
          <a:p>
            <a:endParaRPr lang="en-CA" sz="1800" b="1">
              <a:solidFill>
                <a:srgbClr val="000000"/>
              </a:solidFill>
              <a:latin typeface="Calibri"/>
              <a:cs typeface="Calibri"/>
            </a:endParaRPr>
          </a:p>
          <a:p>
            <a:endParaRPr lang="en-CA" sz="1800" b="1">
              <a:solidFill>
                <a:srgbClr val="000000"/>
              </a:solidFill>
              <a:latin typeface="Calibri"/>
              <a:cs typeface="Calibri"/>
            </a:endParaRPr>
          </a:p>
          <a:p>
            <a:endParaRPr lang="en-CA" sz="1800" b="1">
              <a:solidFill>
                <a:srgbClr val="000000"/>
              </a:solidFill>
              <a:latin typeface="Calibri"/>
              <a:cs typeface="Calibri"/>
            </a:endParaRPr>
          </a:p>
          <a:p>
            <a:pPr rtl="0" fontAlgn="base"/>
            <a:r>
              <a:rPr lang="en-CA" sz="1800" b="1" i="0">
                <a:solidFill>
                  <a:srgbClr val="000000"/>
                </a:solidFill>
                <a:effectLst/>
                <a:latin typeface="Calibri" panose="020F0502020204030204" pitchFamily="34" charset="0"/>
              </a:rPr>
              <a:t>Team members:</a:t>
            </a:r>
            <a:r>
              <a:rPr lang="en-CA" sz="1800" b="0" i="0">
                <a:solidFill>
                  <a:srgbClr val="000000"/>
                </a:solidFill>
                <a:effectLst/>
                <a:latin typeface="Calibri" panose="020F0502020204030204" pitchFamily="34" charset="0"/>
              </a:rPr>
              <a:t> </a:t>
            </a:r>
            <a:endParaRPr lang="en-CA" b="0" i="0">
              <a:solidFill>
                <a:srgbClr val="000000"/>
              </a:solidFill>
              <a:effectLst/>
              <a:latin typeface="Calibri" panose="020F0502020204030204" pitchFamily="34" charset="0"/>
            </a:endParaRPr>
          </a:p>
          <a:p>
            <a:pPr rtl="0" fontAlgn="base">
              <a:buFont typeface="Arial" panose="020B0604020202020204" pitchFamily="34" charset="0"/>
              <a:buChar char="•"/>
            </a:pPr>
            <a:r>
              <a:rPr lang="en-CA" sz="1800" b="0" i="0">
                <a:solidFill>
                  <a:srgbClr val="000000"/>
                </a:solidFill>
                <a:effectLst/>
                <a:latin typeface="Calibri"/>
                <a:cs typeface="Calibri"/>
              </a:rPr>
              <a:t>Aarti Anil </a:t>
            </a:r>
            <a:r>
              <a:rPr lang="en-CA" sz="1800" b="0" i="0" err="1">
                <a:solidFill>
                  <a:srgbClr val="000000"/>
                </a:solidFill>
                <a:effectLst/>
                <a:latin typeface="Calibri"/>
                <a:cs typeface="Calibri"/>
              </a:rPr>
              <a:t>Zikre</a:t>
            </a:r>
            <a:r>
              <a:rPr lang="en-CA" sz="1800" b="0" i="0">
                <a:solidFill>
                  <a:srgbClr val="000000"/>
                </a:solidFill>
                <a:effectLst/>
                <a:latin typeface="Calibri"/>
                <a:cs typeface="Calibri"/>
              </a:rPr>
              <a:t> : </a:t>
            </a:r>
            <a:r>
              <a:rPr lang="en-CA" sz="1800" b="0" i="0" u="sng" strike="noStrike">
                <a:solidFill>
                  <a:srgbClr val="0000FF"/>
                </a:solidFill>
                <a:effectLst/>
                <a:latin typeface="Calibri"/>
                <a:cs typeface="Calibri"/>
                <a:hlinkClick r:id="rId2"/>
              </a:rPr>
              <a:t>Aarti Zikre | LinkedIn</a:t>
            </a:r>
            <a:r>
              <a:rPr lang="en-CA" sz="1800" b="0" i="0">
                <a:solidFill>
                  <a:srgbClr val="000000"/>
                </a:solidFill>
                <a:effectLst/>
                <a:latin typeface="Calibri"/>
                <a:cs typeface="Calibri"/>
              </a:rPr>
              <a:t> </a:t>
            </a:r>
          </a:p>
          <a:p>
            <a:pPr rtl="0" fontAlgn="base">
              <a:buFont typeface="Arial" panose="020B0604020202020204" pitchFamily="34" charset="0"/>
              <a:buChar char="•"/>
            </a:pPr>
            <a:r>
              <a:rPr lang="en-CA" sz="1800" b="0" i="0">
                <a:solidFill>
                  <a:srgbClr val="000000"/>
                </a:solidFill>
                <a:effectLst/>
                <a:latin typeface="Calibri" panose="020F0502020204030204" pitchFamily="34" charset="0"/>
              </a:rPr>
              <a:t>Iqbaldeep Singh Bhullar: </a:t>
            </a:r>
            <a:r>
              <a:rPr lang="en-CA" sz="1800" b="0" i="0" u="sng" strike="noStrike">
                <a:solidFill>
                  <a:srgbClr val="0000FF"/>
                </a:solidFill>
                <a:effectLst/>
                <a:latin typeface="Calibri" panose="020F0502020204030204" pitchFamily="34" charset="0"/>
                <a:hlinkClick r:id="rId3"/>
              </a:rPr>
              <a:t>Iqbaldeep Singh Bhullar | LinkedIn</a:t>
            </a:r>
            <a:r>
              <a:rPr lang="en-CA" sz="1800" b="0" i="0">
                <a:solidFill>
                  <a:srgbClr val="000000"/>
                </a:solidFill>
                <a:effectLst/>
                <a:latin typeface="Calibri" panose="020F0502020204030204" pitchFamily="34" charset="0"/>
              </a:rPr>
              <a:t>  </a:t>
            </a:r>
          </a:p>
          <a:p>
            <a:pPr rtl="0" fontAlgn="base">
              <a:buFont typeface="Arial" panose="020B0604020202020204" pitchFamily="34" charset="0"/>
              <a:buChar char="•"/>
            </a:pPr>
            <a:r>
              <a:rPr lang="en-CA" sz="1800" b="0" i="0">
                <a:solidFill>
                  <a:srgbClr val="000000"/>
                </a:solidFill>
                <a:effectLst/>
                <a:latin typeface="Calibri" panose="020F0502020204030204" pitchFamily="34" charset="0"/>
              </a:rPr>
              <a:t>Adedeji Adeyemi: </a:t>
            </a:r>
            <a:r>
              <a:rPr lang="en-CA" sz="1800" b="0" i="0" u="sng" strike="noStrike">
                <a:solidFill>
                  <a:srgbClr val="0000FF"/>
                </a:solidFill>
                <a:effectLst/>
                <a:latin typeface="Calibri" panose="020F0502020204030204" pitchFamily="34" charset="0"/>
                <a:hlinkClick r:id="rId4"/>
              </a:rPr>
              <a:t>Adedeji Adeyemi | LinkedIn</a:t>
            </a:r>
            <a:r>
              <a:rPr lang="en-CA" sz="1800" b="0" i="0">
                <a:solidFill>
                  <a:srgbClr val="0000FF"/>
                </a:solidFill>
                <a:effectLst/>
                <a:latin typeface="Calibri" panose="020F0502020204030204" pitchFamily="34" charset="0"/>
              </a:rPr>
              <a:t> </a:t>
            </a:r>
            <a:r>
              <a:rPr lang="en-CA" sz="1800" b="0" i="0">
                <a:solidFill>
                  <a:srgbClr val="000000"/>
                </a:solidFill>
                <a:effectLst/>
                <a:latin typeface="WordVisiCarriageReturn_MSFontService"/>
              </a:rPr>
              <a:t> </a:t>
            </a:r>
            <a:br>
              <a:rPr lang="en-CA" sz="1800" b="0" i="0">
                <a:solidFill>
                  <a:srgbClr val="000000"/>
                </a:solidFill>
                <a:effectLst/>
                <a:latin typeface="WordVisiCarriageReturn_MSFontService"/>
              </a:rPr>
            </a:br>
            <a:r>
              <a:rPr lang="en-CA" sz="1800" b="0" i="0">
                <a:solidFill>
                  <a:srgbClr val="000000"/>
                </a:solidFill>
                <a:effectLst/>
                <a:latin typeface="Calibri" panose="020F0502020204030204" pitchFamily="34" charset="0"/>
              </a:rPr>
              <a:t> </a:t>
            </a:r>
          </a:p>
          <a:p>
            <a:endParaRPr lang="en-NG"/>
          </a:p>
        </p:txBody>
      </p:sp>
      <p:pic>
        <p:nvPicPr>
          <p:cNvPr id="4" name="Picture 4">
            <a:extLst>
              <a:ext uri="{FF2B5EF4-FFF2-40B4-BE49-F238E27FC236}">
                <a16:creationId xmlns:a16="http://schemas.microsoft.com/office/drawing/2014/main" id="{574C6A74-AA76-0C94-569A-1F0527420BAE}"/>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rot="16200000">
            <a:off x="2332157" y="2701351"/>
            <a:ext cx="1750174" cy="1311910"/>
          </a:xfrm>
          <a:prstGeom prst="rect">
            <a:avLst/>
          </a:prstGeom>
        </p:spPr>
      </p:pic>
      <p:pic>
        <p:nvPicPr>
          <p:cNvPr id="5" name="Picture 5">
            <a:extLst>
              <a:ext uri="{FF2B5EF4-FFF2-40B4-BE49-F238E27FC236}">
                <a16:creationId xmlns:a16="http://schemas.microsoft.com/office/drawing/2014/main" id="{4069B308-42ED-E91F-642B-D882C777C5C2}"/>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8033379" y="2304099"/>
            <a:ext cx="1506582" cy="1927068"/>
          </a:xfrm>
          <a:prstGeom prst="rect">
            <a:avLst/>
          </a:prstGeom>
        </p:spPr>
      </p:pic>
      <p:pic>
        <p:nvPicPr>
          <p:cNvPr id="6" name="Picture 6">
            <a:extLst>
              <a:ext uri="{FF2B5EF4-FFF2-40B4-BE49-F238E27FC236}">
                <a16:creationId xmlns:a16="http://schemas.microsoft.com/office/drawing/2014/main" id="{72F773FC-6B9E-FB55-17F4-BF42EAAAE439}"/>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5231990" y="2361585"/>
            <a:ext cx="1432446" cy="1868691"/>
          </a:xfrm>
          <a:prstGeom prst="rect">
            <a:avLst/>
          </a:prstGeom>
        </p:spPr>
      </p:pic>
    </p:spTree>
    <p:extLst>
      <p:ext uri="{BB962C8B-B14F-4D97-AF65-F5344CB8AC3E}">
        <p14:creationId xmlns:p14="http://schemas.microsoft.com/office/powerpoint/2010/main" val="144908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B46D2-2C3E-B8B9-0184-AF587219AA6E}"/>
              </a:ext>
            </a:extLst>
          </p:cNvPr>
          <p:cNvSpPr>
            <a:spLocks noGrp="1"/>
          </p:cNvSpPr>
          <p:nvPr>
            <p:ph type="ctrTitle"/>
          </p:nvPr>
        </p:nvSpPr>
        <p:spPr>
          <a:xfrm>
            <a:off x="423512" y="125129"/>
            <a:ext cx="11415562" cy="606392"/>
          </a:xfrm>
        </p:spPr>
        <p:txBody>
          <a:bodyPr>
            <a:normAutofit fontScale="90000"/>
          </a:bodyPr>
          <a:lstStyle/>
          <a:p>
            <a:r>
              <a:rPr lang="en-US" sz="4900">
                <a:solidFill>
                  <a:schemeClr val="accent1"/>
                </a:solidFill>
              </a:rPr>
              <a:t>BACKGROUND/MOTIVATION</a:t>
            </a:r>
            <a:endParaRPr lang="en-NG">
              <a:solidFill>
                <a:schemeClr val="accent1"/>
              </a:solidFill>
            </a:endParaRPr>
          </a:p>
        </p:txBody>
      </p:sp>
      <p:sp>
        <p:nvSpPr>
          <p:cNvPr id="3" name="Subtitle 2">
            <a:extLst>
              <a:ext uri="{FF2B5EF4-FFF2-40B4-BE49-F238E27FC236}">
                <a16:creationId xmlns:a16="http://schemas.microsoft.com/office/drawing/2014/main" id="{BBD52D9B-1C61-5DE8-92A7-48E229C1514C}"/>
              </a:ext>
            </a:extLst>
          </p:cNvPr>
          <p:cNvSpPr>
            <a:spLocks noGrp="1"/>
          </p:cNvSpPr>
          <p:nvPr>
            <p:ph type="subTitle" idx="1"/>
          </p:nvPr>
        </p:nvSpPr>
        <p:spPr>
          <a:xfrm>
            <a:off x="423511" y="943275"/>
            <a:ext cx="11415561" cy="5789595"/>
          </a:xfrm>
        </p:spPr>
        <p:txBody>
          <a:bodyPr vert="horz" lIns="91440" tIns="45720" rIns="91440" bIns="45720" rtlCol="0" anchor="t">
            <a:normAutofit/>
          </a:bodyPr>
          <a:lstStyle/>
          <a:p>
            <a:pPr marL="342900" indent="-342900" algn="just">
              <a:buFont typeface="Arial" panose="020B0604020202020204" pitchFamily="34" charset="0"/>
              <a:buChar char="•"/>
            </a:pPr>
            <a:r>
              <a:rPr lang="en-US" sz="2800" b="0" i="0">
                <a:effectLst/>
                <a:latin typeface="Calibri" panose="020F0502020204030204" pitchFamily="34" charset="0"/>
              </a:rPr>
              <a:t>Many individuals are currently experiencing various illnesses that may necessitate surgery as a treatment option. However, because of the delay in receiving appropriate medical care, the likelihood of these individuals facing increased health risks and complications in their daily lives is rising.</a:t>
            </a:r>
            <a:endParaRPr lang="en-US"/>
          </a:p>
          <a:p>
            <a:pPr algn="just"/>
            <a:endParaRPr lang="en-US" sz="2800" b="0" i="0">
              <a:effectLst/>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2800" b="0" i="0">
                <a:effectLst/>
              </a:rPr>
              <a:t>Canada’s health-care wait times reached 27.4 weeks in 2022, the longest ever recorded and 195%  higher than the 9.3 weeks Canadians waited in 1993, when the Fraser Institute began tracking medical wait times. </a:t>
            </a:r>
            <a:endParaRPr lang="en-US" sz="2800" b="0" i="0">
              <a:effectLst/>
              <a:cs typeface="Calibri" panose="020F0502020204030204"/>
            </a:endParaRPr>
          </a:p>
          <a:p>
            <a:pPr algn="just"/>
            <a:endParaRPr lang="en-US" sz="2800" b="0" i="0">
              <a:effectLst/>
              <a:cs typeface="Calibri" panose="020F0502020204030204"/>
            </a:endParaRPr>
          </a:p>
          <a:p>
            <a:pPr marL="342900" indent="-342900" algn="just">
              <a:buFont typeface="Arial" panose="020B0604020202020204" pitchFamily="34" charset="0"/>
              <a:buChar char="•"/>
            </a:pPr>
            <a:r>
              <a:rPr lang="en-US" sz="2800" b="0" i="0">
                <a:effectLst/>
              </a:rPr>
              <a:t>Before this year, the longest recorded wait time was 25.6 weeks in 2021. And also before 2021, 2020 had the longest recorded wait time of an average of 22.6 weeks. </a:t>
            </a:r>
            <a:endParaRPr lang="en-US" sz="2800" b="0" i="0">
              <a:effectLst/>
              <a:cs typeface="Calibri" panose="020F0502020204030204"/>
            </a:endParaRPr>
          </a:p>
          <a:p>
            <a:pPr algn="l"/>
            <a:endParaRPr lang="en-US" sz="2800" b="0" i="0">
              <a:solidFill>
                <a:srgbClr val="333E43"/>
              </a:solidFill>
              <a:effectLst/>
            </a:endParaRPr>
          </a:p>
          <a:p>
            <a:pPr marL="342900" indent="-342900" algn="l">
              <a:buFont typeface="Arial" panose="020B0604020202020204" pitchFamily="34" charset="0"/>
              <a:buChar char="•"/>
            </a:pPr>
            <a:endParaRPr lang="en-NG" sz="2800"/>
          </a:p>
        </p:txBody>
      </p:sp>
    </p:spTree>
    <p:extLst>
      <p:ext uri="{BB962C8B-B14F-4D97-AF65-F5344CB8AC3E}">
        <p14:creationId xmlns:p14="http://schemas.microsoft.com/office/powerpoint/2010/main" val="2376116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B46D2-2C3E-B8B9-0184-AF587219AA6E}"/>
              </a:ext>
            </a:extLst>
          </p:cNvPr>
          <p:cNvSpPr>
            <a:spLocks noGrp="1"/>
          </p:cNvSpPr>
          <p:nvPr>
            <p:ph type="ctrTitle"/>
          </p:nvPr>
        </p:nvSpPr>
        <p:spPr>
          <a:xfrm>
            <a:off x="423512" y="125129"/>
            <a:ext cx="11415562" cy="606392"/>
          </a:xfrm>
        </p:spPr>
        <p:txBody>
          <a:bodyPr>
            <a:normAutofit fontScale="90000"/>
          </a:bodyPr>
          <a:lstStyle/>
          <a:p>
            <a:r>
              <a:rPr lang="en-US" sz="4900" dirty="0">
                <a:solidFill>
                  <a:schemeClr val="accent1"/>
                </a:solidFill>
              </a:rPr>
              <a:t>BACKGROUND/MOTIVATION</a:t>
            </a:r>
            <a:endParaRPr lang="en-NG" dirty="0">
              <a:solidFill>
                <a:schemeClr val="accent1"/>
              </a:solidFill>
            </a:endParaRPr>
          </a:p>
        </p:txBody>
      </p:sp>
      <p:sp>
        <p:nvSpPr>
          <p:cNvPr id="3" name="Subtitle 2">
            <a:extLst>
              <a:ext uri="{FF2B5EF4-FFF2-40B4-BE49-F238E27FC236}">
                <a16:creationId xmlns:a16="http://schemas.microsoft.com/office/drawing/2014/main" id="{BBD52D9B-1C61-5DE8-92A7-48E229C1514C}"/>
              </a:ext>
            </a:extLst>
          </p:cNvPr>
          <p:cNvSpPr>
            <a:spLocks noGrp="1"/>
          </p:cNvSpPr>
          <p:nvPr>
            <p:ph type="subTitle" idx="1"/>
          </p:nvPr>
        </p:nvSpPr>
        <p:spPr>
          <a:xfrm>
            <a:off x="423511" y="943275"/>
            <a:ext cx="11415561" cy="5789595"/>
          </a:xfrm>
        </p:spPr>
        <p:txBody>
          <a:bodyPr vert="horz" lIns="91440" tIns="45720" rIns="91440" bIns="45720" rtlCol="0" anchor="t">
            <a:normAutofit/>
          </a:bodyPr>
          <a:lstStyle/>
          <a:p>
            <a:pPr marL="457200" indent="-457200" algn="just">
              <a:buFont typeface="Arial" panose="020B0604020202020204" pitchFamily="34" charset="0"/>
              <a:buChar char="•"/>
            </a:pPr>
            <a:r>
              <a:rPr lang="en-US" sz="2800" b="0" i="0">
                <a:effectLst/>
              </a:rPr>
              <a:t>The goal of this project is to learn more about the causes and implications of excessive wait times for medical procedures in Canada, as well as to </a:t>
            </a:r>
            <a:r>
              <a:rPr lang="en-US" sz="2800"/>
              <a:t>provide better insight</a:t>
            </a:r>
            <a:r>
              <a:rPr lang="en-US" sz="2800" b="0" i="0">
                <a:effectLst/>
              </a:rPr>
              <a:t> to enhance access to care for all Canadians. We expect that through </a:t>
            </a:r>
            <a:r>
              <a:rPr lang="en-US" sz="2800"/>
              <a:t>the application of data science</a:t>
            </a:r>
            <a:r>
              <a:rPr lang="en-US" sz="2800" b="0" i="0">
                <a:effectLst/>
              </a:rPr>
              <a:t>, we will be able to guide healthcare policy and practice, therefore improving health outcomes and quality of life for people across the country.</a:t>
            </a:r>
            <a:endParaRPr lang="en-US"/>
          </a:p>
          <a:p>
            <a:pPr marL="342900" indent="-342900" algn="l">
              <a:buFont typeface="Arial" panose="020B0604020202020204" pitchFamily="34" charset="0"/>
              <a:buChar char="•"/>
            </a:pPr>
            <a:endParaRPr lang="en-NG" sz="2800"/>
          </a:p>
        </p:txBody>
      </p:sp>
    </p:spTree>
    <p:extLst>
      <p:ext uri="{BB962C8B-B14F-4D97-AF65-F5344CB8AC3E}">
        <p14:creationId xmlns:p14="http://schemas.microsoft.com/office/powerpoint/2010/main" val="2693035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B46D2-2C3E-B8B9-0184-AF587219AA6E}"/>
              </a:ext>
            </a:extLst>
          </p:cNvPr>
          <p:cNvSpPr>
            <a:spLocks noGrp="1"/>
          </p:cNvSpPr>
          <p:nvPr>
            <p:ph type="ctrTitle"/>
          </p:nvPr>
        </p:nvSpPr>
        <p:spPr>
          <a:xfrm>
            <a:off x="423512" y="125129"/>
            <a:ext cx="11415562" cy="606392"/>
          </a:xfrm>
        </p:spPr>
        <p:txBody>
          <a:bodyPr>
            <a:noAutofit/>
          </a:bodyPr>
          <a:lstStyle/>
          <a:p>
            <a:r>
              <a:rPr lang="en-US" sz="4400">
                <a:solidFill>
                  <a:schemeClr val="accent1"/>
                </a:solidFill>
              </a:rPr>
              <a:t>PROBLEM</a:t>
            </a:r>
            <a:r>
              <a:rPr lang="en-US" sz="4400"/>
              <a:t> </a:t>
            </a:r>
            <a:r>
              <a:rPr lang="en-US" sz="4400">
                <a:solidFill>
                  <a:schemeClr val="accent1"/>
                </a:solidFill>
              </a:rPr>
              <a:t>STATEMENT</a:t>
            </a:r>
            <a:endParaRPr lang="en-NG" sz="4400">
              <a:solidFill>
                <a:schemeClr val="accent1"/>
              </a:solidFill>
            </a:endParaRPr>
          </a:p>
        </p:txBody>
      </p:sp>
      <p:sp>
        <p:nvSpPr>
          <p:cNvPr id="3" name="Subtitle 2">
            <a:extLst>
              <a:ext uri="{FF2B5EF4-FFF2-40B4-BE49-F238E27FC236}">
                <a16:creationId xmlns:a16="http://schemas.microsoft.com/office/drawing/2014/main" id="{BBD52D9B-1C61-5DE8-92A7-48E229C1514C}"/>
              </a:ext>
            </a:extLst>
          </p:cNvPr>
          <p:cNvSpPr>
            <a:spLocks noGrp="1"/>
          </p:cNvSpPr>
          <p:nvPr>
            <p:ph type="subTitle" idx="1"/>
          </p:nvPr>
        </p:nvSpPr>
        <p:spPr>
          <a:xfrm>
            <a:off x="423511" y="943275"/>
            <a:ext cx="11415561" cy="5789595"/>
          </a:xfrm>
        </p:spPr>
        <p:txBody>
          <a:bodyPr vert="horz" lIns="91440" tIns="45720" rIns="91440" bIns="45720" rtlCol="0" anchor="t">
            <a:normAutofit lnSpcReduction="10000"/>
          </a:bodyPr>
          <a:lstStyle/>
          <a:p>
            <a:pPr marL="457200" indent="-457200" algn="just">
              <a:buFont typeface="Arial" panose="020B0604020202020204" pitchFamily="34" charset="0"/>
              <a:buChar char="•"/>
            </a:pPr>
            <a:r>
              <a:rPr lang="en-US" sz="2800" b="0" i="0" dirty="0">
                <a:effectLst/>
                <a:latin typeface="Calibri" panose="020F0502020204030204" pitchFamily="34" charset="0"/>
              </a:rPr>
              <a:t>Wait times for medical treatments have been a chronic issue in Canada for many years, with many patients facing significant waits in getting healthcare. This issue has serious ramifications for patient health outcomes and quality of life as well as the healthcare system as a whole.</a:t>
            </a:r>
            <a:endParaRPr lang="en-US" dirty="0"/>
          </a:p>
          <a:p>
            <a:pPr algn="just"/>
            <a:endParaRPr lang="en-US" sz="2800" b="0" i="0" dirty="0">
              <a:effectLst/>
              <a:latin typeface="Calibri" panose="020F0502020204030204" pitchFamily="34" charset="0"/>
              <a:cs typeface="Calibri" panose="020F0502020204030204" pitchFamily="34" charset="0"/>
            </a:endParaRPr>
          </a:p>
          <a:p>
            <a:pPr marL="457200" indent="-457200" algn="just">
              <a:buFont typeface="Arial" panose="020B0604020202020204" pitchFamily="34" charset="0"/>
              <a:buChar char="•"/>
            </a:pPr>
            <a:r>
              <a:rPr lang="en-US" sz="2800" b="0" i="0" dirty="0">
                <a:effectLst/>
                <a:latin typeface="Calibri" panose="020F0502020204030204" pitchFamily="34" charset="0"/>
              </a:rPr>
              <a:t>Public healthcare professionals and policy makers need better insight into how the factors such as seasonal, provincial variations or the even the COVID pandemic can or has cause the delay and delivery of </a:t>
            </a:r>
            <a:r>
              <a:rPr lang="en-US" sz="2800" dirty="0">
                <a:latin typeface="Calibri" panose="020F0502020204030204" pitchFamily="34" charset="0"/>
              </a:rPr>
              <a:t>medical procedures.</a:t>
            </a:r>
            <a:endParaRPr lang="en-US" sz="2800" dirty="0">
              <a:latin typeface="Calibri" panose="020F0502020204030204" pitchFamily="34" charset="0"/>
              <a:cs typeface="Calibri" panose="020F0502020204030204" pitchFamily="34" charset="0"/>
            </a:endParaRPr>
          </a:p>
          <a:p>
            <a:pPr marL="457200" indent="-457200" algn="just">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a:p>
            <a:pPr marL="457200" indent="-457200" algn="just">
              <a:buFont typeface="Arial" panose="020B0604020202020204" pitchFamily="34" charset="0"/>
              <a:buChar char="•"/>
            </a:pPr>
            <a:r>
              <a:rPr lang="en-US" sz="2800" dirty="0">
                <a:latin typeface="Calibri" panose="020F0502020204030204" pitchFamily="34" charset="0"/>
              </a:rPr>
              <a:t>By accessing the data from various health and government organizations for several types of health issues and the wait times, we intend to figure out distinct factors such as trends, associations or comparisons from the past that has led to the current situation.</a:t>
            </a:r>
            <a:endParaRPr lang="en-US" sz="2800" dirty="0">
              <a:latin typeface="Calibri" panose="020F0502020204030204" pitchFamily="34" charset="0"/>
              <a:cs typeface="Calibri" panose="020F0502020204030204" pitchFamily="34" charset="0"/>
            </a:endParaRPr>
          </a:p>
          <a:p>
            <a:pPr algn="just"/>
            <a:endParaRPr lang="en-US" sz="2800"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16868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B46D2-2C3E-B8B9-0184-AF587219AA6E}"/>
              </a:ext>
            </a:extLst>
          </p:cNvPr>
          <p:cNvSpPr>
            <a:spLocks noGrp="1"/>
          </p:cNvSpPr>
          <p:nvPr>
            <p:ph type="ctrTitle"/>
          </p:nvPr>
        </p:nvSpPr>
        <p:spPr>
          <a:xfrm>
            <a:off x="423512" y="125129"/>
            <a:ext cx="11415562" cy="606392"/>
          </a:xfrm>
        </p:spPr>
        <p:txBody>
          <a:bodyPr>
            <a:noAutofit/>
          </a:bodyPr>
          <a:lstStyle/>
          <a:p>
            <a:r>
              <a:rPr lang="en-US" sz="4400">
                <a:solidFill>
                  <a:schemeClr val="accent1"/>
                </a:solidFill>
              </a:rPr>
              <a:t>PROBLEM</a:t>
            </a:r>
            <a:r>
              <a:rPr lang="en-US" sz="4400"/>
              <a:t> </a:t>
            </a:r>
            <a:r>
              <a:rPr lang="en-US" sz="4400">
                <a:solidFill>
                  <a:schemeClr val="accent1"/>
                </a:solidFill>
              </a:rPr>
              <a:t>STATEMENT</a:t>
            </a:r>
            <a:endParaRPr lang="en-NG" sz="4400">
              <a:solidFill>
                <a:schemeClr val="accent1"/>
              </a:solidFill>
            </a:endParaRPr>
          </a:p>
        </p:txBody>
      </p:sp>
      <p:sp>
        <p:nvSpPr>
          <p:cNvPr id="3" name="Subtitle 2">
            <a:extLst>
              <a:ext uri="{FF2B5EF4-FFF2-40B4-BE49-F238E27FC236}">
                <a16:creationId xmlns:a16="http://schemas.microsoft.com/office/drawing/2014/main" id="{BBD52D9B-1C61-5DE8-92A7-48E229C1514C}"/>
              </a:ext>
            </a:extLst>
          </p:cNvPr>
          <p:cNvSpPr>
            <a:spLocks noGrp="1"/>
          </p:cNvSpPr>
          <p:nvPr>
            <p:ph type="subTitle" idx="1"/>
          </p:nvPr>
        </p:nvSpPr>
        <p:spPr>
          <a:xfrm>
            <a:off x="423511" y="943275"/>
            <a:ext cx="11415561" cy="5789595"/>
          </a:xfrm>
        </p:spPr>
        <p:txBody>
          <a:bodyPr vert="horz" lIns="91440" tIns="45720" rIns="91440" bIns="45720" rtlCol="0" anchor="t">
            <a:normAutofit/>
          </a:bodyPr>
          <a:lstStyle/>
          <a:p>
            <a:pPr marL="457200" indent="-457200" algn="just">
              <a:buFont typeface="Arial" panose="020B0604020202020204" pitchFamily="34" charset="0"/>
              <a:buChar char="•"/>
            </a:pPr>
            <a:r>
              <a:rPr lang="en-US" sz="2800">
                <a:latin typeface="Calibri" panose="020F0502020204030204" pitchFamily="34" charset="0"/>
              </a:rPr>
              <a:t>By the application of data science, we can gain insights of the future by  performing analysis on the data obtained from research.</a:t>
            </a:r>
            <a:endParaRPr lang="en-US"/>
          </a:p>
          <a:p>
            <a:pPr algn="just"/>
            <a:endParaRPr lang="en-US" sz="2800">
              <a:latin typeface="Calibri" panose="020F0502020204030204" pitchFamily="34" charset="0"/>
              <a:cs typeface="Calibri" panose="020F0502020204030204" pitchFamily="34" charset="0"/>
            </a:endParaRPr>
          </a:p>
          <a:p>
            <a:pPr marL="457200" indent="-457200" algn="just">
              <a:buFont typeface="Arial" panose="020B0604020202020204" pitchFamily="34" charset="0"/>
              <a:buChar char="•"/>
            </a:pPr>
            <a:r>
              <a:rPr lang="en-US" sz="2800">
                <a:latin typeface="Calibri"/>
                <a:cs typeface="Calibri"/>
              </a:rPr>
              <a:t>This insight derived will potentially guide the medical </a:t>
            </a:r>
            <a:r>
              <a:rPr lang="en-US" sz="2800" b="0" i="0">
                <a:effectLst/>
                <a:latin typeface="Calibri"/>
                <a:cs typeface="Calibri"/>
              </a:rPr>
              <a:t>professionals or make them better understand the situation at hand which is aimed at reducing wait times for medical procedures in order to make key decisions on areas that need great improvement</a:t>
            </a:r>
            <a:r>
              <a:rPr lang="en-US" sz="2800">
                <a:latin typeface="Calibri"/>
                <a:cs typeface="Calibri"/>
              </a:rPr>
              <a:t>.</a:t>
            </a:r>
          </a:p>
        </p:txBody>
      </p:sp>
    </p:spTree>
    <p:extLst>
      <p:ext uri="{BB962C8B-B14F-4D97-AF65-F5344CB8AC3E}">
        <p14:creationId xmlns:p14="http://schemas.microsoft.com/office/powerpoint/2010/main" val="1231477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B46D2-2C3E-B8B9-0184-AF587219AA6E}"/>
              </a:ext>
            </a:extLst>
          </p:cNvPr>
          <p:cNvSpPr>
            <a:spLocks noGrp="1"/>
          </p:cNvSpPr>
          <p:nvPr>
            <p:ph type="ctrTitle"/>
          </p:nvPr>
        </p:nvSpPr>
        <p:spPr>
          <a:xfrm>
            <a:off x="423512" y="125129"/>
            <a:ext cx="11415562" cy="606392"/>
          </a:xfrm>
        </p:spPr>
        <p:txBody>
          <a:bodyPr>
            <a:noAutofit/>
          </a:bodyPr>
          <a:lstStyle/>
          <a:p>
            <a:r>
              <a:rPr lang="en-US" sz="4400">
                <a:solidFill>
                  <a:schemeClr val="accent1"/>
                </a:solidFill>
              </a:rPr>
              <a:t>PROJECT</a:t>
            </a:r>
            <a:r>
              <a:rPr lang="en-US" sz="4400"/>
              <a:t> </a:t>
            </a:r>
            <a:r>
              <a:rPr lang="en-US" sz="4400">
                <a:solidFill>
                  <a:schemeClr val="accent1"/>
                </a:solidFill>
              </a:rPr>
              <a:t>PROPOSAL</a:t>
            </a:r>
            <a:endParaRPr lang="en-NG" sz="4400">
              <a:solidFill>
                <a:schemeClr val="accent1"/>
              </a:solidFill>
            </a:endParaRPr>
          </a:p>
        </p:txBody>
      </p:sp>
      <p:sp>
        <p:nvSpPr>
          <p:cNvPr id="3" name="Subtitle 2">
            <a:extLst>
              <a:ext uri="{FF2B5EF4-FFF2-40B4-BE49-F238E27FC236}">
                <a16:creationId xmlns:a16="http://schemas.microsoft.com/office/drawing/2014/main" id="{BBD52D9B-1C61-5DE8-92A7-48E229C1514C}"/>
              </a:ext>
            </a:extLst>
          </p:cNvPr>
          <p:cNvSpPr>
            <a:spLocks noGrp="1"/>
          </p:cNvSpPr>
          <p:nvPr>
            <p:ph type="subTitle" idx="1"/>
          </p:nvPr>
        </p:nvSpPr>
        <p:spPr>
          <a:xfrm>
            <a:off x="423511" y="943275"/>
            <a:ext cx="11415561" cy="5789595"/>
          </a:xfrm>
        </p:spPr>
        <p:txBody>
          <a:bodyPr vert="horz" lIns="91440" tIns="45720" rIns="91440" bIns="45720" rtlCol="0" anchor="t">
            <a:normAutofit/>
          </a:bodyPr>
          <a:lstStyle/>
          <a:p>
            <a:pPr marL="342900" indent="-342900" algn="just">
              <a:buFont typeface="Arial" panose="020B0604020202020204" pitchFamily="34" charset="0"/>
              <a:buChar char="•"/>
            </a:pPr>
            <a:r>
              <a:rPr lang="en-US" sz="2800"/>
              <a:t>Our project team will deliver a descriptive analysis to examine patterns, trends, associations and/or comparisons of different medical procedures and their wait times.</a:t>
            </a:r>
            <a:endParaRPr lang="en-US"/>
          </a:p>
          <a:p>
            <a:pPr marL="342900" indent="-342900" algn="just">
              <a:buFont typeface="Arial" panose="020B0604020202020204" pitchFamily="34" charset="0"/>
              <a:buChar char="•"/>
            </a:pPr>
            <a:endParaRPr lang="en-US" sz="2800">
              <a:cs typeface="Calibri" panose="020F0502020204030204"/>
            </a:endParaRPr>
          </a:p>
          <a:p>
            <a:pPr marL="342900" indent="-342900" algn="just">
              <a:buFont typeface="Arial" panose="020B0604020202020204" pitchFamily="34" charset="0"/>
              <a:buChar char="•"/>
            </a:pPr>
            <a:r>
              <a:rPr lang="en-US" sz="2800"/>
              <a:t>This will help public health policy makers and key decisions makers gain insights into the factors that can be useful in reducing the extensive wait times and delivering fast, effective and quality healthcare across the nation which will improve the quality of life of its citizens.</a:t>
            </a:r>
            <a:endParaRPr lang="en-NG" sz="2800">
              <a:cs typeface="Calibri" panose="020F0502020204030204"/>
            </a:endParaRPr>
          </a:p>
        </p:txBody>
      </p:sp>
    </p:spTree>
    <p:extLst>
      <p:ext uri="{BB962C8B-B14F-4D97-AF65-F5344CB8AC3E}">
        <p14:creationId xmlns:p14="http://schemas.microsoft.com/office/powerpoint/2010/main" val="3839804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B46D2-2C3E-B8B9-0184-AF587219AA6E}"/>
              </a:ext>
            </a:extLst>
          </p:cNvPr>
          <p:cNvSpPr>
            <a:spLocks noGrp="1"/>
          </p:cNvSpPr>
          <p:nvPr>
            <p:ph type="ctrTitle"/>
          </p:nvPr>
        </p:nvSpPr>
        <p:spPr>
          <a:xfrm>
            <a:off x="423512" y="125129"/>
            <a:ext cx="11415562" cy="606392"/>
          </a:xfrm>
        </p:spPr>
        <p:txBody>
          <a:bodyPr>
            <a:noAutofit/>
          </a:bodyPr>
          <a:lstStyle/>
          <a:p>
            <a:r>
              <a:rPr lang="en-US" sz="4400">
                <a:solidFill>
                  <a:schemeClr val="accent1"/>
                </a:solidFill>
              </a:rPr>
              <a:t>ANALYSIS</a:t>
            </a:r>
            <a:r>
              <a:rPr lang="en-US" sz="4400"/>
              <a:t> </a:t>
            </a:r>
            <a:r>
              <a:rPr lang="en-US" sz="4400">
                <a:solidFill>
                  <a:schemeClr val="accent1"/>
                </a:solidFill>
              </a:rPr>
              <a:t>QUESTIONS</a:t>
            </a:r>
            <a:endParaRPr lang="en-NG" sz="4400">
              <a:solidFill>
                <a:schemeClr val="accent1"/>
              </a:solidFill>
            </a:endParaRPr>
          </a:p>
        </p:txBody>
      </p:sp>
      <p:sp>
        <p:nvSpPr>
          <p:cNvPr id="3" name="Subtitle 2">
            <a:extLst>
              <a:ext uri="{FF2B5EF4-FFF2-40B4-BE49-F238E27FC236}">
                <a16:creationId xmlns:a16="http://schemas.microsoft.com/office/drawing/2014/main" id="{BBD52D9B-1C61-5DE8-92A7-48E229C1514C}"/>
              </a:ext>
            </a:extLst>
          </p:cNvPr>
          <p:cNvSpPr>
            <a:spLocks noGrp="1"/>
          </p:cNvSpPr>
          <p:nvPr>
            <p:ph type="subTitle" idx="1"/>
          </p:nvPr>
        </p:nvSpPr>
        <p:spPr>
          <a:xfrm>
            <a:off x="423511" y="943275"/>
            <a:ext cx="11415561" cy="5789595"/>
          </a:xfrm>
        </p:spPr>
        <p:txBody>
          <a:bodyPr vert="horz" lIns="91440" tIns="45720" rIns="91440" bIns="45720" rtlCol="0" anchor="t">
            <a:normAutofit/>
          </a:bodyPr>
          <a:lstStyle/>
          <a:p>
            <a:pPr marL="342900" indent="-342900" algn="just">
              <a:buFont typeface="Arial" panose="020B0604020202020204" pitchFamily="34" charset="0"/>
              <a:buChar char="•"/>
            </a:pPr>
            <a:r>
              <a:rPr lang="en-US" sz="2800" dirty="0"/>
              <a:t>Did the COVID pandemic affect or contribute the wait time of medical procedures individually and across different provinces in Canada?</a:t>
            </a:r>
            <a:endParaRPr lang="en-US" dirty="0"/>
          </a:p>
          <a:p>
            <a:pPr marL="342900" indent="-342900" algn="just">
              <a:buFont typeface="Arial" panose="020B0604020202020204" pitchFamily="34" charset="0"/>
              <a:buChar char="•"/>
            </a:pPr>
            <a:endParaRPr lang="en-US" sz="2800" dirty="0">
              <a:cs typeface="Calibri" panose="020F0502020204030204"/>
            </a:endParaRPr>
          </a:p>
          <a:p>
            <a:pPr marL="342900" indent="-342900" algn="just">
              <a:buFont typeface="Arial" panose="020B0604020202020204" pitchFamily="34" charset="0"/>
              <a:buChar char="•"/>
            </a:pPr>
            <a:r>
              <a:rPr lang="en-US" sz="2800" dirty="0"/>
              <a:t>Are some medical procedures common or frequent in some provinces compared to other provinces?</a:t>
            </a:r>
            <a:endParaRPr lang="en-US" sz="2800" dirty="0">
              <a:cs typeface="Calibri" panose="020F0502020204030204"/>
            </a:endParaRPr>
          </a:p>
          <a:p>
            <a:pPr marL="342900" indent="-342900" algn="just">
              <a:buFont typeface="Arial" panose="020B0604020202020204" pitchFamily="34" charset="0"/>
              <a:buChar char="•"/>
            </a:pPr>
            <a:endParaRPr lang="en-US" sz="2800" dirty="0">
              <a:cs typeface="Calibri" panose="020F0502020204030204"/>
            </a:endParaRPr>
          </a:p>
          <a:p>
            <a:pPr marL="342900" indent="-342900" algn="just">
              <a:buFont typeface="Arial" panose="020B0604020202020204" pitchFamily="34" charset="0"/>
              <a:buChar char="•"/>
            </a:pPr>
            <a:r>
              <a:rPr lang="en-US" sz="2800" dirty="0"/>
              <a:t>Do some provinces show significant higher wait times when compared to others?</a:t>
            </a:r>
            <a:endParaRPr lang="en-US" sz="2800" dirty="0">
              <a:cs typeface="Calibri" panose="020F0502020204030204"/>
            </a:endParaRPr>
          </a:p>
          <a:p>
            <a:pPr marL="342900" indent="-342900" algn="just">
              <a:buFont typeface="Arial" panose="020B0604020202020204" pitchFamily="34" charset="0"/>
              <a:buChar char="•"/>
            </a:pPr>
            <a:endParaRPr lang="en-US" sz="2800" dirty="0">
              <a:cs typeface="Calibri" panose="020F0502020204030204"/>
            </a:endParaRPr>
          </a:p>
          <a:p>
            <a:pPr marL="342900" indent="-342900" algn="just">
              <a:buFont typeface="Arial" panose="020B0604020202020204" pitchFamily="34" charset="0"/>
              <a:buChar char="•"/>
            </a:pPr>
            <a:r>
              <a:rPr lang="en-US" sz="2800" dirty="0"/>
              <a:t>Is there any abnormal trends displayed between these medical procedures and their number of cases?</a:t>
            </a:r>
            <a:endParaRPr lang="en-NG" sz="2800" dirty="0">
              <a:cs typeface="Calibri" panose="020F0502020204030204"/>
            </a:endParaRPr>
          </a:p>
        </p:txBody>
      </p:sp>
    </p:spTree>
    <p:extLst>
      <p:ext uri="{BB962C8B-B14F-4D97-AF65-F5344CB8AC3E}">
        <p14:creationId xmlns:p14="http://schemas.microsoft.com/office/powerpoint/2010/main" val="1306793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B46D2-2C3E-B8B9-0184-AF587219AA6E}"/>
              </a:ext>
            </a:extLst>
          </p:cNvPr>
          <p:cNvSpPr>
            <a:spLocks noGrp="1"/>
          </p:cNvSpPr>
          <p:nvPr>
            <p:ph type="ctrTitle"/>
          </p:nvPr>
        </p:nvSpPr>
        <p:spPr>
          <a:xfrm>
            <a:off x="423512" y="125129"/>
            <a:ext cx="11415562" cy="606392"/>
          </a:xfrm>
        </p:spPr>
        <p:txBody>
          <a:bodyPr>
            <a:noAutofit/>
          </a:bodyPr>
          <a:lstStyle/>
          <a:p>
            <a:r>
              <a:rPr lang="en-US" sz="4400">
                <a:solidFill>
                  <a:schemeClr val="accent1"/>
                </a:solidFill>
              </a:rPr>
              <a:t>ANALYSIS</a:t>
            </a:r>
            <a:r>
              <a:rPr lang="en-US" sz="4400"/>
              <a:t> </a:t>
            </a:r>
            <a:r>
              <a:rPr lang="en-US" sz="4400">
                <a:solidFill>
                  <a:schemeClr val="accent1"/>
                </a:solidFill>
              </a:rPr>
              <a:t>QUESTIONS</a:t>
            </a:r>
            <a:endParaRPr lang="en-NG" sz="4400">
              <a:solidFill>
                <a:schemeClr val="accent1"/>
              </a:solidFill>
            </a:endParaRPr>
          </a:p>
        </p:txBody>
      </p:sp>
      <p:sp>
        <p:nvSpPr>
          <p:cNvPr id="3" name="Subtitle 2">
            <a:extLst>
              <a:ext uri="{FF2B5EF4-FFF2-40B4-BE49-F238E27FC236}">
                <a16:creationId xmlns:a16="http://schemas.microsoft.com/office/drawing/2014/main" id="{BBD52D9B-1C61-5DE8-92A7-48E229C1514C}"/>
              </a:ext>
            </a:extLst>
          </p:cNvPr>
          <p:cNvSpPr>
            <a:spLocks noGrp="1"/>
          </p:cNvSpPr>
          <p:nvPr>
            <p:ph type="subTitle" idx="1"/>
          </p:nvPr>
        </p:nvSpPr>
        <p:spPr>
          <a:xfrm>
            <a:off x="423511" y="943275"/>
            <a:ext cx="11415561" cy="5789595"/>
          </a:xfrm>
        </p:spPr>
        <p:txBody>
          <a:bodyPr vert="horz" lIns="91440" tIns="45720" rIns="91440" bIns="45720" rtlCol="0" anchor="t">
            <a:normAutofit/>
          </a:bodyPr>
          <a:lstStyle/>
          <a:p>
            <a:pPr marL="342900" indent="-342900" algn="just">
              <a:buFont typeface="Arial" panose="020B0604020202020204" pitchFamily="34" charset="0"/>
              <a:buChar char="•"/>
            </a:pPr>
            <a:r>
              <a:rPr lang="en-US" sz="2800"/>
              <a:t>Is there any relationship between the different types of surgeries and their wait times?</a:t>
            </a:r>
            <a:endParaRPr lang="en-US"/>
          </a:p>
          <a:p>
            <a:pPr marL="342900" indent="-342900" algn="just">
              <a:buFont typeface="Arial" panose="020B0604020202020204" pitchFamily="34" charset="0"/>
              <a:buChar char="•"/>
            </a:pPr>
            <a:endParaRPr lang="en-US" sz="2800">
              <a:cs typeface="Calibri" panose="020F0502020204030204"/>
            </a:endParaRPr>
          </a:p>
          <a:p>
            <a:pPr marL="342900" indent="-342900" algn="just">
              <a:buFont typeface="Arial" panose="020B0604020202020204" pitchFamily="34" charset="0"/>
              <a:buChar char="•"/>
            </a:pPr>
            <a:r>
              <a:rPr lang="en-US" sz="2800"/>
              <a:t>Is there any form of association between the different classes of medical procedures and their wait times?</a:t>
            </a:r>
            <a:endParaRPr lang="en-US" sz="2800">
              <a:cs typeface="Calibri" panose="020F0502020204030204"/>
            </a:endParaRPr>
          </a:p>
          <a:p>
            <a:pPr algn="just"/>
            <a:endParaRPr lang="en-NG" sz="2800">
              <a:cs typeface="Calibri" panose="020F0502020204030204"/>
            </a:endParaRPr>
          </a:p>
        </p:txBody>
      </p:sp>
    </p:spTree>
    <p:extLst>
      <p:ext uri="{BB962C8B-B14F-4D97-AF65-F5344CB8AC3E}">
        <p14:creationId xmlns:p14="http://schemas.microsoft.com/office/powerpoint/2010/main" val="26476612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10E4B06832A940B475A51DC1427145" ma:contentTypeVersion="2" ma:contentTypeDescription="Create a new document." ma:contentTypeScope="" ma:versionID="9bdc9a718631b31326bebd8087782f45">
  <xsd:schema xmlns:xsd="http://www.w3.org/2001/XMLSchema" xmlns:xs="http://www.w3.org/2001/XMLSchema" xmlns:p="http://schemas.microsoft.com/office/2006/metadata/properties" xmlns:ns3="28bbfe06-2817-43ea-a12f-ae7ea6419786" targetNamespace="http://schemas.microsoft.com/office/2006/metadata/properties" ma:root="true" ma:fieldsID="d595a293684fbe04be7dc2182e79fd3f" ns3:_="">
    <xsd:import namespace="28bbfe06-2817-43ea-a12f-ae7ea6419786"/>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bbfe06-2817-43ea-a12f-ae7ea641978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A2C918-16B8-4496-9329-6E6FADD60A8B}">
  <ds:schemaRefs>
    <ds:schemaRef ds:uri="28bbfe06-2817-43ea-a12f-ae7ea641978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34427EB-A75F-493D-8ED3-930F2CE380EA}">
  <ds:schemaRefs>
    <ds:schemaRef ds:uri="28bbfe06-2817-43ea-a12f-ae7ea641978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AB9FF12A-ADAF-4E82-95EA-9CB78EBAF06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5</TotalTime>
  <Words>1001</Words>
  <Application>Microsoft Office PowerPoint</Application>
  <PresentationFormat>Widescreen</PresentationFormat>
  <Paragraphs>90</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WordVisiCarriageReturn_MSFontService</vt:lpstr>
      <vt:lpstr>Office Theme</vt:lpstr>
      <vt:lpstr>WAIT TIMES OF MEDICAL PROCEDURES IN CANADA</vt:lpstr>
      <vt:lpstr>TEAM INTRODUCTION</vt:lpstr>
      <vt:lpstr>BACKGROUND/MOTIVATION</vt:lpstr>
      <vt:lpstr>BACKGROUND/MOTIVATION</vt:lpstr>
      <vt:lpstr>PROBLEM STATEMENT</vt:lpstr>
      <vt:lpstr>PROBLEM STATEMENT</vt:lpstr>
      <vt:lpstr>PROJECT PROPOSAL</vt:lpstr>
      <vt:lpstr>ANALYSIS QUESTIONS</vt:lpstr>
      <vt:lpstr>ANALYSIS QUESTIONS</vt:lpstr>
      <vt:lpstr>DATASET DESCRIPTION</vt:lpstr>
      <vt:lpstr>DATASET DESCRIPTION</vt:lpstr>
      <vt:lpstr>DATASET DESCRIPTION</vt:lpstr>
      <vt:lpstr>ADDITIONAL INFORMATION</vt:lpstr>
      <vt:lpstr>ADDITIONAL INFORMATION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Adedeji Adeyemi</dc:creator>
  <cp:lastModifiedBy>Aarti Anil Zikre</cp:lastModifiedBy>
  <cp:revision>1</cp:revision>
  <dcterms:created xsi:type="dcterms:W3CDTF">2023-03-16T19:01:38Z</dcterms:created>
  <dcterms:modified xsi:type="dcterms:W3CDTF">2023-04-07T21:48:51Z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0x0101008C10E4B06832A940B475A51DC1427145</vt:lpwstr>
  </property>
</Properties>
</file>