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3" r:id="rId5"/>
    <p:sldId id="266" r:id="rId6"/>
    <p:sldId id="265" r:id="rId7"/>
    <p:sldId id="260" r:id="rId8"/>
    <p:sldId id="264" r:id="rId9"/>
    <p:sldId id="261"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60"/>
  </p:normalViewPr>
  <p:slideViewPr>
    <p:cSldViewPr snapToGrid="0">
      <p:cViewPr varScale="1">
        <p:scale>
          <a:sx n="65" d="100"/>
          <a:sy n="65"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75210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9399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33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4780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691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155183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85428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170309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DD55-C0ED-05C8-17A0-943780AD55C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A5FF64E-E1F8-5925-35E8-A74B895CFEF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8918B-C5C0-0451-34AF-8E953549AE02}"/>
              </a:ext>
            </a:extLst>
          </p:cNvPr>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a:extLst>
              <a:ext uri="{FF2B5EF4-FFF2-40B4-BE49-F238E27FC236}">
                <a16:creationId xmlns:a16="http://schemas.microsoft.com/office/drawing/2014/main" id="{7611E612-6145-74A8-67FF-95760553F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0211C-80CC-2D6B-A29D-8410869C9BBF}"/>
              </a:ext>
            </a:extLst>
          </p:cNvPr>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411695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9055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5927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4259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CA288-BA5F-49AD-8574-294958D25755}"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4186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CA288-BA5F-49AD-8574-294958D25755}"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51158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CA288-BA5F-49AD-8574-294958D25755}"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8898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97785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41858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0CA288-BA5F-49AD-8574-294958D25755}" type="datetimeFigureOut">
              <a:rPr lang="en-US" smtClean="0"/>
              <a:t>3/8/2024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F886CD-4281-4E89-8957-F6756ABC06EC}" type="slidenum">
              <a:rPr lang="en-US" smtClean="0"/>
              <a:t>‹#›</a:t>
            </a:fld>
            <a:endParaRPr lang="en-US"/>
          </a:p>
        </p:txBody>
      </p:sp>
    </p:spTree>
    <p:extLst>
      <p:ext uri="{BB962C8B-B14F-4D97-AF65-F5344CB8AC3E}">
        <p14:creationId xmlns:p14="http://schemas.microsoft.com/office/powerpoint/2010/main" val="35922857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gma.com/proto/N6GwCcuSom4lRfOgWAKWyv/Apple-Landing-Page?type=design&amp;node-id=1-2&amp;t=YdWM9kMpKsqGbBSQ-1&amp;scaling=min-zoom&amp;page-id=0%3A1&amp;mode=design"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2A11-6DCB-6D79-2036-7801C78CFEF1}"/>
              </a:ext>
            </a:extLst>
          </p:cNvPr>
          <p:cNvSpPr>
            <a:spLocks noGrp="1"/>
          </p:cNvSpPr>
          <p:nvPr>
            <p:ph type="ctrTitle"/>
          </p:nvPr>
        </p:nvSpPr>
        <p:spPr>
          <a:xfrm>
            <a:off x="1150374" y="0"/>
            <a:ext cx="9144000" cy="276246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b="1" u="sng" dirty="0">
                <a:effectLst>
                  <a:outerShdw blurRad="38100" dist="38100" dir="2700000" algn="tl">
                    <a:srgbClr val="000000">
                      <a:alpha val="43137"/>
                    </a:srgbClr>
                  </a:outerShdw>
                </a:effectLst>
              </a:rPr>
              <a:t>Project Title: Crafting Compelling Web Presences</a:t>
            </a:r>
          </a:p>
        </p:txBody>
      </p:sp>
      <p:sp>
        <p:nvSpPr>
          <p:cNvPr id="3" name="Subtitle 2">
            <a:extLst>
              <a:ext uri="{FF2B5EF4-FFF2-40B4-BE49-F238E27FC236}">
                <a16:creationId xmlns:a16="http://schemas.microsoft.com/office/drawing/2014/main" id="{D365457D-DD18-052D-7E78-9AB85E700AA7}"/>
              </a:ext>
            </a:extLst>
          </p:cNvPr>
          <p:cNvSpPr>
            <a:spLocks noGrp="1"/>
          </p:cNvSpPr>
          <p:nvPr>
            <p:ph type="subTitle" idx="1"/>
          </p:nvPr>
        </p:nvSpPr>
        <p:spPr>
          <a:xfrm>
            <a:off x="5722374" y="4095533"/>
            <a:ext cx="6248400" cy="1808650"/>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sz="3200" b="1" u="sng" dirty="0">
                <a:solidFill>
                  <a:schemeClr val="accent2">
                    <a:lumMod val="75000"/>
                  </a:schemeClr>
                </a:solidFill>
              </a:rPr>
              <a:t>PRESENTED BY AARTHI</a:t>
            </a:r>
          </a:p>
          <a:p>
            <a:r>
              <a:rPr lang="en-US" sz="3200" b="1" u="sng" dirty="0">
                <a:solidFill>
                  <a:schemeClr val="accent2">
                    <a:lumMod val="75000"/>
                  </a:schemeClr>
                </a:solidFill>
              </a:rPr>
              <a:t>BATCH</a:t>
            </a:r>
            <a:r>
              <a:rPr lang="en-US" sz="2800" dirty="0"/>
              <a:t> </a:t>
            </a:r>
            <a:r>
              <a:rPr lang="en-US" sz="3200" b="1" u="sng" dirty="0">
                <a:solidFill>
                  <a:schemeClr val="accent2">
                    <a:lumMod val="75000"/>
                  </a:schemeClr>
                </a:solidFill>
              </a:rPr>
              <a:t>CODE</a:t>
            </a:r>
            <a:r>
              <a:rPr lang="en-US" sz="2800" dirty="0"/>
              <a:t> : </a:t>
            </a:r>
            <a:r>
              <a:rPr lang="en-US" sz="3200" b="1" u="sng" dirty="0">
                <a:solidFill>
                  <a:schemeClr val="accent2">
                    <a:lumMod val="75000"/>
                  </a:schemeClr>
                </a:solidFill>
              </a:rPr>
              <a:t>GUVIMBE4</a:t>
            </a:r>
          </a:p>
          <a:p>
            <a:r>
              <a:rPr lang="en-US" sz="3200" b="1" u="sng" dirty="0">
                <a:solidFill>
                  <a:schemeClr val="accent2">
                    <a:lumMod val="75000"/>
                  </a:schemeClr>
                </a:solidFill>
              </a:rPr>
              <a:t>WEBSITE</a:t>
            </a:r>
            <a:r>
              <a:rPr lang="en-US" sz="3200" dirty="0"/>
              <a:t> </a:t>
            </a:r>
            <a:r>
              <a:rPr lang="en-US" sz="3200" b="1" u="sng" dirty="0">
                <a:solidFill>
                  <a:schemeClr val="accent2">
                    <a:lumMod val="75000"/>
                  </a:schemeClr>
                </a:solidFill>
              </a:rPr>
              <a:t>CHOSEN</a:t>
            </a:r>
            <a:r>
              <a:rPr lang="en-US" sz="3200" dirty="0"/>
              <a:t>: </a:t>
            </a:r>
            <a:r>
              <a:rPr lang="en-US" sz="3200" b="1" u="sng" dirty="0">
                <a:solidFill>
                  <a:schemeClr val="accent2">
                    <a:lumMod val="75000"/>
                  </a:schemeClr>
                </a:solidFill>
              </a:rPr>
              <a:t>APPLE</a:t>
            </a:r>
          </a:p>
          <a:p>
            <a:endParaRPr lang="en-US" sz="3200" b="1" u="sng" dirty="0">
              <a:solidFill>
                <a:schemeClr val="accent2">
                  <a:lumMod val="75000"/>
                </a:schemeClr>
              </a:solidFill>
            </a:endParaRPr>
          </a:p>
        </p:txBody>
      </p:sp>
      <p:pic>
        <p:nvPicPr>
          <p:cNvPr id="4" name="Picture 3">
            <a:extLst>
              <a:ext uri="{FF2B5EF4-FFF2-40B4-BE49-F238E27FC236}">
                <a16:creationId xmlns:a16="http://schemas.microsoft.com/office/drawing/2014/main" id="{D32F6E82-FFD7-B99F-605A-E617CA9639E1}"/>
              </a:ext>
            </a:extLst>
          </p:cNvPr>
          <p:cNvPicPr>
            <a:picLocks noChangeAspect="1"/>
          </p:cNvPicPr>
          <p:nvPr/>
        </p:nvPicPr>
        <p:blipFill>
          <a:blip r:embed="rId2"/>
          <a:stretch>
            <a:fillRect/>
          </a:stretch>
        </p:blipFill>
        <p:spPr>
          <a:xfrm>
            <a:off x="-146518" y="2982863"/>
            <a:ext cx="5682079" cy="3181964"/>
          </a:xfrm>
          <a:prstGeom prst="rect">
            <a:avLst/>
          </a:prstGeom>
        </p:spPr>
      </p:pic>
    </p:spTree>
    <p:extLst>
      <p:ext uri="{BB962C8B-B14F-4D97-AF65-F5344CB8AC3E}">
        <p14:creationId xmlns:p14="http://schemas.microsoft.com/office/powerpoint/2010/main" val="372461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4C94DF-6139-F7A1-F74C-441807ED24B7}"/>
              </a:ext>
            </a:extLst>
          </p:cNvPr>
          <p:cNvSpPr>
            <a:spLocks noGrp="1"/>
          </p:cNvSpPr>
          <p:nvPr>
            <p:ph type="body" idx="1"/>
          </p:nvPr>
        </p:nvSpPr>
        <p:spPr>
          <a:xfrm>
            <a:off x="557981" y="586759"/>
            <a:ext cx="10515600" cy="5386337"/>
          </a:xfrm>
        </p:spPr>
        <p:txBody>
          <a:bodyPr>
            <a:normAutofit fontScale="77500" lnSpcReduction="20000"/>
          </a:bodyPr>
          <a:lstStyle/>
          <a:p>
            <a:pPr marL="0" indent="0" algn="l">
              <a:buNone/>
            </a:pPr>
            <a:r>
              <a:rPr lang="en-US" sz="2800" b="1" i="0" dirty="0">
                <a:solidFill>
                  <a:srgbClr val="00B0F0"/>
                </a:solidFill>
                <a:effectLst/>
                <a:latin typeface="Bell MT" panose="02020503060305020303" pitchFamily="18" charset="0"/>
              </a:rPr>
              <a:t>4. High-Quality Images and Graphics:</a:t>
            </a:r>
          </a:p>
          <a:p>
            <a:pPr marL="0" indent="0" algn="l">
              <a:buNone/>
            </a:pPr>
            <a:r>
              <a:rPr lang="en-US" sz="2800" b="0" i="0" dirty="0">
                <a:solidFill>
                  <a:srgbClr val="0D0D0D"/>
                </a:solidFill>
                <a:effectLst/>
                <a:latin typeface="Bell MT" panose="02020503060305020303" pitchFamily="18" charset="0"/>
              </a:rPr>
              <a:t>Visual elements contribute significantly to a website's appeal. Use high-resolution images and graphics to create a visually appealing design. Ensure that visuals are relevant, optimized for web use, and contribute to the overall user experience.</a:t>
            </a:r>
          </a:p>
          <a:p>
            <a:pPr marL="0" indent="0" algn="l">
              <a:buNone/>
            </a:pPr>
            <a:endParaRPr lang="en-US" sz="2800" b="0" i="0" dirty="0">
              <a:solidFill>
                <a:srgbClr val="0D0D0D"/>
              </a:solidFill>
              <a:effectLst/>
              <a:latin typeface="Bell MT" panose="02020503060305020303" pitchFamily="18" charset="0"/>
            </a:endParaRPr>
          </a:p>
          <a:p>
            <a:pPr marL="0" indent="0" algn="l">
              <a:buNone/>
            </a:pPr>
            <a:r>
              <a:rPr lang="en-US" sz="2800" b="1" i="0" dirty="0">
                <a:solidFill>
                  <a:srgbClr val="00B0F0"/>
                </a:solidFill>
                <a:effectLst/>
                <a:latin typeface="Bell MT" panose="02020503060305020303" pitchFamily="18" charset="0"/>
              </a:rPr>
              <a:t>5. Accessible Design:</a:t>
            </a:r>
          </a:p>
          <a:p>
            <a:pPr marL="0" indent="0" algn="l">
              <a:buNone/>
            </a:pPr>
            <a:r>
              <a:rPr lang="en-US" sz="2800" b="0" i="0" dirty="0">
                <a:solidFill>
                  <a:srgbClr val="0D0D0D"/>
                </a:solidFill>
                <a:effectLst/>
                <a:latin typeface="Bell MT" panose="02020503060305020303" pitchFamily="18" charset="0"/>
              </a:rPr>
              <a:t>An accessible </a:t>
            </a:r>
            <a:r>
              <a:rPr lang="en-US" sz="4000" b="0" i="0" dirty="0">
                <a:solidFill>
                  <a:srgbClr val="0D0D0D"/>
                </a:solidFill>
                <a:effectLst/>
                <a:latin typeface="Bell MT" panose="02020503060305020303" pitchFamily="18" charset="0"/>
              </a:rPr>
              <a:t>design</a:t>
            </a:r>
            <a:r>
              <a:rPr lang="en-US" sz="2800" b="0" i="0" dirty="0">
                <a:solidFill>
                  <a:srgbClr val="0D0D0D"/>
                </a:solidFill>
                <a:effectLst/>
                <a:latin typeface="Bell MT" panose="02020503060305020303" pitchFamily="18" charset="0"/>
              </a:rPr>
              <a:t> ensures that your website can be used by people of all abilities. Consider factors such as providing alternative text for images, using proper heading structures, and ensuring keyboard navigation to make your site usable for everyone.</a:t>
            </a:r>
          </a:p>
          <a:p>
            <a:pPr marL="0" indent="0" algn="l">
              <a:buNone/>
            </a:pPr>
            <a:endParaRPr lang="en-US" sz="2800" b="0" i="0" dirty="0">
              <a:solidFill>
                <a:srgbClr val="0D0D0D"/>
              </a:solidFill>
              <a:effectLst/>
              <a:latin typeface="Bell MT" panose="02020503060305020303" pitchFamily="18" charset="0"/>
            </a:endParaRPr>
          </a:p>
          <a:p>
            <a:pPr marL="0" indent="0" algn="l">
              <a:buNone/>
            </a:pPr>
            <a:r>
              <a:rPr lang="en-US" sz="2800" b="1" i="0" dirty="0">
                <a:solidFill>
                  <a:srgbClr val="00B0F0"/>
                </a:solidFill>
                <a:effectLst/>
                <a:latin typeface="Bell MT" panose="02020503060305020303" pitchFamily="18" charset="0"/>
              </a:rPr>
              <a:t>6. Hierarchy of Information:</a:t>
            </a:r>
          </a:p>
          <a:p>
            <a:pPr marL="0" indent="0" algn="l">
              <a:buNone/>
            </a:pPr>
            <a:r>
              <a:rPr lang="en-US" sz="2800" b="0" i="0" dirty="0">
                <a:solidFill>
                  <a:srgbClr val="0D0D0D"/>
                </a:solidFill>
                <a:effectLst/>
                <a:latin typeface="Bell MT" panose="02020503060305020303" pitchFamily="18" charset="0"/>
              </a:rPr>
              <a:t> Establish a clear hierarchy of information to guide users through the content. Prioritize key information, use headings and subheadings to organize content, and maintain a logical flow. This helps users quickly understand the structure and importance of different elements on your pages.</a:t>
            </a:r>
          </a:p>
          <a:p>
            <a:endParaRPr lang="en-US" dirty="0">
              <a:latin typeface="Bell MT" panose="02020503060305020303" pitchFamily="18" charset="0"/>
            </a:endParaRPr>
          </a:p>
        </p:txBody>
      </p:sp>
    </p:spTree>
    <p:extLst>
      <p:ext uri="{BB962C8B-B14F-4D97-AF65-F5344CB8AC3E}">
        <p14:creationId xmlns:p14="http://schemas.microsoft.com/office/powerpoint/2010/main" val="344769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BEFB-36D8-4895-0709-1E50D12FE84A}"/>
              </a:ext>
            </a:extLst>
          </p:cNvPr>
          <p:cNvSpPr>
            <a:spLocks noGrp="1"/>
          </p:cNvSpPr>
          <p:nvPr>
            <p:ph type="title"/>
          </p:nvPr>
        </p:nvSpPr>
        <p:spPr/>
        <p:txBody>
          <a:bodyPr/>
          <a:lstStyle/>
          <a:p>
            <a:r>
              <a:rPr lang="en-US" dirty="0"/>
              <a:t>Landing Page Link</a:t>
            </a:r>
          </a:p>
        </p:txBody>
      </p:sp>
      <p:sp>
        <p:nvSpPr>
          <p:cNvPr id="3" name="Text Placeholder 2">
            <a:extLst>
              <a:ext uri="{FF2B5EF4-FFF2-40B4-BE49-F238E27FC236}">
                <a16:creationId xmlns:a16="http://schemas.microsoft.com/office/drawing/2014/main" id="{DC4C4191-B580-45D1-6D7A-BC2E74590449}"/>
              </a:ext>
            </a:extLst>
          </p:cNvPr>
          <p:cNvSpPr>
            <a:spLocks noGrp="1"/>
          </p:cNvSpPr>
          <p:nvPr>
            <p:ph type="body" idx="1"/>
          </p:nvPr>
        </p:nvSpPr>
        <p:spPr>
          <a:xfrm>
            <a:off x="677333" y="2160589"/>
            <a:ext cx="9130343" cy="1703487"/>
          </a:xfrm>
        </p:spPr>
        <p:txBody>
          <a:bodyPr>
            <a:normAutofit/>
          </a:bodyPr>
          <a:lstStyle/>
          <a:p>
            <a:r>
              <a:rPr lang="en-US" sz="2400" dirty="0">
                <a:hlinkClick r:id="rId2"/>
              </a:rPr>
              <a:t>https://www.figma.com/proto/N6GwCcuSom4lRfOgWAKWyv/Apple-Landing-Page?type=design&amp;node-id=1-2&amp;t=YdWM9kMpKsqGbBSQ-1&amp;scaling=min-zoom&amp;page-id=0%3A1&amp;mode=design</a:t>
            </a:r>
            <a:endParaRPr lang="en-US" sz="2400" dirty="0"/>
          </a:p>
        </p:txBody>
      </p:sp>
    </p:spTree>
    <p:extLst>
      <p:ext uri="{BB962C8B-B14F-4D97-AF65-F5344CB8AC3E}">
        <p14:creationId xmlns:p14="http://schemas.microsoft.com/office/powerpoint/2010/main" val="181170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892A-6B93-FF19-3014-A04CE4DAFCA3}"/>
              </a:ext>
            </a:extLst>
          </p:cNvPr>
          <p:cNvSpPr>
            <a:spLocks noGrp="1"/>
          </p:cNvSpPr>
          <p:nvPr>
            <p:ph type="title"/>
          </p:nvPr>
        </p:nvSpPr>
        <p:spPr>
          <a:xfrm>
            <a:off x="985684" y="1173112"/>
            <a:ext cx="2701413" cy="652513"/>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3600" dirty="0"/>
              <a:t>iPhone</a:t>
            </a:r>
          </a:p>
        </p:txBody>
      </p:sp>
      <p:sp>
        <p:nvSpPr>
          <p:cNvPr id="3" name="Text Placeholder 2">
            <a:extLst>
              <a:ext uri="{FF2B5EF4-FFF2-40B4-BE49-F238E27FC236}">
                <a16:creationId xmlns:a16="http://schemas.microsoft.com/office/drawing/2014/main" id="{7FCFDD8A-9DD8-88D4-FE4F-7C59DC5BF608}"/>
              </a:ext>
            </a:extLst>
          </p:cNvPr>
          <p:cNvSpPr>
            <a:spLocks noGrp="1"/>
          </p:cNvSpPr>
          <p:nvPr>
            <p:ph type="body" idx="1"/>
          </p:nvPr>
        </p:nvSpPr>
        <p:spPr>
          <a:xfrm>
            <a:off x="838200" y="2105172"/>
            <a:ext cx="10515600" cy="1256788"/>
          </a:xfrm>
        </p:spPr>
        <p:txBody>
          <a:bodyPr>
            <a:normAutofit lnSpcReduction="10000"/>
          </a:bodyPr>
          <a:lstStyle/>
          <a:p>
            <a:r>
              <a:rPr lang="en-US" sz="2800" dirty="0">
                <a:latin typeface="Bell MT" panose="02020503060305020303" pitchFamily="18" charset="0"/>
              </a:rPr>
              <a:t>Experience cutting-edge technology with the iPhone. Combining sleek design, powerful performance, and a user-friendly interface, the iPhone redefines the smartphone experience.</a:t>
            </a:r>
          </a:p>
        </p:txBody>
      </p:sp>
      <p:sp>
        <p:nvSpPr>
          <p:cNvPr id="4" name="TextBox 3">
            <a:extLst>
              <a:ext uri="{FF2B5EF4-FFF2-40B4-BE49-F238E27FC236}">
                <a16:creationId xmlns:a16="http://schemas.microsoft.com/office/drawing/2014/main" id="{3C7872B7-6BDE-67A4-FBA0-C0581B4ED82B}"/>
              </a:ext>
            </a:extLst>
          </p:cNvPr>
          <p:cNvSpPr txBox="1"/>
          <p:nvPr/>
        </p:nvSpPr>
        <p:spPr>
          <a:xfrm>
            <a:off x="985684" y="3923071"/>
            <a:ext cx="2701413" cy="64633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600" b="1" dirty="0"/>
              <a:t>MACBOOK</a:t>
            </a:r>
          </a:p>
        </p:txBody>
      </p:sp>
      <p:sp>
        <p:nvSpPr>
          <p:cNvPr id="5" name="TextBox 4">
            <a:extLst>
              <a:ext uri="{FF2B5EF4-FFF2-40B4-BE49-F238E27FC236}">
                <a16:creationId xmlns:a16="http://schemas.microsoft.com/office/drawing/2014/main" id="{F2217D65-3716-0A43-DB9E-2D6652ED6795}"/>
              </a:ext>
            </a:extLst>
          </p:cNvPr>
          <p:cNvSpPr txBox="1"/>
          <p:nvPr/>
        </p:nvSpPr>
        <p:spPr>
          <a:xfrm>
            <a:off x="838200" y="4776947"/>
            <a:ext cx="10262419"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ell MT" panose="02020503060305020303" pitchFamily="18" charset="0"/>
              </a:rPr>
              <a:t>Unleash your creativity with the MacBook. Featuring stunning Retina displays, fast processors, and a seamless macOS experience, it's the perfect companion for work and play.</a:t>
            </a:r>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5B5EA8B1-53F9-D8BB-E05A-51D50CB21E5E}"/>
              </a:ext>
            </a:extLst>
          </p:cNvPr>
          <p:cNvSpPr txBox="1"/>
          <p:nvPr/>
        </p:nvSpPr>
        <p:spPr>
          <a:xfrm>
            <a:off x="1150374" y="310324"/>
            <a:ext cx="855406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800" b="1" u="sng" dirty="0">
                <a:effectLst>
                  <a:outerShdw blurRad="38100" dist="38100" dir="2700000" algn="tl">
                    <a:srgbClr val="000000">
                      <a:alpha val="43137"/>
                    </a:srgbClr>
                  </a:outerShdw>
                </a:effectLst>
              </a:rPr>
              <a:t>APPLE’S PRODUCT AND SERVICES: DESCRIPTION</a:t>
            </a:r>
          </a:p>
        </p:txBody>
      </p:sp>
    </p:spTree>
    <p:extLst>
      <p:ext uri="{BB962C8B-B14F-4D97-AF65-F5344CB8AC3E}">
        <p14:creationId xmlns:p14="http://schemas.microsoft.com/office/powerpoint/2010/main" val="33148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70B7-E122-1D8A-E7F8-832E506FA94A}"/>
              </a:ext>
            </a:extLst>
          </p:cNvPr>
          <p:cNvSpPr>
            <a:spLocks noGrp="1"/>
          </p:cNvSpPr>
          <p:nvPr>
            <p:ph type="title"/>
          </p:nvPr>
        </p:nvSpPr>
        <p:spPr>
          <a:xfrm>
            <a:off x="840656" y="752167"/>
            <a:ext cx="2359743" cy="923330"/>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3600" dirty="0"/>
              <a:t>IPAD</a:t>
            </a:r>
          </a:p>
        </p:txBody>
      </p:sp>
      <p:sp>
        <p:nvSpPr>
          <p:cNvPr id="3" name="Text Placeholder 2">
            <a:extLst>
              <a:ext uri="{FF2B5EF4-FFF2-40B4-BE49-F238E27FC236}">
                <a16:creationId xmlns:a16="http://schemas.microsoft.com/office/drawing/2014/main" id="{D7641C03-C78C-15E6-E21D-523BE1E1419B}"/>
              </a:ext>
            </a:extLst>
          </p:cNvPr>
          <p:cNvSpPr>
            <a:spLocks noGrp="1"/>
          </p:cNvSpPr>
          <p:nvPr>
            <p:ph type="body" idx="1"/>
          </p:nvPr>
        </p:nvSpPr>
        <p:spPr>
          <a:xfrm>
            <a:off x="661219" y="4655524"/>
            <a:ext cx="10515600" cy="1772981"/>
          </a:xfrm>
        </p:spPr>
        <p:txBody>
          <a:bodyPr/>
          <a:lstStyle/>
          <a:p>
            <a:endParaRPr lang="en-US" dirty="0"/>
          </a:p>
          <a:p>
            <a:r>
              <a:rPr lang="en-US" sz="2400" dirty="0">
                <a:latin typeface="Bell MT" panose="02020503060305020303" pitchFamily="18" charset="0"/>
              </a:rPr>
              <a:t> </a:t>
            </a:r>
            <a:r>
              <a:rPr lang="en-US" sz="2800" dirty="0">
                <a:latin typeface="Bell MT" panose="02020503060305020303" pitchFamily="18" charset="0"/>
              </a:rPr>
              <a:t>Stay connected and motivated with the Apple Watch. Track your fitness, receive notifications, and enjoy convenient features on your wrist, making it the ultimate smartwatch.</a:t>
            </a:r>
            <a:endParaRPr lang="en-US" sz="2400" dirty="0">
              <a:latin typeface="Bell MT" panose="02020503060305020303" pitchFamily="18" charset="0"/>
            </a:endParaRPr>
          </a:p>
        </p:txBody>
      </p:sp>
      <p:sp>
        <p:nvSpPr>
          <p:cNvPr id="4" name="TextBox 3">
            <a:extLst>
              <a:ext uri="{FF2B5EF4-FFF2-40B4-BE49-F238E27FC236}">
                <a16:creationId xmlns:a16="http://schemas.microsoft.com/office/drawing/2014/main" id="{C967BB2A-52CD-F7F0-CC98-5A3BBFF27C1E}"/>
              </a:ext>
            </a:extLst>
          </p:cNvPr>
          <p:cNvSpPr txBox="1"/>
          <p:nvPr/>
        </p:nvSpPr>
        <p:spPr>
          <a:xfrm>
            <a:off x="840656" y="4009193"/>
            <a:ext cx="3232354" cy="646331"/>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600" dirty="0"/>
              <a:t>APPLE WATCH</a:t>
            </a:r>
          </a:p>
        </p:txBody>
      </p:sp>
      <p:sp>
        <p:nvSpPr>
          <p:cNvPr id="5" name="TextBox 4">
            <a:extLst>
              <a:ext uri="{FF2B5EF4-FFF2-40B4-BE49-F238E27FC236}">
                <a16:creationId xmlns:a16="http://schemas.microsoft.com/office/drawing/2014/main" id="{22F01B7C-F178-3686-54DC-7014612E89E5}"/>
              </a:ext>
            </a:extLst>
          </p:cNvPr>
          <p:cNvSpPr txBox="1"/>
          <p:nvPr/>
        </p:nvSpPr>
        <p:spPr>
          <a:xfrm>
            <a:off x="661219" y="1767007"/>
            <a:ext cx="10336162"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ell MT" panose="02020503060305020303" pitchFamily="18" charset="0"/>
              </a:rPr>
              <a:t>Immerse yourself in the world of creativity with the iPad. With a stunning display, powerful performance, and a wide range of apps, it's your go-to device for productivity and entertainment.</a:t>
            </a:r>
          </a:p>
          <a:p>
            <a:endParaRPr lang="en-US" dirty="0"/>
          </a:p>
        </p:txBody>
      </p:sp>
    </p:spTree>
    <p:extLst>
      <p:ext uri="{BB962C8B-B14F-4D97-AF65-F5344CB8AC3E}">
        <p14:creationId xmlns:p14="http://schemas.microsoft.com/office/powerpoint/2010/main" val="14920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6C88-B54F-FDBC-5FFF-CBD6674B4E7B}"/>
              </a:ext>
            </a:extLst>
          </p:cNvPr>
          <p:cNvSpPr>
            <a:spLocks noGrp="1"/>
          </p:cNvSpPr>
          <p:nvPr>
            <p:ph type="title"/>
          </p:nvPr>
        </p:nvSpPr>
        <p:spPr>
          <a:xfrm>
            <a:off x="1002890" y="136320"/>
            <a:ext cx="9969910" cy="817409"/>
          </a:xfrm>
          <a:ln/>
        </p:spPr>
        <p:style>
          <a:lnRef idx="2">
            <a:schemeClr val="accent2">
              <a:shade val="15000"/>
            </a:schemeClr>
          </a:lnRef>
          <a:fillRef idx="1">
            <a:schemeClr val="accent2"/>
          </a:fillRef>
          <a:effectRef idx="0">
            <a:schemeClr val="accent2"/>
          </a:effectRef>
          <a:fontRef idx="minor">
            <a:schemeClr val="lt1"/>
          </a:fontRef>
        </p:style>
        <p:txBody>
          <a:bodyPr/>
          <a:lstStyle/>
          <a:p>
            <a:pPr algn="ctr"/>
            <a:r>
              <a:rPr lang="en-US" b="1" u="sng" dirty="0">
                <a:effectLst>
                  <a:outerShdw blurRad="38100" dist="38100" dir="2700000" algn="tl">
                    <a:srgbClr val="000000">
                      <a:alpha val="43137"/>
                    </a:srgbClr>
                  </a:outerShdw>
                </a:effectLst>
              </a:rPr>
              <a:t>Website is developed by:</a:t>
            </a:r>
          </a:p>
        </p:txBody>
      </p:sp>
      <p:sp>
        <p:nvSpPr>
          <p:cNvPr id="25" name="TextBox 24">
            <a:extLst>
              <a:ext uri="{FF2B5EF4-FFF2-40B4-BE49-F238E27FC236}">
                <a16:creationId xmlns:a16="http://schemas.microsoft.com/office/drawing/2014/main" id="{D25EBEDA-8DBD-049A-FC24-EFA619952827}"/>
              </a:ext>
            </a:extLst>
          </p:cNvPr>
          <p:cNvSpPr txBox="1"/>
          <p:nvPr/>
        </p:nvSpPr>
        <p:spPr>
          <a:xfrm>
            <a:off x="1002890" y="1134294"/>
            <a:ext cx="2796586" cy="369332"/>
          </a:xfrm>
          <a:prstGeom prst="rect">
            <a:avLst/>
          </a:prstGeom>
          <a:noFill/>
        </p:spPr>
        <p:txBody>
          <a:bodyPr wrap="square" rtlCol="0">
            <a:spAutoFit/>
          </a:bodyPr>
          <a:lstStyle/>
          <a:p>
            <a:endParaRPr lang="en-US" dirty="0"/>
          </a:p>
        </p:txBody>
      </p:sp>
      <p:sp>
        <p:nvSpPr>
          <p:cNvPr id="26" name="TextBox 25">
            <a:extLst>
              <a:ext uri="{FF2B5EF4-FFF2-40B4-BE49-F238E27FC236}">
                <a16:creationId xmlns:a16="http://schemas.microsoft.com/office/drawing/2014/main" id="{E496F81F-6B53-62EF-DCA2-3E24C10E38DB}"/>
              </a:ext>
            </a:extLst>
          </p:cNvPr>
          <p:cNvSpPr txBox="1"/>
          <p:nvPr/>
        </p:nvSpPr>
        <p:spPr>
          <a:xfrm>
            <a:off x="1155290" y="1286694"/>
            <a:ext cx="2796586" cy="369332"/>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926CBF9D-A3A0-CACF-7544-222BFC1A613C}"/>
              </a:ext>
            </a:extLst>
          </p:cNvPr>
          <p:cNvSpPr txBox="1"/>
          <p:nvPr/>
        </p:nvSpPr>
        <p:spPr>
          <a:xfrm>
            <a:off x="1307690" y="1439094"/>
            <a:ext cx="2796586" cy="369332"/>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1657D5B9-ADA3-630E-DBF3-40838FD3B204}"/>
              </a:ext>
            </a:extLst>
          </p:cNvPr>
          <p:cNvSpPr txBox="1"/>
          <p:nvPr/>
        </p:nvSpPr>
        <p:spPr>
          <a:xfrm>
            <a:off x="0" y="1222057"/>
            <a:ext cx="2860419" cy="64633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u="sng" dirty="0">
                <a:latin typeface="Bell MT" panose="02020503060305020303" pitchFamily="18" charset="0"/>
              </a:rPr>
              <a:t>Maps</a:t>
            </a:r>
          </a:p>
          <a:p>
            <a:pPr algn="ctr"/>
            <a:r>
              <a:rPr lang="en-US" dirty="0"/>
              <a:t>Apple </a:t>
            </a:r>
            <a:r>
              <a:rPr lang="en-US" dirty="0" err="1"/>
              <a:t>Mapkit</a:t>
            </a:r>
            <a:r>
              <a:rPr lang="en-US" dirty="0"/>
              <a:t> JS</a:t>
            </a:r>
          </a:p>
        </p:txBody>
      </p:sp>
      <p:sp>
        <p:nvSpPr>
          <p:cNvPr id="30" name="TextBox 29">
            <a:extLst>
              <a:ext uri="{FF2B5EF4-FFF2-40B4-BE49-F238E27FC236}">
                <a16:creationId xmlns:a16="http://schemas.microsoft.com/office/drawing/2014/main" id="{C7FA060B-D1E2-7AA1-215A-ADD2404E73EB}"/>
              </a:ext>
            </a:extLst>
          </p:cNvPr>
          <p:cNvSpPr txBox="1"/>
          <p:nvPr/>
        </p:nvSpPr>
        <p:spPr>
          <a:xfrm>
            <a:off x="9331581" y="3075057"/>
            <a:ext cx="2860419" cy="67710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b="1" u="sng" dirty="0">
                <a:latin typeface="Bell MT" panose="02020503060305020303" pitchFamily="18" charset="0"/>
              </a:rPr>
              <a:t>ADVERTISING</a:t>
            </a:r>
          </a:p>
          <a:p>
            <a:pPr algn="ctr"/>
            <a:r>
              <a:rPr lang="en-US" sz="2000" dirty="0"/>
              <a:t>Google ads</a:t>
            </a:r>
          </a:p>
        </p:txBody>
      </p:sp>
      <p:sp>
        <p:nvSpPr>
          <p:cNvPr id="31" name="TextBox 30">
            <a:extLst>
              <a:ext uri="{FF2B5EF4-FFF2-40B4-BE49-F238E27FC236}">
                <a16:creationId xmlns:a16="http://schemas.microsoft.com/office/drawing/2014/main" id="{B2AA6329-EF0F-A121-5B9D-85939947D9AA}"/>
              </a:ext>
            </a:extLst>
          </p:cNvPr>
          <p:cNvSpPr txBox="1"/>
          <p:nvPr/>
        </p:nvSpPr>
        <p:spPr>
          <a:xfrm>
            <a:off x="0" y="3090445"/>
            <a:ext cx="2860419"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u="sng" dirty="0">
                <a:latin typeface="Bell MT" panose="02020503060305020303" pitchFamily="18" charset="0"/>
              </a:rPr>
              <a:t>PERSONALISATION</a:t>
            </a:r>
          </a:p>
          <a:p>
            <a:pPr algn="ctr"/>
            <a:r>
              <a:rPr lang="en-US" dirty="0"/>
              <a:t>Adobe target</a:t>
            </a:r>
          </a:p>
        </p:txBody>
      </p:sp>
      <p:sp>
        <p:nvSpPr>
          <p:cNvPr id="32" name="TextBox 31">
            <a:extLst>
              <a:ext uri="{FF2B5EF4-FFF2-40B4-BE49-F238E27FC236}">
                <a16:creationId xmlns:a16="http://schemas.microsoft.com/office/drawing/2014/main" id="{D8266C3D-B64B-207F-71F0-959733F914AD}"/>
              </a:ext>
            </a:extLst>
          </p:cNvPr>
          <p:cNvSpPr txBox="1"/>
          <p:nvPr/>
        </p:nvSpPr>
        <p:spPr>
          <a:xfrm>
            <a:off x="4802366" y="1165072"/>
            <a:ext cx="2860419" cy="67710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u="sng" dirty="0">
                <a:effectLst>
                  <a:outerShdw blurRad="38100" dist="38100" dir="2700000" algn="tl">
                    <a:srgbClr val="000000">
                      <a:alpha val="43137"/>
                    </a:srgbClr>
                  </a:outerShdw>
                </a:effectLst>
                <a:latin typeface="Bell MT" panose="02020503060305020303" pitchFamily="18" charset="0"/>
              </a:rPr>
              <a:t>ANALYTICS</a:t>
            </a:r>
          </a:p>
          <a:p>
            <a:pPr algn="ctr"/>
            <a:r>
              <a:rPr lang="en-US" sz="2000" dirty="0"/>
              <a:t>Adobe analytics</a:t>
            </a:r>
          </a:p>
        </p:txBody>
      </p:sp>
      <p:sp>
        <p:nvSpPr>
          <p:cNvPr id="33" name="TextBox 32">
            <a:extLst>
              <a:ext uri="{FF2B5EF4-FFF2-40B4-BE49-F238E27FC236}">
                <a16:creationId xmlns:a16="http://schemas.microsoft.com/office/drawing/2014/main" id="{A9D0CC4F-2989-C897-CAB1-F309651AB45C}"/>
              </a:ext>
            </a:extLst>
          </p:cNvPr>
          <p:cNvSpPr txBox="1"/>
          <p:nvPr/>
        </p:nvSpPr>
        <p:spPr>
          <a:xfrm>
            <a:off x="9331581" y="4966528"/>
            <a:ext cx="2860419" cy="67710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b="1" u="sng" dirty="0">
                <a:latin typeface="Bell MT" panose="02020503060305020303" pitchFamily="18" charset="0"/>
              </a:rPr>
              <a:t>A/B TESTING</a:t>
            </a:r>
          </a:p>
          <a:p>
            <a:pPr algn="ctr"/>
            <a:r>
              <a:rPr lang="en-US" sz="2000" dirty="0"/>
              <a:t>Adobe target</a:t>
            </a:r>
          </a:p>
        </p:txBody>
      </p:sp>
      <p:sp>
        <p:nvSpPr>
          <p:cNvPr id="35" name="TextBox 34">
            <a:extLst>
              <a:ext uri="{FF2B5EF4-FFF2-40B4-BE49-F238E27FC236}">
                <a16:creationId xmlns:a16="http://schemas.microsoft.com/office/drawing/2014/main" id="{EEEBD007-58E0-FB98-4C3C-14B796100D08}"/>
              </a:ext>
            </a:extLst>
          </p:cNvPr>
          <p:cNvSpPr txBox="1"/>
          <p:nvPr/>
        </p:nvSpPr>
        <p:spPr>
          <a:xfrm>
            <a:off x="0" y="4958834"/>
            <a:ext cx="2860419" cy="677108"/>
          </a:xfrm>
          <a:prstGeom prst="rect">
            <a:avLst/>
          </a:prstGeom>
          <a:solidFill>
            <a:schemeClr val="accent2">
              <a:lumMod val="60000"/>
              <a:lumOff val="40000"/>
            </a:schemeClr>
          </a:solidFill>
        </p:spPr>
        <p:txBody>
          <a:bodyPr wrap="square" rtlCol="0">
            <a:spAutoFit/>
          </a:bodyPr>
          <a:lstStyle/>
          <a:p>
            <a:pPr algn="ctr"/>
            <a:r>
              <a:rPr lang="en-US" b="1" u="sng" dirty="0">
                <a:latin typeface="Bell MT" panose="02020503060305020303" pitchFamily="18" charset="0"/>
              </a:rPr>
              <a:t>MISCELLANEOUS</a:t>
            </a:r>
          </a:p>
          <a:p>
            <a:pPr algn="ctr"/>
            <a:r>
              <a:rPr lang="en-US" sz="2000" dirty="0"/>
              <a:t>Open graph</a:t>
            </a:r>
          </a:p>
        </p:txBody>
      </p:sp>
      <p:sp>
        <p:nvSpPr>
          <p:cNvPr id="36" name="TextBox 35">
            <a:extLst>
              <a:ext uri="{FF2B5EF4-FFF2-40B4-BE49-F238E27FC236}">
                <a16:creationId xmlns:a16="http://schemas.microsoft.com/office/drawing/2014/main" id="{9EAE7D9E-87F4-C256-BCE9-B05F2CC7F0D0}"/>
              </a:ext>
            </a:extLst>
          </p:cNvPr>
          <p:cNvSpPr txBox="1"/>
          <p:nvPr/>
        </p:nvSpPr>
        <p:spPr>
          <a:xfrm>
            <a:off x="9331581" y="1214363"/>
            <a:ext cx="286041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1" u="sng" dirty="0">
                <a:effectLst>
                  <a:outerShdw blurRad="38100" dist="38100" dir="2700000" algn="tl">
                    <a:srgbClr val="000000">
                      <a:alpha val="43137"/>
                    </a:srgbClr>
                  </a:outerShdw>
                </a:effectLst>
                <a:latin typeface="Bell MT" panose="02020503060305020303" pitchFamily="18" charset="0"/>
              </a:rPr>
              <a:t>SECURITY</a:t>
            </a:r>
          </a:p>
          <a:p>
            <a:pPr algn="ctr"/>
            <a:r>
              <a:rPr lang="en-US" dirty="0"/>
              <a:t>HSTS</a:t>
            </a:r>
          </a:p>
        </p:txBody>
      </p:sp>
      <p:sp>
        <p:nvSpPr>
          <p:cNvPr id="37" name="TextBox 36">
            <a:extLst>
              <a:ext uri="{FF2B5EF4-FFF2-40B4-BE49-F238E27FC236}">
                <a16:creationId xmlns:a16="http://schemas.microsoft.com/office/drawing/2014/main" id="{B9F2CF5C-BDB4-8341-027C-C0B87ACE8C27}"/>
              </a:ext>
            </a:extLst>
          </p:cNvPr>
          <p:cNvSpPr txBox="1"/>
          <p:nvPr/>
        </p:nvSpPr>
        <p:spPr>
          <a:xfrm>
            <a:off x="4665791" y="5145918"/>
            <a:ext cx="2860419" cy="73866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u="sng" dirty="0">
                <a:latin typeface="Bell MT" panose="02020503060305020303" pitchFamily="18" charset="0"/>
              </a:rPr>
              <a:t>JAVASCRIPT LIBRARIES</a:t>
            </a:r>
          </a:p>
          <a:p>
            <a:pPr algn="ctr"/>
            <a:r>
              <a:rPr lang="en-US" sz="2400" dirty="0" err="1"/>
              <a:t>Preact</a:t>
            </a:r>
            <a:endParaRPr lang="en-US" sz="2400" dirty="0"/>
          </a:p>
        </p:txBody>
      </p:sp>
      <p:pic>
        <p:nvPicPr>
          <p:cNvPr id="39" name="Picture 38">
            <a:extLst>
              <a:ext uri="{FF2B5EF4-FFF2-40B4-BE49-F238E27FC236}">
                <a16:creationId xmlns:a16="http://schemas.microsoft.com/office/drawing/2014/main" id="{CBD784C1-437B-983B-872D-67C7DB7ED2E6}"/>
              </a:ext>
            </a:extLst>
          </p:cNvPr>
          <p:cNvPicPr>
            <a:picLocks noChangeAspect="1"/>
          </p:cNvPicPr>
          <p:nvPr/>
        </p:nvPicPr>
        <p:blipFill>
          <a:blip r:embed="rId2"/>
          <a:stretch>
            <a:fillRect/>
          </a:stretch>
        </p:blipFill>
        <p:spPr>
          <a:xfrm>
            <a:off x="4541887" y="2053523"/>
            <a:ext cx="2860419" cy="2704021"/>
          </a:xfrm>
          <a:prstGeom prst="rect">
            <a:avLst/>
          </a:prstGeom>
        </p:spPr>
      </p:pic>
    </p:spTree>
    <p:extLst>
      <p:ext uri="{BB962C8B-B14F-4D97-AF65-F5344CB8AC3E}">
        <p14:creationId xmlns:p14="http://schemas.microsoft.com/office/powerpoint/2010/main" val="391369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FBEC-E0E9-5345-C728-4CA909DC7761}"/>
              </a:ext>
            </a:extLst>
          </p:cNvPr>
          <p:cNvSpPr>
            <a:spLocks noGrp="1"/>
          </p:cNvSpPr>
          <p:nvPr>
            <p:ph type="title"/>
          </p:nvPr>
        </p:nvSpPr>
        <p:spPr>
          <a:xfrm>
            <a:off x="529713" y="90282"/>
            <a:ext cx="10515600" cy="1325563"/>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b="1" u="sng" dirty="0">
                <a:effectLst>
                  <a:outerShdw blurRad="38100" dist="38100" dir="2700000" algn="tl">
                    <a:srgbClr val="000000">
                      <a:alpha val="43137"/>
                    </a:srgbClr>
                  </a:outerShdw>
                </a:effectLst>
              </a:rPr>
              <a:t>Website Responsive  Design and Mobile Optimization</a:t>
            </a:r>
          </a:p>
        </p:txBody>
      </p:sp>
      <p:sp>
        <p:nvSpPr>
          <p:cNvPr id="3" name="Content Placeholder 2">
            <a:extLst>
              <a:ext uri="{FF2B5EF4-FFF2-40B4-BE49-F238E27FC236}">
                <a16:creationId xmlns:a16="http://schemas.microsoft.com/office/drawing/2014/main" id="{CFC090F5-6DF4-4874-3F7D-AD028B4B6870}"/>
              </a:ext>
            </a:extLst>
          </p:cNvPr>
          <p:cNvSpPr>
            <a:spLocks noGrp="1"/>
          </p:cNvSpPr>
          <p:nvPr>
            <p:ph idx="1"/>
          </p:nvPr>
        </p:nvSpPr>
        <p:spPr>
          <a:xfrm>
            <a:off x="221226" y="1415844"/>
            <a:ext cx="11132574" cy="5442155"/>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514350" indent="-514350">
              <a:lnSpc>
                <a:spcPct val="100000"/>
              </a:lnSpc>
              <a:buFont typeface="+mj-lt"/>
              <a:buAutoNum type="arabicPeriod"/>
            </a:pPr>
            <a:r>
              <a:rPr lang="en-US" b="1" u="sng" dirty="0">
                <a:effectLst>
                  <a:outerShdw blurRad="38100" dist="38100" dir="2700000" algn="tl">
                    <a:srgbClr val="000000">
                      <a:alpha val="43137"/>
                    </a:srgbClr>
                  </a:outerShdw>
                </a:effectLst>
              </a:rPr>
              <a:t>Store Page</a:t>
            </a:r>
          </a:p>
          <a:p>
            <a:pPr algn="l">
              <a:lnSpc>
                <a:spcPct val="100000"/>
              </a:lnSpc>
            </a:pPr>
            <a:r>
              <a:rPr lang="en-US" sz="2000" i="0" dirty="0">
                <a:solidFill>
                  <a:schemeClr val="accent4">
                    <a:lumMod val="50000"/>
                  </a:schemeClr>
                </a:solidFill>
                <a:effectLst/>
                <a:latin typeface="Bell MT" panose="02020503060305020303" pitchFamily="18" charset="0"/>
              </a:rPr>
              <a:t>Galaxy S9 Note 8= 360x740 </a:t>
            </a:r>
            <a:r>
              <a:rPr lang="en-US" sz="2000" i="0" dirty="0">
                <a:solidFill>
                  <a:srgbClr val="00B050"/>
                </a:solidFill>
                <a:effectLst/>
                <a:latin typeface="Bell MT" panose="02020503060305020303" pitchFamily="18" charset="0"/>
              </a:rPr>
              <a:t>(</a:t>
            </a:r>
            <a:r>
              <a:rPr lang="en-US" sz="2000" b="1" i="0" dirty="0">
                <a:solidFill>
                  <a:srgbClr val="00B050"/>
                </a:solidFill>
                <a:effectLst/>
                <a:latin typeface="Bell MT" panose="02020503060305020303" pitchFamily="18" charset="0"/>
              </a:rPr>
              <a:t>Responsiv</a:t>
            </a:r>
            <a:r>
              <a:rPr lang="en-US" sz="2000" b="1" dirty="0">
                <a:solidFill>
                  <a:srgbClr val="00B050"/>
                </a:solidFill>
                <a:latin typeface="Bell MT" panose="02020503060305020303" pitchFamily="18" charset="0"/>
              </a:rPr>
              <a:t>e is good)</a:t>
            </a:r>
            <a:endParaRPr lang="en-US" sz="2000" b="1" i="0" dirty="0">
              <a:solidFill>
                <a:srgbClr val="00B050"/>
              </a:solidFill>
              <a:effectLst/>
              <a:latin typeface="Bell MT" panose="02020503060305020303" pitchFamily="18" charset="0"/>
            </a:endParaRPr>
          </a:p>
          <a:p>
            <a:pPr>
              <a:lnSpc>
                <a:spcPct val="100000"/>
              </a:lnSpc>
            </a:pPr>
            <a:r>
              <a:rPr lang="fr-FR" sz="2100" dirty="0">
                <a:solidFill>
                  <a:schemeClr val="accent4">
                    <a:lumMod val="50000"/>
                  </a:schemeClr>
                </a:solidFill>
                <a:latin typeface="Bell MT" panose="02020503060305020303" pitchFamily="18" charset="0"/>
              </a:rPr>
              <a:t>iPhone 8 Plus, 7 Plus, 6S Plus</a:t>
            </a:r>
            <a:r>
              <a:rPr lang="en-US" sz="2100" dirty="0">
                <a:solidFill>
                  <a:srgbClr val="00B050"/>
                </a:solidFill>
                <a:latin typeface="Bell MT" panose="02020503060305020303" pitchFamily="18" charset="0"/>
              </a:rPr>
              <a:t>=</a:t>
            </a:r>
            <a:r>
              <a:rPr lang="en-US" sz="2100" dirty="0">
                <a:solidFill>
                  <a:schemeClr val="accent4">
                    <a:lumMod val="50000"/>
                  </a:schemeClr>
                </a:solidFill>
                <a:latin typeface="Bell MT" panose="02020503060305020303" pitchFamily="18" charset="0"/>
              </a:rPr>
              <a:t>414x736 </a:t>
            </a:r>
            <a:r>
              <a:rPr lang="en-US" sz="2100" b="1" dirty="0">
                <a:solidFill>
                  <a:srgbClr val="00B050"/>
                </a:solidFill>
                <a:latin typeface="Bell MT" panose="02020503060305020303" pitchFamily="18" charset="0"/>
              </a:rPr>
              <a:t>(Responsive is good)</a:t>
            </a:r>
          </a:p>
          <a:p>
            <a:pPr>
              <a:lnSpc>
                <a:spcPct val="100000"/>
              </a:lnSpc>
            </a:pPr>
            <a:r>
              <a:rPr lang="en-US" sz="2000" dirty="0">
                <a:solidFill>
                  <a:schemeClr val="accent4">
                    <a:lumMod val="50000"/>
                  </a:schemeClr>
                </a:solidFill>
                <a:latin typeface="Bell MT" panose="02020503060305020303" pitchFamily="18" charset="0"/>
              </a:rPr>
              <a:t>I pad mini = 1440x900 </a:t>
            </a:r>
            <a:r>
              <a:rPr lang="en-US" sz="2000" b="1" dirty="0">
                <a:solidFill>
                  <a:srgbClr val="00B050"/>
                </a:solidFill>
                <a:latin typeface="Bell MT" panose="02020503060305020303" pitchFamily="18" charset="0"/>
              </a:rPr>
              <a:t>(Responsive s good)</a:t>
            </a:r>
          </a:p>
          <a:p>
            <a:pPr>
              <a:lnSpc>
                <a:spcPct val="100000"/>
              </a:lnSpc>
            </a:pPr>
            <a:r>
              <a:rPr lang="en-US" sz="2000" dirty="0">
                <a:solidFill>
                  <a:schemeClr val="accent4">
                    <a:lumMod val="50000"/>
                  </a:schemeClr>
                </a:solidFill>
                <a:latin typeface="Bell MT" panose="02020503060305020303" pitchFamily="18" charset="0"/>
              </a:rPr>
              <a:t>Laptop = 1440x900</a:t>
            </a:r>
            <a:r>
              <a:rPr lang="en-US" sz="2000" b="1" i="0" dirty="0">
                <a:solidFill>
                  <a:schemeClr val="accent4">
                    <a:lumMod val="50000"/>
                  </a:schemeClr>
                </a:solidFill>
                <a:effectLst/>
                <a:latin typeface="Bell MT" panose="02020503060305020303" pitchFamily="18" charset="0"/>
              </a:rPr>
              <a:t>(</a:t>
            </a:r>
            <a:r>
              <a:rPr lang="en-US" sz="2100" b="1" dirty="0">
                <a:solidFill>
                  <a:srgbClr val="00B050"/>
                </a:solidFill>
                <a:latin typeface="Bell MT" panose="02020503060305020303" pitchFamily="18" charset="0"/>
              </a:rPr>
              <a:t>Responsive</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is good</a:t>
            </a:r>
            <a:r>
              <a:rPr lang="en-US" sz="2000" b="1" dirty="0">
                <a:solidFill>
                  <a:schemeClr val="accent4">
                    <a:lumMod val="50000"/>
                  </a:schemeClr>
                </a:solidFill>
                <a:latin typeface="Bell MT" panose="02020503060305020303" pitchFamily="18" charset="0"/>
              </a:rPr>
              <a:t>)</a:t>
            </a:r>
          </a:p>
          <a:p>
            <a:pPr>
              <a:lnSpc>
                <a:spcPct val="100000"/>
              </a:lnSpc>
            </a:pPr>
            <a:r>
              <a:rPr lang="en-US" sz="2000" dirty="0">
                <a:solidFill>
                  <a:schemeClr val="accent4">
                    <a:lumMod val="50000"/>
                  </a:schemeClr>
                </a:solidFill>
                <a:latin typeface="Bell MT" panose="02020503060305020303" pitchFamily="18" charset="0"/>
              </a:rPr>
              <a:t>Laptop = 1280x800 </a:t>
            </a:r>
            <a:r>
              <a:rPr lang="en-US" sz="2000" b="1" i="0" dirty="0">
                <a:solidFill>
                  <a:schemeClr val="accent4">
                    <a:lumMod val="50000"/>
                  </a:schemeClr>
                </a:solidFill>
                <a:effectLst/>
                <a:latin typeface="Bell MT" panose="02020503060305020303" pitchFamily="18" charset="0"/>
              </a:rPr>
              <a:t>(</a:t>
            </a:r>
            <a:r>
              <a:rPr lang="en-US" sz="2100" b="1" dirty="0">
                <a:solidFill>
                  <a:srgbClr val="00B050"/>
                </a:solidFill>
                <a:latin typeface="Bell MT" panose="02020503060305020303" pitchFamily="18" charset="0"/>
              </a:rPr>
              <a:t>Responsive</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is</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good</a:t>
            </a:r>
            <a:r>
              <a:rPr lang="en-US" sz="2000" b="1" dirty="0">
                <a:solidFill>
                  <a:schemeClr val="accent4">
                    <a:lumMod val="50000"/>
                  </a:schemeClr>
                </a:solidFill>
                <a:latin typeface="Bell MT" panose="02020503060305020303" pitchFamily="18" charset="0"/>
              </a:rPr>
              <a:t>)</a:t>
            </a:r>
            <a:endParaRPr lang="en-US" sz="2000" b="1" i="0" dirty="0">
              <a:solidFill>
                <a:schemeClr val="accent4">
                  <a:lumMod val="50000"/>
                </a:schemeClr>
              </a:solidFill>
              <a:effectLst/>
              <a:latin typeface="Bell MT" panose="02020503060305020303" pitchFamily="18" charset="0"/>
            </a:endParaRPr>
          </a:p>
          <a:p>
            <a:pPr marL="0" indent="0" algn="l">
              <a:lnSpc>
                <a:spcPct val="100000"/>
              </a:lnSpc>
              <a:buNone/>
            </a:pPr>
            <a:endParaRPr lang="en-US" sz="2000" b="1" dirty="0">
              <a:solidFill>
                <a:schemeClr val="accent4">
                  <a:lumMod val="50000"/>
                </a:schemeClr>
              </a:solidFill>
              <a:latin typeface="Bell MT" panose="02020503060305020303" pitchFamily="18" charset="0"/>
            </a:endParaRPr>
          </a:p>
          <a:p>
            <a:pPr marL="0" indent="0" algn="l">
              <a:lnSpc>
                <a:spcPct val="100000"/>
              </a:lnSpc>
              <a:buNone/>
            </a:pPr>
            <a:r>
              <a:rPr lang="en-US" b="1" u="sng" dirty="0">
                <a:solidFill>
                  <a:srgbClr val="333333"/>
                </a:solidFill>
                <a:effectLst>
                  <a:outerShdw blurRad="38100" dist="38100" dir="2700000" algn="tl">
                    <a:srgbClr val="000000">
                      <a:alpha val="43137"/>
                    </a:srgbClr>
                  </a:outerShdw>
                </a:effectLst>
                <a:latin typeface="Roboto" panose="020F0502020204030204" pitchFamily="2" charset="0"/>
              </a:rPr>
              <a:t>2. Support Page:</a:t>
            </a:r>
          </a:p>
          <a:p>
            <a:pPr>
              <a:lnSpc>
                <a:spcPct val="100000"/>
              </a:lnSpc>
            </a:pPr>
            <a:r>
              <a:rPr lang="en-US" sz="2000" dirty="0">
                <a:solidFill>
                  <a:schemeClr val="accent6">
                    <a:lumMod val="50000"/>
                  </a:schemeClr>
                </a:solidFill>
                <a:latin typeface="Bell MT" panose="02020503060305020303" pitchFamily="18" charset="0"/>
              </a:rPr>
              <a:t>I phone 6 = 375x667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Galaxy note 8 = 360x740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I pad = 768x1024  </a:t>
            </a:r>
            <a:r>
              <a:rPr lang="en-US" sz="2000" dirty="0">
                <a:solidFill>
                  <a:srgbClr val="FF0000"/>
                </a:solidFill>
                <a:highlight>
                  <a:srgbClr val="C0C0C0"/>
                </a:highlight>
                <a:latin typeface="Bell MT" panose="02020503060305020303" pitchFamily="18" charset="0"/>
              </a:rPr>
              <a:t>(not suggested and can be improved)</a:t>
            </a:r>
          </a:p>
          <a:p>
            <a:pPr>
              <a:lnSpc>
                <a:spcPct val="100000"/>
              </a:lnSpc>
            </a:pPr>
            <a:r>
              <a:rPr lang="en-US" sz="2000" dirty="0">
                <a:solidFill>
                  <a:schemeClr val="accent6">
                    <a:lumMod val="50000"/>
                  </a:schemeClr>
                </a:solidFill>
                <a:latin typeface="Bell MT" panose="02020503060305020303" pitchFamily="18" charset="0"/>
              </a:rPr>
              <a:t>Laptop = 1440x900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Laptop = 1280x800  </a:t>
            </a:r>
            <a:r>
              <a:rPr lang="en-US" sz="2000" b="1" dirty="0">
                <a:solidFill>
                  <a:srgbClr val="00B050"/>
                </a:solidFill>
                <a:latin typeface="Bell MT" panose="02020503060305020303" pitchFamily="18" charset="0"/>
              </a:rPr>
              <a:t>(Responsive is good)</a:t>
            </a:r>
          </a:p>
          <a:p>
            <a:pPr>
              <a:lnSpc>
                <a:spcPct val="100000"/>
              </a:lnSpc>
            </a:pPr>
            <a:endParaRPr lang="en-US" dirty="0">
              <a:solidFill>
                <a:srgbClr val="333333"/>
              </a:solidFill>
            </a:endParaRPr>
          </a:p>
          <a:p>
            <a:pPr algn="l"/>
            <a:endParaRPr lang="en-US" dirty="0">
              <a:solidFill>
                <a:srgbClr val="333333"/>
              </a:solidFill>
              <a:latin typeface="source-sans-pro"/>
            </a:endParaRPr>
          </a:p>
          <a:p>
            <a:pPr lvl="6" fontAlgn="base"/>
            <a:endParaRPr lang="en-US" b="0" i="0" dirty="0">
              <a:solidFill>
                <a:srgbClr val="333333"/>
              </a:solidFill>
              <a:effectLst/>
              <a:latin typeface="source-sans-pro"/>
            </a:endParaRPr>
          </a:p>
          <a:p>
            <a:pPr marL="2743200" lvl="6" indent="0" fontAlgn="base">
              <a:buNone/>
            </a:pPr>
            <a:endParaRPr lang="en-US" b="0" i="0" dirty="0">
              <a:solidFill>
                <a:srgbClr val="333333"/>
              </a:solidFill>
              <a:effectLst/>
              <a:latin typeface="source-sans-pro"/>
            </a:endParaRPr>
          </a:p>
          <a:p>
            <a:endParaRPr lang="en-US" dirty="0"/>
          </a:p>
          <a:p>
            <a:pPr marL="514350" indent="-514350">
              <a:buFont typeface="+mj-lt"/>
              <a:buAutoNum type="arabicPeriod"/>
            </a:pPr>
            <a:endParaRPr lang="en-US" dirty="0"/>
          </a:p>
        </p:txBody>
      </p:sp>
      <p:pic>
        <p:nvPicPr>
          <p:cNvPr id="11" name="Picture 10">
            <a:extLst>
              <a:ext uri="{FF2B5EF4-FFF2-40B4-BE49-F238E27FC236}">
                <a16:creationId xmlns:a16="http://schemas.microsoft.com/office/drawing/2014/main" id="{70FDC73F-E0CB-34C1-589B-25701F3DF644}"/>
              </a:ext>
            </a:extLst>
          </p:cNvPr>
          <p:cNvPicPr>
            <a:picLocks noChangeAspect="1"/>
          </p:cNvPicPr>
          <p:nvPr/>
        </p:nvPicPr>
        <p:blipFill>
          <a:blip r:embed="rId2"/>
          <a:stretch>
            <a:fillRect/>
          </a:stretch>
        </p:blipFill>
        <p:spPr>
          <a:xfrm>
            <a:off x="7340569" y="1700492"/>
            <a:ext cx="2939057" cy="2922774"/>
          </a:xfrm>
          <a:prstGeom prst="rect">
            <a:avLst/>
          </a:prstGeom>
        </p:spPr>
      </p:pic>
      <p:pic>
        <p:nvPicPr>
          <p:cNvPr id="12" name="Picture 11">
            <a:extLst>
              <a:ext uri="{FF2B5EF4-FFF2-40B4-BE49-F238E27FC236}">
                <a16:creationId xmlns:a16="http://schemas.microsoft.com/office/drawing/2014/main" id="{9B305FB1-C15B-CEB4-11BB-A13E4ADEF91E}"/>
              </a:ext>
            </a:extLst>
          </p:cNvPr>
          <p:cNvPicPr>
            <a:picLocks noChangeAspect="1"/>
          </p:cNvPicPr>
          <p:nvPr/>
        </p:nvPicPr>
        <p:blipFill>
          <a:blip r:embed="rId3"/>
          <a:stretch>
            <a:fillRect/>
          </a:stretch>
        </p:blipFill>
        <p:spPr>
          <a:xfrm>
            <a:off x="7484534" y="4370593"/>
            <a:ext cx="2397125" cy="2397125"/>
          </a:xfrm>
          <a:prstGeom prst="rect">
            <a:avLst/>
          </a:prstGeom>
        </p:spPr>
      </p:pic>
    </p:spTree>
    <p:extLst>
      <p:ext uri="{BB962C8B-B14F-4D97-AF65-F5344CB8AC3E}">
        <p14:creationId xmlns:p14="http://schemas.microsoft.com/office/powerpoint/2010/main" val="34429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733A3-70F5-EB11-B55D-78C1CADA5ED1}"/>
              </a:ext>
            </a:extLst>
          </p:cNvPr>
          <p:cNvSpPr>
            <a:spLocks noGrp="1"/>
          </p:cNvSpPr>
          <p:nvPr>
            <p:ph idx="1"/>
          </p:nvPr>
        </p:nvSpPr>
        <p:spPr>
          <a:xfrm>
            <a:off x="176981" y="176980"/>
            <a:ext cx="11798709" cy="6371303"/>
          </a:xfrm>
          <a:ln>
            <a:noFill/>
          </a:ln>
        </p:spPr>
        <p:style>
          <a:lnRef idx="2">
            <a:schemeClr val="accent2"/>
          </a:lnRef>
          <a:fillRef idx="1">
            <a:schemeClr val="lt1"/>
          </a:fillRef>
          <a:effectRef idx="0">
            <a:schemeClr val="accent2"/>
          </a:effectRef>
          <a:fontRef idx="minor">
            <a:schemeClr val="dk1"/>
          </a:fontRef>
        </p:style>
        <p:txBody>
          <a:bodyPr>
            <a:normAutofit/>
          </a:bodyPr>
          <a:lstStyle/>
          <a:p>
            <a:pPr marL="0" indent="0" algn="just">
              <a:buNone/>
            </a:pPr>
            <a:endParaRPr lang="en-US" b="1" u="sng" dirty="0">
              <a:effectLst>
                <a:outerShdw blurRad="38100" dist="38100" dir="2700000" algn="tl">
                  <a:srgbClr val="000000">
                    <a:alpha val="43137"/>
                  </a:srgbClr>
                </a:outerShdw>
              </a:effectLst>
            </a:endParaRPr>
          </a:p>
          <a:p>
            <a:pPr marL="0" indent="0" algn="just">
              <a:buNone/>
            </a:pPr>
            <a:endParaRPr lang="en-US" sz="2400" dirty="0">
              <a:latin typeface="Bell MT" panose="02020503060305020303" pitchFamily="18" charset="0"/>
            </a:endParaRPr>
          </a:p>
        </p:txBody>
      </p:sp>
      <p:sp>
        <p:nvSpPr>
          <p:cNvPr id="5" name="TextBox 4">
            <a:extLst>
              <a:ext uri="{FF2B5EF4-FFF2-40B4-BE49-F238E27FC236}">
                <a16:creationId xmlns:a16="http://schemas.microsoft.com/office/drawing/2014/main" id="{446CD6ED-17EA-A06B-C813-EB7BEB0B6588}"/>
              </a:ext>
            </a:extLst>
          </p:cNvPr>
          <p:cNvSpPr txBox="1"/>
          <p:nvPr/>
        </p:nvSpPr>
        <p:spPr>
          <a:xfrm>
            <a:off x="216309" y="388728"/>
            <a:ext cx="5879691" cy="2585323"/>
          </a:xfrm>
          <a:prstGeom prst="rect">
            <a:avLst/>
          </a:prstGeom>
          <a:noFill/>
        </p:spPr>
        <p:txBody>
          <a:bodyPr wrap="square" rtlCol="0">
            <a:spAutoFit/>
          </a:bodyPr>
          <a:lstStyle/>
          <a:p>
            <a:pPr marL="0" indent="0">
              <a:buNone/>
            </a:pPr>
            <a:r>
              <a:rPr lang="en-US" b="1" u="sng" dirty="0">
                <a:effectLst>
                  <a:outerShdw blurRad="38100" dist="38100" dir="2700000" algn="tl">
                    <a:srgbClr val="000000">
                      <a:alpha val="43137"/>
                    </a:srgbClr>
                  </a:outerShdw>
                </a:effectLst>
              </a:rPr>
              <a:t>3</a:t>
            </a:r>
            <a:r>
              <a:rPr lang="en-US" sz="2400" b="1" u="sng" dirty="0">
                <a:effectLst>
                  <a:outerShdw blurRad="38100" dist="38100" dir="2700000" algn="tl">
                    <a:srgbClr val="000000">
                      <a:alpha val="43137"/>
                    </a:srgbClr>
                  </a:outerShdw>
                </a:effectLst>
              </a:rPr>
              <a:t>.Entertainment Page </a:t>
            </a:r>
          </a:p>
          <a:p>
            <a:r>
              <a:rPr lang="en-US" sz="2400" dirty="0">
                <a:solidFill>
                  <a:schemeClr val="accent2">
                    <a:lumMod val="75000"/>
                  </a:schemeClr>
                </a:solidFill>
                <a:latin typeface="Bell MT" panose="02020503060305020303" pitchFamily="18" charset="0"/>
              </a:rPr>
              <a:t>I phone 8 = 414x896 </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Galaxy Plus = 412x846</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I pad Pro = 1024x1366</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Laptop = 1422x900</a:t>
            </a:r>
            <a:r>
              <a:rPr lang="en-US" sz="2400" dirty="0">
                <a:solidFill>
                  <a:srgbClr val="00B050"/>
                </a:solidFill>
                <a:latin typeface="Bell MT" panose="02020503060305020303" pitchFamily="18" charset="0"/>
              </a:rPr>
              <a:t>(Responsive is good)</a:t>
            </a:r>
          </a:p>
          <a:p>
            <a:endParaRPr lang="en-US" sz="2400" dirty="0">
              <a:solidFill>
                <a:schemeClr val="accent2">
                  <a:lumMod val="75000"/>
                </a:schemeClr>
              </a:solidFill>
              <a:latin typeface="Bell MT" panose="02020503060305020303" pitchFamily="18" charset="0"/>
            </a:endParaRPr>
          </a:p>
          <a:p>
            <a:endParaRPr lang="en-US" dirty="0"/>
          </a:p>
        </p:txBody>
      </p:sp>
      <p:sp>
        <p:nvSpPr>
          <p:cNvPr id="7" name="TextBox 6">
            <a:extLst>
              <a:ext uri="{FF2B5EF4-FFF2-40B4-BE49-F238E27FC236}">
                <a16:creationId xmlns:a16="http://schemas.microsoft.com/office/drawing/2014/main" id="{8184EE63-BCD8-9ABB-7AB0-EA4EAED42701}"/>
              </a:ext>
            </a:extLst>
          </p:cNvPr>
          <p:cNvSpPr txBox="1"/>
          <p:nvPr/>
        </p:nvSpPr>
        <p:spPr>
          <a:xfrm>
            <a:off x="361337" y="3943120"/>
            <a:ext cx="7189837" cy="2369880"/>
          </a:xfrm>
          <a:prstGeom prst="rect">
            <a:avLst/>
          </a:prstGeom>
          <a:noFill/>
        </p:spPr>
        <p:txBody>
          <a:bodyPr wrap="square" rtlCol="0">
            <a:spAutoFit/>
          </a:bodyPr>
          <a:lstStyle/>
          <a:p>
            <a:pPr marL="0" indent="0" algn="just">
              <a:buNone/>
            </a:pPr>
            <a:r>
              <a:rPr lang="en-US" sz="2400" b="1" u="sng" dirty="0">
                <a:effectLst>
                  <a:outerShdw blurRad="38100" dist="38100" dir="2700000" algn="tl">
                    <a:srgbClr val="000000">
                      <a:alpha val="43137"/>
                    </a:srgbClr>
                  </a:outerShdw>
                </a:effectLst>
              </a:rPr>
              <a:t>5. Tv and Home Page</a:t>
            </a:r>
          </a:p>
          <a:p>
            <a:r>
              <a:rPr lang="en-US" sz="2400" i="0" dirty="0">
                <a:solidFill>
                  <a:srgbClr val="C00000"/>
                </a:solidFill>
                <a:effectLst/>
                <a:latin typeface="Bell MT" panose="02020503060305020303" pitchFamily="18" charset="0"/>
              </a:rPr>
              <a:t>Galaxy S9 Note 8= 360x740 </a:t>
            </a:r>
            <a:r>
              <a:rPr lang="en-US" sz="2400" b="1" dirty="0">
                <a:solidFill>
                  <a:srgbClr val="00B050"/>
                </a:solidFill>
                <a:latin typeface="Bell MT" panose="02020503060305020303" pitchFamily="18" charset="0"/>
              </a:rPr>
              <a:t>(Responsive is good)</a:t>
            </a:r>
            <a:endParaRPr lang="en-US" sz="2400" i="0" dirty="0">
              <a:solidFill>
                <a:srgbClr val="C00000"/>
              </a:solidFill>
              <a:effectLst/>
              <a:latin typeface="Bell MT" panose="02020503060305020303" pitchFamily="18" charset="0"/>
            </a:endParaRPr>
          </a:p>
          <a:p>
            <a:r>
              <a:rPr lang="fr-FR" sz="2400" dirty="0">
                <a:solidFill>
                  <a:srgbClr val="C00000"/>
                </a:solidFill>
                <a:latin typeface="Bell MT" panose="02020503060305020303" pitchFamily="18" charset="0"/>
              </a:rPr>
              <a:t>I Phone 8 Plus, 7 </a:t>
            </a:r>
            <a:r>
              <a:rPr lang="fr-FR" sz="2800" dirty="0">
                <a:solidFill>
                  <a:srgbClr val="C00000"/>
                </a:solidFill>
                <a:latin typeface="Bell MT" panose="02020503060305020303" pitchFamily="18" charset="0"/>
              </a:rPr>
              <a:t>Plus</a:t>
            </a:r>
            <a:r>
              <a:rPr lang="en-US" sz="2400" dirty="0">
                <a:solidFill>
                  <a:srgbClr val="C00000"/>
                </a:solidFill>
                <a:latin typeface="Bell MT" panose="02020503060305020303" pitchFamily="18" charset="0"/>
              </a:rPr>
              <a:t>=414x736</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I pad mini = 1440x900 </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Laptop = 1440x900</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Laptop = 1280x800 </a:t>
            </a:r>
            <a:r>
              <a:rPr lang="en-US" sz="2400" b="1" dirty="0">
                <a:solidFill>
                  <a:srgbClr val="00B050"/>
                </a:solidFill>
                <a:latin typeface="Bell MT" panose="02020503060305020303" pitchFamily="18" charset="0"/>
              </a:rPr>
              <a:t>(Responsive is good)</a:t>
            </a:r>
          </a:p>
        </p:txBody>
      </p:sp>
      <p:sp>
        <p:nvSpPr>
          <p:cNvPr id="9" name="TextBox 8">
            <a:extLst>
              <a:ext uri="{FF2B5EF4-FFF2-40B4-BE49-F238E27FC236}">
                <a16:creationId xmlns:a16="http://schemas.microsoft.com/office/drawing/2014/main" id="{BAD51C93-C6AF-EE20-BC5D-AE388425C97A}"/>
              </a:ext>
            </a:extLst>
          </p:cNvPr>
          <p:cNvSpPr txBox="1"/>
          <p:nvPr/>
        </p:nvSpPr>
        <p:spPr>
          <a:xfrm>
            <a:off x="5794888" y="1942572"/>
            <a:ext cx="6336890" cy="2000548"/>
          </a:xfrm>
          <a:prstGeom prst="rect">
            <a:avLst/>
          </a:prstGeom>
          <a:noFill/>
        </p:spPr>
        <p:txBody>
          <a:bodyPr wrap="square" rtlCol="0">
            <a:spAutoFit/>
          </a:bodyPr>
          <a:lstStyle/>
          <a:p>
            <a:pPr marL="0" indent="0" algn="just">
              <a:buNone/>
            </a:pPr>
            <a:r>
              <a:rPr lang="en-US" sz="2000" dirty="0"/>
              <a:t>4</a:t>
            </a:r>
            <a:r>
              <a:rPr lang="en-US" sz="2000" b="1" u="sng" dirty="0">
                <a:effectLst>
                  <a:outerShdw blurRad="38100" dist="38100" dir="2700000" algn="tl">
                    <a:srgbClr val="000000">
                      <a:alpha val="43137"/>
                    </a:srgbClr>
                  </a:outerShdw>
                </a:effectLst>
              </a:rPr>
              <a:t>.</a:t>
            </a:r>
            <a:r>
              <a:rPr lang="en-US" sz="2800" b="1" u="sng" dirty="0">
                <a:effectLst>
                  <a:outerShdw blurRad="38100" dist="38100" dir="2700000" algn="tl">
                    <a:srgbClr val="000000">
                      <a:alpha val="43137"/>
                    </a:srgbClr>
                  </a:outerShdw>
                </a:effectLst>
              </a:rPr>
              <a:t>Accessories</a:t>
            </a:r>
          </a:p>
          <a:p>
            <a:pPr algn="just"/>
            <a:r>
              <a:rPr lang="en-US" sz="2400" dirty="0">
                <a:solidFill>
                  <a:schemeClr val="accent1">
                    <a:lumMod val="75000"/>
                  </a:schemeClr>
                </a:solidFill>
                <a:latin typeface="Bell MT" panose="02020503060305020303" pitchFamily="18" charset="0"/>
              </a:rPr>
              <a:t>I phone 7= 414x736 </a:t>
            </a:r>
            <a:r>
              <a:rPr lang="en-US" sz="2400" dirty="0">
                <a:solidFill>
                  <a:srgbClr val="00B050"/>
                </a:solidFill>
                <a:latin typeface="Bell MT" panose="02020503060305020303" pitchFamily="18" charset="0"/>
              </a:rPr>
              <a:t>(Responsive is good)</a:t>
            </a:r>
          </a:p>
          <a:p>
            <a:pPr algn="just"/>
            <a:r>
              <a:rPr lang="en-US" sz="2400" dirty="0">
                <a:solidFill>
                  <a:schemeClr val="accent1">
                    <a:lumMod val="75000"/>
                  </a:schemeClr>
                </a:solidFill>
                <a:latin typeface="Bell MT" panose="02020503060305020303" pitchFamily="18" charset="0"/>
              </a:rPr>
              <a:t>I pad mini = 768x1024 </a:t>
            </a:r>
            <a:r>
              <a:rPr lang="en-US" sz="2400" dirty="0">
                <a:solidFill>
                  <a:srgbClr val="00B050"/>
                </a:solidFill>
                <a:latin typeface="Bell MT" panose="02020503060305020303" pitchFamily="18" charset="0"/>
              </a:rPr>
              <a:t>(Responsive is good)</a:t>
            </a:r>
            <a:endParaRPr lang="en-US" sz="2400" dirty="0">
              <a:solidFill>
                <a:schemeClr val="accent1">
                  <a:lumMod val="75000"/>
                </a:schemeClr>
              </a:solidFill>
              <a:latin typeface="Bell MT" panose="02020503060305020303" pitchFamily="18" charset="0"/>
            </a:endParaRPr>
          </a:p>
          <a:p>
            <a:pPr algn="just"/>
            <a:r>
              <a:rPr lang="en-US" sz="2400" dirty="0">
                <a:solidFill>
                  <a:schemeClr val="accent1">
                    <a:lumMod val="75000"/>
                  </a:schemeClr>
                </a:solidFill>
                <a:latin typeface="Bell MT" panose="02020503060305020303" pitchFamily="18" charset="0"/>
              </a:rPr>
              <a:t>Laptop = 1440x900</a:t>
            </a:r>
            <a:r>
              <a:rPr lang="en-US" sz="2400" dirty="0">
                <a:solidFill>
                  <a:srgbClr val="00B050"/>
                </a:solidFill>
                <a:latin typeface="Bell MT" panose="02020503060305020303" pitchFamily="18" charset="0"/>
              </a:rPr>
              <a:t> (Responsive is good)</a:t>
            </a:r>
            <a:endParaRPr lang="en-US" sz="2400" dirty="0">
              <a:solidFill>
                <a:schemeClr val="accent1">
                  <a:lumMod val="75000"/>
                </a:schemeClr>
              </a:solidFill>
              <a:latin typeface="Bell MT" panose="02020503060305020303" pitchFamily="18" charset="0"/>
            </a:endParaRPr>
          </a:p>
          <a:p>
            <a:pPr algn="just"/>
            <a:r>
              <a:rPr lang="en-US" sz="2400" dirty="0">
                <a:solidFill>
                  <a:schemeClr val="accent1">
                    <a:lumMod val="75000"/>
                  </a:schemeClr>
                </a:solidFill>
                <a:latin typeface="Bell MT" panose="02020503060305020303" pitchFamily="18" charset="0"/>
              </a:rPr>
              <a:t>Laptop = 1280x800 </a:t>
            </a:r>
            <a:r>
              <a:rPr lang="en-US" sz="2400" dirty="0">
                <a:solidFill>
                  <a:srgbClr val="00B050"/>
                </a:solidFill>
                <a:latin typeface="Bell MT" panose="02020503060305020303" pitchFamily="18" charset="0"/>
              </a:rPr>
              <a:t>(Responsive is good)</a:t>
            </a:r>
            <a:endParaRPr lang="en-US" sz="2400" dirty="0">
              <a:solidFill>
                <a:schemeClr val="accent1">
                  <a:lumMod val="75000"/>
                </a:schemeClr>
              </a:solidFill>
              <a:latin typeface="Bell MT" panose="02020503060305020303" pitchFamily="18" charset="0"/>
            </a:endParaRPr>
          </a:p>
        </p:txBody>
      </p:sp>
      <p:pic>
        <p:nvPicPr>
          <p:cNvPr id="10" name="Picture 9">
            <a:extLst>
              <a:ext uri="{FF2B5EF4-FFF2-40B4-BE49-F238E27FC236}">
                <a16:creationId xmlns:a16="http://schemas.microsoft.com/office/drawing/2014/main" id="{68444087-7D20-F5C0-AA7F-D324B3FA4A73}"/>
              </a:ext>
            </a:extLst>
          </p:cNvPr>
          <p:cNvPicPr>
            <a:picLocks noChangeAspect="1"/>
          </p:cNvPicPr>
          <p:nvPr/>
        </p:nvPicPr>
        <p:blipFill>
          <a:blip r:embed="rId2"/>
          <a:stretch>
            <a:fillRect/>
          </a:stretch>
        </p:blipFill>
        <p:spPr>
          <a:xfrm>
            <a:off x="8306550" y="4523528"/>
            <a:ext cx="3524113" cy="2000548"/>
          </a:xfrm>
          <a:prstGeom prst="rect">
            <a:avLst/>
          </a:prstGeom>
        </p:spPr>
      </p:pic>
      <p:pic>
        <p:nvPicPr>
          <p:cNvPr id="12" name="Picture 11">
            <a:extLst>
              <a:ext uri="{FF2B5EF4-FFF2-40B4-BE49-F238E27FC236}">
                <a16:creationId xmlns:a16="http://schemas.microsoft.com/office/drawing/2014/main" id="{6FCBEB93-6788-882E-C530-156E4C28B8E5}"/>
              </a:ext>
            </a:extLst>
          </p:cNvPr>
          <p:cNvPicPr>
            <a:picLocks noChangeAspect="1"/>
          </p:cNvPicPr>
          <p:nvPr/>
        </p:nvPicPr>
        <p:blipFill>
          <a:blip r:embed="rId3"/>
          <a:stretch>
            <a:fillRect/>
          </a:stretch>
        </p:blipFill>
        <p:spPr>
          <a:xfrm>
            <a:off x="7123470" y="452984"/>
            <a:ext cx="4468762" cy="1489588"/>
          </a:xfrm>
          <a:prstGeom prst="rect">
            <a:avLst/>
          </a:prstGeom>
        </p:spPr>
      </p:pic>
    </p:spTree>
    <p:extLst>
      <p:ext uri="{BB962C8B-B14F-4D97-AF65-F5344CB8AC3E}">
        <p14:creationId xmlns:p14="http://schemas.microsoft.com/office/powerpoint/2010/main" val="828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9966-0684-8EC2-9C41-4B81F33AFE08}"/>
              </a:ext>
            </a:extLst>
          </p:cNvPr>
          <p:cNvSpPr>
            <a:spLocks noGrp="1"/>
          </p:cNvSpPr>
          <p:nvPr>
            <p:ph type="title"/>
          </p:nvPr>
        </p:nvSpPr>
        <p:spPr>
          <a:ln/>
        </p:spPr>
        <p:style>
          <a:lnRef idx="3">
            <a:schemeClr val="lt1"/>
          </a:lnRef>
          <a:fillRef idx="1">
            <a:schemeClr val="accent4"/>
          </a:fillRef>
          <a:effectRef idx="1">
            <a:schemeClr val="accent4"/>
          </a:effectRef>
          <a:fontRef idx="minor">
            <a:schemeClr val="lt1"/>
          </a:fontRef>
        </p:style>
        <p:txBody>
          <a:bodyPr>
            <a:normAutofit/>
          </a:bodyPr>
          <a:lstStyle/>
          <a:p>
            <a:pPr algn="ctr"/>
            <a:r>
              <a:rPr lang="en-US" b="1" u="sng" dirty="0"/>
              <a:t>Apple's Website Mistakes</a:t>
            </a:r>
          </a:p>
        </p:txBody>
      </p:sp>
      <p:sp>
        <p:nvSpPr>
          <p:cNvPr id="3" name="Text Placeholder 2">
            <a:extLst>
              <a:ext uri="{FF2B5EF4-FFF2-40B4-BE49-F238E27FC236}">
                <a16:creationId xmlns:a16="http://schemas.microsoft.com/office/drawing/2014/main" id="{733014AB-9CAE-F0F5-D445-2663D40C4488}"/>
              </a:ext>
            </a:extLst>
          </p:cNvPr>
          <p:cNvSpPr>
            <a:spLocks noGrp="1"/>
          </p:cNvSpPr>
          <p:nvPr>
            <p:ph type="body" idx="1"/>
          </p:nvPr>
        </p:nvSpPr>
        <p:spPr>
          <a:xfrm>
            <a:off x="307258" y="2520181"/>
            <a:ext cx="11577484" cy="3972694"/>
          </a:xfrm>
        </p:spPr>
        <p:txBody>
          <a:bodyPr>
            <a:normAutofit fontScale="47500" lnSpcReduction="20000"/>
          </a:bodyPr>
          <a:lstStyle/>
          <a:p>
            <a:pPr marL="0" indent="0">
              <a:buNone/>
            </a:pPr>
            <a:endParaRPr lang="en-US" sz="2400" b="1" u="sng" dirty="0">
              <a:highlight>
                <a:srgbClr val="C0C0C0"/>
              </a:highlight>
              <a:latin typeface="Bell MT" panose="02020503060305020303" pitchFamily="18" charset="0"/>
            </a:endParaRPr>
          </a:p>
          <a:p>
            <a:pPr>
              <a:lnSpc>
                <a:spcPct val="120000"/>
              </a:lnSpc>
              <a:buFont typeface="Wingdings" panose="05000000000000000000" pitchFamily="2" charset="2"/>
              <a:buChar char="Ø"/>
            </a:pPr>
            <a:r>
              <a:rPr lang="en-US" sz="4500" dirty="0">
                <a:latin typeface="Bell MT" panose="02020503060305020303" pitchFamily="18" charset="0"/>
              </a:rPr>
              <a:t> </a:t>
            </a:r>
            <a:r>
              <a:rPr lang="en-US" sz="4500" u="sng" dirty="0">
                <a:solidFill>
                  <a:srgbClr val="00B050"/>
                </a:solidFill>
                <a:latin typeface="Bell MT" panose="02020503060305020303" pitchFamily="18" charset="0"/>
              </a:rPr>
              <a:t>Large Media Files</a:t>
            </a:r>
            <a:r>
              <a:rPr lang="en-US" sz="4500" dirty="0">
                <a:latin typeface="Bell MT" panose="02020503060305020303" pitchFamily="18" charset="0"/>
              </a:rPr>
              <a:t>: High-resolution images and videos may lead to slower load times.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Limited Customization Options</a:t>
            </a:r>
            <a:r>
              <a:rPr lang="en-US" sz="4500" dirty="0">
                <a:latin typeface="Bell MT" panose="02020503060305020303" pitchFamily="18" charset="0"/>
              </a:rPr>
              <a:t>: Some users might prefer more customization features.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Depth of Content Navigation</a:t>
            </a:r>
            <a:r>
              <a:rPr lang="en-US" sz="4500" dirty="0">
                <a:latin typeface="Bell MT" panose="02020503060305020303" pitchFamily="18" charset="0"/>
              </a:rPr>
              <a:t>: The depth of navigation might be challenging for users seeking detailed information.</a:t>
            </a:r>
          </a:p>
          <a:p>
            <a:pPr>
              <a:lnSpc>
                <a:spcPct val="120000"/>
              </a:lnSpc>
              <a:buFont typeface="Wingdings" panose="05000000000000000000" pitchFamily="2" charset="2"/>
              <a:buChar char="Ø"/>
            </a:pPr>
            <a:r>
              <a:rPr lang="en-US" sz="4500" dirty="0">
                <a:latin typeface="Bell MT" panose="02020503060305020303" pitchFamily="18" charset="0"/>
              </a:rPr>
              <a:t> </a:t>
            </a:r>
            <a:r>
              <a:rPr lang="en-US" sz="4500" u="sng" dirty="0">
                <a:solidFill>
                  <a:srgbClr val="00B050"/>
                </a:solidFill>
                <a:latin typeface="Bell MT" panose="02020503060305020303" pitchFamily="18" charset="0"/>
              </a:rPr>
              <a:t>Lack of Interactivity</a:t>
            </a:r>
            <a:r>
              <a:rPr lang="en-US" sz="4500" dirty="0">
                <a:latin typeface="Bell MT" panose="02020503060305020303" pitchFamily="18" charset="0"/>
              </a:rPr>
              <a:t>: While informative, the website might benefit from more interactive elements.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Accessibility Features</a:t>
            </a:r>
            <a:r>
              <a:rPr lang="en-US" sz="4500" dirty="0">
                <a:latin typeface="Bell MT" panose="02020503060305020303" pitchFamily="18" charset="0"/>
              </a:rPr>
              <a:t>: Continuous enhancement of accessibility features is important.</a:t>
            </a:r>
          </a:p>
        </p:txBody>
      </p:sp>
      <p:sp>
        <p:nvSpPr>
          <p:cNvPr id="4" name="TextBox 3">
            <a:extLst>
              <a:ext uri="{FF2B5EF4-FFF2-40B4-BE49-F238E27FC236}">
                <a16:creationId xmlns:a16="http://schemas.microsoft.com/office/drawing/2014/main" id="{471330F0-44E4-AF51-04FF-E6FC89026A48}"/>
              </a:ext>
            </a:extLst>
          </p:cNvPr>
          <p:cNvSpPr txBox="1"/>
          <p:nvPr/>
        </p:nvSpPr>
        <p:spPr>
          <a:xfrm>
            <a:off x="439994" y="1930400"/>
            <a:ext cx="4161503" cy="64633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3600" b="1" u="sng" dirty="0"/>
              <a:t>OBSERVATION</a:t>
            </a:r>
          </a:p>
        </p:txBody>
      </p:sp>
    </p:spTree>
    <p:extLst>
      <p:ext uri="{BB962C8B-B14F-4D97-AF65-F5344CB8AC3E}">
        <p14:creationId xmlns:p14="http://schemas.microsoft.com/office/powerpoint/2010/main" val="1819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EAB9-59D4-3AEE-A8FB-2C7913FF6912}"/>
              </a:ext>
            </a:extLst>
          </p:cNvPr>
          <p:cNvSpPr>
            <a:spLocks noGrp="1"/>
          </p:cNvSpPr>
          <p:nvPr>
            <p:ph type="title"/>
          </p:nvPr>
        </p:nvSpPr>
        <p:spPr>
          <a:xfrm>
            <a:off x="838200" y="365126"/>
            <a:ext cx="5798574" cy="888487"/>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latin typeface="Bell MT" panose="02020503060305020303" pitchFamily="18" charset="0"/>
              </a:rPr>
              <a:t> Suggested Improvements:</a:t>
            </a:r>
            <a:endParaRPr lang="en-US" sz="3600" b="1" dirty="0"/>
          </a:p>
        </p:txBody>
      </p:sp>
      <p:sp>
        <p:nvSpPr>
          <p:cNvPr id="3" name="Content Placeholder 2">
            <a:extLst>
              <a:ext uri="{FF2B5EF4-FFF2-40B4-BE49-F238E27FC236}">
                <a16:creationId xmlns:a16="http://schemas.microsoft.com/office/drawing/2014/main" id="{A48D0E3C-33AD-12B2-80FB-C2F6F424A4D5}"/>
              </a:ext>
            </a:extLst>
          </p:cNvPr>
          <p:cNvSpPr>
            <a:spLocks noGrp="1"/>
          </p:cNvSpPr>
          <p:nvPr>
            <p:ph idx="1"/>
          </p:nvPr>
        </p:nvSpPr>
        <p:spPr/>
        <p:txBody>
          <a:bodyPr>
            <a:normAutofit fontScale="92500" lnSpcReduction="20000"/>
          </a:bodyPr>
          <a:lstStyle/>
          <a:p>
            <a:pPr marL="0" indent="0">
              <a:buNone/>
            </a:pPr>
            <a:r>
              <a:rPr lang="en-US" sz="2800" dirty="0">
                <a:latin typeface="Bell MT" panose="02020503060305020303" pitchFamily="18" charset="0"/>
              </a:rPr>
              <a:t>1. Optimize media files for faster loading without compromising quality.</a:t>
            </a:r>
          </a:p>
          <a:p>
            <a:pPr marL="0" indent="0">
              <a:buNone/>
            </a:pPr>
            <a:r>
              <a:rPr lang="en-US" sz="2800" dirty="0">
                <a:latin typeface="Bell MT" panose="02020503060305020303" pitchFamily="18" charset="0"/>
              </a:rPr>
              <a:t>2. Explore providing users with additional customization features for layout or theme.</a:t>
            </a:r>
          </a:p>
          <a:p>
            <a:pPr marL="0" indent="0">
              <a:buNone/>
            </a:pPr>
            <a:r>
              <a:rPr lang="en-US" sz="2800" dirty="0">
                <a:latin typeface="Bell MT" panose="02020503060305020303" pitchFamily="18" charset="0"/>
              </a:rPr>
              <a:t>3. Enhance navigation cues or provide more direct pathways to in-depth content.</a:t>
            </a:r>
          </a:p>
          <a:p>
            <a:pPr marL="0" indent="0">
              <a:buNone/>
            </a:pPr>
            <a:r>
              <a:rPr lang="en-US" sz="2800" dirty="0">
                <a:latin typeface="Bell MT" panose="02020503060305020303" pitchFamily="18" charset="0"/>
              </a:rPr>
              <a:t>4. Consider adding interactive features or tools for a more engaging user experience.</a:t>
            </a:r>
          </a:p>
          <a:p>
            <a:pPr marL="0" indent="0">
              <a:buNone/>
            </a:pPr>
            <a:r>
              <a:rPr lang="en-US" sz="2800" dirty="0">
                <a:latin typeface="Bell MT" panose="02020503060305020303" pitchFamily="18" charset="0"/>
              </a:rPr>
              <a:t>5. Continue enhancing accessibility features for an inclusive user experience</a:t>
            </a:r>
            <a:endParaRPr lang="en-US" dirty="0"/>
          </a:p>
        </p:txBody>
      </p:sp>
    </p:spTree>
    <p:extLst>
      <p:ext uri="{BB962C8B-B14F-4D97-AF65-F5344CB8AC3E}">
        <p14:creationId xmlns:p14="http://schemas.microsoft.com/office/powerpoint/2010/main" val="114474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E297-639D-07E9-91FF-F5FF6AFCDFA8}"/>
              </a:ext>
            </a:extLst>
          </p:cNvPr>
          <p:cNvSpPr>
            <a:spLocks noGrp="1"/>
          </p:cNvSpPr>
          <p:nvPr>
            <p:ph type="title"/>
          </p:nvPr>
        </p:nvSpPr>
        <p:spPr>
          <a:xfrm>
            <a:off x="661220" y="90282"/>
            <a:ext cx="10515600" cy="1325563"/>
          </a:xfrm>
        </p:spPr>
        <p:txBody>
          <a:bodyPr>
            <a:normAutofit/>
          </a:bodyPr>
          <a:lstStyle/>
          <a:p>
            <a:pPr algn="ctr"/>
            <a:r>
              <a:rPr lang="en-US" b="1" u="sng" dirty="0">
                <a:solidFill>
                  <a:srgbClr val="7030A0"/>
                </a:solidFill>
                <a:effectLst>
                  <a:outerShdw blurRad="38100" dist="38100" dir="2700000" algn="tl">
                    <a:srgbClr val="000000">
                      <a:alpha val="43137"/>
                    </a:srgbClr>
                  </a:outerShdw>
                </a:effectLst>
                <a:highlight>
                  <a:srgbClr val="C0C0C0"/>
                </a:highlight>
              </a:rPr>
              <a:t>Best Practices for Creating visually appealing and User friendly Website Design</a:t>
            </a:r>
          </a:p>
        </p:txBody>
      </p:sp>
      <p:sp>
        <p:nvSpPr>
          <p:cNvPr id="3" name="Text Placeholder 2">
            <a:extLst>
              <a:ext uri="{FF2B5EF4-FFF2-40B4-BE49-F238E27FC236}">
                <a16:creationId xmlns:a16="http://schemas.microsoft.com/office/drawing/2014/main" id="{382ED5DF-253D-8140-917D-7C48342456EF}"/>
              </a:ext>
            </a:extLst>
          </p:cNvPr>
          <p:cNvSpPr>
            <a:spLocks noGrp="1"/>
          </p:cNvSpPr>
          <p:nvPr>
            <p:ph type="body" idx="1"/>
          </p:nvPr>
        </p:nvSpPr>
        <p:spPr>
          <a:xfrm>
            <a:off x="838200" y="1415845"/>
            <a:ext cx="10515600" cy="4761118"/>
          </a:xfrm>
        </p:spPr>
        <p:txBody>
          <a:bodyPr>
            <a:normAutofit/>
          </a:bodyPr>
          <a:lstStyle/>
          <a:p>
            <a:pPr marL="0" indent="0" algn="l">
              <a:buNone/>
            </a:pPr>
            <a:r>
              <a:rPr lang="en-US" sz="2400" b="1" dirty="0">
                <a:solidFill>
                  <a:srgbClr val="00B0F0"/>
                </a:solidFill>
                <a:latin typeface="Bell MT" panose="02020503060305020303" pitchFamily="18" charset="0"/>
              </a:rPr>
              <a:t>1. Responsive Design</a:t>
            </a:r>
          </a:p>
          <a:p>
            <a:pPr marL="0" indent="0" algn="l">
              <a:buNone/>
            </a:pPr>
            <a:r>
              <a:rPr lang="en-US" sz="2000" b="0" i="0" dirty="0">
                <a:solidFill>
                  <a:srgbClr val="0D0D0D"/>
                </a:solidFill>
                <a:effectLst/>
                <a:latin typeface="Bell MT" panose="02020503060305020303" pitchFamily="18" charset="0"/>
              </a:rPr>
              <a:t>Responsive design ensures that your website adapts seamlessly to different devices and screen sizes, providing an optimal viewing experience for users on desktops, tablets, and smartphones. This helps in retaining functionality and visual appeal across a diverse range of devices.</a:t>
            </a:r>
          </a:p>
          <a:p>
            <a:pPr marL="0" indent="0" algn="l">
              <a:buNone/>
            </a:pPr>
            <a:r>
              <a:rPr lang="en-US" sz="2400" b="1" dirty="0">
                <a:solidFill>
                  <a:srgbClr val="00B0F0"/>
                </a:solidFill>
                <a:latin typeface="Bell MT" panose="02020503060305020303" pitchFamily="18" charset="0"/>
              </a:rPr>
              <a:t>2. Clear Call-to-Action (CTA):</a:t>
            </a:r>
          </a:p>
          <a:p>
            <a:pPr marL="0" indent="0" algn="l">
              <a:buNone/>
            </a:pPr>
            <a:r>
              <a:rPr lang="en-US" sz="2000" b="0" i="0" dirty="0">
                <a:solidFill>
                  <a:srgbClr val="0D0D0D"/>
                </a:solidFill>
                <a:effectLst/>
                <a:latin typeface="Bell MT" panose="02020503060305020303" pitchFamily="18" charset="0"/>
              </a:rPr>
              <a:t> A clear call-to-action guides users on the desired path, whether it's making a purchase, signing up for a newsletter, or exploring further. Make CTAs visually prominent, using compelling language to encourage user interaction.</a:t>
            </a:r>
          </a:p>
          <a:p>
            <a:pPr marL="0" indent="0" algn="l">
              <a:buNone/>
            </a:pPr>
            <a:r>
              <a:rPr lang="en-US" sz="2400" b="1" dirty="0">
                <a:solidFill>
                  <a:srgbClr val="00B0F0"/>
                </a:solidFill>
                <a:latin typeface="Bell MT" panose="02020503060305020303" pitchFamily="18" charset="0"/>
              </a:rPr>
              <a:t>3. Readable Typography:</a:t>
            </a:r>
          </a:p>
          <a:p>
            <a:pPr marL="0" indent="0" algn="l">
              <a:buNone/>
            </a:pPr>
            <a:r>
              <a:rPr lang="en-US" sz="2000" b="0" i="0" dirty="0">
                <a:solidFill>
                  <a:srgbClr val="0D0D0D"/>
                </a:solidFill>
                <a:effectLst/>
                <a:latin typeface="Bell MT" panose="02020503060305020303" pitchFamily="18" charset="0"/>
              </a:rPr>
              <a:t> Legible and well-chosen typography enhances the readability of your content.  </a:t>
            </a:r>
            <a:r>
              <a:rPr lang="en-US" sz="2000" dirty="0">
                <a:solidFill>
                  <a:srgbClr val="0D0D0D"/>
                </a:solidFill>
                <a:latin typeface="Bell MT" panose="02020503060305020303" pitchFamily="18" charset="0"/>
              </a:rPr>
              <a:t>Choose the</a:t>
            </a:r>
            <a:r>
              <a:rPr lang="en-US" sz="2000" b="0" i="0" dirty="0">
                <a:solidFill>
                  <a:srgbClr val="0D0D0D"/>
                </a:solidFill>
                <a:effectLst/>
                <a:latin typeface="Bell MT" panose="02020503060305020303" pitchFamily="18" charset="0"/>
              </a:rPr>
              <a:t> fonts that are easy on the eyes and maintain consistent font sizes for a comfortable reading experience, both on desktop and mobile devices.</a:t>
            </a:r>
          </a:p>
          <a:p>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2753818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632</TotalTime>
  <Words>922</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Rounded MT Bold</vt:lpstr>
      <vt:lpstr>Bell MT</vt:lpstr>
      <vt:lpstr>Roboto</vt:lpstr>
      <vt:lpstr>source-sans-pro</vt:lpstr>
      <vt:lpstr>Trebuchet MS</vt:lpstr>
      <vt:lpstr>Wingdings</vt:lpstr>
      <vt:lpstr>Wingdings 3</vt:lpstr>
      <vt:lpstr>Facet</vt:lpstr>
      <vt:lpstr>Project Title: Crafting Compelling Web Presences</vt:lpstr>
      <vt:lpstr>iPhone</vt:lpstr>
      <vt:lpstr>IPAD</vt:lpstr>
      <vt:lpstr>Website is developed by:</vt:lpstr>
      <vt:lpstr>Website Responsive  Design and Mobile Optimization</vt:lpstr>
      <vt:lpstr>PowerPoint Presentation</vt:lpstr>
      <vt:lpstr>Apple's Website Mistakes</vt:lpstr>
      <vt:lpstr> Suggested Improvements:</vt:lpstr>
      <vt:lpstr>Best Practices for Creating visually appealing and User friendly Website Design</vt:lpstr>
      <vt:lpstr>PowerPoint Presentation</vt:lpstr>
      <vt:lpstr>Landing Page Link</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 Apple Products &amp; Services</dc:title>
  <dc:creator>aarthi sakthi</dc:creator>
  <cp:lastModifiedBy>aarthi sakthi</cp:lastModifiedBy>
  <cp:revision>11</cp:revision>
  <dcterms:created xsi:type="dcterms:W3CDTF">2024-02-26T06:27:04Z</dcterms:created>
  <dcterms:modified xsi:type="dcterms:W3CDTF">2024-03-08T07:31:34Z</dcterms:modified>
</cp:coreProperties>
</file>