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af8780e5-e30d-435c-8a33-f1d164ef65ef" providerId="ADAL" clId="{B72B3D02-E279-4BA1-BC38-FA2549897480}"/>
    <pc:docChg chg="modSld">
      <pc:chgData name="Deepak Rai" userId="af8780e5-e30d-435c-8a33-f1d164ef65ef" providerId="ADAL" clId="{B72B3D02-E279-4BA1-BC38-FA2549897480}" dt="2023-08-07T05:37:52.361" v="9" actId="1076"/>
      <pc:docMkLst>
        <pc:docMk/>
      </pc:docMkLst>
      <pc:sldChg chg="modSp mod">
        <pc:chgData name="Deepak Rai" userId="af8780e5-e30d-435c-8a33-f1d164ef65ef" providerId="ADAL" clId="{B72B3D02-E279-4BA1-BC38-FA2549897480}" dt="2023-08-07T05:37:34.664" v="8" actId="1076"/>
        <pc:sldMkLst>
          <pc:docMk/>
          <pc:sldMk cId="0" sldId="303"/>
        </pc:sldMkLst>
        <pc:spChg chg="mod">
          <ac:chgData name="Deepak Rai" userId="af8780e5-e30d-435c-8a33-f1d164ef65ef" providerId="ADAL" clId="{B72B3D02-E279-4BA1-BC38-FA2549897480}" dt="2023-08-07T05:37:34.664" v="8" actId="1076"/>
          <ac:spMkLst>
            <pc:docMk/>
            <pc:sldMk cId="0" sldId="303"/>
            <ac:spMk id="22" creationId="{00000000-0000-0000-0000-000000000000}"/>
          </ac:spMkLst>
        </pc:spChg>
      </pc:sldChg>
      <pc:sldChg chg="modSp mod">
        <pc:chgData name="Deepak Rai" userId="af8780e5-e30d-435c-8a33-f1d164ef65ef" providerId="ADAL" clId="{B72B3D02-E279-4BA1-BC38-FA2549897480}" dt="2023-08-07T05:37:52.361" v="9" actId="1076"/>
        <pc:sldMkLst>
          <pc:docMk/>
          <pc:sldMk cId="0" sldId="304"/>
        </pc:sldMkLst>
        <pc:spChg chg="mod">
          <ac:chgData name="Deepak Rai" userId="af8780e5-e30d-435c-8a33-f1d164ef65ef" providerId="ADAL" clId="{B72B3D02-E279-4BA1-BC38-FA2549897480}" dt="2023-08-07T05:37:52.361" v="9" actId="1076"/>
          <ac:spMkLst>
            <pc:docMk/>
            <pc:sldMk cId="0" sldId="304"/>
            <ac:spMk id="8" creationId="{00000000-0000-0000-0000-000000000000}"/>
          </ac:spMkLst>
        </pc:spChg>
      </pc:sldChg>
      <pc:sldChg chg="modSp mod">
        <pc:chgData name="Deepak Rai" userId="af8780e5-e30d-435c-8a33-f1d164ef65ef" providerId="ADAL" clId="{B72B3D02-E279-4BA1-BC38-FA2549897480}" dt="2023-08-07T05:36:30.627" v="7" actId="1076"/>
        <pc:sldMkLst>
          <pc:docMk/>
          <pc:sldMk cId="0" sldId="309"/>
        </pc:sldMkLst>
        <pc:spChg chg="mod">
          <ac:chgData name="Deepak Rai" userId="af8780e5-e30d-435c-8a33-f1d164ef65ef" providerId="ADAL" clId="{B72B3D02-E279-4BA1-BC38-FA2549897480}" dt="2023-08-07T05:36:30.627" v="7" actId="1076"/>
          <ac:spMkLst>
            <pc:docMk/>
            <pc:sldMk cId="0" sldId="309"/>
            <ac:spMk id="15" creationId="{00000000-0000-0000-0000-000000000000}"/>
          </ac:spMkLst>
        </pc:spChg>
      </pc:sldChg>
      <pc:sldChg chg="modSp mod">
        <pc:chgData name="Deepak Rai" userId="af8780e5-e30d-435c-8a33-f1d164ef65ef" providerId="ADAL" clId="{B72B3D02-E279-4BA1-BC38-FA2549897480}" dt="2023-08-07T05:35:34.359" v="6" actId="20577"/>
        <pc:sldMkLst>
          <pc:docMk/>
          <pc:sldMk cId="0" sldId="311"/>
        </pc:sldMkLst>
        <pc:spChg chg="mod">
          <ac:chgData name="Deepak Rai" userId="af8780e5-e30d-435c-8a33-f1d164ef65ef" providerId="ADAL" clId="{B72B3D02-E279-4BA1-BC38-FA2549897480}" dt="2023-08-07T05:35:34.359" v="6" actId="20577"/>
          <ac:spMkLst>
            <pc:docMk/>
            <pc:sldMk cId="0" sldId="31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9C66-2B82-3A3A-9D00-83EFBB43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F723-FD1B-FCFF-9815-527B71084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96B3-AEDD-C558-56EF-7F0FB3C1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12E5-3EC3-CE07-8529-520C5E9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B083-A45F-F918-63DF-C9CCBE94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8113-6D2A-04B2-247D-6E686CB9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F40C-75CF-8F06-E2F9-B401164E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5616-3F89-9B23-8087-8356555E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CDE2-A779-7084-F2E3-EED62C0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A210-088F-704A-09B5-C72E4445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5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5F0A0-7580-1C09-21EF-C084F39C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D004D-50BD-106C-DACE-D82431E76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37F5-4CC7-3FBA-78BD-5511FB65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5456-B17D-EFD9-853C-2BAE8FED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B09B-5155-F8A4-6C56-607D66FA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3C7B-E00B-8C90-E543-BF1F8B30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1689-7DB5-5773-E589-91DEF2FA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33A7-EDAB-AAB7-76DA-DBE494D0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818F-B8FD-D004-9DC5-9A295A2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B7F5-B0EA-91B2-3D3F-06143643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A1FF-A668-DA7B-12CF-742637F2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9D6E-488C-94D1-46C4-2307887B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4FE1-0C25-9259-2E5D-7C4426EE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D90A-8813-C9DB-3443-7CD0A4BF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955D-91B1-7CC7-65E4-0075D6C7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FF6C-5EAF-689F-453A-023307B0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AAE2-D262-ECE6-ABED-A63D3406B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01F0-0619-890A-6DBD-C9FFDB93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7930-28EF-4C9D-4F06-AB9FEFF8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DF6D-0E7C-3E9F-DDB7-09427D05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CB472-AAB3-4C69-8A03-DA1C5A94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9C7D-C499-E3D5-A556-543ABC2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7101-ED2C-B405-20C6-0D74A3F9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1488-20FA-7E33-BBB0-40BB3172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44D9E-5A4C-DC0F-1893-9BD37F70A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CD9F-E3D3-5914-01A2-98BA6535F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F7DE3-7B1C-117E-F9DC-ACA361A2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F138F-C2A5-E793-9A17-38A2D0B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A591D-3258-8E47-E3DA-09720C2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1AC6-86AF-B81C-D652-3085B0F9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6887E-9C03-324E-1F7D-1F449695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48525-B3DD-CB44-D159-A2CC4E83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CD1CB-161C-62FE-C1DA-E5876EC0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FF4E7-F58C-8F75-2BB4-98EEDE96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3FB5-22ED-98F0-A3E7-EFFFD423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C02D6-D76E-8094-70B0-EC8785CA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DA6D-554B-A185-8647-98B5E78F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4F48-4C04-1EFD-635A-5F738486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0A682-9CE4-0AED-2AFF-4342F56B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8A27-1BFB-4EF6-D156-F9D7AF73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4AC9-CE3D-17C8-A3A3-D13A2569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B9C74-13A6-2449-CD76-CDEC46A9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9291-5DE0-8D0D-9A69-D0133FF1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FABE0-A363-D78A-91E3-CCFFFBCFC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5AF29-5989-BCE8-1E94-03D0AFBC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E5DE-F964-F483-1ED0-EEA9FF95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AC0-CCFE-819B-82B5-212346A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C484-BA66-5105-FC48-E09B1F75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4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1D95-3F16-CCB9-D411-F60F06FB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ED19-3265-0D44-BC6A-AD298810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A4B4-AB73-CAC9-0261-167DDABEC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4665-DBBE-44A3-A584-70BFA5AB822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CAE9-8E7C-06DF-9A3E-35F361BF6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C13F-AA6F-AB00-072A-88D726585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1C5F-16D5-4786-993C-73DE52FB7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721" y="2534954"/>
            <a:ext cx="7677185" cy="708875"/>
          </a:xfrm>
          <a:prstGeom prst="rect">
            <a:avLst/>
          </a:prstGeom>
        </p:spPr>
        <p:txBody>
          <a:bodyPr vert="horz" wrap="square" lIns="0" tIns="3145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48"/>
              </a:spcBef>
            </a:pPr>
            <a:r>
              <a:rPr spc="30" dirty="0"/>
              <a:t>Operations</a:t>
            </a:r>
            <a:r>
              <a:rPr spc="-50" dirty="0"/>
              <a:t> </a:t>
            </a:r>
            <a:r>
              <a:rPr spc="30" dirty="0"/>
              <a:t>on</a:t>
            </a:r>
            <a:r>
              <a:rPr spc="-50" dirty="0"/>
              <a:t> </a:t>
            </a:r>
            <a:r>
              <a:rPr spc="30" dirty="0"/>
              <a:t>Fuzzy</a:t>
            </a:r>
            <a:r>
              <a:rPr spc="-50" dirty="0"/>
              <a:t> </a:t>
            </a:r>
            <a:r>
              <a:rPr spc="30" dirty="0"/>
              <a:t>Sets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1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01917"/>
            <a:ext cx="4103475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Properties</a:t>
            </a:r>
            <a:r>
              <a:rPr sz="2774" spc="-4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of</a:t>
            </a:r>
            <a:r>
              <a:rPr sz="2774" spc="-3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-3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sets</a:t>
            </a:r>
            <a:endParaRPr sz="2774"/>
          </a:p>
        </p:txBody>
      </p:sp>
      <p:sp>
        <p:nvSpPr>
          <p:cNvPr id="3" name="object 3"/>
          <p:cNvSpPr txBox="1"/>
          <p:nvPr/>
        </p:nvSpPr>
        <p:spPr>
          <a:xfrm>
            <a:off x="1777573" y="747004"/>
            <a:ext cx="191269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b="1" spc="-20" dirty="0">
                <a:latin typeface="Arial"/>
                <a:cs typeface="Arial"/>
              </a:rPr>
              <a:t>Idempotence</a:t>
            </a:r>
            <a:r>
              <a:rPr sz="2180" b="1" spc="-79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8519" y="1291290"/>
            <a:ext cx="2710650" cy="139497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just">
              <a:spcBef>
                <a:spcPts val="178"/>
              </a:spcBef>
            </a:pP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endParaRPr sz="2180" dirty="0">
              <a:latin typeface="Arial"/>
              <a:cs typeface="Arial"/>
            </a:endParaRPr>
          </a:p>
          <a:p>
            <a:pPr marL="47818" marR="32718" algn="just">
              <a:lnSpc>
                <a:spcPct val="102600"/>
              </a:lnSpc>
            </a:pP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585" dirty="0">
                <a:latin typeface="Lucida Sans Unicode"/>
                <a:cs typeface="Lucida Sans Unicode"/>
              </a:rPr>
              <a:t>A</a:t>
            </a:r>
          </a:p>
          <a:p>
            <a:pPr marL="47818" marR="32718" algn="just">
              <a:lnSpc>
                <a:spcPct val="102600"/>
              </a:lnSpc>
            </a:pP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50" dirty="0">
                <a:latin typeface="Lucida Sans Unicode"/>
                <a:cs typeface="Lucida Sans Unicode"/>
              </a:rPr>
              <a:t>∅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10" dirty="0">
                <a:latin typeface="Arial"/>
                <a:cs typeface="Arial"/>
              </a:rPr>
              <a:t>A  </a:t>
            </a:r>
            <a:endParaRPr lang="en-US" sz="2180" i="1" spc="-10" dirty="0">
              <a:latin typeface="Arial"/>
              <a:cs typeface="Arial"/>
            </a:endParaRPr>
          </a:p>
          <a:p>
            <a:pPr marL="47818" marR="32718" algn="just">
              <a:lnSpc>
                <a:spcPct val="102600"/>
              </a:lnSpc>
            </a:pPr>
            <a:r>
              <a:rPr sz="2180" i="1" spc="-1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50" dirty="0">
                <a:latin typeface="Lucida Sans Unicode"/>
                <a:cs typeface="Lucida Sans Unicode"/>
              </a:rPr>
              <a:t>∅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50" dirty="0">
                <a:latin typeface="Lucida Sans Unicode"/>
                <a:cs typeface="Lucida Sans Unicode"/>
              </a:rPr>
              <a:t>∅</a:t>
            </a:r>
            <a:endParaRPr sz="218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905" y="2858536"/>
            <a:ext cx="6188559" cy="34740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b="1" spc="-30" dirty="0">
                <a:latin typeface="Arial"/>
                <a:cs typeface="Arial"/>
              </a:rPr>
              <a:t>Transitivity</a:t>
            </a:r>
            <a:r>
              <a:rPr sz="2180" b="1" spc="-69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  <a:p>
            <a:pPr marL="2628755" algn="ctr">
              <a:spcBef>
                <a:spcPts val="1665"/>
              </a:spcBef>
            </a:pPr>
            <a:r>
              <a:rPr sz="2180" spc="-10" dirty="0">
                <a:latin typeface="Microsoft Sans Serif"/>
                <a:cs typeface="Microsoft Sans Serif"/>
              </a:rPr>
              <a:t>If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⊆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i="1" spc="-198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8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⊆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C</a:t>
            </a:r>
            <a:r>
              <a:rPr sz="2180" i="1" spc="119" dirty="0">
                <a:latin typeface="Arial"/>
                <a:cs typeface="Arial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then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⊆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C</a:t>
            </a:r>
            <a:endParaRPr sz="2180" dirty="0">
              <a:latin typeface="Arial"/>
              <a:cs typeface="Arial"/>
            </a:endParaRPr>
          </a:p>
          <a:p>
            <a:pPr marL="125838">
              <a:spcBef>
                <a:spcPts val="1673"/>
              </a:spcBef>
            </a:pPr>
            <a:r>
              <a:rPr sz="2180" b="1" spc="-30" dirty="0">
                <a:latin typeface="Arial"/>
                <a:cs typeface="Arial"/>
              </a:rPr>
              <a:t>Involution</a:t>
            </a:r>
            <a:r>
              <a:rPr sz="2180" b="1" spc="-79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  <a:p>
            <a:pPr marL="2646372" algn="ctr">
              <a:spcBef>
                <a:spcPts val="1675"/>
              </a:spcBef>
            </a:pP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spc="-400" baseline="27777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baseline="27777" dirty="0">
                <a:latin typeface="Arial"/>
                <a:cs typeface="Arial"/>
              </a:rPr>
              <a:t> </a:t>
            </a:r>
            <a:r>
              <a:rPr sz="2378" i="1" spc="-149" baseline="27777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endParaRPr sz="2180" dirty="0">
              <a:latin typeface="Arial"/>
              <a:cs typeface="Arial"/>
            </a:endParaRPr>
          </a:p>
          <a:p>
            <a:pPr marL="124580">
              <a:spcBef>
                <a:spcPts val="1665"/>
              </a:spcBef>
            </a:pPr>
            <a:r>
              <a:rPr sz="2180" b="1" spc="-20" dirty="0">
                <a:latin typeface="Arial"/>
                <a:cs typeface="Arial"/>
              </a:rPr>
              <a:t>De</a:t>
            </a:r>
            <a:r>
              <a:rPr sz="2180" b="1" spc="-40" dirty="0">
                <a:latin typeface="Arial"/>
                <a:cs typeface="Arial"/>
              </a:rPr>
              <a:t> Morgan’s</a:t>
            </a:r>
            <a:r>
              <a:rPr sz="2180" b="1" spc="-30" dirty="0">
                <a:latin typeface="Arial"/>
                <a:cs typeface="Arial"/>
              </a:rPr>
              <a:t> law</a:t>
            </a:r>
            <a:r>
              <a:rPr sz="2180" b="1" spc="-40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  <a:p>
            <a:pPr marL="2622463" algn="ctr">
              <a:spcBef>
                <a:spcPts val="1675"/>
              </a:spcBef>
            </a:pP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baseline="27777" dirty="0">
                <a:latin typeface="Arial"/>
                <a:cs typeface="Arial"/>
              </a:rPr>
              <a:t> </a:t>
            </a:r>
            <a:r>
              <a:rPr sz="2378" i="1" spc="-149" baseline="27777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baseline="27777" dirty="0">
                <a:latin typeface="Arial"/>
                <a:cs typeface="Arial"/>
              </a:rPr>
              <a:t> </a:t>
            </a:r>
            <a:r>
              <a:rPr sz="2378" i="1" spc="-341" baseline="27777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endParaRPr sz="2378" baseline="27777" dirty="0">
              <a:latin typeface="Arial"/>
              <a:cs typeface="Arial"/>
            </a:endParaRPr>
          </a:p>
          <a:p>
            <a:pPr marL="2622463" algn="ctr">
              <a:spcBef>
                <a:spcPts val="69"/>
              </a:spcBef>
            </a:pP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baseline="27777" dirty="0">
                <a:latin typeface="Arial"/>
                <a:cs typeface="Arial"/>
              </a:rPr>
              <a:t> </a:t>
            </a:r>
            <a:r>
              <a:rPr sz="2378" i="1" spc="-149" baseline="27777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baseline="27777" dirty="0">
                <a:latin typeface="Arial"/>
                <a:cs typeface="Arial"/>
              </a:rPr>
              <a:t> </a:t>
            </a:r>
            <a:r>
              <a:rPr sz="2378" i="1" spc="-341" baseline="27777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endParaRPr sz="2378" baseline="27777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7" name="object 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10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01917"/>
            <a:ext cx="585257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88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Union</a:t>
            </a:r>
            <a:endParaRPr sz="2774"/>
          </a:p>
        </p:txBody>
      </p:sp>
      <p:grpSp>
        <p:nvGrpSpPr>
          <p:cNvPr id="3" name="object 3"/>
          <p:cNvGrpSpPr/>
          <p:nvPr/>
        </p:nvGrpSpPr>
        <p:grpSpPr>
          <a:xfrm>
            <a:off x="2964356" y="3933685"/>
            <a:ext cx="3081696" cy="1411867"/>
            <a:chOff x="724729" y="1985054"/>
            <a:chExt cx="1555115" cy="712470"/>
          </a:xfrm>
        </p:grpSpPr>
        <p:sp>
          <p:nvSpPr>
            <p:cNvPr id="4" name="object 4"/>
            <p:cNvSpPr/>
            <p:nvPr/>
          </p:nvSpPr>
          <p:spPr>
            <a:xfrm>
              <a:off x="729809" y="1990134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5" h="702310">
                  <a:moveTo>
                    <a:pt x="0" y="702013"/>
                  </a:moveTo>
                  <a:lnTo>
                    <a:pt x="1544411" y="702013"/>
                  </a:lnTo>
                </a:path>
                <a:path w="1544955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729809" y="2095451"/>
              <a:ext cx="1170305" cy="596900"/>
            </a:xfrm>
            <a:custGeom>
              <a:avLst/>
              <a:gdLst/>
              <a:ahLst/>
              <a:cxnLst/>
              <a:rect l="l" t="t" r="r" b="b"/>
              <a:pathLst>
                <a:path w="1170305" h="596900">
                  <a:moveTo>
                    <a:pt x="0" y="0"/>
                  </a:moveTo>
                  <a:lnTo>
                    <a:pt x="471905" y="0"/>
                  </a:lnTo>
                </a:path>
                <a:path w="1170305" h="596900">
                  <a:moveTo>
                    <a:pt x="468000" y="0"/>
                  </a:moveTo>
                  <a:lnTo>
                    <a:pt x="1169964" y="59669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197810" y="2095451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729809" y="2224147"/>
              <a:ext cx="1497965" cy="467995"/>
            </a:xfrm>
            <a:custGeom>
              <a:avLst/>
              <a:gdLst/>
              <a:ahLst/>
              <a:cxnLst/>
              <a:rect l="l" t="t" r="r" b="b"/>
              <a:pathLst>
                <a:path w="1497964" h="467994">
                  <a:moveTo>
                    <a:pt x="0" y="464104"/>
                  </a:moveTo>
                  <a:lnTo>
                    <a:pt x="374405" y="0"/>
                  </a:lnTo>
                  <a:lnTo>
                    <a:pt x="938329" y="0"/>
                  </a:lnTo>
                  <a:lnTo>
                    <a:pt x="1497605" y="468000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54536" y="5357238"/>
            <a:ext cx="309554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a </a:t>
            </a:r>
            <a:r>
              <a:rPr sz="991" spc="149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86" spc="30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1486" baseline="5555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1400" y="5348992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3526" y="4438302"/>
            <a:ext cx="177427" cy="30251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784" spc="10" dirty="0">
                <a:latin typeface="Calibri"/>
                <a:cs typeface="Calibri"/>
              </a:rPr>
              <a:t>µ</a:t>
            </a:r>
            <a:endParaRPr sz="1784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8205" y="4091712"/>
            <a:ext cx="358629" cy="30251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784" dirty="0">
                <a:solidFill>
                  <a:srgbClr val="9BBA58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9BBA58"/>
                </a:solidFill>
                <a:latin typeface="Calibri"/>
                <a:cs typeface="Calibri"/>
              </a:rPr>
              <a:t>B</a:t>
            </a:r>
            <a:endParaRPr sz="1784" baseline="-13888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9284" y="4407485"/>
            <a:ext cx="1258" cy="927403"/>
          </a:xfrm>
          <a:custGeom>
            <a:avLst/>
            <a:gdLst/>
            <a:ahLst/>
            <a:cxnLst/>
            <a:rect l="l" t="t" r="r" b="b"/>
            <a:pathLst>
              <a:path w="635" h="467994">
                <a:moveTo>
                  <a:pt x="247" y="0"/>
                </a:moveTo>
                <a:lnTo>
                  <a:pt x="0" y="468000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4767963" y="5334057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7649" y="5348992"/>
            <a:ext cx="115766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991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4658" y="3933685"/>
            <a:ext cx="3081696" cy="1411867"/>
            <a:chOff x="2506224" y="1985054"/>
            <a:chExt cx="1555115" cy="712470"/>
          </a:xfrm>
        </p:grpSpPr>
        <p:sp>
          <p:nvSpPr>
            <p:cNvPr id="16" name="object 16"/>
            <p:cNvSpPr/>
            <p:nvPr/>
          </p:nvSpPr>
          <p:spPr>
            <a:xfrm>
              <a:off x="2511304" y="1990134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4" h="702310">
                  <a:moveTo>
                    <a:pt x="0" y="702013"/>
                  </a:moveTo>
                  <a:lnTo>
                    <a:pt x="1544427" y="702013"/>
                  </a:lnTo>
                </a:path>
                <a:path w="1544954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1304" y="2095451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1938" y="0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9280" y="2095451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705124" y="4405521"/>
            <a:ext cx="523473" cy="939986"/>
            <a:chOff x="1098543" y="2223156"/>
            <a:chExt cx="264160" cy="474345"/>
          </a:xfrm>
        </p:grpSpPr>
        <p:sp>
          <p:nvSpPr>
            <p:cNvPr id="20" name="object 20"/>
            <p:cNvSpPr/>
            <p:nvPr/>
          </p:nvSpPr>
          <p:spPr>
            <a:xfrm>
              <a:off x="1099534" y="2224147"/>
              <a:ext cx="5080" cy="472440"/>
            </a:xfrm>
            <a:custGeom>
              <a:avLst/>
              <a:gdLst/>
              <a:ahLst/>
              <a:cxnLst/>
              <a:rect l="l" t="t" r="r" b="b"/>
              <a:pathLst>
                <a:path w="5080" h="472439">
                  <a:moveTo>
                    <a:pt x="0" y="0"/>
                  </a:moveTo>
                  <a:lnTo>
                    <a:pt x="4680" y="472161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61613" y="2224147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92473" y="410327"/>
            <a:ext cx="6452810" cy="305408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51006">
              <a:spcBef>
                <a:spcPts val="178"/>
              </a:spcBef>
            </a:pPr>
            <a:r>
              <a:rPr sz="2180" b="1" spc="-10" dirty="0">
                <a:latin typeface="Arial"/>
                <a:cs typeface="Arial"/>
              </a:rPr>
              <a:t>Union 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b="1" spc="-10" dirty="0">
                <a:latin typeface="Arial"/>
                <a:cs typeface="Arial"/>
              </a:rPr>
              <a:t>):</a:t>
            </a:r>
            <a:endParaRPr sz="2180" dirty="0">
              <a:latin typeface="Arial"/>
              <a:cs typeface="Arial"/>
            </a:endParaRPr>
          </a:p>
          <a:p>
            <a:pPr marL="2632530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-222" baseline="-13888" dirty="0">
                <a:latin typeface="Lucida Sans Unicode"/>
                <a:cs typeface="Lucida Sans Unicode"/>
              </a:rPr>
              <a:t>∪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max</a:t>
            </a:r>
            <a:r>
              <a:rPr sz="2180" spc="357" dirty="0">
                <a:latin typeface="Lucida Sans Unicode"/>
                <a:cs typeface="Lucida Sans Unicode"/>
              </a:rPr>
              <a:t>{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  <a:p>
            <a:pPr marL="151006">
              <a:spcBef>
                <a:spcPts val="1853"/>
              </a:spcBef>
            </a:pPr>
            <a:r>
              <a:rPr sz="2180" spc="-20" dirty="0">
                <a:latin typeface="Microsoft Sans Serif"/>
                <a:cs typeface="Microsoft Sans Serif"/>
              </a:rPr>
              <a:t>Example:</a:t>
            </a:r>
            <a:endParaRPr sz="2180" dirty="0">
              <a:latin typeface="Microsoft Sans Serif"/>
              <a:cs typeface="Microsoft Sans Serif"/>
            </a:endParaRPr>
          </a:p>
          <a:p>
            <a:pPr marL="151006">
              <a:spcBef>
                <a:spcPts val="59"/>
              </a:spcBef>
            </a:pPr>
            <a:r>
              <a:rPr sz="2180" i="1" spc="-20" dirty="0">
                <a:latin typeface="Arial"/>
                <a:cs typeface="Arial"/>
              </a:rPr>
              <a:t>A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79" dirty="0">
                <a:latin typeface="Lucida Sans Unicode"/>
                <a:cs typeface="Lucida Sans Unicode"/>
              </a:rPr>
              <a:t>{</a:t>
            </a:r>
            <a:r>
              <a:rPr sz="2180" spc="79" dirty="0">
                <a:latin typeface="Microsoft Sans Serif"/>
                <a:cs typeface="Microsoft Sans Serif"/>
              </a:rPr>
              <a:t>(</a:t>
            </a:r>
            <a:r>
              <a:rPr sz="2180"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-10" dirty="0">
                <a:latin typeface="Microsoft Sans Serif"/>
                <a:cs typeface="Microsoft Sans Serif"/>
              </a:rPr>
              <a:t>0.1),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59" dirty="0">
                <a:latin typeface="Microsoft Sans Serif"/>
                <a:cs typeface="Microsoft Sans Serif"/>
              </a:rPr>
              <a:t>0.4)</a:t>
            </a:r>
            <a:r>
              <a:rPr sz="2180" spc="59" dirty="0">
                <a:latin typeface="Lucida Sans Unicode"/>
                <a:cs typeface="Lucida Sans Unicode"/>
              </a:rPr>
              <a:t>}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and</a:t>
            </a:r>
            <a:endParaRPr sz="2180" dirty="0">
              <a:latin typeface="Microsoft Sans Serif"/>
              <a:cs typeface="Microsoft Sans Serif"/>
            </a:endParaRPr>
          </a:p>
          <a:p>
            <a:pPr marL="149747">
              <a:spcBef>
                <a:spcPts val="69"/>
              </a:spcBef>
            </a:pP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79" dirty="0">
                <a:latin typeface="Arial"/>
                <a:cs typeface="Arial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79" dirty="0">
                <a:latin typeface="Lucida Sans Unicode"/>
                <a:cs typeface="Lucida Sans Unicode"/>
              </a:rPr>
              <a:t>{</a:t>
            </a:r>
            <a:r>
              <a:rPr sz="2180" spc="79" dirty="0">
                <a:latin typeface="Microsoft Sans Serif"/>
                <a:cs typeface="Microsoft Sans Serif"/>
              </a:rPr>
              <a:t>(</a:t>
            </a:r>
            <a:r>
              <a:rPr sz="2180"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0.2),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0.3),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50" dirty="0">
                <a:latin typeface="Microsoft Sans Serif"/>
                <a:cs typeface="Microsoft Sans Serif"/>
              </a:rPr>
              <a:t>0.5)</a:t>
            </a:r>
            <a:r>
              <a:rPr sz="2180" spc="50" dirty="0">
                <a:latin typeface="Lucida Sans Unicode"/>
                <a:cs typeface="Lucida Sans Unicode"/>
              </a:rPr>
              <a:t>}</a:t>
            </a:r>
            <a:r>
              <a:rPr sz="2180" spc="50" dirty="0">
                <a:latin typeface="Microsoft Sans Serif"/>
                <a:cs typeface="Microsoft Sans Serif"/>
              </a:rPr>
              <a:t>;</a:t>
            </a:r>
            <a:endParaRPr sz="2180" dirty="0">
              <a:latin typeface="Microsoft Sans Serif"/>
              <a:cs typeface="Microsoft Sans Serif"/>
            </a:endParaRPr>
          </a:p>
          <a:p>
            <a:pPr marL="149747">
              <a:spcBef>
                <a:spcPts val="69"/>
              </a:spcBef>
            </a:pPr>
            <a:r>
              <a:rPr sz="2180" i="1" spc="-20" dirty="0">
                <a:latin typeface="Arial"/>
                <a:cs typeface="Arial"/>
              </a:rPr>
              <a:t>C</a:t>
            </a:r>
            <a:r>
              <a:rPr sz="2180" i="1" spc="11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89" dirty="0">
                <a:latin typeface="Arial"/>
                <a:cs typeface="Arial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357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Microsoft Sans Serif"/>
                <a:cs typeface="Microsoft Sans Serif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2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0.3),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3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  <a:p>
            <a:pPr marL="1662319">
              <a:spcBef>
                <a:spcPts val="1821"/>
              </a:spcBef>
              <a:tabLst>
                <a:tab pos="5193332" algn="l"/>
              </a:tabLst>
            </a:pPr>
            <a:r>
              <a:rPr sz="1784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FF0000"/>
                </a:solidFill>
                <a:latin typeface="Calibri"/>
                <a:cs typeface="Calibri"/>
              </a:rPr>
              <a:t>A	</a:t>
            </a:r>
            <a:r>
              <a:rPr sz="1784" spc="-10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1784" spc="-14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784" baseline="-13888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4773" y="5357238"/>
            <a:ext cx="309554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a </a:t>
            </a:r>
            <a:r>
              <a:rPr sz="991" spc="149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86" spc="30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1486" baseline="5555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61735" y="5348992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8540" y="4091712"/>
            <a:ext cx="358629" cy="30251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784" dirty="0">
                <a:solidFill>
                  <a:srgbClr val="9BBA58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9BBA58"/>
                </a:solidFill>
                <a:latin typeface="Calibri"/>
                <a:cs typeface="Calibri"/>
              </a:rPr>
              <a:t>B</a:t>
            </a:r>
            <a:endParaRPr sz="1784" baseline="-13888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59618" y="4407485"/>
            <a:ext cx="1258" cy="927403"/>
          </a:xfrm>
          <a:custGeom>
            <a:avLst/>
            <a:gdLst/>
            <a:ahLst/>
            <a:cxnLst/>
            <a:rect l="l" t="t" r="r" b="b"/>
            <a:pathLst>
              <a:path w="635" h="467994">
                <a:moveTo>
                  <a:pt x="247" y="0"/>
                </a:moveTo>
                <a:lnTo>
                  <a:pt x="0" y="468000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object 27"/>
          <p:cNvSpPr txBox="1"/>
          <p:nvPr/>
        </p:nvSpPr>
        <p:spPr>
          <a:xfrm>
            <a:off x="8298298" y="5334057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67983" y="5348992"/>
            <a:ext cx="115766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3592" y="4575901"/>
            <a:ext cx="274434" cy="439164"/>
          </a:xfrm>
          <a:prstGeom prst="rect">
            <a:avLst/>
          </a:prstGeom>
        </p:spPr>
        <p:txBody>
          <a:bodyPr vert="vert270" wrap="square" lIns="0" tIns="2517" rIns="0" bIns="0" rtlCol="0">
            <a:spAutoFit/>
          </a:bodyPr>
          <a:lstStyle/>
          <a:p>
            <a:pPr marL="25168">
              <a:spcBef>
                <a:spcPts val="20"/>
              </a:spcBef>
            </a:pPr>
            <a:r>
              <a:rPr sz="2675" baseline="9259" dirty="0">
                <a:latin typeface="Calibri"/>
                <a:cs typeface="Calibri"/>
              </a:rPr>
              <a:t>µ</a:t>
            </a:r>
            <a:r>
              <a:rPr sz="1189" dirty="0">
                <a:latin typeface="Calibri"/>
                <a:cs typeface="Calibri"/>
              </a:rPr>
              <a:t>AUB</a:t>
            </a:r>
            <a:endParaRPr sz="1189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8799" y="5365482"/>
            <a:ext cx="115766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latin typeface="Arial MT"/>
                <a:cs typeface="Arial MT"/>
              </a:rPr>
              <a:t>x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69478" y="5365482"/>
            <a:ext cx="115766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latin typeface="Arial MT"/>
                <a:cs typeface="Arial MT"/>
              </a:rPr>
              <a:t>x</a:t>
            </a:r>
            <a:endParaRPr sz="991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430125" y="4142638"/>
            <a:ext cx="2046075" cy="1202981"/>
            <a:chOff x="2978289" y="2090498"/>
            <a:chExt cx="1032510" cy="607060"/>
          </a:xfrm>
        </p:grpSpPr>
        <p:sp>
          <p:nvSpPr>
            <p:cNvPr id="33" name="object 33"/>
            <p:cNvSpPr/>
            <p:nvPr/>
          </p:nvSpPr>
          <p:spPr>
            <a:xfrm>
              <a:off x="3121926" y="2216709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1926" y="2219466"/>
              <a:ext cx="883919" cy="473075"/>
            </a:xfrm>
            <a:custGeom>
              <a:avLst/>
              <a:gdLst/>
              <a:ahLst/>
              <a:cxnLst/>
              <a:rect l="l" t="t" r="r" b="b"/>
              <a:pathLst>
                <a:path w="883920" h="473075">
                  <a:moveTo>
                    <a:pt x="0" y="4680"/>
                  </a:moveTo>
                  <a:lnTo>
                    <a:pt x="325659" y="0"/>
                  </a:lnTo>
                </a:path>
                <a:path w="883920" h="473075">
                  <a:moveTo>
                    <a:pt x="325659" y="4688"/>
                  </a:moveTo>
                  <a:lnTo>
                    <a:pt x="883862" y="472681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2983242" y="2095451"/>
              <a:ext cx="139065" cy="128905"/>
            </a:xfrm>
            <a:custGeom>
              <a:avLst/>
              <a:gdLst/>
              <a:ahLst/>
              <a:cxnLst/>
              <a:rect l="l" t="t" r="r" b="b"/>
              <a:pathLst>
                <a:path w="139064" h="128905">
                  <a:moveTo>
                    <a:pt x="0" y="0"/>
                  </a:moveTo>
                  <a:lnTo>
                    <a:pt x="138683" y="128695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37" name="object 3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2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01918"/>
            <a:ext cx="6870583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spc="2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98" dirty="0">
                <a:solidFill>
                  <a:srgbClr val="FFFFFF"/>
                </a:solidFill>
              </a:rPr>
              <a:t> </a:t>
            </a:r>
            <a:r>
              <a:rPr sz="2774" spc="20" dirty="0">
                <a:solidFill>
                  <a:srgbClr val="FFFFFF"/>
                </a:solidFill>
              </a:rPr>
              <a:t>Intersection</a:t>
            </a:r>
            <a:endParaRPr sz="2774"/>
          </a:p>
        </p:txBody>
      </p:sp>
      <p:grpSp>
        <p:nvGrpSpPr>
          <p:cNvPr id="3" name="object 3"/>
          <p:cNvGrpSpPr/>
          <p:nvPr/>
        </p:nvGrpSpPr>
        <p:grpSpPr>
          <a:xfrm>
            <a:off x="2964356" y="3933685"/>
            <a:ext cx="3081696" cy="1411867"/>
            <a:chOff x="724729" y="1985054"/>
            <a:chExt cx="1555115" cy="712470"/>
          </a:xfrm>
        </p:grpSpPr>
        <p:sp>
          <p:nvSpPr>
            <p:cNvPr id="4" name="object 4"/>
            <p:cNvSpPr/>
            <p:nvPr/>
          </p:nvSpPr>
          <p:spPr>
            <a:xfrm>
              <a:off x="729809" y="1990134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5" h="702310">
                  <a:moveTo>
                    <a:pt x="0" y="702013"/>
                  </a:moveTo>
                  <a:lnTo>
                    <a:pt x="1544411" y="702013"/>
                  </a:lnTo>
                </a:path>
                <a:path w="1544955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729809" y="2095451"/>
              <a:ext cx="1170305" cy="596900"/>
            </a:xfrm>
            <a:custGeom>
              <a:avLst/>
              <a:gdLst/>
              <a:ahLst/>
              <a:cxnLst/>
              <a:rect l="l" t="t" r="r" b="b"/>
              <a:pathLst>
                <a:path w="1170305" h="596900">
                  <a:moveTo>
                    <a:pt x="0" y="0"/>
                  </a:moveTo>
                  <a:lnTo>
                    <a:pt x="471905" y="0"/>
                  </a:lnTo>
                </a:path>
                <a:path w="1170305" h="596900">
                  <a:moveTo>
                    <a:pt x="468000" y="0"/>
                  </a:moveTo>
                  <a:lnTo>
                    <a:pt x="1169964" y="59669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197810" y="2095451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729809" y="2224147"/>
              <a:ext cx="1497965" cy="467995"/>
            </a:xfrm>
            <a:custGeom>
              <a:avLst/>
              <a:gdLst/>
              <a:ahLst/>
              <a:cxnLst/>
              <a:rect l="l" t="t" r="r" b="b"/>
              <a:pathLst>
                <a:path w="1497964" h="467994">
                  <a:moveTo>
                    <a:pt x="0" y="464104"/>
                  </a:moveTo>
                  <a:lnTo>
                    <a:pt x="374405" y="0"/>
                  </a:lnTo>
                  <a:lnTo>
                    <a:pt x="938329" y="0"/>
                  </a:lnTo>
                  <a:lnTo>
                    <a:pt x="1497605" y="468000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41001" y="471966"/>
            <a:ext cx="10515600" cy="435133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26508">
              <a:lnSpc>
                <a:spcPct val="100000"/>
              </a:lnSpc>
              <a:spcBef>
                <a:spcPts val="178"/>
              </a:spcBef>
            </a:pPr>
            <a:r>
              <a:rPr spc="-10" dirty="0"/>
              <a:t>Inte</a:t>
            </a:r>
            <a:r>
              <a:rPr spc="-50" dirty="0"/>
              <a:t>r</a:t>
            </a:r>
            <a:r>
              <a:rPr spc="-10" dirty="0"/>
              <a:t>section </a:t>
            </a:r>
            <a:r>
              <a:rPr spc="-20" dirty="0"/>
              <a:t>(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i="1" spc="-129" dirty="0">
                <a:latin typeface="Arial"/>
                <a:cs typeface="Arial"/>
              </a:rPr>
              <a:t> </a:t>
            </a:r>
            <a:r>
              <a:rPr spc="-297" dirty="0">
                <a:latin typeface="Lucida Sans Unicode"/>
                <a:cs typeface="Lucida Sans Unicode"/>
              </a:rPr>
              <a:t>∩</a:t>
            </a:r>
            <a:r>
              <a:rPr spc="-208" dirty="0">
                <a:latin typeface="Lucida Sans Unicode"/>
                <a:cs typeface="Lucida Sans Unicode"/>
              </a:rPr>
              <a:t> </a:t>
            </a:r>
            <a:r>
              <a:rPr i="1" spc="69" dirty="0">
                <a:latin typeface="Arial"/>
                <a:cs typeface="Arial"/>
              </a:rPr>
              <a:t>B</a:t>
            </a:r>
            <a:r>
              <a:rPr spc="-10" dirty="0"/>
              <a:t>):</a:t>
            </a:r>
          </a:p>
          <a:p>
            <a:pPr marL="2747042">
              <a:lnSpc>
                <a:spcPct val="100000"/>
              </a:lnSpc>
              <a:spcBef>
                <a:spcPts val="1843"/>
              </a:spcBef>
            </a:pPr>
            <a:r>
              <a:rPr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-222" baseline="-13888" dirty="0">
                <a:latin typeface="Lucida Sans Unicode"/>
                <a:cs typeface="Lucida Sans Unicode"/>
              </a:rPr>
              <a:t>∩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min</a:t>
            </a:r>
            <a:r>
              <a:rPr sz="2180" spc="367" dirty="0">
                <a:latin typeface="Lucida Sans Unicode"/>
                <a:cs typeface="Lucida Sans Unicode"/>
              </a:rPr>
              <a:t>{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  <a:p>
            <a:pPr marL="226508">
              <a:lnSpc>
                <a:spcPct val="100000"/>
              </a:lnSpc>
              <a:spcBef>
                <a:spcPts val="1853"/>
              </a:spcBef>
            </a:pPr>
            <a:r>
              <a:rPr spc="-20" dirty="0">
                <a:latin typeface="Microsoft Sans Serif"/>
                <a:cs typeface="Microsoft Sans Serif"/>
              </a:rPr>
              <a:t>Example:</a:t>
            </a:r>
          </a:p>
          <a:p>
            <a:pPr marL="226508">
              <a:lnSpc>
                <a:spcPct val="100000"/>
              </a:lnSpc>
              <a:spcBef>
                <a:spcPts val="59"/>
              </a:spcBef>
            </a:pPr>
            <a:r>
              <a:rPr i="1" spc="-20" dirty="0">
                <a:latin typeface="Arial"/>
                <a:cs typeface="Arial"/>
              </a:rPr>
              <a:t>A </a:t>
            </a:r>
            <a:r>
              <a:rPr spc="-20" dirty="0">
                <a:latin typeface="Microsoft Sans Serif"/>
                <a:cs typeface="Microsoft Sans Serif"/>
              </a:rPr>
              <a:t>=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79" dirty="0">
                <a:latin typeface="Lucida Sans Unicode"/>
                <a:cs typeface="Lucida Sans Unicode"/>
              </a:rPr>
              <a:t>{</a:t>
            </a:r>
            <a:r>
              <a:rPr spc="79" dirty="0">
                <a:latin typeface="Microsoft Sans Serif"/>
                <a:cs typeface="Microsoft Sans Serif"/>
              </a:rPr>
              <a:t>(</a:t>
            </a:r>
            <a:r>
              <a:rPr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-10" dirty="0">
                <a:latin typeface="Microsoft Sans Serif"/>
                <a:cs typeface="Microsoft Sans Serif"/>
              </a:rPr>
              <a:t>0.1),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59" dirty="0">
                <a:latin typeface="Microsoft Sans Serif"/>
                <a:cs typeface="Microsoft Sans Serif"/>
              </a:rPr>
              <a:t>0.4)</a:t>
            </a:r>
            <a:r>
              <a:rPr sz="2180" spc="59" dirty="0">
                <a:latin typeface="Lucida Sans Unicode"/>
                <a:cs typeface="Lucida Sans Unicode"/>
              </a:rPr>
              <a:t>}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and</a:t>
            </a:r>
            <a:endParaRPr sz="2180" dirty="0">
              <a:latin typeface="Microsoft Sans Serif"/>
              <a:cs typeface="Microsoft Sans Serif"/>
            </a:endParaRPr>
          </a:p>
          <a:p>
            <a:pPr marL="225248">
              <a:lnSpc>
                <a:spcPct val="100000"/>
              </a:lnSpc>
              <a:spcBef>
                <a:spcPts val="69"/>
              </a:spcBef>
            </a:pPr>
            <a:r>
              <a:rPr i="1" spc="-20" dirty="0">
                <a:latin typeface="Arial"/>
                <a:cs typeface="Arial"/>
              </a:rPr>
              <a:t>B</a:t>
            </a:r>
            <a:r>
              <a:rPr i="1" spc="79" dirty="0">
                <a:latin typeface="Arial"/>
                <a:cs typeface="Arial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=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79" dirty="0">
                <a:latin typeface="Lucida Sans Unicode"/>
                <a:cs typeface="Lucida Sans Unicode"/>
              </a:rPr>
              <a:t>{</a:t>
            </a:r>
            <a:r>
              <a:rPr spc="79" dirty="0">
                <a:latin typeface="Microsoft Sans Serif"/>
                <a:cs typeface="Microsoft Sans Serif"/>
              </a:rPr>
              <a:t>(</a:t>
            </a:r>
            <a:r>
              <a:rPr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0.2),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0.3),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50" dirty="0">
                <a:latin typeface="Microsoft Sans Serif"/>
                <a:cs typeface="Microsoft Sans Serif"/>
              </a:rPr>
              <a:t>0.5)</a:t>
            </a:r>
            <a:r>
              <a:rPr sz="2180" spc="50" dirty="0">
                <a:latin typeface="Lucida Sans Unicode"/>
                <a:cs typeface="Lucida Sans Unicode"/>
              </a:rPr>
              <a:t>}</a:t>
            </a:r>
            <a:r>
              <a:rPr sz="2180" spc="50" dirty="0">
                <a:latin typeface="Microsoft Sans Serif"/>
                <a:cs typeface="Microsoft Sans Serif"/>
              </a:rPr>
              <a:t>;</a:t>
            </a:r>
            <a:endParaRPr sz="2180" dirty="0">
              <a:latin typeface="Microsoft Sans Serif"/>
              <a:cs typeface="Microsoft Sans Serif"/>
            </a:endParaRPr>
          </a:p>
          <a:p>
            <a:pPr marL="226508">
              <a:lnSpc>
                <a:spcPct val="100000"/>
              </a:lnSpc>
              <a:spcBef>
                <a:spcPts val="69"/>
              </a:spcBef>
            </a:pPr>
            <a:r>
              <a:rPr i="1" spc="-20" dirty="0">
                <a:latin typeface="Arial"/>
                <a:cs typeface="Arial"/>
              </a:rPr>
              <a:t>C</a:t>
            </a:r>
            <a:r>
              <a:rPr i="1" spc="119" dirty="0">
                <a:latin typeface="Arial"/>
                <a:cs typeface="Arial"/>
              </a:rPr>
              <a:t> </a:t>
            </a:r>
            <a:r>
              <a:rPr spc="-59" dirty="0">
                <a:latin typeface="Lucida Sans Unicode"/>
                <a:cs typeface="Lucida Sans Unicode"/>
              </a:rPr>
              <a:t>=</a:t>
            </a:r>
            <a:r>
              <a:rPr spc="-89" dirty="0">
                <a:latin typeface="Lucida Sans Unicode"/>
                <a:cs typeface="Lucida Sans Unicode"/>
              </a:rPr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i="1" spc="-129" dirty="0">
                <a:latin typeface="Arial"/>
                <a:cs typeface="Arial"/>
              </a:rPr>
              <a:t> </a:t>
            </a:r>
            <a:r>
              <a:rPr spc="-297" dirty="0">
                <a:latin typeface="Lucida Sans Unicode"/>
                <a:cs typeface="Lucida Sans Unicode"/>
              </a:rPr>
              <a:t>∩</a:t>
            </a:r>
            <a:r>
              <a:rPr spc="-208" dirty="0">
                <a:latin typeface="Lucida Sans Unicode"/>
                <a:cs typeface="Lucida Sans Unicode"/>
              </a:rPr>
              <a:t> </a:t>
            </a:r>
            <a:r>
              <a:rPr i="1" spc="-20" dirty="0">
                <a:latin typeface="Arial"/>
                <a:cs typeface="Arial"/>
              </a:rPr>
              <a:t>B</a:t>
            </a:r>
            <a:r>
              <a:rPr i="1" spc="89" dirty="0">
                <a:latin typeface="Arial"/>
                <a:cs typeface="Arial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=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357" dirty="0">
                <a:latin typeface="Lucida Sans Unicode"/>
                <a:cs typeface="Lucida Sans Unicode"/>
              </a:rPr>
              <a:t>{</a:t>
            </a:r>
            <a:r>
              <a:rPr spc="-10" dirty="0">
                <a:latin typeface="Microsoft Sans Serif"/>
                <a:cs typeface="Microsoft Sans Serif"/>
              </a:rPr>
              <a:t>(</a:t>
            </a:r>
            <a:r>
              <a:rPr i="1" spc="-10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0.2),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2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0.1),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3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0.4)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  <a:p>
            <a:pPr marR="2808703" algn="ctr">
              <a:lnSpc>
                <a:spcPct val="100000"/>
              </a:lnSpc>
              <a:spcBef>
                <a:spcPts val="1821"/>
              </a:spcBef>
            </a:pPr>
            <a:r>
              <a:rPr sz="1784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784" baseline="-13888" dirty="0">
              <a:latin typeface="Calibri"/>
              <a:cs typeface="Calibri"/>
            </a:endParaRPr>
          </a:p>
          <a:p>
            <a:pPr marR="397648" algn="ctr">
              <a:lnSpc>
                <a:spcPct val="100000"/>
              </a:lnSpc>
              <a:spcBef>
                <a:spcPts val="50"/>
              </a:spcBef>
            </a:pPr>
            <a:r>
              <a:rPr sz="1784" dirty="0">
                <a:solidFill>
                  <a:srgbClr val="9BBA58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9BBA58"/>
                </a:solidFill>
                <a:latin typeface="Calibri"/>
                <a:cs typeface="Calibri"/>
              </a:rPr>
              <a:t>B</a:t>
            </a:r>
            <a:endParaRPr sz="1784" baseline="-13888" dirty="0">
              <a:latin typeface="Calibri"/>
              <a:cs typeface="Calibri"/>
            </a:endParaRPr>
          </a:p>
          <a:p>
            <a:pPr marL="1201752">
              <a:lnSpc>
                <a:spcPct val="100000"/>
              </a:lnSpc>
              <a:spcBef>
                <a:spcPts val="595"/>
              </a:spcBef>
            </a:pPr>
            <a:r>
              <a:rPr sz="1784" spc="10" dirty="0">
                <a:latin typeface="Calibri"/>
                <a:cs typeface="Calibri"/>
              </a:rPr>
              <a:t>µ</a:t>
            </a:r>
            <a:endParaRPr sz="1784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05124" y="4405521"/>
            <a:ext cx="1127480" cy="939986"/>
            <a:chOff x="1098543" y="2223156"/>
            <a:chExt cx="568960" cy="474345"/>
          </a:xfrm>
        </p:grpSpPr>
        <p:sp>
          <p:nvSpPr>
            <p:cNvPr id="10" name="object 10"/>
            <p:cNvSpPr/>
            <p:nvPr/>
          </p:nvSpPr>
          <p:spPr>
            <a:xfrm>
              <a:off x="1665827" y="2224147"/>
              <a:ext cx="635" cy="467995"/>
            </a:xfrm>
            <a:custGeom>
              <a:avLst/>
              <a:gdLst/>
              <a:ahLst/>
              <a:cxnLst/>
              <a:rect l="l" t="t" r="r" b="b"/>
              <a:pathLst>
                <a:path w="635" h="467994">
                  <a:moveTo>
                    <a:pt x="247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9534" y="2224147"/>
              <a:ext cx="5080" cy="472440"/>
            </a:xfrm>
            <a:custGeom>
              <a:avLst/>
              <a:gdLst/>
              <a:ahLst/>
              <a:cxnLst/>
              <a:rect l="l" t="t" r="r" b="b"/>
              <a:pathLst>
                <a:path w="5080" h="472439">
                  <a:moveTo>
                    <a:pt x="0" y="0"/>
                  </a:moveTo>
                  <a:lnTo>
                    <a:pt x="4680" y="472161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613" y="2224147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494908" y="3943752"/>
            <a:ext cx="3070371" cy="1401800"/>
            <a:chOff x="2506351" y="1990134"/>
            <a:chExt cx="1549400" cy="707390"/>
          </a:xfrm>
        </p:grpSpPr>
        <p:sp>
          <p:nvSpPr>
            <p:cNvPr id="14" name="object 14"/>
            <p:cNvSpPr/>
            <p:nvPr/>
          </p:nvSpPr>
          <p:spPr>
            <a:xfrm>
              <a:off x="2511304" y="1990134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4" h="702310">
                  <a:moveTo>
                    <a:pt x="0" y="702013"/>
                  </a:moveTo>
                  <a:lnTo>
                    <a:pt x="1544427" y="702013"/>
                  </a:lnTo>
                </a:path>
                <a:path w="1544954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5668" y="2216709"/>
              <a:ext cx="236854" cy="475615"/>
            </a:xfrm>
            <a:custGeom>
              <a:avLst/>
              <a:gdLst/>
              <a:ahLst/>
              <a:cxnLst/>
              <a:rect l="l" t="t" r="r" b="b"/>
              <a:pathLst>
                <a:path w="236855" h="475614">
                  <a:moveTo>
                    <a:pt x="247" y="7437"/>
                  </a:moveTo>
                  <a:lnTo>
                    <a:pt x="0" y="475438"/>
                  </a:lnTo>
                </a:path>
                <a:path w="236855" h="475614">
                  <a:moveTo>
                    <a:pt x="236258" y="0"/>
                  </a:moveTo>
                  <a:lnTo>
                    <a:pt x="236258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1304" y="2224130"/>
              <a:ext cx="608965" cy="468630"/>
            </a:xfrm>
            <a:custGeom>
              <a:avLst/>
              <a:gdLst/>
              <a:ahLst/>
              <a:cxnLst/>
              <a:rect l="l" t="t" r="r" b="b"/>
              <a:pathLst>
                <a:path w="608964" h="468630">
                  <a:moveTo>
                    <a:pt x="0" y="468017"/>
                  </a:moveTo>
                  <a:lnTo>
                    <a:pt x="374364" y="3921"/>
                  </a:lnTo>
                </a:path>
                <a:path w="608964" h="468630">
                  <a:moveTo>
                    <a:pt x="374364" y="16"/>
                  </a:moveTo>
                  <a:lnTo>
                    <a:pt x="608393" y="0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1926" y="2226491"/>
              <a:ext cx="559435" cy="466090"/>
            </a:xfrm>
            <a:custGeom>
              <a:avLst/>
              <a:gdLst/>
              <a:ahLst/>
              <a:cxnLst/>
              <a:rect l="l" t="t" r="r" b="b"/>
              <a:pathLst>
                <a:path w="559435" h="466089">
                  <a:moveTo>
                    <a:pt x="0" y="0"/>
                  </a:moveTo>
                  <a:lnTo>
                    <a:pt x="559358" y="46565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24367" y="4433624"/>
            <a:ext cx="274434" cy="422805"/>
          </a:xfrm>
          <a:prstGeom prst="rect">
            <a:avLst/>
          </a:prstGeom>
        </p:spPr>
        <p:txBody>
          <a:bodyPr vert="vert270" wrap="square" lIns="0" tIns="2517" rIns="0" bIns="0" rtlCol="0">
            <a:spAutoFit/>
          </a:bodyPr>
          <a:lstStyle/>
          <a:p>
            <a:pPr marL="25168">
              <a:spcBef>
                <a:spcPts val="20"/>
              </a:spcBef>
            </a:pPr>
            <a:r>
              <a:rPr sz="2675" baseline="9259" dirty="0">
                <a:latin typeface="Calibri"/>
                <a:cs typeface="Calibri"/>
              </a:rPr>
              <a:t>µ</a:t>
            </a:r>
            <a:r>
              <a:rPr sz="1189" dirty="0">
                <a:latin typeface="Calibri"/>
                <a:cs typeface="Calibri"/>
              </a:rPr>
              <a:t>AᴖB</a:t>
            </a:r>
            <a:endParaRPr sz="1189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20" name="object 20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67963" y="5346454"/>
            <a:ext cx="123318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98298" y="5346454"/>
            <a:ext cx="123318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4536" y="5361390"/>
            <a:ext cx="309554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a </a:t>
            </a:r>
            <a:r>
              <a:rPr sz="991" spc="149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86" spc="30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1486" baseline="5555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1400" y="5361389"/>
            <a:ext cx="123318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37649" y="5361389"/>
            <a:ext cx="115766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4773" y="5369634"/>
            <a:ext cx="601491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  <a:tabLst>
                <a:tab pos="509644" algn="l"/>
              </a:tabLst>
            </a:pPr>
            <a:r>
              <a:rPr sz="1486" spc="30" baseline="5555" dirty="0">
                <a:solidFill>
                  <a:srgbClr val="00AF50"/>
                </a:solidFill>
                <a:latin typeface="Arial MT"/>
                <a:cs typeface="Arial MT"/>
              </a:rPr>
              <a:t>a	</a:t>
            </a:r>
            <a:r>
              <a:rPr sz="991" spc="20" dirty="0">
                <a:latin typeface="Arial MT"/>
                <a:cs typeface="Arial MT"/>
              </a:rPr>
              <a:t>x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70606" y="5361389"/>
            <a:ext cx="123318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61735" y="5361389"/>
            <a:ext cx="123318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67983" y="5361389"/>
            <a:ext cx="115766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8799" y="5377879"/>
            <a:ext cx="115766" cy="170267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latin typeface="Arial MT"/>
                <a:cs typeface="Arial MT"/>
              </a:rPr>
              <a:t>x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3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01918"/>
            <a:ext cx="7016552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spc="-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-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78" dirty="0">
                <a:solidFill>
                  <a:srgbClr val="FFFFFF"/>
                </a:solidFill>
              </a:rPr>
              <a:t> </a:t>
            </a:r>
            <a:r>
              <a:rPr sz="2774" spc="40" dirty="0">
                <a:solidFill>
                  <a:srgbClr val="FFFFFF"/>
                </a:solidFill>
              </a:rPr>
              <a:t>Complement</a:t>
            </a:r>
            <a:endParaRPr sz="2774"/>
          </a:p>
        </p:txBody>
      </p:sp>
      <p:sp>
        <p:nvSpPr>
          <p:cNvPr id="3" name="object 3"/>
          <p:cNvSpPr txBox="1"/>
          <p:nvPr/>
        </p:nvSpPr>
        <p:spPr>
          <a:xfrm>
            <a:off x="1676907" y="1178215"/>
            <a:ext cx="5631110" cy="234145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b="1" spc="-20" dirty="0">
                <a:latin typeface="Arial"/>
                <a:cs typeface="Arial"/>
              </a:rPr>
              <a:t>Complement</a:t>
            </a:r>
            <a:r>
              <a:rPr sz="2180" b="1" spc="-10" dirty="0">
                <a:latin typeface="Arial"/>
                <a:cs typeface="Arial"/>
              </a:rPr>
              <a:t> </a:t>
            </a:r>
            <a:r>
              <a:rPr sz="2180" b="1" spc="-20" dirty="0">
                <a:latin typeface="Arial"/>
                <a:cs typeface="Arial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spc="-371" baseline="27777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):</a:t>
            </a:r>
            <a:endParaRPr sz="2180" dirty="0">
              <a:latin typeface="Arial"/>
              <a:cs typeface="Arial"/>
            </a:endParaRPr>
          </a:p>
          <a:p>
            <a:pPr marL="3328414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1784" i="1" spc="-14" baseline="-50925" dirty="0">
                <a:latin typeface="Arial"/>
                <a:cs typeface="Arial"/>
              </a:rPr>
              <a:t>A</a:t>
            </a:r>
            <a:r>
              <a:rPr sz="1784" i="1" spc="-14" baseline="-32407" dirty="0">
                <a:latin typeface="Arial"/>
                <a:cs typeface="Arial"/>
              </a:rPr>
              <a:t>C</a:t>
            </a:r>
            <a:r>
              <a:rPr sz="1784" i="1" spc="44" baseline="-32407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1-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 dirty="0">
              <a:latin typeface="Lucida Sans Unicode"/>
              <a:cs typeface="Lucida Sans Unicode"/>
            </a:endParaRPr>
          </a:p>
          <a:p>
            <a:pPr marL="125838">
              <a:spcBef>
                <a:spcPts val="1853"/>
              </a:spcBef>
            </a:pPr>
            <a:r>
              <a:rPr sz="2180" spc="-20" dirty="0">
                <a:latin typeface="Microsoft Sans Serif"/>
                <a:cs typeface="Microsoft Sans Serif"/>
              </a:rPr>
              <a:t>Example:</a:t>
            </a:r>
            <a:endParaRPr sz="2180" dirty="0">
              <a:latin typeface="Microsoft Sans Serif"/>
              <a:cs typeface="Microsoft Sans Serif"/>
            </a:endParaRPr>
          </a:p>
          <a:p>
            <a:pPr marL="125838">
              <a:spcBef>
                <a:spcPts val="59"/>
              </a:spcBef>
            </a:pPr>
            <a:r>
              <a:rPr sz="2180" i="1" spc="-20" dirty="0">
                <a:latin typeface="Arial"/>
                <a:cs typeface="Arial"/>
              </a:rPr>
              <a:t>A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79" dirty="0">
                <a:latin typeface="Lucida Sans Unicode"/>
                <a:cs typeface="Lucida Sans Unicode"/>
              </a:rPr>
              <a:t>{</a:t>
            </a:r>
            <a:r>
              <a:rPr sz="2180" spc="79" dirty="0">
                <a:latin typeface="Microsoft Sans Serif"/>
                <a:cs typeface="Microsoft Sans Serif"/>
              </a:rPr>
              <a:t>(</a:t>
            </a:r>
            <a:r>
              <a:rPr sz="2180"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-10" dirty="0">
                <a:latin typeface="Microsoft Sans Serif"/>
                <a:cs typeface="Microsoft Sans Serif"/>
              </a:rPr>
              <a:t>0.1),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59" dirty="0">
                <a:latin typeface="Microsoft Sans Serif"/>
                <a:cs typeface="Microsoft Sans Serif"/>
              </a:rPr>
              <a:t>0.4)</a:t>
            </a:r>
            <a:r>
              <a:rPr sz="2180" spc="59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  <a:p>
            <a:pPr marL="124580">
              <a:spcBef>
                <a:spcPts val="1199"/>
              </a:spcBef>
            </a:pPr>
            <a:r>
              <a:rPr sz="2180" i="1" spc="-20" dirty="0">
                <a:latin typeface="Arial"/>
                <a:cs typeface="Arial"/>
              </a:rPr>
              <a:t>C</a:t>
            </a:r>
            <a:r>
              <a:rPr sz="2180" i="1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10" dirty="0">
                <a:latin typeface="Arial"/>
                <a:cs typeface="Arial"/>
              </a:rPr>
              <a:t>A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spc="519" baseline="27777" dirty="0">
                <a:latin typeface="Arial"/>
                <a:cs typeface="Arial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79" dirty="0">
                <a:latin typeface="Lucida Sans Unicode"/>
                <a:cs typeface="Lucida Sans Unicode"/>
              </a:rPr>
              <a:t>{</a:t>
            </a:r>
            <a:r>
              <a:rPr sz="2180" spc="79" dirty="0">
                <a:latin typeface="Microsoft Sans Serif"/>
                <a:cs typeface="Microsoft Sans Serif"/>
              </a:rPr>
              <a:t>(</a:t>
            </a:r>
            <a:r>
              <a:rPr sz="2180"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-10" dirty="0">
                <a:latin typeface="Microsoft Sans Serif"/>
                <a:cs typeface="Microsoft Sans Serif"/>
              </a:rPr>
              <a:t>0.9),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59" dirty="0">
                <a:latin typeface="Microsoft Sans Serif"/>
                <a:cs typeface="Microsoft Sans Serif"/>
              </a:rPr>
              <a:t>0.6)</a:t>
            </a:r>
            <a:r>
              <a:rPr sz="2180" spc="59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4356" y="3814697"/>
            <a:ext cx="3081696" cy="1411867"/>
            <a:chOff x="724729" y="1925009"/>
            <a:chExt cx="1555115" cy="712470"/>
          </a:xfrm>
        </p:grpSpPr>
        <p:sp>
          <p:nvSpPr>
            <p:cNvPr id="5" name="object 5"/>
            <p:cNvSpPr/>
            <p:nvPr/>
          </p:nvSpPr>
          <p:spPr>
            <a:xfrm>
              <a:off x="729809" y="1930089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5" h="702310">
                  <a:moveTo>
                    <a:pt x="0" y="702013"/>
                  </a:moveTo>
                  <a:lnTo>
                    <a:pt x="1544411" y="702013"/>
                  </a:lnTo>
                </a:path>
                <a:path w="1544955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729809" y="2035406"/>
              <a:ext cx="1170305" cy="596900"/>
            </a:xfrm>
            <a:custGeom>
              <a:avLst/>
              <a:gdLst/>
              <a:ahLst/>
              <a:cxnLst/>
              <a:rect l="l" t="t" r="r" b="b"/>
              <a:pathLst>
                <a:path w="1170305" h="596900">
                  <a:moveTo>
                    <a:pt x="0" y="0"/>
                  </a:moveTo>
                  <a:lnTo>
                    <a:pt x="471905" y="0"/>
                  </a:lnTo>
                </a:path>
                <a:path w="1170305" h="596900">
                  <a:moveTo>
                    <a:pt x="468000" y="0"/>
                  </a:moveTo>
                  <a:lnTo>
                    <a:pt x="1169964" y="59669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197810" y="2035406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40286" y="5230004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1400" y="5230004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9767" y="3694415"/>
            <a:ext cx="363663" cy="30251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784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784" baseline="-1388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3526" y="4319314"/>
            <a:ext cx="177427" cy="30251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784" spc="10" dirty="0">
                <a:latin typeface="Calibri"/>
                <a:cs typeface="Calibri"/>
              </a:rPr>
              <a:t>µ</a:t>
            </a:r>
            <a:endParaRPr sz="1784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8799" y="5246493"/>
            <a:ext cx="115766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latin typeface="Arial MT"/>
                <a:cs typeface="Arial MT"/>
              </a:rPr>
              <a:t>x</a:t>
            </a:r>
            <a:endParaRPr sz="991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31185" y="3837926"/>
            <a:ext cx="3081696" cy="1411867"/>
            <a:chOff x="2474194" y="1936731"/>
            <a:chExt cx="1555115" cy="712470"/>
          </a:xfrm>
        </p:grpSpPr>
        <p:sp>
          <p:nvSpPr>
            <p:cNvPr id="14" name="object 14"/>
            <p:cNvSpPr/>
            <p:nvPr/>
          </p:nvSpPr>
          <p:spPr>
            <a:xfrm>
              <a:off x="2479274" y="1941811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4" h="702310">
                  <a:moveTo>
                    <a:pt x="0" y="701996"/>
                  </a:moveTo>
                  <a:lnTo>
                    <a:pt x="1544427" y="701996"/>
                  </a:lnTo>
                </a:path>
                <a:path w="1544954" h="702310">
                  <a:moveTo>
                    <a:pt x="0" y="0"/>
                  </a:moveTo>
                  <a:lnTo>
                    <a:pt x="0" y="701996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9274" y="2047103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1938" y="0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7333" y="2047103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704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07134" y="5253199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98263" y="5253199"/>
            <a:ext cx="123318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30465" y="4033466"/>
            <a:ext cx="0" cy="1206756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401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7635615" y="5269673"/>
            <a:ext cx="115766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latin typeface="Arial MT"/>
                <a:cs typeface="Arial MT"/>
              </a:rPr>
              <a:t>x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5082" y="3948116"/>
            <a:ext cx="232794" cy="18297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991" spc="20" dirty="0">
                <a:latin typeface="Arial MT"/>
                <a:cs typeface="Arial MT"/>
              </a:rPr>
              <a:t>1</a:t>
            </a:r>
            <a:r>
              <a:rPr sz="991" dirty="0">
                <a:latin typeface="Arial MT"/>
                <a:cs typeface="Arial MT"/>
              </a:rPr>
              <a:t>.</a:t>
            </a:r>
            <a:r>
              <a:rPr sz="991" spc="20" dirty="0">
                <a:latin typeface="Arial MT"/>
                <a:cs typeface="Arial MT"/>
              </a:rPr>
              <a:t>0</a:t>
            </a:r>
            <a:endParaRPr sz="991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65632" y="3876799"/>
            <a:ext cx="401413" cy="30238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2675" spc="-14" baseline="9259" dirty="0">
                <a:latin typeface="Calibri"/>
                <a:cs typeface="Calibri"/>
              </a:rPr>
              <a:t>µ</a:t>
            </a:r>
            <a:r>
              <a:rPr sz="1189" spc="-10" dirty="0">
                <a:latin typeface="Calibri"/>
                <a:cs typeface="Calibri"/>
              </a:rPr>
              <a:t>A’</a:t>
            </a:r>
            <a:endParaRPr sz="1189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41251" y="4023650"/>
            <a:ext cx="2300261" cy="1233182"/>
            <a:chOff x="2479274" y="2030453"/>
            <a:chExt cx="1160780" cy="622300"/>
          </a:xfrm>
        </p:grpSpPr>
        <p:sp>
          <p:nvSpPr>
            <p:cNvPr id="24" name="object 24"/>
            <p:cNvSpPr/>
            <p:nvPr/>
          </p:nvSpPr>
          <p:spPr>
            <a:xfrm>
              <a:off x="2948076" y="2047103"/>
              <a:ext cx="686435" cy="596900"/>
            </a:xfrm>
            <a:custGeom>
              <a:avLst/>
              <a:gdLst/>
              <a:ahLst/>
              <a:cxnLst/>
              <a:rect l="l" t="t" r="r" b="b"/>
              <a:pathLst>
                <a:path w="686435" h="596900">
                  <a:moveTo>
                    <a:pt x="0" y="0"/>
                  </a:moveTo>
                  <a:lnTo>
                    <a:pt x="686403" y="596704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9274" y="2643807"/>
              <a:ext cx="473075" cy="0"/>
            </a:xfrm>
            <a:custGeom>
              <a:avLst/>
              <a:gdLst/>
              <a:ahLst/>
              <a:cxnLst/>
              <a:rect l="l" t="t" r="r" b="b"/>
              <a:pathLst>
                <a:path w="473075">
                  <a:moveTo>
                    <a:pt x="0" y="0"/>
                  </a:moveTo>
                  <a:lnTo>
                    <a:pt x="472763" y="0"/>
                  </a:lnTo>
                </a:path>
              </a:pathLst>
            </a:custGeom>
            <a:ln w="17830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4196" y="2035406"/>
              <a:ext cx="690880" cy="608965"/>
            </a:xfrm>
            <a:custGeom>
              <a:avLst/>
              <a:gdLst/>
              <a:ahLst/>
              <a:cxnLst/>
              <a:rect l="l" t="t" r="r" b="b"/>
              <a:pathLst>
                <a:path w="690879" h="608964">
                  <a:moveTo>
                    <a:pt x="0" y="608401"/>
                  </a:moveTo>
                  <a:lnTo>
                    <a:pt x="690283" y="0"/>
                  </a:lnTo>
                </a:path>
              </a:pathLst>
            </a:custGeom>
            <a:ln w="990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72915" y="3740726"/>
            <a:ext cx="363663" cy="30251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784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1784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784" baseline="-13888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9099" y="4010285"/>
            <a:ext cx="0" cy="1206756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393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29" name="object 29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30" name="object 30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4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01917"/>
            <a:ext cx="6387378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spc="-2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-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spc="-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78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Products</a:t>
            </a:r>
            <a:endParaRPr sz="2774"/>
          </a:p>
        </p:txBody>
      </p:sp>
      <p:sp>
        <p:nvSpPr>
          <p:cNvPr id="3" name="object 3"/>
          <p:cNvSpPr txBox="1"/>
          <p:nvPr/>
        </p:nvSpPr>
        <p:spPr>
          <a:xfrm>
            <a:off x="1727240" y="2127663"/>
            <a:ext cx="5931855" cy="207009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b="1" spc="-10" dirty="0">
                <a:latin typeface="Arial"/>
                <a:cs typeface="Arial"/>
              </a:rPr>
              <a:t>Algebric</a:t>
            </a:r>
            <a:r>
              <a:rPr sz="2180" b="1" spc="-30" dirty="0">
                <a:latin typeface="Arial"/>
                <a:cs typeface="Arial"/>
              </a:rPr>
              <a:t> </a:t>
            </a:r>
            <a:r>
              <a:rPr sz="2180" b="1" spc="-20" dirty="0">
                <a:latin typeface="Arial"/>
                <a:cs typeface="Arial"/>
              </a:rPr>
              <a:t>product</a:t>
            </a:r>
            <a:r>
              <a:rPr sz="2180" b="1" spc="-30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or</a:t>
            </a:r>
            <a:r>
              <a:rPr sz="2180" b="1" spc="-30" dirty="0">
                <a:latin typeface="Arial"/>
                <a:cs typeface="Arial"/>
              </a:rPr>
              <a:t> Vector</a:t>
            </a:r>
            <a:r>
              <a:rPr sz="2180" b="1" spc="-20" dirty="0">
                <a:latin typeface="Arial"/>
                <a:cs typeface="Arial"/>
              </a:rPr>
              <a:t> product</a:t>
            </a:r>
            <a:r>
              <a:rPr sz="2180" b="1" spc="-30" dirty="0">
                <a:latin typeface="Arial"/>
                <a:cs typeface="Arial"/>
              </a:rPr>
              <a:t> </a:t>
            </a:r>
            <a:r>
              <a:rPr sz="2180" b="1" spc="-59" dirty="0">
                <a:latin typeface="Arial"/>
                <a:cs typeface="Arial"/>
              </a:rPr>
              <a:t>(A</a:t>
            </a:r>
            <a:r>
              <a:rPr sz="2180" spc="-59" dirty="0">
                <a:latin typeface="Lucida Sans Unicode"/>
                <a:cs typeface="Lucida Sans Unicode"/>
              </a:rPr>
              <a:t>•</a:t>
            </a:r>
            <a:r>
              <a:rPr sz="2180" b="1" spc="-59" dirty="0">
                <a:latin typeface="Arial"/>
                <a:cs typeface="Arial"/>
              </a:rPr>
              <a:t>B):</a:t>
            </a:r>
            <a:endParaRPr sz="2180" dirty="0">
              <a:latin typeface="Arial"/>
              <a:cs typeface="Arial"/>
            </a:endParaRPr>
          </a:p>
          <a:p>
            <a:pPr marL="2801153" algn="ctr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-252" baseline="-13888" dirty="0">
                <a:latin typeface="Lucida Sans Unicode"/>
                <a:cs typeface="Lucida Sans Unicode"/>
              </a:rPr>
              <a:t>•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307" dirty="0">
                <a:latin typeface="Lucida Sans Unicode"/>
                <a:cs typeface="Lucida Sans Unicode"/>
              </a:rPr>
              <a:t>•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 dirty="0">
              <a:latin typeface="Lucida Sans Unicode"/>
              <a:cs typeface="Lucida Sans Unicode"/>
            </a:endParaRPr>
          </a:p>
          <a:p>
            <a:pPr marL="75503">
              <a:spcBef>
                <a:spcPts val="1853"/>
              </a:spcBef>
            </a:pPr>
            <a:r>
              <a:rPr sz="2180" b="1" spc="-10" dirty="0">
                <a:latin typeface="Arial"/>
                <a:cs typeface="Arial"/>
              </a:rPr>
              <a:t>Scalar </a:t>
            </a:r>
            <a:r>
              <a:rPr sz="2180" b="1" spc="-20" dirty="0">
                <a:latin typeface="Arial"/>
                <a:cs typeface="Arial"/>
              </a:rPr>
              <a:t>p</a:t>
            </a:r>
            <a:r>
              <a:rPr sz="2180" b="1" spc="-59" dirty="0">
                <a:latin typeface="Arial"/>
                <a:cs typeface="Arial"/>
              </a:rPr>
              <a:t>r</a:t>
            </a:r>
            <a:r>
              <a:rPr sz="2180" b="1" spc="-10" dirty="0">
                <a:latin typeface="Arial"/>
                <a:cs typeface="Arial"/>
              </a:rPr>
              <a:t>oduct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20" dirty="0">
                <a:latin typeface="Verdana"/>
                <a:cs typeface="Verdana"/>
              </a:rPr>
              <a:t>α</a:t>
            </a:r>
            <a:r>
              <a:rPr sz="2180" i="1" spc="-277" dirty="0">
                <a:latin typeface="Verdana"/>
                <a:cs typeface="Verdan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10" dirty="0">
                <a:latin typeface="Microsoft Sans Serif"/>
                <a:cs typeface="Microsoft Sans Serif"/>
              </a:rPr>
              <a:t>:</a:t>
            </a:r>
            <a:endParaRPr sz="2180" dirty="0">
              <a:latin typeface="Microsoft Sans Serif"/>
              <a:cs typeface="Microsoft Sans Serif"/>
            </a:endParaRPr>
          </a:p>
          <a:p>
            <a:pPr marL="2801153" algn="ctr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49" baseline="-13888" dirty="0">
                <a:latin typeface="Sitka Text"/>
                <a:cs typeface="Sitka Text"/>
              </a:rPr>
              <a:t>α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20" dirty="0">
                <a:latin typeface="Verdana"/>
                <a:cs typeface="Verdana"/>
              </a:rPr>
              <a:t>α</a:t>
            </a:r>
            <a:r>
              <a:rPr sz="2180" i="1" spc="-277" dirty="0">
                <a:latin typeface="Verdana"/>
                <a:cs typeface="Verdana"/>
              </a:rPr>
              <a:t> </a:t>
            </a:r>
            <a:r>
              <a:rPr sz="2180" spc="-783" dirty="0">
                <a:latin typeface="Lucida Sans Unicode"/>
                <a:cs typeface="Lucida Sans Unicode"/>
              </a:rPr>
              <a:t>·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5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01917"/>
            <a:ext cx="8217017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spc="-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78" dirty="0">
                <a:solidFill>
                  <a:srgbClr val="FFFFFF"/>
                </a:solidFill>
              </a:rPr>
              <a:t> </a:t>
            </a:r>
            <a:r>
              <a:rPr sz="2774" spc="50" dirty="0">
                <a:solidFill>
                  <a:srgbClr val="FFFFFF"/>
                </a:solidFill>
              </a:rPr>
              <a:t>Sum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40" dirty="0">
                <a:solidFill>
                  <a:srgbClr val="FFFFFF"/>
                </a:solidFill>
              </a:rPr>
              <a:t>and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Difference</a:t>
            </a:r>
            <a:endParaRPr sz="2774"/>
          </a:p>
        </p:txBody>
      </p:sp>
      <p:sp>
        <p:nvSpPr>
          <p:cNvPr id="3" name="object 3"/>
          <p:cNvSpPr txBox="1"/>
          <p:nvPr/>
        </p:nvSpPr>
        <p:spPr>
          <a:xfrm>
            <a:off x="1702074" y="984051"/>
            <a:ext cx="6995160" cy="492729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</a:pPr>
            <a:r>
              <a:rPr sz="2180" b="1" spc="-20" dirty="0">
                <a:latin typeface="Arial"/>
                <a:cs typeface="Arial"/>
              </a:rPr>
              <a:t>Sum</a:t>
            </a:r>
            <a:r>
              <a:rPr sz="2180" b="1" spc="-10" dirty="0">
                <a:latin typeface="Arial"/>
                <a:cs typeface="Arial"/>
              </a:rPr>
              <a:t> 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b="1" spc="-10" dirty="0">
                <a:latin typeface="Arial"/>
                <a:cs typeface="Arial"/>
              </a:rPr>
              <a:t>):</a:t>
            </a:r>
            <a:endParaRPr sz="2180" dirty="0">
              <a:latin typeface="Arial"/>
              <a:cs typeface="Arial"/>
            </a:endParaRPr>
          </a:p>
          <a:p>
            <a:pPr marL="1788157" algn="ctr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59" baseline="-13888" dirty="0">
                <a:latin typeface="Lucida Sans Unicode"/>
                <a:cs typeface="Lucida Sans Unicode"/>
              </a:rPr>
              <a:t>+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−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783" dirty="0">
                <a:latin typeface="Lucida Sans Unicode"/>
                <a:cs typeface="Lucida Sans Unicode"/>
              </a:rPr>
              <a:t>·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 dirty="0">
              <a:latin typeface="Lucida Sans Unicode"/>
              <a:cs typeface="Lucida Sans Unicode"/>
            </a:endParaRPr>
          </a:p>
          <a:p>
            <a:pPr marL="100670">
              <a:spcBef>
                <a:spcPts val="1853"/>
              </a:spcBef>
            </a:pPr>
            <a:r>
              <a:rPr sz="2180" b="1" spc="-10" dirty="0">
                <a:latin typeface="Arial"/>
                <a:cs typeface="Arial"/>
              </a:rPr>
              <a:t>Dif</a:t>
            </a:r>
            <a:r>
              <a:rPr sz="2180" b="1" spc="-40" dirty="0">
                <a:latin typeface="Arial"/>
                <a:cs typeface="Arial"/>
              </a:rPr>
              <a:t>f</a:t>
            </a:r>
            <a:r>
              <a:rPr sz="2180" b="1" spc="-10" dirty="0">
                <a:latin typeface="Arial"/>
                <a:cs typeface="Arial"/>
              </a:rPr>
              <a:t>erence </a:t>
            </a:r>
            <a:r>
              <a:rPr sz="2180" b="1" spc="-20" dirty="0">
                <a:latin typeface="Arial"/>
                <a:cs typeface="Arial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−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8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spc="-371" baseline="27777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):</a:t>
            </a:r>
            <a:endParaRPr sz="2180" dirty="0">
              <a:latin typeface="Arial"/>
              <a:cs typeface="Arial"/>
            </a:endParaRPr>
          </a:p>
          <a:p>
            <a:pPr marL="1788157" algn="ctr">
              <a:spcBef>
                <a:spcPts val="1970"/>
              </a:spcBef>
            </a:pPr>
            <a:r>
              <a:rPr sz="3270" i="1" spc="-149" baseline="2525" dirty="0">
                <a:latin typeface="Verdana"/>
                <a:cs typeface="Verdana"/>
              </a:rPr>
              <a:t>µ</a:t>
            </a:r>
            <a:r>
              <a:rPr sz="2378" i="1" spc="-14" baseline="-10416" dirty="0">
                <a:latin typeface="Arial"/>
                <a:cs typeface="Arial"/>
              </a:rPr>
              <a:t>A</a:t>
            </a:r>
            <a:r>
              <a:rPr sz="2378" spc="-341" baseline="-10416" dirty="0">
                <a:latin typeface="Lucida Sans Unicode"/>
                <a:cs typeface="Lucida Sans Unicode"/>
              </a:rPr>
              <a:t>−</a:t>
            </a:r>
            <a:r>
              <a:rPr sz="2378" i="1" spc="-14" baseline="-10416" dirty="0">
                <a:latin typeface="Arial"/>
                <a:cs typeface="Arial"/>
              </a:rPr>
              <a:t>B</a:t>
            </a:r>
            <a:r>
              <a:rPr sz="2378" i="1" spc="-414" baseline="-10416" dirty="0">
                <a:latin typeface="Arial"/>
                <a:cs typeface="Arial"/>
              </a:rPr>
              <a:t> </a:t>
            </a:r>
            <a:r>
              <a:rPr sz="3270" spc="192" baseline="2525" dirty="0">
                <a:latin typeface="Lucida Sans Unicode"/>
                <a:cs typeface="Lucida Sans Unicode"/>
              </a:rPr>
              <a:t>(</a:t>
            </a:r>
            <a:r>
              <a:rPr sz="3270" i="1" spc="-14" baseline="2525" dirty="0">
                <a:latin typeface="Arial"/>
                <a:cs typeface="Arial"/>
              </a:rPr>
              <a:t>x</a:t>
            </a:r>
            <a:r>
              <a:rPr sz="3270" i="1" spc="-608" baseline="2525" dirty="0">
                <a:latin typeface="Arial"/>
                <a:cs typeface="Arial"/>
              </a:rPr>
              <a:t> </a:t>
            </a:r>
            <a:r>
              <a:rPr sz="3270" spc="192" baseline="2525" dirty="0">
                <a:latin typeface="Lucida Sans Unicode"/>
                <a:cs typeface="Lucida Sans Unicode"/>
              </a:rPr>
              <a:t>)</a:t>
            </a:r>
            <a:r>
              <a:rPr sz="3270" spc="-133" baseline="2525" dirty="0">
                <a:latin typeface="Lucida Sans Unicode"/>
                <a:cs typeface="Lucida Sans Unicode"/>
              </a:rPr>
              <a:t> </a:t>
            </a:r>
            <a:r>
              <a:rPr sz="3270" spc="-87" baseline="2525" dirty="0">
                <a:latin typeface="Lucida Sans Unicode"/>
                <a:cs typeface="Lucida Sans Unicode"/>
              </a:rPr>
              <a:t>=</a:t>
            </a:r>
            <a:r>
              <a:rPr sz="3270" spc="-133" baseline="2525" dirty="0">
                <a:latin typeface="Lucida Sans Unicode"/>
                <a:cs typeface="Lucida Sans Unicode"/>
              </a:rPr>
              <a:t> </a:t>
            </a:r>
            <a:r>
              <a:rPr sz="3270" i="1" spc="-149" baseline="2525" dirty="0">
                <a:latin typeface="Verdana"/>
                <a:cs typeface="Verdana"/>
              </a:rPr>
              <a:t>µ</a:t>
            </a:r>
            <a:r>
              <a:rPr sz="2378" i="1" spc="-14" baseline="-17361" dirty="0">
                <a:latin typeface="Arial"/>
                <a:cs typeface="Arial"/>
              </a:rPr>
              <a:t>A</a:t>
            </a:r>
            <a:r>
              <a:rPr sz="2378" spc="-222" baseline="-17361" dirty="0">
                <a:latin typeface="Lucida Sans Unicode"/>
                <a:cs typeface="Lucida Sans Unicode"/>
              </a:rPr>
              <a:t>∩</a:t>
            </a:r>
            <a:r>
              <a:rPr sz="2378" i="1" spc="87" baseline="-17361" dirty="0">
                <a:latin typeface="Arial"/>
                <a:cs typeface="Arial"/>
              </a:rPr>
              <a:t>B</a:t>
            </a:r>
            <a:r>
              <a:rPr sz="1189" i="1" spc="-10" dirty="0">
                <a:latin typeface="Arial"/>
                <a:cs typeface="Arial"/>
              </a:rPr>
              <a:t>C</a:t>
            </a:r>
            <a:r>
              <a:rPr sz="1189" i="1" spc="-69" dirty="0">
                <a:latin typeface="Arial"/>
                <a:cs typeface="Arial"/>
              </a:rPr>
              <a:t> </a:t>
            </a:r>
            <a:r>
              <a:rPr sz="3270" spc="192" baseline="2525" dirty="0">
                <a:latin typeface="Lucida Sans Unicode"/>
                <a:cs typeface="Lucida Sans Unicode"/>
              </a:rPr>
              <a:t>(</a:t>
            </a:r>
            <a:r>
              <a:rPr sz="3270" i="1" spc="-14" baseline="2525" dirty="0">
                <a:latin typeface="Arial"/>
                <a:cs typeface="Arial"/>
              </a:rPr>
              <a:t>x</a:t>
            </a:r>
            <a:r>
              <a:rPr sz="3270" i="1" spc="-608" baseline="2525" dirty="0">
                <a:latin typeface="Arial"/>
                <a:cs typeface="Arial"/>
              </a:rPr>
              <a:t> </a:t>
            </a:r>
            <a:r>
              <a:rPr sz="3270" spc="192" baseline="2525" dirty="0">
                <a:latin typeface="Lucida Sans Unicode"/>
                <a:cs typeface="Lucida Sans Unicode"/>
              </a:rPr>
              <a:t>)</a:t>
            </a:r>
            <a:endParaRPr sz="3270" baseline="2525" dirty="0">
              <a:latin typeface="Lucida Sans Unicode"/>
              <a:cs typeface="Lucida Sans Unicode"/>
            </a:endParaRPr>
          </a:p>
          <a:p>
            <a:pPr marL="100670">
              <a:spcBef>
                <a:spcPts val="1714"/>
              </a:spcBef>
            </a:pPr>
            <a:r>
              <a:rPr sz="2180" b="1" spc="-10" dirty="0">
                <a:latin typeface="Arial"/>
                <a:cs typeface="Arial"/>
              </a:rPr>
              <a:t>Disjunctive </a:t>
            </a:r>
            <a:r>
              <a:rPr sz="2180" b="1" spc="-20" dirty="0">
                <a:latin typeface="Arial"/>
                <a:cs typeface="Arial"/>
              </a:rPr>
              <a:t>sum:</a:t>
            </a:r>
            <a:r>
              <a:rPr sz="2180" b="1" spc="129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⊕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8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baseline="27777" dirty="0">
                <a:latin typeface="Arial"/>
                <a:cs typeface="Arial"/>
              </a:rPr>
              <a:t> </a:t>
            </a:r>
            <a:r>
              <a:rPr sz="2378" i="1" spc="-311" baseline="27777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378" i="1" spc="-14" baseline="27777" dirty="0">
                <a:latin typeface="Arial"/>
                <a:cs typeface="Arial"/>
              </a:rPr>
              <a:t>C</a:t>
            </a:r>
            <a:r>
              <a:rPr sz="2378" i="1" spc="-371" baseline="27777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b="1" spc="-10" dirty="0">
                <a:latin typeface="Arial"/>
                <a:cs typeface="Arial"/>
              </a:rPr>
              <a:t>)</a:t>
            </a:r>
            <a:endParaRPr sz="2180" dirty="0">
              <a:latin typeface="Arial"/>
              <a:cs typeface="Arial"/>
            </a:endParaRPr>
          </a:p>
          <a:p>
            <a:pPr marL="100670">
              <a:spcBef>
                <a:spcPts val="1754"/>
              </a:spcBef>
            </a:pPr>
            <a:r>
              <a:rPr sz="2180" b="1" spc="-20" dirty="0">
                <a:latin typeface="Arial"/>
                <a:cs typeface="Arial"/>
              </a:rPr>
              <a:t>Bounded</a:t>
            </a:r>
            <a:r>
              <a:rPr sz="2180" b="1" spc="-10" dirty="0">
                <a:latin typeface="Arial"/>
                <a:cs typeface="Arial"/>
              </a:rPr>
              <a:t> </a:t>
            </a:r>
            <a:r>
              <a:rPr sz="2180" b="1" spc="-20" dirty="0">
                <a:latin typeface="Arial"/>
                <a:cs typeface="Arial"/>
              </a:rPr>
              <a:t>Sum:</a:t>
            </a:r>
            <a:r>
              <a:rPr sz="2180" b="1" spc="129" dirty="0">
                <a:latin typeface="Arial"/>
                <a:cs typeface="Arial"/>
              </a:rPr>
              <a:t> </a:t>
            </a:r>
            <a:r>
              <a:rPr sz="2180" spc="-218" dirty="0">
                <a:latin typeface="Lucida Sans Unicode"/>
                <a:cs typeface="Lucida Sans Unicode"/>
              </a:rPr>
              <a:t>|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A(x)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⊕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B(x)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18" dirty="0">
                <a:latin typeface="Lucida Sans Unicode"/>
                <a:cs typeface="Lucida Sans Unicode"/>
              </a:rPr>
              <a:t>|</a:t>
            </a:r>
            <a:endParaRPr sz="2180" dirty="0">
              <a:latin typeface="Lucida Sans Unicode"/>
              <a:cs typeface="Lucida Sans Unicode"/>
            </a:endParaRPr>
          </a:p>
          <a:p>
            <a:pPr marL="2208456">
              <a:spcBef>
                <a:spcPts val="185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spc="-192" baseline="-13888" dirty="0">
                <a:latin typeface="Lucida Sans Unicode"/>
                <a:cs typeface="Lucida Sans Unicode"/>
              </a:rPr>
              <a:t>|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192" baseline="-13888" dirty="0">
                <a:latin typeface="Lucida Sans Unicode"/>
                <a:cs typeface="Lucida Sans Unicode"/>
              </a:rPr>
              <a:t>(</a:t>
            </a:r>
            <a:r>
              <a:rPr sz="2378" i="1" spc="-14" baseline="-13888" dirty="0">
                <a:latin typeface="Arial"/>
                <a:cs typeface="Arial"/>
              </a:rPr>
              <a:t>x</a:t>
            </a:r>
            <a:r>
              <a:rPr sz="2378" i="1" spc="-446" baseline="-13888" dirty="0">
                <a:latin typeface="Arial"/>
                <a:cs typeface="Arial"/>
              </a:rPr>
              <a:t> </a:t>
            </a:r>
            <a:r>
              <a:rPr sz="2378" spc="192" baseline="-13888" dirty="0">
                <a:latin typeface="Lucida Sans Unicode"/>
                <a:cs typeface="Lucida Sans Unicode"/>
              </a:rPr>
              <a:t>)</a:t>
            </a:r>
            <a:r>
              <a:rPr sz="2378" spc="59" baseline="-13888" dirty="0">
                <a:latin typeface="Lucida Sans Unicode"/>
                <a:cs typeface="Lucida Sans Unicode"/>
              </a:rPr>
              <a:t>⊕</a:t>
            </a:r>
            <a:r>
              <a:rPr sz="2378" i="1" spc="87" baseline="-13888" dirty="0">
                <a:latin typeface="Arial"/>
                <a:cs typeface="Arial"/>
              </a:rPr>
              <a:t>B</a:t>
            </a:r>
            <a:r>
              <a:rPr sz="2378" spc="192" baseline="-13888" dirty="0">
                <a:latin typeface="Lucida Sans Unicode"/>
                <a:cs typeface="Lucida Sans Unicode"/>
              </a:rPr>
              <a:t>(</a:t>
            </a:r>
            <a:r>
              <a:rPr sz="2378" i="1" spc="-14" baseline="-13888" dirty="0">
                <a:latin typeface="Arial"/>
                <a:cs typeface="Arial"/>
              </a:rPr>
              <a:t>x</a:t>
            </a:r>
            <a:r>
              <a:rPr sz="2378" i="1" spc="-446" baseline="-13888" dirty="0">
                <a:latin typeface="Arial"/>
                <a:cs typeface="Arial"/>
              </a:rPr>
              <a:t> </a:t>
            </a:r>
            <a:r>
              <a:rPr sz="2378" spc="192" baseline="-13888" dirty="0">
                <a:latin typeface="Lucida Sans Unicode"/>
                <a:cs typeface="Lucida Sans Unicode"/>
              </a:rPr>
              <a:t>)</a:t>
            </a:r>
            <a:r>
              <a:rPr sz="2378" spc="-192" baseline="-13888" dirty="0">
                <a:latin typeface="Lucida Sans Unicode"/>
                <a:cs typeface="Lucida Sans Unicode"/>
              </a:rPr>
              <a:t>|</a:t>
            </a:r>
            <a:r>
              <a:rPr sz="2378" spc="297" baseline="-13888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min</a:t>
            </a:r>
            <a:r>
              <a:rPr sz="2180" spc="357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Microsoft Sans Serif"/>
                <a:cs typeface="Microsoft Sans Serif"/>
              </a:rPr>
              <a:t>1,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  <a:p>
            <a:pPr marL="100670">
              <a:spcBef>
                <a:spcPts val="1843"/>
              </a:spcBef>
            </a:pPr>
            <a:r>
              <a:rPr sz="2180" b="1" spc="-20" dirty="0">
                <a:latin typeface="Arial"/>
                <a:cs typeface="Arial"/>
              </a:rPr>
              <a:t>Bounded</a:t>
            </a:r>
            <a:r>
              <a:rPr sz="2180" b="1" spc="-10" dirty="0">
                <a:latin typeface="Arial"/>
                <a:cs typeface="Arial"/>
              </a:rPr>
              <a:t> Dif</a:t>
            </a:r>
            <a:r>
              <a:rPr sz="2180" b="1" spc="-40" dirty="0">
                <a:latin typeface="Arial"/>
                <a:cs typeface="Arial"/>
              </a:rPr>
              <a:t>f</a:t>
            </a:r>
            <a:r>
              <a:rPr sz="2180" b="1" spc="-10" dirty="0">
                <a:latin typeface="Arial"/>
                <a:cs typeface="Arial"/>
              </a:rPr>
              <a:t>erence:</a:t>
            </a:r>
            <a:r>
              <a:rPr sz="2180" b="1" spc="129" dirty="0">
                <a:latin typeface="Arial"/>
                <a:cs typeface="Arial"/>
              </a:rPr>
              <a:t> </a:t>
            </a:r>
            <a:r>
              <a:rPr sz="2180" spc="-218" dirty="0">
                <a:latin typeface="Lucida Sans Unicode"/>
                <a:cs typeface="Lucida Sans Unicode"/>
              </a:rPr>
              <a:t>|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A(x)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⊖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B(x)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18" dirty="0">
                <a:latin typeface="Lucida Sans Unicode"/>
                <a:cs typeface="Lucida Sans Unicode"/>
              </a:rPr>
              <a:t>|</a:t>
            </a:r>
            <a:endParaRPr sz="2180" dirty="0">
              <a:latin typeface="Lucida Sans Unicode"/>
              <a:cs typeface="Lucida Sans Unicode"/>
            </a:endParaRPr>
          </a:p>
          <a:p>
            <a:pPr marL="1789414" algn="ctr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spc="-192" baseline="-13888" dirty="0">
                <a:latin typeface="Lucida Sans Unicode"/>
                <a:cs typeface="Lucida Sans Unicode"/>
              </a:rPr>
              <a:t>|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192" baseline="-13888" dirty="0">
                <a:latin typeface="Lucida Sans Unicode"/>
                <a:cs typeface="Lucida Sans Unicode"/>
              </a:rPr>
              <a:t>(</a:t>
            </a:r>
            <a:r>
              <a:rPr sz="2378" i="1" spc="-14" baseline="-13888" dirty="0">
                <a:latin typeface="Arial"/>
                <a:cs typeface="Arial"/>
              </a:rPr>
              <a:t>x</a:t>
            </a:r>
            <a:r>
              <a:rPr sz="2378" i="1" spc="-446" baseline="-13888" dirty="0">
                <a:latin typeface="Arial"/>
                <a:cs typeface="Arial"/>
              </a:rPr>
              <a:t> </a:t>
            </a:r>
            <a:r>
              <a:rPr sz="2378" spc="192" baseline="-13888" dirty="0">
                <a:latin typeface="Lucida Sans Unicode"/>
                <a:cs typeface="Lucida Sans Unicode"/>
              </a:rPr>
              <a:t>)</a:t>
            </a:r>
            <a:r>
              <a:rPr sz="2378" spc="59" baseline="-13888" dirty="0">
                <a:latin typeface="Lucida Sans Unicode"/>
                <a:cs typeface="Lucida Sans Unicode"/>
              </a:rPr>
              <a:t>⊖</a:t>
            </a:r>
            <a:r>
              <a:rPr sz="2378" i="1" spc="87" baseline="-13888" dirty="0">
                <a:latin typeface="Arial"/>
                <a:cs typeface="Arial"/>
              </a:rPr>
              <a:t>B</a:t>
            </a:r>
            <a:r>
              <a:rPr sz="2378" spc="192" baseline="-13888" dirty="0">
                <a:latin typeface="Lucida Sans Unicode"/>
                <a:cs typeface="Lucida Sans Unicode"/>
              </a:rPr>
              <a:t>(</a:t>
            </a:r>
            <a:r>
              <a:rPr sz="2378" i="1" spc="-14" baseline="-13888" dirty="0">
                <a:latin typeface="Arial"/>
                <a:cs typeface="Arial"/>
              </a:rPr>
              <a:t>x</a:t>
            </a:r>
            <a:r>
              <a:rPr sz="2378" i="1" spc="-446" baseline="-13888" dirty="0">
                <a:latin typeface="Arial"/>
                <a:cs typeface="Arial"/>
              </a:rPr>
              <a:t> </a:t>
            </a:r>
            <a:r>
              <a:rPr sz="2378" spc="192" baseline="-13888" dirty="0">
                <a:latin typeface="Lucida Sans Unicode"/>
                <a:cs typeface="Lucida Sans Unicode"/>
              </a:rPr>
              <a:t>)</a:t>
            </a:r>
            <a:r>
              <a:rPr sz="2378" spc="-192" baseline="-13888" dirty="0">
                <a:latin typeface="Lucida Sans Unicode"/>
                <a:cs typeface="Lucida Sans Unicode"/>
              </a:rPr>
              <a:t>|</a:t>
            </a:r>
            <a:r>
              <a:rPr sz="2378" spc="297" baseline="-13888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max</a:t>
            </a:r>
            <a:r>
              <a:rPr sz="2180" spc="357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Microsoft Sans Serif"/>
                <a:cs typeface="Microsoft Sans Serif"/>
              </a:rPr>
              <a:t>0,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−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1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endParaRPr sz="218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6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01917"/>
            <a:ext cx="8140257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88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Equality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spc="40" dirty="0">
                <a:solidFill>
                  <a:srgbClr val="FFFFFF"/>
                </a:solidFill>
              </a:rPr>
              <a:t>and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dirty="0">
                <a:solidFill>
                  <a:srgbClr val="FFFFFF"/>
                </a:solidFill>
              </a:rPr>
              <a:t>Power</a:t>
            </a:r>
            <a:endParaRPr sz="2774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4260214"/>
            <a:ext cx="152209" cy="1522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4676427"/>
            <a:ext cx="152209" cy="1522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6907" y="1775905"/>
            <a:ext cx="5656277" cy="313859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b="1" spc="-10" dirty="0">
                <a:latin typeface="Arial"/>
                <a:cs typeface="Arial"/>
              </a:rPr>
              <a:t>Equality </a:t>
            </a:r>
            <a:r>
              <a:rPr sz="2180" b="1" spc="-20" dirty="0">
                <a:latin typeface="Arial"/>
                <a:cs typeface="Arial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b="1" spc="-10" dirty="0">
                <a:latin typeface="Arial"/>
                <a:cs typeface="Arial"/>
              </a:rPr>
              <a:t>):</a:t>
            </a:r>
            <a:endParaRPr sz="2180">
              <a:latin typeface="Arial"/>
              <a:cs typeface="Arial"/>
            </a:endParaRPr>
          </a:p>
          <a:p>
            <a:pPr marL="3177408" algn="ctr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>
              <a:latin typeface="Lucida Sans Unicode"/>
              <a:cs typeface="Lucida Sans Unicode"/>
            </a:endParaRPr>
          </a:p>
          <a:p>
            <a:pPr marL="125838">
              <a:spcBef>
                <a:spcPts val="1853"/>
              </a:spcBef>
            </a:pPr>
            <a:r>
              <a:rPr sz="2180" b="1" spc="-40" dirty="0">
                <a:latin typeface="Arial"/>
                <a:cs typeface="Arial"/>
              </a:rPr>
              <a:t>Power </a:t>
            </a:r>
            <a:r>
              <a:rPr sz="2180" b="1" spc="-10" dirty="0">
                <a:latin typeface="Arial"/>
                <a:cs typeface="Arial"/>
              </a:rPr>
              <a:t>of</a:t>
            </a:r>
            <a:r>
              <a:rPr sz="2180" b="1" spc="-40" dirty="0">
                <a:latin typeface="Arial"/>
                <a:cs typeface="Arial"/>
              </a:rPr>
              <a:t> </a:t>
            </a:r>
            <a:r>
              <a:rPr sz="2180" b="1" spc="-20" dirty="0">
                <a:latin typeface="Arial"/>
                <a:cs typeface="Arial"/>
              </a:rPr>
              <a:t>a</a:t>
            </a:r>
            <a:r>
              <a:rPr sz="2180" b="1" spc="-30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fuzzy</a:t>
            </a:r>
            <a:r>
              <a:rPr sz="2180" b="1" spc="-40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set</a:t>
            </a:r>
            <a:r>
              <a:rPr sz="2180" b="1" spc="-30" dirty="0">
                <a:latin typeface="Arial"/>
                <a:cs typeface="Arial"/>
              </a:rPr>
              <a:t> </a:t>
            </a:r>
            <a:r>
              <a:rPr sz="2180" i="1" spc="59" dirty="0">
                <a:latin typeface="Arial"/>
                <a:cs typeface="Arial"/>
              </a:rPr>
              <a:t>A</a:t>
            </a:r>
            <a:r>
              <a:rPr sz="2378" i="1" spc="87" baseline="27777" dirty="0">
                <a:latin typeface="Sitka Text"/>
                <a:cs typeface="Sitka Text"/>
              </a:rPr>
              <a:t>α</a:t>
            </a:r>
            <a:r>
              <a:rPr sz="2180" spc="59" dirty="0">
                <a:latin typeface="Microsoft Sans Serif"/>
                <a:cs typeface="Microsoft Sans Serif"/>
              </a:rPr>
              <a:t>:</a:t>
            </a:r>
            <a:endParaRPr sz="2180">
              <a:latin typeface="Microsoft Sans Serif"/>
              <a:cs typeface="Microsoft Sans Serif"/>
            </a:endParaRPr>
          </a:p>
          <a:p>
            <a:pPr marL="3166083" algn="ctr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1784" i="1" spc="414" baseline="4629" dirty="0">
                <a:latin typeface="Calibri"/>
                <a:cs typeface="Calibri"/>
              </a:rPr>
              <a:t>α</a:t>
            </a:r>
            <a:r>
              <a:rPr sz="1784" i="1" spc="-119" baseline="4629" dirty="0">
                <a:latin typeface="Calibri"/>
                <a:cs typeface="Calibri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357" dirty="0">
                <a:latin typeface="Lucida Sans Unicode"/>
                <a:cs typeface="Lucida Sans Unicode"/>
              </a:rPr>
              <a:t>{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r>
              <a:rPr sz="2378" i="1" spc="149" baseline="27777" dirty="0">
                <a:latin typeface="Sitka Text"/>
                <a:cs typeface="Sitka Text"/>
              </a:rPr>
              <a:t>α</a:t>
            </a:r>
            <a:endParaRPr sz="2378" baseline="27777">
              <a:latin typeface="Sitka Text"/>
              <a:cs typeface="Sitka Text"/>
            </a:endParaRPr>
          </a:p>
          <a:p>
            <a:pPr marL="674491">
              <a:spcBef>
                <a:spcPts val="2437"/>
              </a:spcBef>
            </a:pPr>
            <a:r>
              <a:rPr sz="2180" spc="-10" dirty="0">
                <a:latin typeface="Microsoft Sans Serif"/>
                <a:cs typeface="Microsoft Sans Serif"/>
              </a:rPr>
              <a:t>If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20" dirty="0">
                <a:latin typeface="Verdana"/>
                <a:cs typeface="Verdana"/>
              </a:rPr>
              <a:t>α</a:t>
            </a:r>
            <a:r>
              <a:rPr sz="2180" i="1" spc="-159" dirty="0">
                <a:latin typeface="Verdana"/>
                <a:cs typeface="Verdana"/>
              </a:rPr>
              <a:t> </a:t>
            </a:r>
            <a:r>
              <a:rPr sz="2180" i="1" spc="-109" dirty="0">
                <a:latin typeface="Verdana"/>
                <a:cs typeface="Verdana"/>
              </a:rPr>
              <a:t>&lt;</a:t>
            </a:r>
            <a:r>
              <a:rPr sz="2180" i="1" spc="-168" dirty="0">
                <a:latin typeface="Verdana"/>
                <a:cs typeface="Verdana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1,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then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it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is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called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10" dirty="0">
                <a:latin typeface="Arial"/>
                <a:cs typeface="Arial"/>
              </a:rPr>
              <a:t>dilation</a:t>
            </a:r>
            <a:endParaRPr sz="2180">
              <a:latin typeface="Arial"/>
              <a:cs typeface="Arial"/>
            </a:endParaRPr>
          </a:p>
          <a:p>
            <a:pPr marL="674491">
              <a:spcBef>
                <a:spcPts val="662"/>
              </a:spcBef>
            </a:pPr>
            <a:r>
              <a:rPr sz="2180" spc="-10" dirty="0">
                <a:latin typeface="Microsoft Sans Serif"/>
                <a:cs typeface="Microsoft Sans Serif"/>
              </a:rPr>
              <a:t>If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20" dirty="0">
                <a:latin typeface="Verdana"/>
                <a:cs typeface="Verdana"/>
              </a:rPr>
              <a:t>α</a:t>
            </a:r>
            <a:r>
              <a:rPr sz="2180" i="1" spc="-159" dirty="0">
                <a:latin typeface="Verdana"/>
                <a:cs typeface="Verdana"/>
              </a:rPr>
              <a:t> </a:t>
            </a:r>
            <a:r>
              <a:rPr sz="2180" i="1" spc="-109" dirty="0">
                <a:latin typeface="Verdana"/>
                <a:cs typeface="Verdana"/>
              </a:rPr>
              <a:t>&gt;</a:t>
            </a:r>
            <a:r>
              <a:rPr sz="2180" i="1" spc="-168" dirty="0">
                <a:latin typeface="Verdana"/>
                <a:cs typeface="Verdana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1,</a:t>
            </a:r>
            <a:r>
              <a:rPr sz="2180" spc="3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then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it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is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called</a:t>
            </a:r>
            <a:r>
              <a:rPr sz="2180" spc="30" dirty="0">
                <a:latin typeface="Microsoft Sans Serif"/>
                <a:cs typeface="Microsoft Sans Serif"/>
              </a:rPr>
              <a:t> </a:t>
            </a:r>
            <a:r>
              <a:rPr sz="2180" i="1" spc="-20" dirty="0">
                <a:latin typeface="Arial"/>
                <a:cs typeface="Arial"/>
              </a:rPr>
              <a:t>concentration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7" name="object 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7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01917"/>
            <a:ext cx="7918786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Basic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1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operations:</a:t>
            </a:r>
            <a:r>
              <a:rPr sz="2774" spc="198" dirty="0">
                <a:solidFill>
                  <a:srgbClr val="FFFFFF"/>
                </a:solidFill>
              </a:rPr>
              <a:t> </a:t>
            </a:r>
            <a:r>
              <a:rPr sz="2774" spc="40" dirty="0">
                <a:solidFill>
                  <a:srgbClr val="FFFFFF"/>
                </a:solidFill>
              </a:rPr>
              <a:t>Cartesian</a:t>
            </a:r>
            <a:r>
              <a:rPr sz="2774" dirty="0">
                <a:solidFill>
                  <a:srgbClr val="FFFFFF"/>
                </a:solidFill>
              </a:rPr>
              <a:t> </a:t>
            </a:r>
            <a:r>
              <a:rPr sz="2774" spc="20" dirty="0">
                <a:solidFill>
                  <a:srgbClr val="FFFFFF"/>
                </a:solidFill>
              </a:rPr>
              <a:t>product</a:t>
            </a:r>
            <a:endParaRPr sz="2774"/>
          </a:p>
        </p:txBody>
      </p:sp>
      <p:sp>
        <p:nvSpPr>
          <p:cNvPr id="3" name="object 3"/>
          <p:cNvSpPr txBox="1"/>
          <p:nvPr/>
        </p:nvSpPr>
        <p:spPr>
          <a:xfrm>
            <a:off x="1676906" y="1470000"/>
            <a:ext cx="6415061" cy="220039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b="1" spc="-10" dirty="0">
                <a:latin typeface="Arial"/>
                <a:cs typeface="Arial"/>
              </a:rPr>
              <a:t>Caretsian </a:t>
            </a:r>
            <a:r>
              <a:rPr sz="2180" b="1" spc="-20" dirty="0">
                <a:latin typeface="Arial"/>
                <a:cs typeface="Arial"/>
              </a:rPr>
              <a:t>P</a:t>
            </a:r>
            <a:r>
              <a:rPr sz="2180" b="1" spc="-59" dirty="0">
                <a:latin typeface="Arial"/>
                <a:cs typeface="Arial"/>
              </a:rPr>
              <a:t>r</a:t>
            </a:r>
            <a:r>
              <a:rPr sz="2180" b="1" spc="-10" dirty="0">
                <a:latin typeface="Arial"/>
                <a:cs typeface="Arial"/>
              </a:rPr>
              <a:t>oduct </a:t>
            </a:r>
            <a:r>
              <a:rPr sz="2180" b="1" spc="-20" dirty="0">
                <a:latin typeface="Arial"/>
                <a:cs typeface="Arial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b="1" spc="-10" dirty="0">
                <a:latin typeface="Arial"/>
                <a:cs typeface="Arial"/>
              </a:rPr>
              <a:t>):</a:t>
            </a:r>
            <a:endParaRPr sz="2180">
              <a:latin typeface="Arial"/>
              <a:cs typeface="Arial"/>
            </a:endParaRPr>
          </a:p>
          <a:p>
            <a:pPr marL="2544443">
              <a:spcBef>
                <a:spcPts val="1843"/>
              </a:spcBef>
            </a:pP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A</a:t>
            </a:r>
            <a:r>
              <a:rPr sz="2378" spc="59" baseline="-13888" dirty="0">
                <a:latin typeface="Lucida Sans Unicode"/>
                <a:cs typeface="Lucida Sans Unicode"/>
              </a:rPr>
              <a:t>×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188" dirty="0">
                <a:latin typeface="Arial"/>
                <a:cs typeface="Arial"/>
              </a:rPr>
              <a:t>x</a:t>
            </a:r>
            <a:r>
              <a:rPr sz="2180" i="1" spc="-198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10" dirty="0">
                <a:latin typeface="Arial"/>
                <a:cs typeface="Arial"/>
              </a:rPr>
              <a:t>y</a:t>
            </a:r>
            <a:r>
              <a:rPr sz="2180" i="1" spc="-396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10" dirty="0">
                <a:latin typeface="Arial"/>
                <a:cs typeface="Arial"/>
              </a:rPr>
              <a:t>mi</a:t>
            </a:r>
            <a:r>
              <a:rPr sz="2180" i="1" spc="10" dirty="0">
                <a:latin typeface="Arial"/>
                <a:cs typeface="Arial"/>
              </a:rPr>
              <a:t>n</a:t>
            </a:r>
            <a:r>
              <a:rPr sz="2180" spc="367" dirty="0">
                <a:latin typeface="Lucida Sans Unicode"/>
                <a:cs typeface="Lucida Sans Unicode"/>
              </a:rPr>
              <a:t>{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i="1" spc="-198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y</a:t>
            </a:r>
            <a:r>
              <a:rPr sz="2180" i="1" spc="-396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>
              <a:latin typeface="Lucida Sans Unicode"/>
              <a:cs typeface="Lucida Sans Unicode"/>
            </a:endParaRPr>
          </a:p>
          <a:p>
            <a:pPr marL="125838">
              <a:spcBef>
                <a:spcPts val="1853"/>
              </a:spcBef>
            </a:pPr>
            <a:r>
              <a:rPr sz="2180" b="1" spc="-20" dirty="0">
                <a:latin typeface="Arial"/>
                <a:cs typeface="Arial"/>
              </a:rPr>
              <a:t>Example</a:t>
            </a:r>
            <a:r>
              <a:rPr sz="2180" b="1" spc="-69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3:</a:t>
            </a:r>
            <a:endParaRPr sz="2180">
              <a:latin typeface="Arial"/>
              <a:cs typeface="Arial"/>
            </a:endParaRPr>
          </a:p>
          <a:p>
            <a:pPr marL="125838">
              <a:spcBef>
                <a:spcPts val="69"/>
              </a:spcBef>
            </a:pPr>
            <a:r>
              <a:rPr sz="2180" spc="-10" dirty="0">
                <a:latin typeface="Microsoft Sans Serif"/>
                <a:cs typeface="Microsoft Sans Serif"/>
              </a:rPr>
              <a:t>A(x)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79" dirty="0">
                <a:latin typeface="Lucida Sans Unicode"/>
                <a:cs typeface="Lucida Sans Unicode"/>
              </a:rPr>
              <a:t>{</a:t>
            </a:r>
            <a:r>
              <a:rPr sz="2180" spc="79" dirty="0">
                <a:latin typeface="Microsoft Sans Serif"/>
                <a:cs typeface="Microsoft Sans Serif"/>
              </a:rPr>
              <a:t>(</a:t>
            </a:r>
            <a:r>
              <a:rPr sz="2180" i="1" spc="79" dirty="0">
                <a:latin typeface="Arial"/>
                <a:cs typeface="Arial"/>
              </a:rPr>
              <a:t>x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0.2),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0.3),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0.5),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x</a:t>
            </a:r>
            <a:r>
              <a:rPr sz="2378" spc="14" baseline="-13888" dirty="0">
                <a:latin typeface="Microsoft Sans Serif"/>
                <a:cs typeface="Microsoft Sans Serif"/>
              </a:rPr>
              <a:t>4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59" dirty="0">
                <a:latin typeface="Microsoft Sans Serif"/>
                <a:cs typeface="Microsoft Sans Serif"/>
              </a:rPr>
              <a:t>0.6)</a:t>
            </a:r>
            <a:r>
              <a:rPr sz="2180" spc="59" dirty="0">
                <a:latin typeface="Lucida Sans Unicode"/>
                <a:cs typeface="Lucida Sans Unicode"/>
              </a:rPr>
              <a:t>}</a:t>
            </a:r>
            <a:endParaRPr sz="2180">
              <a:latin typeface="Lucida Sans Unicode"/>
              <a:cs typeface="Lucida Sans Unicode"/>
            </a:endParaRPr>
          </a:p>
          <a:p>
            <a:pPr marL="125838">
              <a:spcBef>
                <a:spcPts val="59"/>
              </a:spcBef>
            </a:pPr>
            <a:r>
              <a:rPr sz="2180" spc="-10" dirty="0">
                <a:latin typeface="Microsoft Sans Serif"/>
                <a:cs typeface="Microsoft Sans Serif"/>
              </a:rPr>
              <a:t>B(y)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79" dirty="0">
                <a:latin typeface="Lucida Sans Unicode"/>
                <a:cs typeface="Lucida Sans Unicode"/>
              </a:rPr>
              <a:t>{</a:t>
            </a:r>
            <a:r>
              <a:rPr sz="2180" spc="79" dirty="0">
                <a:latin typeface="Microsoft Sans Serif"/>
                <a:cs typeface="Microsoft Sans Serif"/>
              </a:rPr>
              <a:t>(</a:t>
            </a:r>
            <a:r>
              <a:rPr sz="2180" i="1" spc="79" dirty="0">
                <a:latin typeface="Arial"/>
                <a:cs typeface="Arial"/>
              </a:rPr>
              <a:t>y</a:t>
            </a:r>
            <a:r>
              <a:rPr sz="2378" spc="119" baseline="-13888" dirty="0">
                <a:latin typeface="Microsoft Sans Serif"/>
                <a:cs typeface="Microsoft Sans Serif"/>
              </a:rPr>
              <a:t>1</a:t>
            </a:r>
            <a:r>
              <a:rPr sz="2180" spc="79" dirty="0">
                <a:latin typeface="Microsoft Sans Serif"/>
                <a:cs typeface="Microsoft Sans Serif"/>
              </a:rPr>
              <a:t>,</a:t>
            </a:r>
            <a:r>
              <a:rPr sz="2180" spc="10" dirty="0">
                <a:latin typeface="Microsoft Sans Serif"/>
                <a:cs typeface="Microsoft Sans Serif"/>
              </a:rPr>
              <a:t> </a:t>
            </a:r>
            <a:r>
              <a:rPr sz="2180" spc="-10" dirty="0">
                <a:latin typeface="Microsoft Sans Serif"/>
                <a:cs typeface="Microsoft Sans Serif"/>
              </a:rPr>
              <a:t>0.8),</a:t>
            </a:r>
            <a:r>
              <a:rPr sz="2180" spc="10" dirty="0">
                <a:latin typeface="Microsoft Sans Serif"/>
                <a:cs typeface="Microsoft Sans Serif"/>
              </a:rPr>
              <a:t> (</a:t>
            </a:r>
            <a:r>
              <a:rPr sz="2180" i="1" spc="10" dirty="0">
                <a:latin typeface="Arial"/>
                <a:cs typeface="Arial"/>
              </a:rPr>
              <a:t>y</a:t>
            </a:r>
            <a:r>
              <a:rPr sz="2378" spc="14" baseline="-13888" dirty="0">
                <a:latin typeface="Microsoft Sans Serif"/>
                <a:cs typeface="Microsoft Sans Serif"/>
              </a:rPr>
              <a:t>2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-10" dirty="0">
                <a:latin typeface="Microsoft Sans Serif"/>
                <a:cs typeface="Microsoft Sans Serif"/>
              </a:rPr>
              <a:t>0.6),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10" dirty="0">
                <a:latin typeface="Microsoft Sans Serif"/>
                <a:cs typeface="Microsoft Sans Serif"/>
              </a:rPr>
              <a:t>(</a:t>
            </a:r>
            <a:r>
              <a:rPr sz="2180" i="1" spc="10" dirty="0">
                <a:latin typeface="Arial"/>
                <a:cs typeface="Arial"/>
              </a:rPr>
              <a:t>y</a:t>
            </a:r>
            <a:r>
              <a:rPr sz="2378" spc="14" baseline="-13888" dirty="0">
                <a:latin typeface="Microsoft Sans Serif"/>
                <a:cs typeface="Microsoft Sans Serif"/>
              </a:rPr>
              <a:t>3</a:t>
            </a:r>
            <a:r>
              <a:rPr sz="2180" spc="10" dirty="0">
                <a:latin typeface="Microsoft Sans Serif"/>
                <a:cs typeface="Microsoft Sans Serif"/>
              </a:rPr>
              <a:t>, </a:t>
            </a:r>
            <a:r>
              <a:rPr sz="2180" spc="59" dirty="0">
                <a:latin typeface="Microsoft Sans Serif"/>
                <a:cs typeface="Microsoft Sans Serif"/>
              </a:rPr>
              <a:t>0.3)</a:t>
            </a:r>
            <a:r>
              <a:rPr sz="2180" spc="59" dirty="0">
                <a:latin typeface="Lucida Sans Unicode"/>
                <a:cs typeface="Lucida Sans Unicode"/>
              </a:rPr>
              <a:t>}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240" y="4495020"/>
            <a:ext cx="369073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20" dirty="0">
                <a:latin typeface="Microsoft Sans Serif"/>
                <a:cs typeface="Microsoft Sans Serif"/>
              </a:rPr>
              <a:t>A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B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min</a:t>
            </a:r>
            <a:r>
              <a:rPr sz="2180" spc="367" dirty="0">
                <a:latin typeface="Lucida Sans Unicode"/>
                <a:cs typeface="Lucida Sans Unicode"/>
              </a:rPr>
              <a:t>{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119" baseline="-13888" dirty="0">
                <a:latin typeface="Arial"/>
                <a:cs typeface="Arial"/>
              </a:rPr>
              <a:t>A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10" dirty="0">
                <a:latin typeface="Microsoft Sans Serif"/>
                <a:cs typeface="Microsoft Sans Serif"/>
              </a:rPr>
              <a:t>,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i="1" spc="-99" dirty="0">
                <a:latin typeface="Verdana"/>
                <a:cs typeface="Verdana"/>
              </a:rPr>
              <a:t>µ</a:t>
            </a:r>
            <a:r>
              <a:rPr sz="2378" i="1" spc="-14" baseline="-13888" dirty="0">
                <a:latin typeface="Arial"/>
                <a:cs typeface="Arial"/>
              </a:rPr>
              <a:t>B</a:t>
            </a:r>
            <a:r>
              <a:rPr sz="2378" i="1" spc="-414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10" dirty="0">
                <a:latin typeface="Arial"/>
                <a:cs typeface="Arial"/>
              </a:rPr>
              <a:t>y</a:t>
            </a:r>
            <a:r>
              <a:rPr sz="2180" i="1" spc="-396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367" dirty="0">
                <a:latin typeface="Lucida Sans Unicode"/>
                <a:cs typeface="Lucida Sans Unicode"/>
              </a:rPr>
              <a:t>}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endParaRPr sz="218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5799" y="4426389"/>
            <a:ext cx="2340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43" dirty="0">
                <a:latin typeface="Lucida Sans Unicode"/>
                <a:cs typeface="Lucida Sans Unicode"/>
              </a:rPr>
              <a:t>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5799" y="4602106"/>
            <a:ext cx="2340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43" dirty="0">
                <a:latin typeface="Lucida Sans Unicode"/>
                <a:cs typeface="Lucida Sans Unicode"/>
              </a:rPr>
              <a:t>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6400" y="3691664"/>
            <a:ext cx="96767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707209" algn="l"/>
              </a:tabLst>
            </a:pPr>
            <a:r>
              <a:rPr sz="1585" i="1" spc="-10" dirty="0">
                <a:latin typeface="Arial"/>
                <a:cs typeface="Arial"/>
              </a:rPr>
              <a:t>y</a:t>
            </a:r>
            <a:r>
              <a:rPr sz="1784" spc="-14" baseline="-13888" dirty="0">
                <a:latin typeface="Microsoft Sans Serif"/>
                <a:cs typeface="Microsoft Sans Serif"/>
              </a:rPr>
              <a:t>1	</a:t>
            </a:r>
            <a:r>
              <a:rPr sz="1585" i="1" spc="-10" dirty="0">
                <a:latin typeface="Arial"/>
                <a:cs typeface="Arial"/>
              </a:rPr>
              <a:t>y</a:t>
            </a:r>
            <a:r>
              <a:rPr sz="1784" spc="-14" baseline="-13888" dirty="0">
                <a:latin typeface="Microsoft Sans Serif"/>
                <a:cs typeface="Microsoft Sans Serif"/>
              </a:rPr>
              <a:t>2</a:t>
            </a:r>
            <a:endParaRPr sz="1784" baseline="-13888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0965" y="3691665"/>
            <a:ext cx="33597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585" i="1" spc="-10" dirty="0">
                <a:latin typeface="Arial"/>
                <a:cs typeface="Arial"/>
              </a:rPr>
              <a:t>y</a:t>
            </a:r>
            <a:r>
              <a:rPr sz="1784" spc="-14" baseline="-13888" dirty="0">
                <a:latin typeface="Microsoft Sans Serif"/>
                <a:cs typeface="Microsoft Sans Serif"/>
              </a:rPr>
              <a:t>3</a:t>
            </a:r>
            <a:endParaRPr sz="1784" baseline="-13888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203" y="4485091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Microsoft Sans Serif"/>
                <a:cs typeface="Microsoft Sans Serif"/>
              </a:rPr>
              <a:t>2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4913" y="4324085"/>
            <a:ext cx="231662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44290" algn="l"/>
              </a:tabLst>
            </a:pPr>
            <a:r>
              <a:rPr sz="1585" i="1" spc="-10" dirty="0">
                <a:latin typeface="Arial"/>
                <a:cs typeface="Arial"/>
              </a:rPr>
              <a:t>x	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3</a:t>
            </a:r>
            <a:r>
              <a:rPr sz="2180" spc="1318" dirty="0">
                <a:latin typeface="Microsoft Sans Serif"/>
                <a:cs typeface="Microsoft Sans Serif"/>
              </a:rPr>
              <a:t> 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3</a:t>
            </a:r>
            <a:r>
              <a:rPr sz="2180" spc="1328" dirty="0">
                <a:latin typeface="Microsoft Sans Serif"/>
                <a:cs typeface="Microsoft Sans Serif"/>
              </a:rPr>
              <a:t> 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3</a:t>
            </a:r>
            <a:endParaRPr sz="218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5203" y="4826078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Microsoft Sans Serif"/>
                <a:cs typeface="Microsoft Sans Serif"/>
              </a:rPr>
              <a:t>3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4912" y="4665073"/>
            <a:ext cx="82296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44290" algn="l"/>
              </a:tabLst>
            </a:pPr>
            <a:r>
              <a:rPr sz="1585" i="1" spc="-10" dirty="0">
                <a:latin typeface="Arial"/>
                <a:cs typeface="Arial"/>
              </a:rPr>
              <a:t>x	</a:t>
            </a:r>
            <a:r>
              <a:rPr sz="2180" spc="-20" dirty="0">
                <a:latin typeface="Microsoft Sans Serif"/>
                <a:cs typeface="Microsoft Sans Serif"/>
              </a:rPr>
              <a:t>0</a:t>
            </a:r>
            <a:endParaRPr sz="218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4578" y="5006060"/>
            <a:ext cx="178433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694625" algn="l"/>
              </a:tabLst>
            </a:pPr>
            <a:r>
              <a:rPr sz="1585" i="1" spc="-10" dirty="0">
                <a:latin typeface="Arial"/>
                <a:cs typeface="Arial"/>
              </a:rPr>
              <a:t>x</a:t>
            </a:r>
            <a:r>
              <a:rPr sz="1784" spc="-14" baseline="-13888" dirty="0">
                <a:latin typeface="Microsoft Sans Serif"/>
                <a:cs typeface="Microsoft Sans Serif"/>
              </a:rPr>
              <a:t>4	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6</a:t>
            </a:r>
            <a:r>
              <a:rPr sz="2180" spc="1258" dirty="0">
                <a:latin typeface="Microsoft Sans Serif"/>
                <a:cs typeface="Microsoft Sans Serif"/>
              </a:rPr>
              <a:t> 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6</a:t>
            </a:r>
            <a:endParaRPr sz="218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6833" y="4665074"/>
            <a:ext cx="1543994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R="10067" algn="r">
              <a:spcBef>
                <a:spcPts val="178"/>
              </a:spcBef>
            </a:pPr>
            <a:r>
              <a:rPr sz="2180" i="1" spc="-109" dirty="0">
                <a:latin typeface="Verdana"/>
                <a:cs typeface="Verdana"/>
              </a:rPr>
              <a:t>.</a:t>
            </a:r>
            <a:r>
              <a:rPr sz="2180" spc="-109" dirty="0">
                <a:latin typeface="Microsoft Sans Serif"/>
                <a:cs typeface="Microsoft Sans Serif"/>
              </a:rPr>
              <a:t>5</a:t>
            </a:r>
            <a:r>
              <a:rPr sz="2180" spc="367" dirty="0">
                <a:latin typeface="Microsoft Sans Serif"/>
                <a:cs typeface="Microsoft Sans Serif"/>
              </a:rPr>
              <a:t>  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5</a:t>
            </a:r>
            <a:r>
              <a:rPr sz="2180" spc="1318" dirty="0">
                <a:latin typeface="Microsoft Sans Serif"/>
                <a:cs typeface="Microsoft Sans Serif"/>
              </a:rPr>
              <a:t> </a:t>
            </a: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3</a:t>
            </a:r>
            <a:endParaRPr sz="2180">
              <a:latin typeface="Microsoft Sans Serif"/>
              <a:cs typeface="Microsoft Sans Serif"/>
            </a:endParaRPr>
          </a:p>
          <a:p>
            <a:pPr marR="10067" algn="r">
              <a:spcBef>
                <a:spcPts val="69"/>
              </a:spcBef>
            </a:pPr>
            <a:r>
              <a:rPr sz="2180" spc="-79" dirty="0">
                <a:latin typeface="Microsoft Sans Serif"/>
                <a:cs typeface="Microsoft Sans Serif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Microsoft Sans Serif"/>
                <a:cs typeface="Microsoft Sans Serif"/>
              </a:rPr>
              <a:t>3</a:t>
            </a:r>
            <a:endParaRPr sz="218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4912" y="3983098"/>
            <a:ext cx="27759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</a:pPr>
            <a:r>
              <a:rPr sz="1585" i="1" spc="-10" dirty="0">
                <a:latin typeface="Arial"/>
                <a:cs typeface="Arial"/>
              </a:rPr>
              <a:t>x</a:t>
            </a:r>
            <a:r>
              <a:rPr sz="1784" spc="-14" baseline="-13888" dirty="0">
                <a:latin typeface="Microsoft Sans Serif"/>
                <a:cs typeface="Microsoft Sans Serif"/>
              </a:rPr>
              <a:t>1  </a:t>
            </a:r>
            <a:r>
              <a:rPr sz="1784" spc="73" baseline="-13888" dirty="0">
                <a:latin typeface="Microsoft Sans Serif"/>
                <a:cs typeface="Microsoft Sans Serif"/>
              </a:rPr>
              <a:t> </a:t>
            </a:r>
            <a:r>
              <a:rPr sz="3270" spc="-1114" baseline="40404" dirty="0">
                <a:latin typeface="Lucida Sans Unicode"/>
                <a:cs typeface="Lucida Sans Unicode"/>
              </a:rPr>
              <a:t></a:t>
            </a:r>
            <a:r>
              <a:rPr sz="3270" spc="446" baseline="40404" dirty="0">
                <a:latin typeface="Lucida Sans Unicode"/>
                <a:cs typeface="Lucida Sans Unicode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Microsoft Sans Serif"/>
                <a:cs typeface="Microsoft Sans Serif"/>
              </a:rPr>
              <a:t>2</a:t>
            </a:r>
            <a:r>
              <a:rPr sz="2180" dirty="0">
                <a:latin typeface="Microsoft Sans Serif"/>
                <a:cs typeface="Microsoft Sans Serif"/>
              </a:rPr>
              <a:t>  </a:t>
            </a:r>
            <a:r>
              <a:rPr sz="2180" spc="226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Microsoft Sans Serif"/>
                <a:cs typeface="Microsoft Sans Serif"/>
              </a:rPr>
              <a:t>2</a:t>
            </a:r>
            <a:r>
              <a:rPr sz="2180" dirty="0">
                <a:latin typeface="Microsoft Sans Serif"/>
                <a:cs typeface="Microsoft Sans Serif"/>
              </a:rPr>
              <a:t>  </a:t>
            </a:r>
            <a:r>
              <a:rPr sz="2180" spc="226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Microsoft Sans Serif"/>
                <a:cs typeface="Microsoft Sans Serif"/>
              </a:rPr>
              <a:t>2</a:t>
            </a:r>
            <a:r>
              <a:rPr sz="2180" dirty="0">
                <a:latin typeface="Microsoft Sans Serif"/>
                <a:cs typeface="Microsoft Sans Serif"/>
              </a:rPr>
              <a:t> </a:t>
            </a:r>
            <a:r>
              <a:rPr sz="2180" spc="-178" dirty="0">
                <a:latin typeface="Microsoft Sans Serif"/>
                <a:cs typeface="Microsoft Sans Serif"/>
              </a:rPr>
              <a:t> </a:t>
            </a:r>
            <a:r>
              <a:rPr sz="3270" spc="-1114" baseline="40404" dirty="0">
                <a:latin typeface="Lucida Sans Unicode"/>
                <a:cs typeface="Lucida Sans Unicode"/>
              </a:rPr>
              <a:t></a:t>
            </a:r>
            <a:endParaRPr sz="3270" baseline="40404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5673" y="4426389"/>
            <a:ext cx="2340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43" dirty="0">
                <a:latin typeface="Lucida Sans Unicode"/>
                <a:cs typeface="Lucida Sans Unicode"/>
              </a:rPr>
              <a:t>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5673" y="4602106"/>
            <a:ext cx="2340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43" dirty="0">
                <a:latin typeface="Lucida Sans Unicode"/>
                <a:cs typeface="Lucida Sans Unicode"/>
              </a:rPr>
              <a:t></a:t>
            </a:r>
            <a:endParaRPr sz="218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19" name="object 19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8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01917"/>
            <a:ext cx="4103475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spc="30" dirty="0">
                <a:solidFill>
                  <a:srgbClr val="FFFFFF"/>
                </a:solidFill>
              </a:rPr>
              <a:t>Properties</a:t>
            </a:r>
            <a:r>
              <a:rPr sz="2774" spc="-4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of</a:t>
            </a:r>
            <a:r>
              <a:rPr sz="2774" spc="-3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fuzzy</a:t>
            </a:r>
            <a:r>
              <a:rPr sz="2774" spc="-30" dirty="0">
                <a:solidFill>
                  <a:srgbClr val="FFFFFF"/>
                </a:solidFill>
              </a:rPr>
              <a:t> </a:t>
            </a:r>
            <a:r>
              <a:rPr sz="2774" spc="30" dirty="0">
                <a:solidFill>
                  <a:srgbClr val="FFFFFF"/>
                </a:solidFill>
              </a:rPr>
              <a:t>sets</a:t>
            </a:r>
            <a:endParaRPr sz="2774"/>
          </a:p>
        </p:txBody>
      </p:sp>
      <p:sp>
        <p:nvSpPr>
          <p:cNvPr id="3" name="object 3"/>
          <p:cNvSpPr txBox="1"/>
          <p:nvPr/>
        </p:nvSpPr>
        <p:spPr>
          <a:xfrm>
            <a:off x="1777575" y="1265140"/>
            <a:ext cx="6293001" cy="427506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b="1" spc="-20" dirty="0">
                <a:latin typeface="Arial"/>
                <a:cs typeface="Arial"/>
              </a:rPr>
              <a:t>Commutativity</a:t>
            </a:r>
            <a:r>
              <a:rPr sz="2180" b="1" spc="-69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  <a:p>
            <a:pPr marL="3610289" marR="1254604" algn="ctr">
              <a:lnSpc>
                <a:spcPct val="102600"/>
              </a:lnSpc>
              <a:spcBef>
                <a:spcPts val="1772"/>
              </a:spcBef>
            </a:pPr>
            <a:r>
              <a:rPr sz="2180" spc="-20" dirty="0">
                <a:latin typeface="Microsoft Sans Serif"/>
                <a:cs typeface="Microsoft Sans Serif"/>
              </a:rPr>
              <a:t>A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" dirty="0">
                <a:latin typeface="Microsoft Sans Serif"/>
                <a:cs typeface="Microsoft Sans Serif"/>
              </a:rPr>
              <a:t>B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B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10" dirty="0">
                <a:latin typeface="Microsoft Sans Serif"/>
                <a:cs typeface="Microsoft Sans Serif"/>
              </a:rPr>
              <a:t>A  A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" dirty="0">
                <a:latin typeface="Microsoft Sans Serif"/>
                <a:cs typeface="Microsoft Sans Serif"/>
              </a:rPr>
              <a:t>B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=</a:t>
            </a:r>
            <a:r>
              <a:rPr sz="2180" spc="20" dirty="0">
                <a:latin typeface="Microsoft Sans Serif"/>
                <a:cs typeface="Microsoft Sans Serif"/>
              </a:rPr>
              <a:t> </a:t>
            </a:r>
            <a:r>
              <a:rPr sz="2180" spc="-20" dirty="0">
                <a:latin typeface="Microsoft Sans Serif"/>
                <a:cs typeface="Microsoft Sans Serif"/>
              </a:rPr>
              <a:t>B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" dirty="0">
                <a:latin typeface="Microsoft Sans Serif"/>
                <a:cs typeface="Microsoft Sans Serif"/>
              </a:rPr>
              <a:t>A</a:t>
            </a:r>
            <a:endParaRPr sz="2180">
              <a:latin typeface="Microsoft Sans Serif"/>
              <a:cs typeface="Microsoft Sans Serif"/>
            </a:endParaRPr>
          </a:p>
          <a:p>
            <a:pPr marL="25168">
              <a:spcBef>
                <a:spcPts val="1853"/>
              </a:spcBef>
            </a:pPr>
            <a:r>
              <a:rPr sz="2180" b="1" spc="-10" dirty="0">
                <a:latin typeface="Arial"/>
                <a:cs typeface="Arial"/>
              </a:rPr>
              <a:t>Associativity</a:t>
            </a:r>
            <a:r>
              <a:rPr sz="2180" b="1" spc="-99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  <a:p>
            <a:pPr marL="2715583" marR="376255" algn="ctr">
              <a:lnSpc>
                <a:spcPct val="102600"/>
              </a:lnSpc>
              <a:spcBef>
                <a:spcPts val="1772"/>
              </a:spcBef>
            </a:pP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-30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109" dirty="0">
                <a:latin typeface="Arial"/>
                <a:cs typeface="Arial"/>
              </a:rPr>
              <a:t>C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10" dirty="0">
                <a:latin typeface="Arial"/>
                <a:cs typeface="Arial"/>
              </a:rPr>
              <a:t>C  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-30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109" dirty="0">
                <a:latin typeface="Arial"/>
                <a:cs typeface="Arial"/>
              </a:rPr>
              <a:t>C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20" dirty="0">
                <a:latin typeface="Arial"/>
                <a:cs typeface="Arial"/>
              </a:rPr>
              <a:t>C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843"/>
              </a:spcBef>
            </a:pPr>
            <a:r>
              <a:rPr sz="2180" b="1" spc="-20" dirty="0">
                <a:latin typeface="Arial"/>
                <a:cs typeface="Arial"/>
              </a:rPr>
              <a:t>Distributivity</a:t>
            </a:r>
            <a:r>
              <a:rPr sz="2180" b="1" spc="-50" dirty="0">
                <a:latin typeface="Arial"/>
                <a:cs typeface="Arial"/>
              </a:rPr>
              <a:t> </a:t>
            </a:r>
            <a:r>
              <a:rPr sz="2180" b="1" spc="-1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  <a:p>
            <a:pPr marL="2339327" algn="ctr">
              <a:spcBef>
                <a:spcPts val="1853"/>
              </a:spcBef>
            </a:pP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-30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109" dirty="0">
                <a:latin typeface="Arial"/>
                <a:cs typeface="Arial"/>
              </a:rPr>
              <a:t>C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109" dirty="0">
                <a:latin typeface="Arial"/>
                <a:cs typeface="Arial"/>
              </a:rPr>
              <a:t>C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>
              <a:latin typeface="Lucida Sans Unicode"/>
              <a:cs typeface="Lucida Sans Unicode"/>
            </a:endParaRPr>
          </a:p>
          <a:p>
            <a:pPr marL="2339327" algn="ctr">
              <a:spcBef>
                <a:spcPts val="69"/>
              </a:spcBef>
            </a:pP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B</a:t>
            </a:r>
            <a:r>
              <a:rPr sz="2180" i="1" spc="-30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109" dirty="0">
                <a:latin typeface="Arial"/>
                <a:cs typeface="Arial"/>
              </a:rPr>
              <a:t>C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69" dirty="0">
                <a:latin typeface="Arial"/>
                <a:cs typeface="Arial"/>
              </a:rPr>
              <a:t>B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∪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(</a:t>
            </a:r>
            <a:r>
              <a:rPr sz="2180" i="1" spc="-20" dirty="0">
                <a:latin typeface="Arial"/>
                <a:cs typeface="Arial"/>
              </a:rPr>
              <a:t>A</a:t>
            </a:r>
            <a:r>
              <a:rPr sz="2180" i="1" spc="-129" dirty="0">
                <a:latin typeface="Arial"/>
                <a:cs typeface="Arial"/>
              </a:rPr>
              <a:t> </a:t>
            </a:r>
            <a:r>
              <a:rPr sz="2180" spc="-297" dirty="0">
                <a:latin typeface="Lucida Sans Unicode"/>
                <a:cs typeface="Lucida Sans Unicode"/>
              </a:rPr>
              <a:t>∩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109" dirty="0">
                <a:latin typeface="Arial"/>
                <a:cs typeface="Arial"/>
              </a:rPr>
              <a:t>C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endParaRPr sz="218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8195" y="6592892"/>
            <a:ext cx="9131836" cy="256701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spc="-1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1189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1189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39"/>
              </a:spcBef>
            </a:pPr>
            <a:r>
              <a:rPr lang="en-IN" spc="-5"/>
              <a:t>10.01.2023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pc="-5" smtClean="0"/>
              <a:pPr marL="38100">
                <a:spcBef>
                  <a:spcPts val="70"/>
                </a:spcBef>
              </a:pPr>
              <a:t>9</a:t>
            </a:fld>
            <a:r>
              <a:rPr lang="en-IN" spc="-65"/>
              <a:t> </a:t>
            </a:r>
            <a:r>
              <a:rPr lang="en-IN" spc="-5"/>
              <a:t>/</a:t>
            </a:r>
            <a:r>
              <a:rPr lang="en-IN" spc="-60"/>
              <a:t> </a:t>
            </a:r>
            <a:r>
              <a:rPr lang="en-IN" spc="-5"/>
              <a:t>69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979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Lucida Sans Unicode</vt:lpstr>
      <vt:lpstr>Microsoft Sans Serif</vt:lpstr>
      <vt:lpstr>Sitka Text</vt:lpstr>
      <vt:lpstr>Verdana</vt:lpstr>
      <vt:lpstr>Office Theme</vt:lpstr>
      <vt:lpstr>Operations on Fuzzy Sets</vt:lpstr>
      <vt:lpstr>Basic fuzzy set operations: Union</vt:lpstr>
      <vt:lpstr>Basic fuzzy set operations: Intersection</vt:lpstr>
      <vt:lpstr>Basic fuzzy set operations: Complement</vt:lpstr>
      <vt:lpstr>Basic fuzzy set operations: Products</vt:lpstr>
      <vt:lpstr>Basic fuzzy set operations: Sum and Difference</vt:lpstr>
      <vt:lpstr>Basic fuzzy set operations: Equality and Power</vt:lpstr>
      <vt:lpstr>Basic fuzzy set operations: Cartesian product</vt:lpstr>
      <vt:lpstr>Properties of fuzzy sets</vt:lpstr>
      <vt:lpstr>Properties of fuzzy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Fuzzy Sets</dc:title>
  <dc:creator>Deepak Rai</dc:creator>
  <cp:lastModifiedBy>Deepak Rai</cp:lastModifiedBy>
  <cp:revision>1</cp:revision>
  <dcterms:created xsi:type="dcterms:W3CDTF">2023-08-07T03:12:24Z</dcterms:created>
  <dcterms:modified xsi:type="dcterms:W3CDTF">2023-08-07T05:38:01Z</dcterms:modified>
</cp:coreProperties>
</file>