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handoutMasterIdLst>
    <p:handoutMasterId r:id="rId10"/>
  </p:handoutMasterIdLst>
  <p:sldIdLst>
    <p:sldId id="256" r:id="rId5"/>
    <p:sldId id="257" r:id="rId6"/>
    <p:sldId id="269"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5/10/2021</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61488" y="1612232"/>
            <a:ext cx="7077456" cy="2027080"/>
          </a:xfrm>
        </p:spPr>
        <p:txBody>
          <a:bodyPr/>
          <a:lstStyle/>
          <a:p>
            <a:r>
              <a:rPr lang="en-US" dirty="0" smtClean="0">
                <a:latin typeface="Times New Roman" panose="02020603050405020304" pitchFamily="18" charset="0"/>
                <a:cs typeface="Times New Roman" panose="02020603050405020304" pitchFamily="18" charset="0"/>
              </a:rPr>
              <a:t>Market Segmentation</a:t>
            </a:r>
            <a:endParaRPr lang="en-US"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p:txBody>
          <a:bodyPr>
            <a:normAutofit/>
          </a:bodyPr>
          <a:lstStyle/>
          <a:p>
            <a:pPr marL="0" indent="0">
              <a:buNone/>
            </a:pPr>
            <a:r>
              <a:rPr lang="en-US" sz="2400" dirty="0" smtClean="0"/>
              <a:t>Of </a:t>
            </a:r>
            <a:r>
              <a:rPr lang="en-US" sz="2400" dirty="0" err="1" smtClean="0">
                <a:latin typeface="Times New Roman" panose="02020603050405020304" pitchFamily="18" charset="0"/>
                <a:cs typeface="Times New Roman" panose="02020603050405020304" pitchFamily="18" charset="0"/>
              </a:rPr>
              <a:t>Bath</a:t>
            </a:r>
            <a:r>
              <a:rPr lang="en-US" sz="2400" dirty="0" err="1" smtClean="0"/>
              <a:t>Soap</a:t>
            </a:r>
            <a:endParaRPr lang="en-US" sz="2400" dirty="0"/>
          </a:p>
        </p:txBody>
      </p:sp>
      <p:sp>
        <p:nvSpPr>
          <p:cNvPr id="5" name="TextBox 4"/>
          <p:cNvSpPr txBox="1"/>
          <p:nvPr/>
        </p:nvSpPr>
        <p:spPr>
          <a:xfrm>
            <a:off x="9492917" y="5626894"/>
            <a:ext cx="2839452" cy="1231106"/>
          </a:xfrm>
          <a:prstGeom prst="rect">
            <a:avLst/>
          </a:prstGeom>
          <a:noFill/>
        </p:spPr>
        <p:txBody>
          <a:bodyPr wrap="square" rtlCol="0">
            <a:spAutoFit/>
          </a:bodyPr>
          <a:lstStyle/>
          <a:p>
            <a:pPr algn="just"/>
            <a:r>
              <a:rPr lang="en-IN" sz="2000" dirty="0" smtClean="0">
                <a:latin typeface="Times New Roman" panose="02020603050405020304" pitchFamily="18" charset="0"/>
                <a:cs typeface="Times New Roman" panose="02020603050405020304" pitchFamily="18" charset="0"/>
              </a:rPr>
              <a:t>  By</a:t>
            </a:r>
            <a:r>
              <a:rPr lang="en-IN" dirty="0" smtClean="0"/>
              <a:t>:</a:t>
            </a:r>
          </a:p>
          <a:p>
            <a:pPr algn="just"/>
            <a:r>
              <a:rPr lang="en-IN" dirty="0" smtClean="0"/>
              <a:t>      Aarush </a:t>
            </a:r>
            <a:r>
              <a:rPr lang="en-IN" dirty="0" smtClean="0"/>
              <a:t>Bhardwaj</a:t>
            </a:r>
          </a:p>
          <a:p>
            <a:pPr algn="just"/>
            <a:r>
              <a:rPr lang="en-IN" dirty="0" smtClean="0"/>
              <a:t>      </a:t>
            </a:r>
            <a:r>
              <a:rPr lang="en-IN" dirty="0" smtClean="0"/>
              <a:t>811126136</a:t>
            </a:r>
          </a:p>
          <a:p>
            <a:pPr algn="just"/>
            <a:r>
              <a:rPr lang="en-IN" dirty="0" smtClean="0"/>
              <a:t>     abhardw3@kent.edu</a:t>
            </a:r>
            <a:endParaRPr lang="en-IN"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1850" y="2622884"/>
            <a:ext cx="7781544" cy="859055"/>
          </a:xfrm>
        </p:spPr>
        <p:txBody>
          <a:bodyPr/>
          <a:lstStyle/>
          <a:p>
            <a:r>
              <a:rPr lang="en-US" dirty="0" smtClean="0"/>
              <a:t>Problem Statement</a:t>
            </a: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Rectangle 2"/>
          <p:cNvSpPr/>
          <p:nvPr/>
        </p:nvSpPr>
        <p:spPr>
          <a:xfrm>
            <a:off x="831850" y="3481939"/>
            <a:ext cx="6314908" cy="1754326"/>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chemeClr val="accent1">
                    <a:lumMod val="20000"/>
                    <a:lumOff val="80000"/>
                  </a:schemeClr>
                </a:solidFill>
              </a:rPr>
              <a:t>Learning how to acquire new customers and encouraging them to buy desired Bath Soap.</a:t>
            </a:r>
          </a:p>
          <a:p>
            <a:pPr marL="285750" indent="-285750" algn="just">
              <a:buFont typeface="Arial" panose="020B0604020202020204" pitchFamily="34" charset="0"/>
              <a:buChar char="•"/>
            </a:pPr>
            <a:r>
              <a:rPr lang="en-US" dirty="0" smtClean="0">
                <a:solidFill>
                  <a:schemeClr val="accent1">
                    <a:lumMod val="20000"/>
                    <a:lumOff val="80000"/>
                  </a:schemeClr>
                </a:solidFill>
              </a:rPr>
              <a:t>The idea is to find group of similar customers (based on their shopping behavior or purchasing basis), analyze them and find our what are the key factors that influence their purchasing decisions. </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noProof="0" smtClean="0"/>
              <a:pPr/>
              <a:t>3</a:t>
            </a:fld>
            <a:endParaRPr lang="en-US" noProof="0" dirty="0"/>
          </a:p>
        </p:txBody>
      </p:sp>
      <p:graphicFrame>
        <p:nvGraphicFramePr>
          <p:cNvPr id="3" name="Table 2"/>
          <p:cNvGraphicFramePr>
            <a:graphicFrameLocks noGrp="1"/>
          </p:cNvGraphicFramePr>
          <p:nvPr>
            <p:extLst>
              <p:ext uri="{D42A27DB-BD31-4B8C-83A1-F6EECF244321}">
                <p14:modId xmlns:p14="http://schemas.microsoft.com/office/powerpoint/2010/main" val="3680052970"/>
              </p:ext>
            </p:extLst>
          </p:nvPr>
        </p:nvGraphicFramePr>
        <p:xfrm>
          <a:off x="601578" y="1610000"/>
          <a:ext cx="7062538" cy="4799309"/>
        </p:xfrm>
        <a:graphic>
          <a:graphicData uri="http://schemas.openxmlformats.org/drawingml/2006/table">
            <a:tbl>
              <a:tblPr firstRow="1" bandRow="1">
                <a:tableStyleId>{85BE263C-DBD7-4A20-BB59-AAB30ACAA65A}</a:tableStyleId>
              </a:tblPr>
              <a:tblGrid>
                <a:gridCol w="3537285"/>
                <a:gridCol w="3525253"/>
              </a:tblGrid>
              <a:tr h="2238989">
                <a:tc>
                  <a:txBody>
                    <a:bodyPr/>
                    <a:lstStyle/>
                    <a:p>
                      <a:pPr algn="ctr"/>
                      <a:r>
                        <a:rPr lang="en-IN" dirty="0" smtClean="0">
                          <a:solidFill>
                            <a:schemeClr val="bg1"/>
                          </a:solidFill>
                          <a:latin typeface="Times New Roman" panose="02020603050405020304" pitchFamily="18" charset="0"/>
                          <a:cs typeface="Times New Roman" panose="02020603050405020304" pitchFamily="18" charset="0"/>
                        </a:rPr>
                        <a:t>Cluster 1</a:t>
                      </a:r>
                    </a:p>
                    <a:p>
                      <a:pPr marL="285750" lvl="0" indent="-285750">
                        <a:buFont typeface="Arial" panose="020B0604020202020204" pitchFamily="34" charset="0"/>
                        <a:buChar char="•"/>
                      </a:pPr>
                      <a:r>
                        <a:rPr lang="en-IN" b="0" dirty="0" smtClean="0"/>
                        <a:t>High Cable TV availability.</a:t>
                      </a:r>
                    </a:p>
                    <a:p>
                      <a:pPr marL="285750" lvl="0" indent="-285750">
                        <a:buFont typeface="Arial" panose="020B0604020202020204" pitchFamily="34" charset="0"/>
                        <a:buChar char="•"/>
                      </a:pPr>
                      <a:r>
                        <a:rPr lang="en-IN" b="0" dirty="0" smtClean="0"/>
                        <a:t>Large Family</a:t>
                      </a:r>
                    </a:p>
                    <a:p>
                      <a:pPr marL="285750" lvl="0" indent="-285750">
                        <a:buFont typeface="Arial" panose="020B0604020202020204" pitchFamily="34" charset="0"/>
                        <a:buChar char="•"/>
                      </a:pPr>
                      <a:r>
                        <a:rPr lang="en-IN" b="0" dirty="0" smtClean="0"/>
                        <a:t>No loyalty to any brand, </a:t>
                      </a:r>
                      <a:r>
                        <a:rPr lang="en-IN" b="0" u="sng" dirty="0" smtClean="0"/>
                        <a:t>moderate purchasing </a:t>
                      </a:r>
                      <a:r>
                        <a:rPr lang="en-IN" b="0" dirty="0" smtClean="0"/>
                        <a:t>of products with </a:t>
                      </a:r>
                      <a:r>
                        <a:rPr lang="en-IN" b="0" u="sng" dirty="0" smtClean="0"/>
                        <a:t>promos</a:t>
                      </a:r>
                    </a:p>
                    <a:p>
                      <a:pPr marL="285750" lvl="0" indent="-285750">
                        <a:buFont typeface="Arial" panose="020B0604020202020204" pitchFamily="34" charset="0"/>
                        <a:buChar char="•"/>
                      </a:pPr>
                      <a:r>
                        <a:rPr lang="en-IN" b="0" dirty="0" smtClean="0"/>
                        <a:t>No brand loyalty</a:t>
                      </a:r>
                      <a:endParaRPr lang="en-IN" b="0" dirty="0"/>
                    </a:p>
                  </a:txBody>
                  <a:tcPr/>
                </a:tc>
                <a:tc>
                  <a:txBody>
                    <a:bodyPr/>
                    <a:lstStyle/>
                    <a:p>
                      <a:pPr algn="ctr"/>
                      <a:r>
                        <a:rPr lang="en-IN" dirty="0" smtClean="0">
                          <a:solidFill>
                            <a:schemeClr val="bg1"/>
                          </a:solidFill>
                          <a:latin typeface="Times New Roman" panose="02020603050405020304" pitchFamily="18" charset="0"/>
                          <a:cs typeface="Times New Roman" panose="02020603050405020304" pitchFamily="18" charset="0"/>
                        </a:rPr>
                        <a:t>Cluster</a:t>
                      </a:r>
                      <a:r>
                        <a:rPr lang="en-IN" baseline="0" dirty="0" smtClean="0">
                          <a:solidFill>
                            <a:schemeClr val="bg1"/>
                          </a:solidFill>
                          <a:latin typeface="Times New Roman" panose="02020603050405020304" pitchFamily="18" charset="0"/>
                          <a:cs typeface="Times New Roman" panose="02020603050405020304" pitchFamily="18" charset="0"/>
                        </a:rPr>
                        <a:t> 2</a:t>
                      </a:r>
                    </a:p>
                    <a:p>
                      <a:pPr marL="285750" indent="-285750" algn="l">
                        <a:buFont typeface="Arial" panose="020B0604020202020204" pitchFamily="34" charset="0"/>
                        <a:buChar char="•"/>
                      </a:pPr>
                      <a:r>
                        <a:rPr lang="en-IN" b="0" baseline="0" dirty="0" smtClean="0">
                          <a:solidFill>
                            <a:schemeClr val="bg1"/>
                          </a:solidFill>
                          <a:latin typeface="Times New Roman" panose="02020603050405020304" pitchFamily="18" charset="0"/>
                          <a:cs typeface="Times New Roman" panose="02020603050405020304" pitchFamily="18" charset="0"/>
                        </a:rPr>
                        <a:t>High volume of Transaction.</a:t>
                      </a:r>
                    </a:p>
                    <a:p>
                      <a:pPr marL="285750" indent="-285750" algn="l">
                        <a:buFont typeface="Arial" panose="020B0604020202020204" pitchFamily="34" charset="0"/>
                        <a:buChar char="•"/>
                      </a:pPr>
                      <a:r>
                        <a:rPr lang="en-IN" b="0" baseline="0" dirty="0" smtClean="0">
                          <a:solidFill>
                            <a:schemeClr val="bg1"/>
                          </a:solidFill>
                          <a:latin typeface="Times New Roman" panose="02020603050405020304" pitchFamily="18" charset="0"/>
                          <a:cs typeface="Times New Roman" panose="02020603050405020304" pitchFamily="18" charset="0"/>
                        </a:rPr>
                        <a:t>Large number of Brands and Brands run.</a:t>
                      </a:r>
                    </a:p>
                    <a:p>
                      <a:pPr marL="285750" indent="-285750" algn="l">
                        <a:buFont typeface="Arial" panose="020B0604020202020204" pitchFamily="34" charset="0"/>
                        <a:buChar char="•"/>
                      </a:pPr>
                      <a:r>
                        <a:rPr lang="en-IN" b="0" baseline="0" dirty="0" smtClean="0">
                          <a:solidFill>
                            <a:schemeClr val="bg1"/>
                          </a:solidFill>
                          <a:latin typeface="Times New Roman" panose="02020603050405020304" pitchFamily="18" charset="0"/>
                          <a:cs typeface="Times New Roman" panose="02020603050405020304" pitchFamily="18" charset="0"/>
                        </a:rPr>
                        <a:t>Loyal to Brands in </a:t>
                      </a:r>
                      <a:r>
                        <a:rPr lang="en-IN" b="0" u="sng" baseline="0" dirty="0" smtClean="0">
                          <a:solidFill>
                            <a:schemeClr val="bg1"/>
                          </a:solidFill>
                          <a:latin typeface="Times New Roman" panose="02020603050405020304" pitchFamily="18" charset="0"/>
                          <a:cs typeface="Times New Roman" panose="02020603050405020304" pitchFamily="18" charset="0"/>
                        </a:rPr>
                        <a:t>category 1 </a:t>
                      </a:r>
                      <a:r>
                        <a:rPr lang="en-IN" b="0" baseline="0" dirty="0" smtClean="0">
                          <a:solidFill>
                            <a:schemeClr val="bg1"/>
                          </a:solidFill>
                          <a:latin typeface="Times New Roman" panose="02020603050405020304" pitchFamily="18" charset="0"/>
                          <a:cs typeface="Times New Roman" panose="02020603050405020304" pitchFamily="18" charset="0"/>
                        </a:rPr>
                        <a:t>during </a:t>
                      </a:r>
                      <a:r>
                        <a:rPr lang="en-IN" b="0" u="sng" baseline="0" dirty="0" smtClean="0">
                          <a:solidFill>
                            <a:schemeClr val="bg1"/>
                          </a:solidFill>
                          <a:latin typeface="Times New Roman" panose="02020603050405020304" pitchFamily="18" charset="0"/>
                          <a:cs typeface="Times New Roman" panose="02020603050405020304" pitchFamily="18" charset="0"/>
                        </a:rPr>
                        <a:t>promotion 1</a:t>
                      </a:r>
                      <a:r>
                        <a:rPr lang="en-IN" b="0" baseline="0" dirty="0" smtClean="0">
                          <a:solidFill>
                            <a:schemeClr val="bg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IN" b="0" baseline="0" dirty="0" smtClean="0">
                          <a:solidFill>
                            <a:schemeClr val="bg1"/>
                          </a:solidFill>
                          <a:latin typeface="Times New Roman" panose="02020603050405020304" pitchFamily="18" charset="0"/>
                          <a:cs typeface="Times New Roman" panose="02020603050405020304" pitchFamily="18" charset="0"/>
                        </a:rPr>
                        <a:t>Cluster with more women.</a:t>
                      </a:r>
                      <a:endParaRPr lang="en-IN" b="0" dirty="0">
                        <a:solidFill>
                          <a:schemeClr val="bg1"/>
                        </a:solidFill>
                        <a:latin typeface="Times New Roman" panose="02020603050405020304" pitchFamily="18" charset="0"/>
                        <a:cs typeface="Times New Roman" panose="02020603050405020304" pitchFamily="18" charset="0"/>
                      </a:endParaRPr>
                    </a:p>
                  </a:txBody>
                  <a:tcPr/>
                </a:tc>
              </a:tr>
              <a:tr h="2238989">
                <a:tc>
                  <a:txBody>
                    <a:bodyPr/>
                    <a:lstStyle/>
                    <a:p>
                      <a:pPr algn="ctr"/>
                      <a:r>
                        <a:rPr lang="en-IN" b="1" dirty="0" smtClean="0">
                          <a:solidFill>
                            <a:schemeClr val="tx1"/>
                          </a:solidFill>
                          <a:latin typeface="Times New Roman" panose="02020603050405020304" pitchFamily="18" charset="0"/>
                          <a:cs typeface="Times New Roman" panose="02020603050405020304" pitchFamily="18" charset="0"/>
                        </a:rPr>
                        <a:t>Cluster 3</a:t>
                      </a:r>
                    </a:p>
                    <a:p>
                      <a:pPr marL="285750" indent="-285750" algn="l">
                        <a:buFont typeface="Arial" panose="020B0604020202020204" pitchFamily="34" charset="0"/>
                        <a:buChar char="•"/>
                      </a:pPr>
                      <a:r>
                        <a:rPr lang="en-IN" b="0" dirty="0" smtClean="0">
                          <a:solidFill>
                            <a:schemeClr val="tx1"/>
                          </a:solidFill>
                          <a:latin typeface="Times New Roman" panose="02020603050405020304" pitchFamily="18" charset="0"/>
                          <a:cs typeface="Times New Roman" panose="02020603050405020304" pitchFamily="18" charset="0"/>
                        </a:rPr>
                        <a:t>More</a:t>
                      </a:r>
                      <a:r>
                        <a:rPr lang="en-IN" b="0" baseline="0" dirty="0" smtClean="0">
                          <a:solidFill>
                            <a:schemeClr val="tx1"/>
                          </a:solidFill>
                          <a:latin typeface="Times New Roman" panose="02020603050405020304" pitchFamily="18" charset="0"/>
                          <a:cs typeface="Times New Roman" panose="02020603050405020304" pitchFamily="18" charset="0"/>
                        </a:rPr>
                        <a:t> purchasing from other brands and no loyalty to any.</a:t>
                      </a:r>
                    </a:p>
                    <a:p>
                      <a:pPr marL="285750" indent="-285750" algn="l">
                        <a:buFont typeface="Arial" panose="020B0604020202020204" pitchFamily="34" charset="0"/>
                        <a:buChar char="•"/>
                      </a:pPr>
                      <a:r>
                        <a:rPr lang="en-IN" b="0" baseline="0" dirty="0" smtClean="0">
                          <a:solidFill>
                            <a:schemeClr val="tx1"/>
                          </a:solidFill>
                          <a:latin typeface="Times New Roman" panose="02020603050405020304" pitchFamily="18" charset="0"/>
                          <a:cs typeface="Times New Roman" panose="02020603050405020304" pitchFamily="18" charset="0"/>
                        </a:rPr>
                        <a:t>More number of brands</a:t>
                      </a:r>
                      <a:r>
                        <a:rPr lang="en-IN" b="1" baseline="0" dirty="0" smtClean="0">
                          <a:solidFill>
                            <a:schemeClr val="tx1"/>
                          </a:solidFill>
                          <a:latin typeface="Times New Roman" panose="02020603050405020304" pitchFamily="18" charset="0"/>
                          <a:cs typeface="Times New Roman" panose="02020603050405020304" pitchFamily="18" charset="0"/>
                        </a:rPr>
                        <a:t>.</a:t>
                      </a:r>
                    </a:p>
                    <a:p>
                      <a:pPr marL="0" indent="0" algn="ctr">
                        <a:buFont typeface="Arial" panose="020B0604020202020204" pitchFamily="34" charset="0"/>
                        <a:buNone/>
                      </a:pP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b="1" dirty="0" smtClean="0">
                          <a:latin typeface="Times New Roman" panose="02020603050405020304" pitchFamily="18" charset="0"/>
                          <a:cs typeface="Times New Roman" panose="02020603050405020304" pitchFamily="18" charset="0"/>
                        </a:rPr>
                        <a:t>Cluster 4</a:t>
                      </a:r>
                    </a:p>
                    <a:p>
                      <a:pPr marL="285750" indent="-285750" algn="l">
                        <a:buFont typeface="Arial" panose="020B0604020202020204" pitchFamily="34" charset="0"/>
                        <a:buChar char="•"/>
                      </a:pPr>
                      <a:r>
                        <a:rPr lang="en-IN" b="0" dirty="0" smtClean="0">
                          <a:latin typeface="Times New Roman" panose="02020603050405020304" pitchFamily="18" charset="0"/>
                          <a:cs typeface="Times New Roman" panose="02020603050405020304" pitchFamily="18" charset="0"/>
                        </a:rPr>
                        <a:t>High SEC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u="sng" dirty="0" smtClean="0">
                          <a:latin typeface="Times New Roman" panose="02020603050405020304" pitchFamily="18" charset="0"/>
                          <a:cs typeface="Times New Roman" panose="02020603050405020304" pitchFamily="18" charset="0"/>
                        </a:rPr>
                        <a:t>Highly Loyal </a:t>
                      </a:r>
                      <a:r>
                        <a:rPr lang="en-IN" dirty="0" smtClean="0">
                          <a:latin typeface="Times New Roman" panose="02020603050405020304" pitchFamily="18" charset="0"/>
                          <a:cs typeface="Times New Roman" panose="02020603050405020304" pitchFamily="18" charset="0"/>
                        </a:rPr>
                        <a:t>to the products </a:t>
                      </a:r>
                      <a:r>
                        <a:rPr lang="en-IN" u="sng" dirty="0" smtClean="0">
                          <a:latin typeface="Times New Roman" panose="02020603050405020304" pitchFamily="18" charset="0"/>
                          <a:cs typeface="Times New Roman" panose="02020603050405020304" pitchFamily="18" charset="0"/>
                        </a:rPr>
                        <a:t>without any promotions </a:t>
                      </a:r>
                      <a:r>
                        <a:rPr lang="en-IN" dirty="0" smtClean="0">
                          <a:latin typeface="Times New Roman" panose="02020603050405020304" pitchFamily="18" charset="0"/>
                          <a:cs typeface="Times New Roman" panose="02020603050405020304" pitchFamily="18" charset="0"/>
                        </a:rPr>
                        <a:t>and under </a:t>
                      </a:r>
                      <a:r>
                        <a:rPr lang="en-IN" u="sng" dirty="0" smtClean="0">
                          <a:latin typeface="Times New Roman" panose="02020603050405020304" pitchFamily="18" charset="0"/>
                          <a:cs typeface="Times New Roman" panose="02020603050405020304" pitchFamily="18" charset="0"/>
                        </a:rPr>
                        <a:t>category 3 &amp; 4</a:t>
                      </a:r>
                      <a:r>
                        <a:rPr lang="en-IN" dirty="0" smtClean="0">
                          <a:latin typeface="Times New Roman" panose="02020603050405020304" pitchFamily="18" charset="0"/>
                          <a:cs typeface="Times New Roman" panose="02020603050405020304" pitchFamily="18"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latin typeface="Times New Roman" panose="02020603050405020304" pitchFamily="18" charset="0"/>
                          <a:cs typeface="Times New Roman" panose="02020603050405020304" pitchFamily="18" charset="0"/>
                        </a:rPr>
                        <a:t>Large Family</a:t>
                      </a:r>
                    </a:p>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IN" b="1"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1270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392578" y="1913021"/>
            <a:ext cx="4945598" cy="1243584"/>
          </a:xfrm>
        </p:spPr>
        <p:txBody>
          <a:bodyPr/>
          <a:lstStyle/>
          <a:p>
            <a:r>
              <a:rPr lang="en-US" dirty="0" smtClean="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632BE5BF-9922-45FB-8F3F-4446D40A051B}"/>
              </a:ext>
            </a:extLst>
          </p:cNvPr>
          <p:cNvSpPr txBox="1">
            <a:spLocks/>
          </p:cNvSpPr>
          <p:nvPr/>
        </p:nvSpPr>
        <p:spPr>
          <a:xfrm>
            <a:off x="7102189" y="0"/>
            <a:ext cx="4945598" cy="28554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400" dirty="0" smtClean="0">
                <a:latin typeface="Times New Roman" panose="02020603050405020304" pitchFamily="18" charset="0"/>
                <a:cs typeface="Times New Roman" panose="02020603050405020304" pitchFamily="18" charset="0"/>
              </a:rPr>
              <a:t>Cluster 4 customers are highly loyal and buy even without promotions. They can be encouraged to buy our new or unique products. </a:t>
            </a:r>
            <a:r>
              <a:rPr lang="en-US" sz="2400" dirty="0" smtClean="0">
                <a:latin typeface="Times New Roman" panose="02020603050405020304" pitchFamily="18" charset="0"/>
                <a:cs typeface="Times New Roman" panose="02020603050405020304" pitchFamily="18" charset="0"/>
              </a:rPr>
              <a:t>Any discounts should also be communicated.</a:t>
            </a: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632BE5BF-9922-45FB-8F3F-4446D40A051B}"/>
              </a:ext>
            </a:extLst>
          </p:cNvPr>
          <p:cNvSpPr txBox="1">
            <a:spLocks/>
          </p:cNvSpPr>
          <p:nvPr/>
        </p:nvSpPr>
        <p:spPr>
          <a:xfrm>
            <a:off x="7102189" y="2534813"/>
            <a:ext cx="4945598" cy="23140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400" dirty="0" smtClean="0">
                <a:latin typeface="Times New Roman" panose="02020603050405020304" pitchFamily="18" charset="0"/>
                <a:cs typeface="Times New Roman" panose="02020603050405020304" pitchFamily="18" charset="0"/>
              </a:rPr>
              <a:t>Cluster </a:t>
            </a:r>
            <a:r>
              <a:rPr lang="en-US" sz="2400" dirty="0" smtClean="0">
                <a:latin typeface="Times New Roman" panose="02020603050405020304" pitchFamily="18" charset="0"/>
                <a:cs typeface="Times New Roman" panose="02020603050405020304" pitchFamily="18" charset="0"/>
              </a:rPr>
              <a:t>2 and 4 consist of customer loyal to specific brands and buy only during promotions. They comprise of women with access to TV’s, so promotions via advertisement should be considered.</a:t>
            </a:r>
            <a:endParaRPr lang="en-US"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632BE5BF-9922-45FB-8F3F-4446D40A051B}"/>
              </a:ext>
            </a:extLst>
          </p:cNvPr>
          <p:cNvSpPr txBox="1">
            <a:spLocks/>
          </p:cNvSpPr>
          <p:nvPr/>
        </p:nvSpPr>
        <p:spPr>
          <a:xfrm>
            <a:off x="7102189" y="4375484"/>
            <a:ext cx="4945598" cy="23140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400" dirty="0" smtClean="0">
                <a:latin typeface="Times New Roman" panose="02020603050405020304" pitchFamily="18" charset="0"/>
                <a:cs typeface="Times New Roman" panose="02020603050405020304" pitchFamily="18" charset="0"/>
              </a:rPr>
              <a:t>Cluster </a:t>
            </a:r>
            <a:r>
              <a:rPr lang="en-US" sz="2400" dirty="0" smtClean="0">
                <a:latin typeface="Times New Roman" panose="02020603050405020304" pitchFamily="18" charset="0"/>
                <a:cs typeface="Times New Roman" panose="02020603050405020304" pitchFamily="18" charset="0"/>
              </a:rPr>
              <a:t>3 comprises of customers with no brand loyalty. Thus no promotion should be directed here.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245</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Tahoma</vt:lpstr>
      <vt:lpstr>Times New Roman</vt:lpstr>
      <vt:lpstr>Trade Gothic LT Pro</vt:lpstr>
      <vt:lpstr>Trebuchet MS</vt:lpstr>
      <vt:lpstr>Office Theme</vt:lpstr>
      <vt:lpstr>Market Segmentation</vt:lpstr>
      <vt:lpstr>Problem Statement</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2021-05-06T02:12:25Z</dcterms:created>
  <dcterms:modified xsi:type="dcterms:W3CDTF">2021-05-10T03:58:45Z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