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Consolas" panose="020B0609020204030204" pitchFamily="49" charset="0"/>
      <p:regular r:id="rId13"/>
      <p:bold r:id="rId14"/>
      <p:italic r:id="rId15"/>
      <p:boldItalic r:id="rId16"/>
    </p:embeddedFont>
    <p:embeddedFont>
      <p:font typeface="Platypi Medium" panose="020B0604020202020204" charset="0"/>
      <p:regular r:id="rId17"/>
    </p:embeddedFont>
    <p:embeddedFont>
      <p:font typeface="Source Serif Pro" panose="02040603050405020204" pitchFamily="18"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5" d="100"/>
          <a:sy n="65" d="100"/>
        </p:scale>
        <p:origin x="8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4594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892022"/>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Undo/Redo System Design and Implementation</a:t>
            </a:r>
            <a:endParaRPr lang="en-US" sz="4450" dirty="0"/>
          </a:p>
        </p:txBody>
      </p:sp>
      <p:sp>
        <p:nvSpPr>
          <p:cNvPr id="4" name="Text 1"/>
          <p:cNvSpPr/>
          <p:nvPr/>
        </p:nvSpPr>
        <p:spPr>
          <a:xfrm>
            <a:off x="6280190" y="3649742"/>
            <a:ext cx="7556421" cy="1451610"/>
          </a:xfrm>
          <a:prstGeom prst="rect">
            <a:avLst/>
          </a:prstGeom>
          <a:noFill/>
          <a:ln/>
        </p:spPr>
        <p:txBody>
          <a:bodyPr wrap="squar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This presentation explores the design and implementation of a stack-based Undo/Redo system in a text editor, using the Last-In-First-Out (LIFO) principle. The use of stacks makes this feature efficient and easy to implement, with constant time complexity for core operations.</a:t>
            </a:r>
            <a:endParaRPr lang="en-US" sz="1750" dirty="0"/>
          </a:p>
        </p:txBody>
      </p:sp>
      <p:sp>
        <p:nvSpPr>
          <p:cNvPr id="5" name="Text 2"/>
          <p:cNvSpPr/>
          <p:nvPr/>
        </p:nvSpPr>
        <p:spPr>
          <a:xfrm>
            <a:off x="6280190" y="5356503"/>
            <a:ext cx="7556421" cy="362903"/>
          </a:xfrm>
          <a:prstGeom prst="rect">
            <a:avLst/>
          </a:prstGeom>
          <a:noFill/>
          <a:ln/>
        </p:spPr>
        <p:txBody>
          <a:bodyPr wrap="non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By </a:t>
            </a:r>
            <a:endParaRPr lang="en-US" sz="1750" dirty="0"/>
          </a:p>
        </p:txBody>
      </p:sp>
      <p:sp>
        <p:nvSpPr>
          <p:cNvPr id="6" name="Text 3"/>
          <p:cNvSpPr/>
          <p:nvPr/>
        </p:nvSpPr>
        <p:spPr>
          <a:xfrm>
            <a:off x="6280190" y="5974556"/>
            <a:ext cx="7556421" cy="362903"/>
          </a:xfrm>
          <a:prstGeom prst="rect">
            <a:avLst/>
          </a:prstGeom>
          <a:noFill/>
          <a:ln/>
        </p:spPr>
        <p:txBody>
          <a:bodyPr wrap="non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Aarush C S, Athul K Koshy, Mohammed Rizwan PP, </a:t>
            </a:r>
            <a:r>
              <a:rPr lang="en-US" sz="1750" dirty="0" err="1">
                <a:solidFill>
                  <a:srgbClr val="504C49"/>
                </a:solidFill>
                <a:latin typeface="Source Serif Pro" pitchFamily="34" charset="0"/>
                <a:ea typeface="Source Serif Pro" pitchFamily="34" charset="-122"/>
                <a:cs typeface="Source Serif Pro" pitchFamily="34" charset="-120"/>
              </a:rPr>
              <a:t>Moideen</a:t>
            </a:r>
            <a:r>
              <a:rPr lang="en-US" sz="1750" dirty="0">
                <a:solidFill>
                  <a:srgbClr val="504C49"/>
                </a:solidFill>
                <a:latin typeface="Source Serif Pro" pitchFamily="34" charset="0"/>
                <a:ea typeface="Source Serif Pro" pitchFamily="34" charset="-122"/>
                <a:cs typeface="Source Serif Pro" pitchFamily="34" charset="-120"/>
              </a:rPr>
              <a:t> Nihal</a:t>
            </a:r>
            <a:endParaRPr lang="en-US" sz="1750" dirty="0"/>
          </a:p>
        </p:txBody>
      </p:sp>
      <p:sp>
        <p:nvSpPr>
          <p:cNvPr id="7" name="Rectangle 6">
            <a:extLst>
              <a:ext uri="{FF2B5EF4-FFF2-40B4-BE49-F238E27FC236}">
                <a16:creationId xmlns:a16="http://schemas.microsoft.com/office/drawing/2014/main" id="{C51218B9-7B8D-E254-D4F5-5AC83817623E}"/>
              </a:ext>
            </a:extLst>
          </p:cNvPr>
          <p:cNvSpPr/>
          <p:nvPr/>
        </p:nvSpPr>
        <p:spPr>
          <a:xfrm>
            <a:off x="12712390" y="7705493"/>
            <a:ext cx="1817649" cy="52410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293852"/>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Conclusion and Future Scope</a:t>
            </a:r>
            <a:endParaRPr lang="en-US" sz="4450" dirty="0"/>
          </a:p>
        </p:txBody>
      </p:sp>
      <p:sp>
        <p:nvSpPr>
          <p:cNvPr id="4" name="Text 1"/>
          <p:cNvSpPr/>
          <p:nvPr/>
        </p:nvSpPr>
        <p:spPr>
          <a:xfrm>
            <a:off x="6280190" y="3051572"/>
            <a:ext cx="7556421" cy="2177415"/>
          </a:xfrm>
          <a:prstGeom prst="rect">
            <a:avLst/>
          </a:prstGeom>
          <a:noFill/>
          <a:ln/>
        </p:spPr>
        <p:txBody>
          <a:bodyPr wrap="squar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This project demonstrates a practical use of the stack data structure by implementing an Undo/Redo system for a basic text editor. It successfully showcases how theoretical data structures can be used to improve user experience in real software. With minimal memory usage and optimal performance, the stack-based system is highly effective and forms a fundamental part of many applications used daily.</a:t>
            </a:r>
            <a:endParaRPr lang="en-US" sz="1750" dirty="0"/>
          </a:p>
        </p:txBody>
      </p:sp>
      <p:sp>
        <p:nvSpPr>
          <p:cNvPr id="5" name="Text 2"/>
          <p:cNvSpPr/>
          <p:nvPr/>
        </p:nvSpPr>
        <p:spPr>
          <a:xfrm>
            <a:off x="6280190" y="5484138"/>
            <a:ext cx="7556421" cy="1451610"/>
          </a:xfrm>
          <a:prstGeom prst="rect">
            <a:avLst/>
          </a:prstGeom>
          <a:noFill/>
          <a:ln/>
        </p:spPr>
        <p:txBody>
          <a:bodyPr wrap="squar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Future work could focus on adding a graphical user interface (GUI), storing changes as operations instead of full text, supporting multiple redo levels, implementing persistent storage, and visualizing the history of changes.</a:t>
            </a:r>
            <a:endParaRPr lang="en-US" sz="1750" dirty="0"/>
          </a:p>
        </p:txBody>
      </p:sp>
      <p:sp>
        <p:nvSpPr>
          <p:cNvPr id="6" name="Rectangle 5">
            <a:extLst>
              <a:ext uri="{FF2B5EF4-FFF2-40B4-BE49-F238E27FC236}">
                <a16:creationId xmlns:a16="http://schemas.microsoft.com/office/drawing/2014/main" id="{1153F479-C431-895B-06A5-2D4004394D55}"/>
              </a:ext>
            </a:extLst>
          </p:cNvPr>
          <p:cNvSpPr/>
          <p:nvPr/>
        </p:nvSpPr>
        <p:spPr>
          <a:xfrm>
            <a:off x="12857356" y="7738946"/>
            <a:ext cx="1773044" cy="49065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358509"/>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Problem Statement</a:t>
            </a:r>
            <a:endParaRPr lang="en-US" sz="4450" dirty="0"/>
          </a:p>
        </p:txBody>
      </p:sp>
      <p:sp>
        <p:nvSpPr>
          <p:cNvPr id="3" name="Text 1"/>
          <p:cNvSpPr/>
          <p:nvPr/>
        </p:nvSpPr>
        <p:spPr>
          <a:xfrm>
            <a:off x="793790" y="3634264"/>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01B18"/>
                </a:solidFill>
                <a:latin typeface="Platypi Medium" pitchFamily="34" charset="0"/>
                <a:ea typeface="Platypi Medium" pitchFamily="34" charset="-122"/>
                <a:cs typeface="Platypi Medium" pitchFamily="34" charset="-120"/>
              </a:rPr>
              <a:t>Challenge</a:t>
            </a:r>
            <a:endParaRPr lang="en-US" sz="2200" dirty="0"/>
          </a:p>
        </p:txBody>
      </p:sp>
      <p:sp>
        <p:nvSpPr>
          <p:cNvPr id="4" name="Text 2"/>
          <p:cNvSpPr/>
          <p:nvPr/>
        </p:nvSpPr>
        <p:spPr>
          <a:xfrm>
            <a:off x="793790" y="4215408"/>
            <a:ext cx="6244709" cy="1451610"/>
          </a:xfrm>
          <a:prstGeom prst="rect">
            <a:avLst/>
          </a:prstGeom>
          <a:noFill/>
          <a:ln/>
        </p:spPr>
        <p:txBody>
          <a:bodyPr wrap="squar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Text editors need a reliable way for users to navigate through changes. Traditional implementations may suffer from inefficiencies or memory issues when handling multiple sequential actions, especially when editing large texts.</a:t>
            </a:r>
            <a:endParaRPr lang="en-US" sz="1750" dirty="0"/>
          </a:p>
        </p:txBody>
      </p:sp>
      <p:sp>
        <p:nvSpPr>
          <p:cNvPr id="5" name="Text 3"/>
          <p:cNvSpPr/>
          <p:nvPr/>
        </p:nvSpPr>
        <p:spPr>
          <a:xfrm>
            <a:off x="7599521" y="3634264"/>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01B18"/>
                </a:solidFill>
                <a:latin typeface="Platypi Medium" pitchFamily="34" charset="0"/>
                <a:ea typeface="Platypi Medium" pitchFamily="34" charset="-122"/>
                <a:cs typeface="Platypi Medium" pitchFamily="34" charset="-120"/>
              </a:rPr>
              <a:t>Solution</a:t>
            </a:r>
            <a:endParaRPr lang="en-US" sz="2200" dirty="0"/>
          </a:p>
        </p:txBody>
      </p:sp>
      <p:sp>
        <p:nvSpPr>
          <p:cNvPr id="6" name="Text 4"/>
          <p:cNvSpPr/>
          <p:nvPr/>
        </p:nvSpPr>
        <p:spPr>
          <a:xfrm>
            <a:off x="7599521" y="4215408"/>
            <a:ext cx="6244709" cy="1088708"/>
          </a:xfrm>
          <a:prstGeom prst="rect">
            <a:avLst/>
          </a:prstGeom>
          <a:noFill/>
          <a:ln/>
        </p:spPr>
        <p:txBody>
          <a:bodyPr wrap="squar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A robust structure is required that provides quick access to both the last change and the ability to revert or reapply it — making stacks an ideal choice.</a:t>
            </a:r>
            <a:endParaRPr lang="en-US" sz="1750" dirty="0"/>
          </a:p>
        </p:txBody>
      </p:sp>
      <p:sp>
        <p:nvSpPr>
          <p:cNvPr id="8" name="Rectangle 7">
            <a:extLst>
              <a:ext uri="{FF2B5EF4-FFF2-40B4-BE49-F238E27FC236}">
                <a16:creationId xmlns:a16="http://schemas.microsoft.com/office/drawing/2014/main" id="{B35B44C2-9A00-F8BA-3012-D7E8C7D561C3}"/>
              </a:ext>
            </a:extLst>
          </p:cNvPr>
          <p:cNvSpPr/>
          <p:nvPr/>
        </p:nvSpPr>
        <p:spPr>
          <a:xfrm>
            <a:off x="12868507" y="7683190"/>
            <a:ext cx="1761893" cy="5464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23635" y="579596"/>
            <a:ext cx="5265896" cy="658178"/>
          </a:xfrm>
          <a:prstGeom prst="rect">
            <a:avLst/>
          </a:prstGeom>
          <a:noFill/>
          <a:ln/>
        </p:spPr>
        <p:txBody>
          <a:bodyPr wrap="none" lIns="0" tIns="0" rIns="0" bIns="0" rtlCol="0" anchor="t"/>
          <a:lstStyle/>
          <a:p>
            <a:pPr marL="0" indent="0" algn="l">
              <a:lnSpc>
                <a:spcPts val="5150"/>
              </a:lnSpc>
              <a:buNone/>
            </a:pPr>
            <a:r>
              <a:rPr lang="en-US" sz="4100" dirty="0">
                <a:solidFill>
                  <a:srgbClr val="201B18"/>
                </a:solidFill>
                <a:latin typeface="Platypi Medium" pitchFamily="34" charset="0"/>
                <a:ea typeface="Platypi Medium" pitchFamily="34" charset="-122"/>
                <a:cs typeface="Platypi Medium" pitchFamily="34" charset="-120"/>
              </a:rPr>
              <a:t>Objectives</a:t>
            </a:r>
            <a:endParaRPr lang="en-US" sz="4100" dirty="0"/>
          </a:p>
        </p:txBody>
      </p:sp>
      <p:sp>
        <p:nvSpPr>
          <p:cNvPr id="4" name="Shape 1"/>
          <p:cNvSpPr/>
          <p:nvPr/>
        </p:nvSpPr>
        <p:spPr>
          <a:xfrm>
            <a:off x="6223635" y="1790581"/>
            <a:ext cx="473869" cy="473869"/>
          </a:xfrm>
          <a:prstGeom prst="roundRect">
            <a:avLst>
              <a:gd name="adj" fmla="val 6668"/>
            </a:avLst>
          </a:prstGeom>
          <a:solidFill>
            <a:srgbClr val="F9F7F7"/>
          </a:solidFill>
          <a:ln/>
        </p:spPr>
      </p:sp>
      <p:sp>
        <p:nvSpPr>
          <p:cNvPr id="5" name="Text 2"/>
          <p:cNvSpPr/>
          <p:nvPr/>
        </p:nvSpPr>
        <p:spPr>
          <a:xfrm>
            <a:off x="6302633" y="1830050"/>
            <a:ext cx="315873" cy="394930"/>
          </a:xfrm>
          <a:prstGeom prst="rect">
            <a:avLst/>
          </a:prstGeom>
          <a:noFill/>
          <a:ln/>
        </p:spPr>
        <p:txBody>
          <a:bodyPr wrap="none" lIns="0" tIns="0" rIns="0" bIns="0" rtlCol="0" anchor="t"/>
          <a:lstStyle/>
          <a:p>
            <a:pPr marL="0" indent="0" algn="ctr">
              <a:lnSpc>
                <a:spcPts val="2450"/>
              </a:lnSpc>
              <a:buNone/>
            </a:pPr>
            <a:r>
              <a:rPr lang="en-US" sz="2450" dirty="0">
                <a:solidFill>
                  <a:srgbClr val="504C49"/>
                </a:solidFill>
                <a:latin typeface="Platypi Medium" pitchFamily="34" charset="0"/>
                <a:ea typeface="Platypi Medium" pitchFamily="34" charset="-122"/>
                <a:cs typeface="Platypi Medium" pitchFamily="34" charset="-120"/>
              </a:rPr>
              <a:t>1</a:t>
            </a:r>
            <a:endParaRPr lang="en-US" sz="2450" dirty="0"/>
          </a:p>
        </p:txBody>
      </p:sp>
      <p:sp>
        <p:nvSpPr>
          <p:cNvPr id="6" name="Text 3"/>
          <p:cNvSpPr/>
          <p:nvPr/>
        </p:nvSpPr>
        <p:spPr>
          <a:xfrm>
            <a:off x="6908125" y="1790581"/>
            <a:ext cx="6045756" cy="328970"/>
          </a:xfrm>
          <a:prstGeom prst="rect">
            <a:avLst/>
          </a:prstGeom>
          <a:noFill/>
          <a:ln/>
        </p:spPr>
        <p:txBody>
          <a:bodyPr wrap="none" lIns="0" tIns="0" rIns="0" bIns="0" rtlCol="0" anchor="t"/>
          <a:lstStyle/>
          <a:p>
            <a:pPr marL="0" indent="0" algn="l">
              <a:lnSpc>
                <a:spcPts val="2550"/>
              </a:lnSpc>
              <a:buNone/>
            </a:pPr>
            <a:r>
              <a:rPr lang="en-US" sz="2050" dirty="0">
                <a:solidFill>
                  <a:srgbClr val="504C49"/>
                </a:solidFill>
                <a:latin typeface="Platypi Medium" pitchFamily="34" charset="0"/>
                <a:ea typeface="Platypi Medium" pitchFamily="34" charset="-122"/>
                <a:cs typeface="Platypi Medium" pitchFamily="34" charset="-120"/>
              </a:rPr>
              <a:t>Implement an Undo/Redo System Using Stacks</a:t>
            </a:r>
            <a:endParaRPr lang="en-US" sz="2050" dirty="0"/>
          </a:p>
        </p:txBody>
      </p:sp>
      <p:sp>
        <p:nvSpPr>
          <p:cNvPr id="7" name="Text 4"/>
          <p:cNvSpPr/>
          <p:nvPr/>
        </p:nvSpPr>
        <p:spPr>
          <a:xfrm>
            <a:off x="6908125" y="2245876"/>
            <a:ext cx="6985040" cy="673894"/>
          </a:xfrm>
          <a:prstGeom prst="rect">
            <a:avLst/>
          </a:prstGeom>
          <a:noFill/>
          <a:ln/>
        </p:spPr>
        <p:txBody>
          <a:bodyPr wrap="square" lIns="0" tIns="0" rIns="0" bIns="0" rtlCol="0" anchor="t"/>
          <a:lstStyle/>
          <a:p>
            <a:pPr marL="0" indent="0" algn="l">
              <a:lnSpc>
                <a:spcPts val="2650"/>
              </a:lnSpc>
              <a:buNone/>
            </a:pPr>
            <a:r>
              <a:rPr lang="en-US" sz="1650" dirty="0">
                <a:solidFill>
                  <a:srgbClr val="504C49"/>
                </a:solidFill>
                <a:latin typeface="Source Serif Pro" pitchFamily="34" charset="0"/>
                <a:ea typeface="Source Serif Pro" pitchFamily="34" charset="-122"/>
                <a:cs typeface="Source Serif Pro" pitchFamily="34" charset="-120"/>
              </a:rPr>
              <a:t>Design two stacks: undo_stack and redo_stack to manage text modifications.</a:t>
            </a:r>
            <a:endParaRPr lang="en-US" sz="1650" dirty="0"/>
          </a:p>
        </p:txBody>
      </p:sp>
      <p:sp>
        <p:nvSpPr>
          <p:cNvPr id="8" name="Shape 5"/>
          <p:cNvSpPr/>
          <p:nvPr/>
        </p:nvSpPr>
        <p:spPr>
          <a:xfrm>
            <a:off x="6223635" y="3367326"/>
            <a:ext cx="473869" cy="473869"/>
          </a:xfrm>
          <a:prstGeom prst="roundRect">
            <a:avLst>
              <a:gd name="adj" fmla="val 6668"/>
            </a:avLst>
          </a:prstGeom>
          <a:solidFill>
            <a:srgbClr val="F9F7F7"/>
          </a:solidFill>
          <a:ln/>
        </p:spPr>
      </p:sp>
      <p:sp>
        <p:nvSpPr>
          <p:cNvPr id="9" name="Text 6"/>
          <p:cNvSpPr/>
          <p:nvPr/>
        </p:nvSpPr>
        <p:spPr>
          <a:xfrm>
            <a:off x="6302633" y="3406795"/>
            <a:ext cx="315873" cy="394930"/>
          </a:xfrm>
          <a:prstGeom prst="rect">
            <a:avLst/>
          </a:prstGeom>
          <a:noFill/>
          <a:ln/>
        </p:spPr>
        <p:txBody>
          <a:bodyPr wrap="none" lIns="0" tIns="0" rIns="0" bIns="0" rtlCol="0" anchor="t"/>
          <a:lstStyle/>
          <a:p>
            <a:pPr marL="0" indent="0" algn="ctr">
              <a:lnSpc>
                <a:spcPts val="2450"/>
              </a:lnSpc>
              <a:buNone/>
            </a:pPr>
            <a:r>
              <a:rPr lang="en-US" sz="2450" dirty="0">
                <a:solidFill>
                  <a:srgbClr val="504C49"/>
                </a:solidFill>
                <a:latin typeface="Platypi Medium" pitchFamily="34" charset="0"/>
                <a:ea typeface="Platypi Medium" pitchFamily="34" charset="-122"/>
                <a:cs typeface="Platypi Medium" pitchFamily="34" charset="-120"/>
              </a:rPr>
              <a:t>2</a:t>
            </a:r>
            <a:endParaRPr lang="en-US" sz="2450" dirty="0"/>
          </a:p>
        </p:txBody>
      </p:sp>
      <p:sp>
        <p:nvSpPr>
          <p:cNvPr id="10" name="Text 7"/>
          <p:cNvSpPr/>
          <p:nvPr/>
        </p:nvSpPr>
        <p:spPr>
          <a:xfrm>
            <a:off x="6908125" y="3367326"/>
            <a:ext cx="3729514" cy="328970"/>
          </a:xfrm>
          <a:prstGeom prst="rect">
            <a:avLst/>
          </a:prstGeom>
          <a:noFill/>
          <a:ln/>
        </p:spPr>
        <p:txBody>
          <a:bodyPr wrap="none" lIns="0" tIns="0" rIns="0" bIns="0" rtlCol="0" anchor="t"/>
          <a:lstStyle/>
          <a:p>
            <a:pPr marL="0" indent="0" algn="l">
              <a:lnSpc>
                <a:spcPts val="2550"/>
              </a:lnSpc>
              <a:buNone/>
            </a:pPr>
            <a:r>
              <a:rPr lang="en-US" sz="2050" dirty="0">
                <a:solidFill>
                  <a:srgbClr val="504C49"/>
                </a:solidFill>
                <a:latin typeface="Platypi Medium" pitchFamily="34" charset="0"/>
                <a:ea typeface="Platypi Medium" pitchFamily="34" charset="-122"/>
                <a:cs typeface="Platypi Medium" pitchFamily="34" charset="-120"/>
              </a:rPr>
              <a:t>Optimize for Time Efficiency</a:t>
            </a:r>
            <a:endParaRPr lang="en-US" sz="2050" dirty="0"/>
          </a:p>
        </p:txBody>
      </p:sp>
      <p:sp>
        <p:nvSpPr>
          <p:cNvPr id="11" name="Text 8"/>
          <p:cNvSpPr/>
          <p:nvPr/>
        </p:nvSpPr>
        <p:spPr>
          <a:xfrm>
            <a:off x="6908125" y="3822621"/>
            <a:ext cx="6985040" cy="673894"/>
          </a:xfrm>
          <a:prstGeom prst="rect">
            <a:avLst/>
          </a:prstGeom>
          <a:noFill/>
          <a:ln/>
        </p:spPr>
        <p:txBody>
          <a:bodyPr wrap="square" lIns="0" tIns="0" rIns="0" bIns="0" rtlCol="0" anchor="t"/>
          <a:lstStyle/>
          <a:p>
            <a:pPr marL="0" indent="0" algn="l">
              <a:lnSpc>
                <a:spcPts val="2650"/>
              </a:lnSpc>
              <a:buNone/>
            </a:pPr>
            <a:r>
              <a:rPr lang="en-US" sz="1650" dirty="0">
                <a:solidFill>
                  <a:srgbClr val="504C49"/>
                </a:solidFill>
                <a:latin typeface="Source Serif Pro" pitchFamily="34" charset="0"/>
                <a:ea typeface="Source Serif Pro" pitchFamily="34" charset="-122"/>
                <a:cs typeface="Source Serif Pro" pitchFamily="34" charset="-120"/>
              </a:rPr>
              <a:t>Ensure all operations (type, undo, redo) operate in constant time O(1) by utilizing Python’s built-in list operations for stacks.</a:t>
            </a:r>
            <a:endParaRPr lang="en-US" sz="1650" dirty="0"/>
          </a:p>
        </p:txBody>
      </p:sp>
      <p:sp>
        <p:nvSpPr>
          <p:cNvPr id="12" name="Shape 9"/>
          <p:cNvSpPr/>
          <p:nvPr/>
        </p:nvSpPr>
        <p:spPr>
          <a:xfrm>
            <a:off x="6223635" y="4944070"/>
            <a:ext cx="473869" cy="473869"/>
          </a:xfrm>
          <a:prstGeom prst="roundRect">
            <a:avLst>
              <a:gd name="adj" fmla="val 6668"/>
            </a:avLst>
          </a:prstGeom>
          <a:solidFill>
            <a:srgbClr val="F9F7F7"/>
          </a:solidFill>
          <a:ln/>
        </p:spPr>
      </p:sp>
      <p:sp>
        <p:nvSpPr>
          <p:cNvPr id="13" name="Text 10"/>
          <p:cNvSpPr/>
          <p:nvPr/>
        </p:nvSpPr>
        <p:spPr>
          <a:xfrm>
            <a:off x="6302633" y="4983540"/>
            <a:ext cx="315873" cy="394930"/>
          </a:xfrm>
          <a:prstGeom prst="rect">
            <a:avLst/>
          </a:prstGeom>
          <a:noFill/>
          <a:ln/>
        </p:spPr>
        <p:txBody>
          <a:bodyPr wrap="none" lIns="0" tIns="0" rIns="0" bIns="0" rtlCol="0" anchor="t"/>
          <a:lstStyle/>
          <a:p>
            <a:pPr marL="0" indent="0" algn="ctr">
              <a:lnSpc>
                <a:spcPts val="2450"/>
              </a:lnSpc>
              <a:buNone/>
            </a:pPr>
            <a:r>
              <a:rPr lang="en-US" sz="2450" dirty="0">
                <a:solidFill>
                  <a:srgbClr val="504C49"/>
                </a:solidFill>
                <a:latin typeface="Platypi Medium" pitchFamily="34" charset="0"/>
                <a:ea typeface="Platypi Medium" pitchFamily="34" charset="-122"/>
                <a:cs typeface="Platypi Medium" pitchFamily="34" charset="-120"/>
              </a:rPr>
              <a:t>3</a:t>
            </a:r>
            <a:endParaRPr lang="en-US" sz="2450" dirty="0"/>
          </a:p>
        </p:txBody>
      </p:sp>
      <p:sp>
        <p:nvSpPr>
          <p:cNvPr id="14" name="Text 11"/>
          <p:cNvSpPr/>
          <p:nvPr/>
        </p:nvSpPr>
        <p:spPr>
          <a:xfrm>
            <a:off x="6908125" y="4944070"/>
            <a:ext cx="4183261" cy="328970"/>
          </a:xfrm>
          <a:prstGeom prst="rect">
            <a:avLst/>
          </a:prstGeom>
          <a:noFill/>
          <a:ln/>
        </p:spPr>
        <p:txBody>
          <a:bodyPr wrap="none" lIns="0" tIns="0" rIns="0" bIns="0" rtlCol="0" anchor="t"/>
          <a:lstStyle/>
          <a:p>
            <a:pPr marL="0" indent="0" algn="l">
              <a:lnSpc>
                <a:spcPts val="2550"/>
              </a:lnSpc>
              <a:buNone/>
            </a:pPr>
            <a:r>
              <a:rPr lang="en-US" sz="2050" dirty="0">
                <a:solidFill>
                  <a:srgbClr val="504C49"/>
                </a:solidFill>
                <a:latin typeface="Platypi Medium" pitchFamily="34" charset="0"/>
                <a:ea typeface="Platypi Medium" pitchFamily="34" charset="-122"/>
                <a:cs typeface="Platypi Medium" pitchFamily="34" charset="-120"/>
              </a:rPr>
              <a:t>Manage Redo Stack Consistency</a:t>
            </a:r>
            <a:endParaRPr lang="en-US" sz="2050" dirty="0"/>
          </a:p>
        </p:txBody>
      </p:sp>
      <p:sp>
        <p:nvSpPr>
          <p:cNvPr id="15" name="Text 12"/>
          <p:cNvSpPr/>
          <p:nvPr/>
        </p:nvSpPr>
        <p:spPr>
          <a:xfrm>
            <a:off x="6908125" y="5399365"/>
            <a:ext cx="6985040" cy="673894"/>
          </a:xfrm>
          <a:prstGeom prst="rect">
            <a:avLst/>
          </a:prstGeom>
          <a:noFill/>
          <a:ln/>
        </p:spPr>
        <p:txBody>
          <a:bodyPr wrap="square" lIns="0" tIns="0" rIns="0" bIns="0" rtlCol="0" anchor="t"/>
          <a:lstStyle/>
          <a:p>
            <a:pPr marL="0" indent="0" algn="l">
              <a:lnSpc>
                <a:spcPts val="2650"/>
              </a:lnSpc>
              <a:buNone/>
            </a:pPr>
            <a:r>
              <a:rPr lang="en-US" sz="1650" dirty="0">
                <a:solidFill>
                  <a:srgbClr val="504C49"/>
                </a:solidFill>
                <a:latin typeface="Source Serif Pro" pitchFamily="34" charset="0"/>
                <a:ea typeface="Source Serif Pro" pitchFamily="34" charset="-122"/>
                <a:cs typeface="Source Serif Pro" pitchFamily="34" charset="-120"/>
              </a:rPr>
              <a:t>Demonstrate core features with different use cases and sequences of actions to highlight correctness.</a:t>
            </a:r>
            <a:endParaRPr lang="en-US" sz="1650" dirty="0"/>
          </a:p>
        </p:txBody>
      </p:sp>
      <p:sp>
        <p:nvSpPr>
          <p:cNvPr id="16" name="Shape 13"/>
          <p:cNvSpPr/>
          <p:nvPr/>
        </p:nvSpPr>
        <p:spPr>
          <a:xfrm>
            <a:off x="6223635" y="6520815"/>
            <a:ext cx="473869" cy="473869"/>
          </a:xfrm>
          <a:prstGeom prst="roundRect">
            <a:avLst>
              <a:gd name="adj" fmla="val 6668"/>
            </a:avLst>
          </a:prstGeom>
          <a:solidFill>
            <a:srgbClr val="F9F7F7"/>
          </a:solidFill>
          <a:ln/>
        </p:spPr>
      </p:sp>
      <p:sp>
        <p:nvSpPr>
          <p:cNvPr id="17" name="Text 14"/>
          <p:cNvSpPr/>
          <p:nvPr/>
        </p:nvSpPr>
        <p:spPr>
          <a:xfrm>
            <a:off x="6302633" y="6560284"/>
            <a:ext cx="315873" cy="394930"/>
          </a:xfrm>
          <a:prstGeom prst="rect">
            <a:avLst/>
          </a:prstGeom>
          <a:noFill/>
          <a:ln/>
        </p:spPr>
        <p:txBody>
          <a:bodyPr wrap="none" lIns="0" tIns="0" rIns="0" bIns="0" rtlCol="0" anchor="t"/>
          <a:lstStyle/>
          <a:p>
            <a:pPr marL="0" indent="0" algn="ctr">
              <a:lnSpc>
                <a:spcPts val="2450"/>
              </a:lnSpc>
              <a:buNone/>
            </a:pPr>
            <a:r>
              <a:rPr lang="en-US" sz="2450" dirty="0">
                <a:solidFill>
                  <a:srgbClr val="504C49"/>
                </a:solidFill>
                <a:latin typeface="Platypi Medium" pitchFamily="34" charset="0"/>
                <a:ea typeface="Platypi Medium" pitchFamily="34" charset="-122"/>
                <a:cs typeface="Platypi Medium" pitchFamily="34" charset="-120"/>
              </a:rPr>
              <a:t>4</a:t>
            </a:r>
            <a:endParaRPr lang="en-US" sz="2450" dirty="0"/>
          </a:p>
        </p:txBody>
      </p:sp>
      <p:sp>
        <p:nvSpPr>
          <p:cNvPr id="18" name="Text 15"/>
          <p:cNvSpPr/>
          <p:nvPr/>
        </p:nvSpPr>
        <p:spPr>
          <a:xfrm>
            <a:off x="6908125" y="6520815"/>
            <a:ext cx="5368766" cy="328970"/>
          </a:xfrm>
          <a:prstGeom prst="rect">
            <a:avLst/>
          </a:prstGeom>
          <a:noFill/>
          <a:ln/>
        </p:spPr>
        <p:txBody>
          <a:bodyPr wrap="none" lIns="0" tIns="0" rIns="0" bIns="0" rtlCol="0" anchor="t"/>
          <a:lstStyle/>
          <a:p>
            <a:pPr marL="0" indent="0" algn="l">
              <a:lnSpc>
                <a:spcPts val="2550"/>
              </a:lnSpc>
              <a:buNone/>
            </a:pPr>
            <a:r>
              <a:rPr lang="en-US" sz="2050" dirty="0">
                <a:solidFill>
                  <a:srgbClr val="504C49"/>
                </a:solidFill>
                <a:latin typeface="Platypi Medium" pitchFamily="34" charset="0"/>
                <a:ea typeface="Platypi Medium" pitchFamily="34" charset="-122"/>
                <a:cs typeface="Platypi Medium" pitchFamily="34" charset="-120"/>
              </a:rPr>
              <a:t>Ensure Error Handling and User Feedback</a:t>
            </a:r>
            <a:endParaRPr lang="en-US" sz="2050" dirty="0"/>
          </a:p>
        </p:txBody>
      </p:sp>
      <p:sp>
        <p:nvSpPr>
          <p:cNvPr id="19" name="Text 16"/>
          <p:cNvSpPr/>
          <p:nvPr/>
        </p:nvSpPr>
        <p:spPr>
          <a:xfrm>
            <a:off x="6908125" y="6976110"/>
            <a:ext cx="6985040" cy="673894"/>
          </a:xfrm>
          <a:prstGeom prst="rect">
            <a:avLst/>
          </a:prstGeom>
          <a:noFill/>
          <a:ln/>
        </p:spPr>
        <p:txBody>
          <a:bodyPr wrap="square" lIns="0" tIns="0" rIns="0" bIns="0" rtlCol="0" anchor="t"/>
          <a:lstStyle/>
          <a:p>
            <a:pPr marL="0" indent="0" algn="l">
              <a:lnSpc>
                <a:spcPts val="2650"/>
              </a:lnSpc>
              <a:buNone/>
            </a:pPr>
            <a:r>
              <a:rPr lang="en-US" sz="1650" dirty="0">
                <a:solidFill>
                  <a:srgbClr val="504C49"/>
                </a:solidFill>
                <a:latin typeface="Source Serif Pro" pitchFamily="34" charset="0"/>
                <a:ea typeface="Source Serif Pro" pitchFamily="34" charset="-122"/>
                <a:cs typeface="Source Serif Pro" pitchFamily="34" charset="-120"/>
              </a:rPr>
              <a:t>Automatically clear the redo stack when a new edit is made after an undo operation to maintain the correctness of the redo history.</a:t>
            </a:r>
            <a:endParaRPr lang="en-US" sz="1650" dirty="0"/>
          </a:p>
        </p:txBody>
      </p:sp>
      <p:sp>
        <p:nvSpPr>
          <p:cNvPr id="20" name="Rectangle 19">
            <a:extLst>
              <a:ext uri="{FF2B5EF4-FFF2-40B4-BE49-F238E27FC236}">
                <a16:creationId xmlns:a16="http://schemas.microsoft.com/office/drawing/2014/main" id="{FF65D6E2-6257-B8DB-4048-17552B750DB8}"/>
              </a:ext>
            </a:extLst>
          </p:cNvPr>
          <p:cNvSpPr/>
          <p:nvPr/>
        </p:nvSpPr>
        <p:spPr>
          <a:xfrm>
            <a:off x="12857356" y="7761249"/>
            <a:ext cx="1650381" cy="37914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726877"/>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System Design and Architecture</a:t>
            </a:r>
            <a:endParaRPr lang="en-US" sz="4450" dirty="0"/>
          </a:p>
        </p:txBody>
      </p:sp>
      <p:sp>
        <p:nvSpPr>
          <p:cNvPr id="4" name="Shape 1"/>
          <p:cNvSpPr/>
          <p:nvPr/>
        </p:nvSpPr>
        <p:spPr>
          <a:xfrm>
            <a:off x="6280190" y="2484596"/>
            <a:ext cx="3664863" cy="3484364"/>
          </a:xfrm>
          <a:prstGeom prst="roundRect">
            <a:avLst>
              <a:gd name="adj" fmla="val 976"/>
            </a:avLst>
          </a:prstGeom>
          <a:solidFill>
            <a:srgbClr val="F9F7F7"/>
          </a:solidFill>
          <a:ln/>
        </p:spPr>
      </p:sp>
      <p:sp>
        <p:nvSpPr>
          <p:cNvPr id="5" name="Text 2"/>
          <p:cNvSpPr/>
          <p:nvPr/>
        </p:nvSpPr>
        <p:spPr>
          <a:xfrm>
            <a:off x="6507004" y="271141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TextEditor Class</a:t>
            </a:r>
            <a:endParaRPr lang="en-US" sz="2200" dirty="0"/>
          </a:p>
        </p:txBody>
      </p:sp>
      <p:sp>
        <p:nvSpPr>
          <p:cNvPr id="6" name="Text 3"/>
          <p:cNvSpPr/>
          <p:nvPr/>
        </p:nvSpPr>
        <p:spPr>
          <a:xfrm>
            <a:off x="6507004" y="3201829"/>
            <a:ext cx="3211235" cy="2540318"/>
          </a:xfrm>
          <a:prstGeom prst="rect">
            <a:avLst/>
          </a:prstGeom>
          <a:noFill/>
          <a:ln/>
        </p:spPr>
        <p:txBody>
          <a:bodyPr wrap="squar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Encapsulates the current state of the text, two internal stacks to manage undo and redo operations, and user-facing methods to interact with the system (type, undo, redo, show).</a:t>
            </a:r>
            <a:endParaRPr lang="en-US" sz="1750" dirty="0"/>
          </a:p>
        </p:txBody>
      </p:sp>
      <p:sp>
        <p:nvSpPr>
          <p:cNvPr id="7" name="Shape 4"/>
          <p:cNvSpPr/>
          <p:nvPr/>
        </p:nvSpPr>
        <p:spPr>
          <a:xfrm>
            <a:off x="10171867" y="2484596"/>
            <a:ext cx="3664863" cy="3484364"/>
          </a:xfrm>
          <a:prstGeom prst="roundRect">
            <a:avLst>
              <a:gd name="adj" fmla="val 976"/>
            </a:avLst>
          </a:prstGeom>
          <a:solidFill>
            <a:srgbClr val="F9F7F7"/>
          </a:solidFill>
          <a:ln/>
        </p:spPr>
      </p:sp>
      <p:sp>
        <p:nvSpPr>
          <p:cNvPr id="8" name="Text 5"/>
          <p:cNvSpPr/>
          <p:nvPr/>
        </p:nvSpPr>
        <p:spPr>
          <a:xfrm>
            <a:off x="10398681" y="271141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Undo Stack</a:t>
            </a:r>
            <a:endParaRPr lang="en-US" sz="2200" dirty="0"/>
          </a:p>
        </p:txBody>
      </p:sp>
      <p:sp>
        <p:nvSpPr>
          <p:cNvPr id="9" name="Text 6"/>
          <p:cNvSpPr/>
          <p:nvPr/>
        </p:nvSpPr>
        <p:spPr>
          <a:xfrm>
            <a:off x="10398681" y="3201829"/>
            <a:ext cx="3211235" cy="725805"/>
          </a:xfrm>
          <a:prstGeom prst="rect">
            <a:avLst/>
          </a:prstGeom>
          <a:noFill/>
          <a:ln/>
        </p:spPr>
        <p:txBody>
          <a:bodyPr wrap="squar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Stores previous versions of the text before each change.</a:t>
            </a:r>
            <a:endParaRPr lang="en-US" sz="1750" dirty="0"/>
          </a:p>
        </p:txBody>
      </p:sp>
      <p:sp>
        <p:nvSpPr>
          <p:cNvPr id="10" name="Shape 7"/>
          <p:cNvSpPr/>
          <p:nvPr/>
        </p:nvSpPr>
        <p:spPr>
          <a:xfrm>
            <a:off x="6280190" y="6195774"/>
            <a:ext cx="7556421" cy="1306949"/>
          </a:xfrm>
          <a:prstGeom prst="roundRect">
            <a:avLst>
              <a:gd name="adj" fmla="val 2603"/>
            </a:avLst>
          </a:prstGeom>
          <a:solidFill>
            <a:srgbClr val="F9F7F7"/>
          </a:solidFill>
          <a:ln/>
        </p:spPr>
      </p:sp>
      <p:sp>
        <p:nvSpPr>
          <p:cNvPr id="11" name="Text 8"/>
          <p:cNvSpPr/>
          <p:nvPr/>
        </p:nvSpPr>
        <p:spPr>
          <a:xfrm>
            <a:off x="6507004" y="642258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Redo Stack</a:t>
            </a:r>
            <a:endParaRPr lang="en-US" sz="2200" dirty="0"/>
          </a:p>
        </p:txBody>
      </p:sp>
      <p:sp>
        <p:nvSpPr>
          <p:cNvPr id="12" name="Text 9"/>
          <p:cNvSpPr/>
          <p:nvPr/>
        </p:nvSpPr>
        <p:spPr>
          <a:xfrm>
            <a:off x="6507004" y="6913007"/>
            <a:ext cx="7102793" cy="362903"/>
          </a:xfrm>
          <a:prstGeom prst="rect">
            <a:avLst/>
          </a:prstGeom>
          <a:noFill/>
          <a:ln/>
        </p:spPr>
        <p:txBody>
          <a:bodyPr wrap="non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Stores undone versions of the text that can be redone.</a:t>
            </a:r>
            <a:endParaRPr lang="en-US" sz="1750" dirty="0"/>
          </a:p>
        </p:txBody>
      </p:sp>
      <p:sp>
        <p:nvSpPr>
          <p:cNvPr id="13" name="Rectangle 12">
            <a:extLst>
              <a:ext uri="{FF2B5EF4-FFF2-40B4-BE49-F238E27FC236}">
                <a16:creationId xmlns:a16="http://schemas.microsoft.com/office/drawing/2014/main" id="{CFCFBB02-0E2A-9987-A16D-86F2E297D7CA}"/>
              </a:ext>
            </a:extLst>
          </p:cNvPr>
          <p:cNvSpPr/>
          <p:nvPr/>
        </p:nvSpPr>
        <p:spPr>
          <a:xfrm>
            <a:off x="12801600" y="7738946"/>
            <a:ext cx="1750741" cy="40144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564606"/>
          </a:xfrm>
          <a:prstGeom prst="rect">
            <a:avLst/>
          </a:prstGeom>
        </p:spPr>
      </p:pic>
      <p:sp>
        <p:nvSpPr>
          <p:cNvPr id="3" name="Text 0"/>
          <p:cNvSpPr/>
          <p:nvPr/>
        </p:nvSpPr>
        <p:spPr>
          <a:xfrm>
            <a:off x="718066" y="3128724"/>
            <a:ext cx="5129213" cy="641152"/>
          </a:xfrm>
          <a:prstGeom prst="rect">
            <a:avLst/>
          </a:prstGeom>
          <a:noFill/>
          <a:ln/>
        </p:spPr>
        <p:txBody>
          <a:bodyPr wrap="none" lIns="0" tIns="0" rIns="0" bIns="0" rtlCol="0" anchor="t"/>
          <a:lstStyle/>
          <a:p>
            <a:pPr marL="0" indent="0" algn="l">
              <a:lnSpc>
                <a:spcPts val="5000"/>
              </a:lnSpc>
              <a:buNone/>
            </a:pPr>
            <a:r>
              <a:rPr lang="en-US" sz="4000" dirty="0">
                <a:solidFill>
                  <a:srgbClr val="201B18"/>
                </a:solidFill>
                <a:latin typeface="Platypi Medium" pitchFamily="34" charset="0"/>
                <a:ea typeface="Platypi Medium" pitchFamily="34" charset="-122"/>
                <a:cs typeface="Platypi Medium" pitchFamily="34" charset="-120"/>
              </a:rPr>
              <a:t>System Workflow</a:t>
            </a:r>
            <a:endParaRPr lang="en-US" sz="4000" dirty="0"/>
          </a:p>
        </p:txBody>
      </p:sp>
      <p:sp>
        <p:nvSpPr>
          <p:cNvPr id="4" name="Shape 1"/>
          <p:cNvSpPr/>
          <p:nvPr/>
        </p:nvSpPr>
        <p:spPr>
          <a:xfrm>
            <a:off x="7303770" y="4077533"/>
            <a:ext cx="22860" cy="3590211"/>
          </a:xfrm>
          <a:prstGeom prst="roundRect">
            <a:avLst>
              <a:gd name="adj" fmla="val 134627"/>
            </a:avLst>
          </a:prstGeom>
          <a:solidFill>
            <a:srgbClr val="D8D4D4"/>
          </a:solidFill>
          <a:ln/>
        </p:spPr>
      </p:sp>
      <p:sp>
        <p:nvSpPr>
          <p:cNvPr id="5" name="Shape 2"/>
          <p:cNvSpPr/>
          <p:nvPr/>
        </p:nvSpPr>
        <p:spPr>
          <a:xfrm>
            <a:off x="6491823" y="4527590"/>
            <a:ext cx="615434" cy="22860"/>
          </a:xfrm>
          <a:prstGeom prst="roundRect">
            <a:avLst>
              <a:gd name="adj" fmla="val 134627"/>
            </a:avLst>
          </a:prstGeom>
          <a:solidFill>
            <a:srgbClr val="D8D4D4"/>
          </a:solidFill>
          <a:ln/>
        </p:spPr>
      </p:sp>
      <p:sp>
        <p:nvSpPr>
          <p:cNvPr id="6" name="Shape 3"/>
          <p:cNvSpPr/>
          <p:nvPr/>
        </p:nvSpPr>
        <p:spPr>
          <a:xfrm>
            <a:off x="7084397" y="4308277"/>
            <a:ext cx="461605" cy="461605"/>
          </a:xfrm>
          <a:prstGeom prst="roundRect">
            <a:avLst>
              <a:gd name="adj" fmla="val 6667"/>
            </a:avLst>
          </a:prstGeom>
          <a:solidFill>
            <a:srgbClr val="F9F7F7"/>
          </a:solidFill>
          <a:ln/>
        </p:spPr>
      </p:sp>
      <p:pic>
        <p:nvPicPr>
          <p:cNvPr id="7" name="Image 1" descr="preencoded.png"/>
          <p:cNvPicPr>
            <a:picLocks noChangeAspect="1"/>
          </p:cNvPicPr>
          <p:nvPr/>
        </p:nvPicPr>
        <p:blipFill>
          <a:blip r:embed="rId4"/>
          <a:stretch>
            <a:fillRect/>
          </a:stretch>
        </p:blipFill>
        <p:spPr>
          <a:xfrm>
            <a:off x="7161312" y="4346674"/>
            <a:ext cx="307658" cy="384691"/>
          </a:xfrm>
          <a:prstGeom prst="rect">
            <a:avLst/>
          </a:prstGeom>
        </p:spPr>
      </p:pic>
      <p:sp>
        <p:nvSpPr>
          <p:cNvPr id="8" name="Text 4"/>
          <p:cNvSpPr/>
          <p:nvPr/>
        </p:nvSpPr>
        <p:spPr>
          <a:xfrm>
            <a:off x="3724751" y="4282678"/>
            <a:ext cx="2564606" cy="320516"/>
          </a:xfrm>
          <a:prstGeom prst="rect">
            <a:avLst/>
          </a:prstGeom>
          <a:noFill/>
          <a:ln/>
        </p:spPr>
        <p:txBody>
          <a:bodyPr wrap="none" lIns="0" tIns="0" rIns="0" bIns="0" rtlCol="0" anchor="t"/>
          <a:lstStyle/>
          <a:p>
            <a:pPr marL="0" indent="0" algn="r">
              <a:lnSpc>
                <a:spcPts val="2500"/>
              </a:lnSpc>
              <a:buNone/>
            </a:pPr>
            <a:r>
              <a:rPr lang="en-US" sz="2000" dirty="0">
                <a:solidFill>
                  <a:srgbClr val="504C49"/>
                </a:solidFill>
                <a:latin typeface="Platypi Medium" pitchFamily="34" charset="0"/>
                <a:ea typeface="Platypi Medium" pitchFamily="34" charset="-122"/>
                <a:cs typeface="Platypi Medium" pitchFamily="34" charset="-120"/>
              </a:rPr>
              <a:t>User Types Text</a:t>
            </a:r>
            <a:endParaRPr lang="en-US" sz="2000" dirty="0"/>
          </a:p>
        </p:txBody>
      </p:sp>
      <p:sp>
        <p:nvSpPr>
          <p:cNvPr id="9" name="Text 5"/>
          <p:cNvSpPr/>
          <p:nvPr/>
        </p:nvSpPr>
        <p:spPr>
          <a:xfrm>
            <a:off x="718066" y="4726186"/>
            <a:ext cx="5571292" cy="656273"/>
          </a:xfrm>
          <a:prstGeom prst="rect">
            <a:avLst/>
          </a:prstGeom>
          <a:noFill/>
          <a:ln/>
        </p:spPr>
        <p:txBody>
          <a:bodyPr wrap="square" lIns="0" tIns="0" rIns="0" bIns="0" rtlCol="0" anchor="t"/>
          <a:lstStyle/>
          <a:p>
            <a:pPr marL="0" indent="0" algn="r">
              <a:lnSpc>
                <a:spcPts val="2550"/>
              </a:lnSpc>
              <a:buNone/>
            </a:pPr>
            <a:r>
              <a:rPr lang="en-US" sz="1600" dirty="0">
                <a:solidFill>
                  <a:srgbClr val="504C49"/>
                </a:solidFill>
                <a:latin typeface="Source Serif Pro" pitchFamily="34" charset="0"/>
                <a:ea typeface="Source Serif Pro" pitchFamily="34" charset="-122"/>
                <a:cs typeface="Source Serif Pro" pitchFamily="34" charset="-120"/>
              </a:rPr>
              <a:t>Save current state in undo_stack, clear redo_stack, append new text to self.text.</a:t>
            </a:r>
            <a:endParaRPr lang="en-US" sz="1600" dirty="0"/>
          </a:p>
        </p:txBody>
      </p:sp>
      <p:sp>
        <p:nvSpPr>
          <p:cNvPr id="10" name="Shape 6"/>
          <p:cNvSpPr/>
          <p:nvPr/>
        </p:nvSpPr>
        <p:spPr>
          <a:xfrm>
            <a:off x="7523143" y="5553313"/>
            <a:ext cx="615434" cy="22860"/>
          </a:xfrm>
          <a:prstGeom prst="roundRect">
            <a:avLst>
              <a:gd name="adj" fmla="val 134627"/>
            </a:avLst>
          </a:prstGeom>
          <a:solidFill>
            <a:srgbClr val="D8D4D4"/>
          </a:solidFill>
          <a:ln/>
        </p:spPr>
      </p:sp>
      <p:sp>
        <p:nvSpPr>
          <p:cNvPr id="11" name="Shape 7"/>
          <p:cNvSpPr/>
          <p:nvPr/>
        </p:nvSpPr>
        <p:spPr>
          <a:xfrm>
            <a:off x="7084397" y="5334000"/>
            <a:ext cx="461605" cy="461605"/>
          </a:xfrm>
          <a:prstGeom prst="roundRect">
            <a:avLst>
              <a:gd name="adj" fmla="val 6667"/>
            </a:avLst>
          </a:prstGeom>
          <a:solidFill>
            <a:srgbClr val="F9F7F7"/>
          </a:solidFill>
          <a:ln/>
        </p:spPr>
      </p:sp>
      <p:pic>
        <p:nvPicPr>
          <p:cNvPr id="12" name="Image 2" descr="preencoded.png"/>
          <p:cNvPicPr>
            <a:picLocks noChangeAspect="1"/>
          </p:cNvPicPr>
          <p:nvPr/>
        </p:nvPicPr>
        <p:blipFill>
          <a:blip r:embed="rId5"/>
          <a:stretch>
            <a:fillRect/>
          </a:stretch>
        </p:blipFill>
        <p:spPr>
          <a:xfrm>
            <a:off x="7161312" y="5372398"/>
            <a:ext cx="307658" cy="384691"/>
          </a:xfrm>
          <a:prstGeom prst="rect">
            <a:avLst/>
          </a:prstGeom>
        </p:spPr>
      </p:pic>
      <p:sp>
        <p:nvSpPr>
          <p:cNvPr id="13" name="Text 8"/>
          <p:cNvSpPr/>
          <p:nvPr/>
        </p:nvSpPr>
        <p:spPr>
          <a:xfrm>
            <a:off x="8341042" y="5308402"/>
            <a:ext cx="2564606" cy="320516"/>
          </a:xfrm>
          <a:prstGeom prst="rect">
            <a:avLst/>
          </a:prstGeom>
          <a:noFill/>
          <a:ln/>
        </p:spPr>
        <p:txBody>
          <a:bodyPr wrap="none" lIns="0" tIns="0" rIns="0" bIns="0" rtlCol="0" anchor="t"/>
          <a:lstStyle/>
          <a:p>
            <a:pPr marL="0" indent="0" algn="l">
              <a:lnSpc>
                <a:spcPts val="2500"/>
              </a:lnSpc>
              <a:buNone/>
            </a:pPr>
            <a:r>
              <a:rPr lang="en-US" sz="2000" dirty="0">
                <a:solidFill>
                  <a:srgbClr val="504C49"/>
                </a:solidFill>
                <a:latin typeface="Platypi Medium" pitchFamily="34" charset="0"/>
                <a:ea typeface="Platypi Medium" pitchFamily="34" charset="-122"/>
                <a:cs typeface="Platypi Medium" pitchFamily="34" charset="-120"/>
              </a:rPr>
              <a:t>User Clicks Undo</a:t>
            </a:r>
            <a:endParaRPr lang="en-US" sz="2000" dirty="0"/>
          </a:p>
        </p:txBody>
      </p:sp>
      <p:sp>
        <p:nvSpPr>
          <p:cNvPr id="14" name="Text 9"/>
          <p:cNvSpPr/>
          <p:nvPr/>
        </p:nvSpPr>
        <p:spPr>
          <a:xfrm>
            <a:off x="8341042" y="5751909"/>
            <a:ext cx="5571292" cy="656273"/>
          </a:xfrm>
          <a:prstGeom prst="rect">
            <a:avLst/>
          </a:prstGeom>
          <a:noFill/>
          <a:ln/>
        </p:spPr>
        <p:txBody>
          <a:bodyPr wrap="square" lIns="0" tIns="0" rIns="0" bIns="0" rtlCol="0" anchor="t"/>
          <a:lstStyle/>
          <a:p>
            <a:pPr marL="0" indent="0" algn="l">
              <a:lnSpc>
                <a:spcPts val="2550"/>
              </a:lnSpc>
              <a:buNone/>
            </a:pPr>
            <a:r>
              <a:rPr lang="en-US" sz="1600" dirty="0">
                <a:solidFill>
                  <a:srgbClr val="504C49"/>
                </a:solidFill>
                <a:latin typeface="Source Serif Pro" pitchFamily="34" charset="0"/>
                <a:ea typeface="Source Serif Pro" pitchFamily="34" charset="-122"/>
                <a:cs typeface="Source Serif Pro" pitchFamily="34" charset="-120"/>
              </a:rPr>
              <a:t>Push current state into redo_stack, pop the last state from undo_stack and restore it to self.text.</a:t>
            </a:r>
            <a:endParaRPr lang="en-US" sz="1600" dirty="0"/>
          </a:p>
        </p:txBody>
      </p:sp>
      <p:sp>
        <p:nvSpPr>
          <p:cNvPr id="15" name="Shape 10"/>
          <p:cNvSpPr/>
          <p:nvPr/>
        </p:nvSpPr>
        <p:spPr>
          <a:xfrm>
            <a:off x="6491823" y="6476524"/>
            <a:ext cx="615434" cy="22860"/>
          </a:xfrm>
          <a:prstGeom prst="roundRect">
            <a:avLst>
              <a:gd name="adj" fmla="val 134627"/>
            </a:avLst>
          </a:prstGeom>
          <a:solidFill>
            <a:srgbClr val="D8D4D4"/>
          </a:solidFill>
          <a:ln/>
        </p:spPr>
      </p:sp>
      <p:sp>
        <p:nvSpPr>
          <p:cNvPr id="16" name="Shape 11"/>
          <p:cNvSpPr/>
          <p:nvPr/>
        </p:nvSpPr>
        <p:spPr>
          <a:xfrm>
            <a:off x="7084397" y="6257211"/>
            <a:ext cx="461605" cy="461605"/>
          </a:xfrm>
          <a:prstGeom prst="roundRect">
            <a:avLst>
              <a:gd name="adj" fmla="val 6667"/>
            </a:avLst>
          </a:prstGeom>
          <a:solidFill>
            <a:srgbClr val="F9F7F7"/>
          </a:solidFill>
          <a:ln/>
        </p:spPr>
      </p:sp>
      <p:pic>
        <p:nvPicPr>
          <p:cNvPr id="17" name="Image 3" descr="preencoded.png"/>
          <p:cNvPicPr>
            <a:picLocks noChangeAspect="1"/>
          </p:cNvPicPr>
          <p:nvPr/>
        </p:nvPicPr>
        <p:blipFill>
          <a:blip r:embed="rId6"/>
          <a:stretch>
            <a:fillRect/>
          </a:stretch>
        </p:blipFill>
        <p:spPr>
          <a:xfrm>
            <a:off x="7161312" y="6295608"/>
            <a:ext cx="307658" cy="384691"/>
          </a:xfrm>
          <a:prstGeom prst="rect">
            <a:avLst/>
          </a:prstGeom>
        </p:spPr>
      </p:pic>
      <p:sp>
        <p:nvSpPr>
          <p:cNvPr id="18" name="Text 12"/>
          <p:cNvSpPr/>
          <p:nvPr/>
        </p:nvSpPr>
        <p:spPr>
          <a:xfrm>
            <a:off x="3724751" y="6231612"/>
            <a:ext cx="2564606" cy="320516"/>
          </a:xfrm>
          <a:prstGeom prst="rect">
            <a:avLst/>
          </a:prstGeom>
          <a:noFill/>
          <a:ln/>
        </p:spPr>
        <p:txBody>
          <a:bodyPr wrap="none" lIns="0" tIns="0" rIns="0" bIns="0" rtlCol="0" anchor="t"/>
          <a:lstStyle/>
          <a:p>
            <a:pPr marL="0" indent="0" algn="r">
              <a:lnSpc>
                <a:spcPts val="2500"/>
              </a:lnSpc>
              <a:buNone/>
            </a:pPr>
            <a:r>
              <a:rPr lang="en-US" sz="2000" dirty="0">
                <a:solidFill>
                  <a:srgbClr val="504C49"/>
                </a:solidFill>
                <a:latin typeface="Platypi Medium" pitchFamily="34" charset="0"/>
                <a:ea typeface="Platypi Medium" pitchFamily="34" charset="-122"/>
                <a:cs typeface="Platypi Medium" pitchFamily="34" charset="-120"/>
              </a:rPr>
              <a:t>User Clicks Redo</a:t>
            </a:r>
            <a:endParaRPr lang="en-US" sz="2000" dirty="0"/>
          </a:p>
        </p:txBody>
      </p:sp>
      <p:sp>
        <p:nvSpPr>
          <p:cNvPr id="19" name="Text 13"/>
          <p:cNvSpPr/>
          <p:nvPr/>
        </p:nvSpPr>
        <p:spPr>
          <a:xfrm>
            <a:off x="718066" y="6675120"/>
            <a:ext cx="5571292" cy="656273"/>
          </a:xfrm>
          <a:prstGeom prst="rect">
            <a:avLst/>
          </a:prstGeom>
          <a:noFill/>
          <a:ln/>
        </p:spPr>
        <p:txBody>
          <a:bodyPr wrap="square" lIns="0" tIns="0" rIns="0" bIns="0" rtlCol="0" anchor="t"/>
          <a:lstStyle/>
          <a:p>
            <a:pPr marL="0" indent="0" algn="r">
              <a:lnSpc>
                <a:spcPts val="2550"/>
              </a:lnSpc>
              <a:buNone/>
            </a:pPr>
            <a:r>
              <a:rPr lang="en-US" sz="1600" dirty="0">
                <a:solidFill>
                  <a:srgbClr val="504C49"/>
                </a:solidFill>
                <a:latin typeface="Source Serif Pro" pitchFamily="34" charset="0"/>
                <a:ea typeface="Source Serif Pro" pitchFamily="34" charset="-122"/>
                <a:cs typeface="Source Serif Pro" pitchFamily="34" charset="-120"/>
              </a:rPr>
              <a:t>Push current state into undo_stack, pop the last state from redo_stack and restore it to self.text.</a:t>
            </a:r>
            <a:endParaRPr lang="en-US" sz="1600" dirty="0"/>
          </a:p>
        </p:txBody>
      </p:sp>
      <p:sp>
        <p:nvSpPr>
          <p:cNvPr id="20" name="Rectangle 19">
            <a:extLst>
              <a:ext uri="{FF2B5EF4-FFF2-40B4-BE49-F238E27FC236}">
                <a16:creationId xmlns:a16="http://schemas.microsoft.com/office/drawing/2014/main" id="{C56C12BD-3A1A-CFF7-EDB7-517C2376C03D}"/>
              </a:ext>
            </a:extLst>
          </p:cNvPr>
          <p:cNvSpPr/>
          <p:nvPr/>
        </p:nvSpPr>
        <p:spPr>
          <a:xfrm>
            <a:off x="12756995" y="7667744"/>
            <a:ext cx="1784195" cy="56185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510421" y="401241"/>
            <a:ext cx="5003959" cy="455652"/>
          </a:xfrm>
          <a:prstGeom prst="rect">
            <a:avLst/>
          </a:prstGeom>
          <a:noFill/>
          <a:ln/>
        </p:spPr>
        <p:txBody>
          <a:bodyPr wrap="none" lIns="0" tIns="0" rIns="0" bIns="0" rtlCol="0" anchor="t"/>
          <a:lstStyle/>
          <a:p>
            <a:pPr marL="0" indent="0" algn="l">
              <a:lnSpc>
                <a:spcPts val="3550"/>
              </a:lnSpc>
              <a:buNone/>
            </a:pPr>
            <a:r>
              <a:rPr lang="en-US" sz="2850" dirty="0">
                <a:solidFill>
                  <a:srgbClr val="201B18"/>
                </a:solidFill>
                <a:latin typeface="Platypi Medium" pitchFamily="34" charset="0"/>
                <a:ea typeface="Platypi Medium" pitchFamily="34" charset="-122"/>
                <a:cs typeface="Platypi Medium" pitchFamily="34" charset="-120"/>
              </a:rPr>
              <a:t>Implementation (with Code)</a:t>
            </a:r>
            <a:endParaRPr lang="en-US" sz="2850" dirty="0"/>
          </a:p>
        </p:txBody>
      </p:sp>
      <p:sp>
        <p:nvSpPr>
          <p:cNvPr id="4" name="Shape 1"/>
          <p:cNvSpPr/>
          <p:nvPr/>
        </p:nvSpPr>
        <p:spPr>
          <a:xfrm>
            <a:off x="510421" y="1075611"/>
            <a:ext cx="8123158" cy="6752749"/>
          </a:xfrm>
          <a:prstGeom prst="roundRect">
            <a:avLst>
              <a:gd name="adj" fmla="val 324"/>
            </a:avLst>
          </a:prstGeom>
          <a:solidFill>
            <a:srgbClr val="F3E3D8"/>
          </a:solidFill>
          <a:ln/>
        </p:spPr>
      </p:sp>
      <p:sp>
        <p:nvSpPr>
          <p:cNvPr id="5" name="Shape 2"/>
          <p:cNvSpPr/>
          <p:nvPr/>
        </p:nvSpPr>
        <p:spPr>
          <a:xfrm>
            <a:off x="503158" y="1075611"/>
            <a:ext cx="8137684" cy="6752749"/>
          </a:xfrm>
          <a:prstGeom prst="roundRect">
            <a:avLst>
              <a:gd name="adj" fmla="val 324"/>
            </a:avLst>
          </a:prstGeom>
          <a:solidFill>
            <a:srgbClr val="F3E3D8"/>
          </a:solidFill>
          <a:ln/>
        </p:spPr>
      </p:sp>
      <p:sp>
        <p:nvSpPr>
          <p:cNvPr id="6" name="Text 3"/>
          <p:cNvSpPr/>
          <p:nvPr/>
        </p:nvSpPr>
        <p:spPr>
          <a:xfrm>
            <a:off x="648891" y="1184910"/>
            <a:ext cx="7846219" cy="6534150"/>
          </a:xfrm>
          <a:prstGeom prst="rect">
            <a:avLst/>
          </a:prstGeom>
          <a:noFill/>
          <a:ln/>
        </p:spPr>
        <p:txBody>
          <a:bodyPr wrap="square" lIns="0" tIns="0" rIns="0" bIns="0" rtlCol="0" anchor="t"/>
          <a:lstStyle/>
          <a:p>
            <a:pPr marL="0" indent="0" algn="l">
              <a:lnSpc>
                <a:spcPts val="1800"/>
              </a:lnSpc>
              <a:buNone/>
            </a:pPr>
            <a:r>
              <a:rPr lang="en-US" sz="1100" dirty="0">
                <a:solidFill>
                  <a:srgbClr val="504C49"/>
                </a:solidFill>
                <a:highlight>
                  <a:srgbClr val="F3E3D8"/>
                </a:highlight>
                <a:latin typeface="Consolas" pitchFamily="34" charset="0"/>
                <a:ea typeface="Consolas" pitchFamily="34" charset="-122"/>
                <a:cs typeface="Consolas" pitchFamily="34" charset="-120"/>
              </a:rPr>
              <a:t>class TextEditor:
  def __init__(self):
    self.text = ""
    self.undo_stack = []
    self.redo_stack = []
  def type(self, new_text):
    self.undo_stack.append(self.text)
    self.redo_stack.clear()
    self.text += new_text
  def undo(self):
    if not self.undo_stack:
      print("Nothing to undo.")
      return
    self.redo_stack.append(self.text)
    self.text = self.undo_stack.pop()
  def redo(self):
    if not self.redo_stack:
      print("Nothing to redo.")
      return
    self.undo_stack.append(self.text)
    self.text = self.redo_stack.pop()
  def show(self):
    print(f"Current Text: '{self.text}'")
</a:t>
            </a:r>
            <a:endParaRPr lang="en-US" sz="11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698540"/>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Sample Output</a:t>
            </a:r>
            <a:endParaRPr lang="en-US" sz="4450" dirty="0"/>
          </a:p>
        </p:txBody>
      </p:sp>
      <p:sp>
        <p:nvSpPr>
          <p:cNvPr id="4" name="Shape 1"/>
          <p:cNvSpPr/>
          <p:nvPr/>
        </p:nvSpPr>
        <p:spPr>
          <a:xfrm>
            <a:off x="793790" y="1747480"/>
            <a:ext cx="7556421" cy="5783580"/>
          </a:xfrm>
          <a:prstGeom prst="roundRect">
            <a:avLst>
              <a:gd name="adj" fmla="val 588"/>
            </a:avLst>
          </a:prstGeom>
          <a:solidFill>
            <a:srgbClr val="F3E3D8"/>
          </a:solidFill>
          <a:ln/>
        </p:spPr>
      </p:sp>
      <p:sp>
        <p:nvSpPr>
          <p:cNvPr id="5" name="Shape 2"/>
          <p:cNvSpPr/>
          <p:nvPr/>
        </p:nvSpPr>
        <p:spPr>
          <a:xfrm>
            <a:off x="782479" y="1747480"/>
            <a:ext cx="7579043" cy="5783580"/>
          </a:xfrm>
          <a:prstGeom prst="roundRect">
            <a:avLst>
              <a:gd name="adj" fmla="val 588"/>
            </a:avLst>
          </a:prstGeom>
          <a:solidFill>
            <a:srgbClr val="F3E3D8"/>
          </a:solidFill>
          <a:ln/>
        </p:spPr>
      </p:sp>
      <p:sp>
        <p:nvSpPr>
          <p:cNvPr id="6" name="Text 3"/>
          <p:cNvSpPr/>
          <p:nvPr/>
        </p:nvSpPr>
        <p:spPr>
          <a:xfrm>
            <a:off x="1009293" y="1917502"/>
            <a:ext cx="7125414" cy="5443537"/>
          </a:xfrm>
          <a:prstGeom prst="rect">
            <a:avLst/>
          </a:prstGeom>
          <a:noFill/>
          <a:ln/>
        </p:spPr>
        <p:txBody>
          <a:bodyPr wrap="square" lIns="0" tIns="0" rIns="0" bIns="0" rtlCol="0" anchor="t"/>
          <a:lstStyle/>
          <a:p>
            <a:pPr marL="0" indent="0" algn="l">
              <a:lnSpc>
                <a:spcPts val="2850"/>
              </a:lnSpc>
              <a:buNone/>
            </a:pPr>
            <a:r>
              <a:rPr lang="en-US" sz="1750" dirty="0">
                <a:solidFill>
                  <a:srgbClr val="504C49"/>
                </a:solidFill>
                <a:highlight>
                  <a:srgbClr val="F3E3D8"/>
                </a:highlight>
                <a:latin typeface="Consolas" pitchFamily="34" charset="0"/>
                <a:ea typeface="Consolas" pitchFamily="34" charset="-122"/>
                <a:cs typeface="Consolas" pitchFamily="34" charset="-120"/>
              </a:rPr>
              <a:t>editor = TextEditor()
editor.type("Hello ")
editor.type("World")
editor.show() # Output: Hello World
editor.undo()
editor.show() # Output: Hello
editor.redo()
editor.show() # Output: Hello World
editor.undo()
editor.type("Everyone")
editor.show() # Output: Hello Everyone
</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524244"/>
          </a:xfrm>
          <a:prstGeom prst="rect">
            <a:avLst/>
          </a:prstGeom>
        </p:spPr>
      </p:pic>
      <p:sp>
        <p:nvSpPr>
          <p:cNvPr id="3" name="Text 0"/>
          <p:cNvSpPr/>
          <p:nvPr/>
        </p:nvSpPr>
        <p:spPr>
          <a:xfrm>
            <a:off x="706755" y="3080266"/>
            <a:ext cx="5994321" cy="631031"/>
          </a:xfrm>
          <a:prstGeom prst="rect">
            <a:avLst/>
          </a:prstGeom>
          <a:noFill/>
          <a:ln/>
        </p:spPr>
        <p:txBody>
          <a:bodyPr wrap="none" lIns="0" tIns="0" rIns="0" bIns="0" rtlCol="0" anchor="t"/>
          <a:lstStyle/>
          <a:p>
            <a:pPr marL="0" indent="0" algn="l">
              <a:lnSpc>
                <a:spcPts val="4950"/>
              </a:lnSpc>
              <a:buNone/>
            </a:pPr>
            <a:r>
              <a:rPr lang="en-US" sz="3950" dirty="0">
                <a:solidFill>
                  <a:srgbClr val="201B18"/>
                </a:solidFill>
                <a:latin typeface="Platypi Medium" pitchFamily="34" charset="0"/>
                <a:ea typeface="Platypi Medium" pitchFamily="34" charset="-122"/>
                <a:cs typeface="Platypi Medium" pitchFamily="34" charset="-120"/>
              </a:rPr>
              <a:t>Real-World Applications</a:t>
            </a:r>
            <a:endParaRPr lang="en-US" sz="3950" dirty="0"/>
          </a:p>
        </p:txBody>
      </p:sp>
      <p:pic>
        <p:nvPicPr>
          <p:cNvPr id="4" name="Image 1" descr="preencoded.png"/>
          <p:cNvPicPr>
            <a:picLocks noChangeAspect="1"/>
          </p:cNvPicPr>
          <p:nvPr/>
        </p:nvPicPr>
        <p:blipFill>
          <a:blip r:embed="rId4"/>
          <a:stretch>
            <a:fillRect/>
          </a:stretch>
        </p:blipFill>
        <p:spPr>
          <a:xfrm>
            <a:off x="706755" y="4049435"/>
            <a:ext cx="504825" cy="504825"/>
          </a:xfrm>
          <a:prstGeom prst="rect">
            <a:avLst/>
          </a:prstGeom>
        </p:spPr>
      </p:pic>
      <p:sp>
        <p:nvSpPr>
          <p:cNvPr id="5" name="Text 1"/>
          <p:cNvSpPr/>
          <p:nvPr/>
        </p:nvSpPr>
        <p:spPr>
          <a:xfrm>
            <a:off x="1413510" y="4014192"/>
            <a:ext cx="2370296" cy="315516"/>
          </a:xfrm>
          <a:prstGeom prst="rect">
            <a:avLst/>
          </a:prstGeom>
          <a:noFill/>
          <a:ln/>
        </p:spPr>
        <p:txBody>
          <a:bodyPr wrap="none" lIns="0" tIns="0" rIns="0" bIns="0" rtlCol="0" anchor="t"/>
          <a:lstStyle/>
          <a:p>
            <a:pPr marL="0" indent="0" algn="l">
              <a:lnSpc>
                <a:spcPts val="2450"/>
              </a:lnSpc>
              <a:buNone/>
            </a:pPr>
            <a:r>
              <a:rPr lang="en-US" sz="1950" dirty="0">
                <a:solidFill>
                  <a:srgbClr val="504C49"/>
                </a:solidFill>
                <a:latin typeface="Platypi Medium" pitchFamily="34" charset="0"/>
                <a:ea typeface="Platypi Medium" pitchFamily="34" charset="-122"/>
                <a:cs typeface="Platypi Medium" pitchFamily="34" charset="-120"/>
              </a:rPr>
              <a:t>Text Editors</a:t>
            </a:r>
            <a:endParaRPr lang="en-US" sz="1950" dirty="0"/>
          </a:p>
        </p:txBody>
      </p:sp>
      <p:sp>
        <p:nvSpPr>
          <p:cNvPr id="6" name="Text 2"/>
          <p:cNvSpPr/>
          <p:nvPr/>
        </p:nvSpPr>
        <p:spPr>
          <a:xfrm>
            <a:off x="1413510" y="4450794"/>
            <a:ext cx="2370296" cy="1938099"/>
          </a:xfrm>
          <a:prstGeom prst="rect">
            <a:avLst/>
          </a:prstGeom>
          <a:noFill/>
          <a:ln/>
        </p:spPr>
        <p:txBody>
          <a:bodyPr wrap="square" lIns="0" tIns="0" rIns="0" bIns="0" rtlCol="0" anchor="t"/>
          <a:lstStyle/>
          <a:p>
            <a:pPr marL="0" indent="0" algn="l">
              <a:lnSpc>
                <a:spcPts val="2500"/>
              </a:lnSpc>
              <a:buNone/>
            </a:pPr>
            <a:r>
              <a:rPr lang="en-US" sz="1550" dirty="0">
                <a:solidFill>
                  <a:srgbClr val="504C49"/>
                </a:solidFill>
                <a:latin typeface="Source Serif Pro" pitchFamily="34" charset="0"/>
                <a:ea typeface="Source Serif Pro" pitchFamily="34" charset="-122"/>
                <a:cs typeface="Source Serif Pro" pitchFamily="34" charset="-120"/>
              </a:rPr>
              <a:t>Text editors use the undo/redo stack to allow users to undo or redo typing actions, text formatting, and other modifications.</a:t>
            </a:r>
            <a:endParaRPr lang="en-US" sz="1550" dirty="0"/>
          </a:p>
        </p:txBody>
      </p:sp>
      <p:pic>
        <p:nvPicPr>
          <p:cNvPr id="7" name="Image 2" descr="preencoded.png"/>
          <p:cNvPicPr>
            <a:picLocks noChangeAspect="1"/>
          </p:cNvPicPr>
          <p:nvPr/>
        </p:nvPicPr>
        <p:blipFill>
          <a:blip r:embed="rId5"/>
          <a:stretch>
            <a:fillRect/>
          </a:stretch>
        </p:blipFill>
        <p:spPr>
          <a:xfrm>
            <a:off x="4086701" y="4049435"/>
            <a:ext cx="504825" cy="504825"/>
          </a:xfrm>
          <a:prstGeom prst="rect">
            <a:avLst/>
          </a:prstGeom>
        </p:spPr>
      </p:pic>
      <p:sp>
        <p:nvSpPr>
          <p:cNvPr id="8" name="Text 3"/>
          <p:cNvSpPr/>
          <p:nvPr/>
        </p:nvSpPr>
        <p:spPr>
          <a:xfrm>
            <a:off x="4793456" y="4014192"/>
            <a:ext cx="2370296" cy="631031"/>
          </a:xfrm>
          <a:prstGeom prst="rect">
            <a:avLst/>
          </a:prstGeom>
          <a:noFill/>
          <a:ln/>
        </p:spPr>
        <p:txBody>
          <a:bodyPr wrap="square" lIns="0" tIns="0" rIns="0" bIns="0" rtlCol="0" anchor="t"/>
          <a:lstStyle/>
          <a:p>
            <a:pPr marL="0" indent="0" algn="l">
              <a:lnSpc>
                <a:spcPts val="2450"/>
              </a:lnSpc>
              <a:buNone/>
            </a:pPr>
            <a:r>
              <a:rPr lang="en-US" sz="1950" dirty="0">
                <a:solidFill>
                  <a:srgbClr val="504C49"/>
                </a:solidFill>
                <a:latin typeface="Platypi Medium" pitchFamily="34" charset="0"/>
                <a:ea typeface="Platypi Medium" pitchFamily="34" charset="-122"/>
                <a:cs typeface="Platypi Medium" pitchFamily="34" charset="-120"/>
              </a:rPr>
              <a:t>Graphic Design Software</a:t>
            </a:r>
            <a:endParaRPr lang="en-US" sz="1950" dirty="0"/>
          </a:p>
        </p:txBody>
      </p:sp>
      <p:sp>
        <p:nvSpPr>
          <p:cNvPr id="9" name="Text 4"/>
          <p:cNvSpPr/>
          <p:nvPr/>
        </p:nvSpPr>
        <p:spPr>
          <a:xfrm>
            <a:off x="4793456" y="4766310"/>
            <a:ext cx="2370296" cy="2907149"/>
          </a:xfrm>
          <a:prstGeom prst="rect">
            <a:avLst/>
          </a:prstGeom>
          <a:noFill/>
          <a:ln/>
        </p:spPr>
        <p:txBody>
          <a:bodyPr wrap="square" lIns="0" tIns="0" rIns="0" bIns="0" rtlCol="0" anchor="t"/>
          <a:lstStyle/>
          <a:p>
            <a:pPr marL="0" indent="0" algn="l">
              <a:lnSpc>
                <a:spcPts val="2500"/>
              </a:lnSpc>
              <a:buNone/>
            </a:pPr>
            <a:r>
              <a:rPr lang="en-US" sz="1550" dirty="0">
                <a:solidFill>
                  <a:srgbClr val="504C49"/>
                </a:solidFill>
                <a:latin typeface="Source Serif Pro" pitchFamily="34" charset="0"/>
                <a:ea typeface="Source Serif Pro" pitchFamily="34" charset="-122"/>
                <a:cs typeface="Source Serif Pro" pitchFamily="34" charset="-120"/>
              </a:rPr>
              <a:t>In graphic design software, undo/redo is a crucial feature that enables designers to reverse or reapply transformations like resizing, cropping, applying filters, or modifying layers.</a:t>
            </a:r>
            <a:endParaRPr lang="en-US" sz="1550" dirty="0"/>
          </a:p>
        </p:txBody>
      </p:sp>
      <p:pic>
        <p:nvPicPr>
          <p:cNvPr id="10" name="Image 3" descr="preencoded.png"/>
          <p:cNvPicPr>
            <a:picLocks noChangeAspect="1"/>
          </p:cNvPicPr>
          <p:nvPr/>
        </p:nvPicPr>
        <p:blipFill>
          <a:blip r:embed="rId6"/>
          <a:stretch>
            <a:fillRect/>
          </a:stretch>
        </p:blipFill>
        <p:spPr>
          <a:xfrm>
            <a:off x="7466648" y="4049435"/>
            <a:ext cx="504825" cy="504825"/>
          </a:xfrm>
          <a:prstGeom prst="rect">
            <a:avLst/>
          </a:prstGeom>
        </p:spPr>
      </p:pic>
      <p:sp>
        <p:nvSpPr>
          <p:cNvPr id="11" name="Text 5"/>
          <p:cNvSpPr/>
          <p:nvPr/>
        </p:nvSpPr>
        <p:spPr>
          <a:xfrm>
            <a:off x="8173402" y="4014192"/>
            <a:ext cx="2370296" cy="631031"/>
          </a:xfrm>
          <a:prstGeom prst="rect">
            <a:avLst/>
          </a:prstGeom>
          <a:noFill/>
          <a:ln/>
        </p:spPr>
        <p:txBody>
          <a:bodyPr wrap="square" lIns="0" tIns="0" rIns="0" bIns="0" rtlCol="0" anchor="t"/>
          <a:lstStyle/>
          <a:p>
            <a:pPr marL="0" indent="0" algn="l">
              <a:lnSpc>
                <a:spcPts val="2450"/>
              </a:lnSpc>
              <a:buNone/>
            </a:pPr>
            <a:r>
              <a:rPr lang="en-US" sz="1950" dirty="0">
                <a:solidFill>
                  <a:srgbClr val="504C49"/>
                </a:solidFill>
                <a:latin typeface="Platypi Medium" pitchFamily="34" charset="0"/>
                <a:ea typeface="Platypi Medium" pitchFamily="34" charset="-122"/>
                <a:cs typeface="Platypi Medium" pitchFamily="34" charset="-120"/>
              </a:rPr>
              <a:t>Code Editors and IDEs</a:t>
            </a:r>
            <a:endParaRPr lang="en-US" sz="1950" dirty="0"/>
          </a:p>
        </p:txBody>
      </p:sp>
      <p:sp>
        <p:nvSpPr>
          <p:cNvPr id="12" name="Text 6"/>
          <p:cNvSpPr/>
          <p:nvPr/>
        </p:nvSpPr>
        <p:spPr>
          <a:xfrm>
            <a:off x="8173402" y="4766310"/>
            <a:ext cx="2370296" cy="1938099"/>
          </a:xfrm>
          <a:prstGeom prst="rect">
            <a:avLst/>
          </a:prstGeom>
          <a:noFill/>
          <a:ln/>
        </p:spPr>
        <p:txBody>
          <a:bodyPr wrap="square" lIns="0" tIns="0" rIns="0" bIns="0" rtlCol="0" anchor="t"/>
          <a:lstStyle/>
          <a:p>
            <a:pPr marL="0" indent="0" algn="l">
              <a:lnSpc>
                <a:spcPts val="2500"/>
              </a:lnSpc>
              <a:buNone/>
            </a:pPr>
            <a:r>
              <a:rPr lang="en-US" sz="1550" dirty="0">
                <a:solidFill>
                  <a:srgbClr val="504C49"/>
                </a:solidFill>
                <a:latin typeface="Source Serif Pro" pitchFamily="34" charset="0"/>
                <a:ea typeface="Source Serif Pro" pitchFamily="34" charset="-122"/>
                <a:cs typeface="Source Serif Pro" pitchFamily="34" charset="-120"/>
              </a:rPr>
              <a:t>Code editors and Integrated Development Environments (IDEs) use undo/redo mechanisms to help developers manage changes in their code.</a:t>
            </a:r>
            <a:endParaRPr lang="en-US" sz="1550" dirty="0"/>
          </a:p>
        </p:txBody>
      </p:sp>
      <p:pic>
        <p:nvPicPr>
          <p:cNvPr id="13" name="Image 4" descr="preencoded.png"/>
          <p:cNvPicPr>
            <a:picLocks noChangeAspect="1"/>
          </p:cNvPicPr>
          <p:nvPr/>
        </p:nvPicPr>
        <p:blipFill>
          <a:blip r:embed="rId7"/>
          <a:stretch>
            <a:fillRect/>
          </a:stretch>
        </p:blipFill>
        <p:spPr>
          <a:xfrm>
            <a:off x="10846594" y="4049435"/>
            <a:ext cx="504825" cy="504825"/>
          </a:xfrm>
          <a:prstGeom prst="rect">
            <a:avLst/>
          </a:prstGeom>
        </p:spPr>
      </p:pic>
      <p:sp>
        <p:nvSpPr>
          <p:cNvPr id="14" name="Text 7"/>
          <p:cNvSpPr/>
          <p:nvPr/>
        </p:nvSpPr>
        <p:spPr>
          <a:xfrm>
            <a:off x="11553349" y="4014192"/>
            <a:ext cx="2370296" cy="315516"/>
          </a:xfrm>
          <a:prstGeom prst="rect">
            <a:avLst/>
          </a:prstGeom>
          <a:noFill/>
          <a:ln/>
        </p:spPr>
        <p:txBody>
          <a:bodyPr wrap="none" lIns="0" tIns="0" rIns="0" bIns="0" rtlCol="0" anchor="t"/>
          <a:lstStyle/>
          <a:p>
            <a:pPr marL="0" indent="0" algn="l">
              <a:lnSpc>
                <a:spcPts val="2450"/>
              </a:lnSpc>
              <a:buNone/>
            </a:pPr>
            <a:r>
              <a:rPr lang="en-US" sz="1950" dirty="0">
                <a:solidFill>
                  <a:srgbClr val="504C49"/>
                </a:solidFill>
                <a:latin typeface="Platypi Medium" pitchFamily="34" charset="0"/>
                <a:ea typeface="Platypi Medium" pitchFamily="34" charset="-122"/>
                <a:cs typeface="Platypi Medium" pitchFamily="34" charset="-120"/>
              </a:rPr>
              <a:t>CAD Tools</a:t>
            </a:r>
            <a:endParaRPr lang="en-US" sz="1950" dirty="0"/>
          </a:p>
        </p:txBody>
      </p:sp>
      <p:sp>
        <p:nvSpPr>
          <p:cNvPr id="15" name="Text 8"/>
          <p:cNvSpPr/>
          <p:nvPr/>
        </p:nvSpPr>
        <p:spPr>
          <a:xfrm>
            <a:off x="11553349" y="4450794"/>
            <a:ext cx="2370296" cy="2261116"/>
          </a:xfrm>
          <a:prstGeom prst="rect">
            <a:avLst/>
          </a:prstGeom>
          <a:noFill/>
          <a:ln/>
        </p:spPr>
        <p:txBody>
          <a:bodyPr wrap="square" lIns="0" tIns="0" rIns="0" bIns="0" rtlCol="0" anchor="t"/>
          <a:lstStyle/>
          <a:p>
            <a:pPr marL="0" indent="0" algn="l">
              <a:lnSpc>
                <a:spcPts val="2500"/>
              </a:lnSpc>
              <a:buNone/>
            </a:pPr>
            <a:r>
              <a:rPr lang="en-US" sz="1550" dirty="0">
                <a:solidFill>
                  <a:srgbClr val="504C49"/>
                </a:solidFill>
                <a:latin typeface="Source Serif Pro" pitchFamily="34" charset="0"/>
                <a:ea typeface="Source Serif Pro" pitchFamily="34" charset="-122"/>
                <a:cs typeface="Source Serif Pro" pitchFamily="34" charset="-120"/>
              </a:rPr>
              <a:t>In CAD software, undo/redo is vital for engineers and designers to reverse drawing or modeling operations such as scaling, rotating, or deleting objects.</a:t>
            </a:r>
            <a:endParaRPr lang="en-US" sz="1550" dirty="0"/>
          </a:p>
        </p:txBody>
      </p:sp>
      <p:sp>
        <p:nvSpPr>
          <p:cNvPr id="16" name="Rectangle 15">
            <a:extLst>
              <a:ext uri="{FF2B5EF4-FFF2-40B4-BE49-F238E27FC236}">
                <a16:creationId xmlns:a16="http://schemas.microsoft.com/office/drawing/2014/main" id="{3148E924-7068-F6A7-C6D2-9FC002FD8691}"/>
              </a:ext>
            </a:extLst>
          </p:cNvPr>
          <p:cNvSpPr/>
          <p:nvPr/>
        </p:nvSpPr>
        <p:spPr>
          <a:xfrm>
            <a:off x="12801600" y="7673459"/>
            <a:ext cx="1717288" cy="55614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06847" y="730091"/>
            <a:ext cx="7703106" cy="1286589"/>
          </a:xfrm>
          <a:prstGeom prst="rect">
            <a:avLst/>
          </a:prstGeom>
          <a:noFill/>
          <a:ln/>
        </p:spPr>
        <p:txBody>
          <a:bodyPr wrap="square" lIns="0" tIns="0" rIns="0" bIns="0" rtlCol="0" anchor="t"/>
          <a:lstStyle/>
          <a:p>
            <a:pPr marL="0" indent="0" algn="l">
              <a:lnSpc>
                <a:spcPts val="5050"/>
              </a:lnSpc>
              <a:buNone/>
            </a:pPr>
            <a:r>
              <a:rPr lang="en-US" sz="4050" dirty="0">
                <a:solidFill>
                  <a:srgbClr val="201B18"/>
                </a:solidFill>
                <a:latin typeface="Platypi Medium" pitchFamily="34" charset="0"/>
                <a:ea typeface="Platypi Medium" pitchFamily="34" charset="-122"/>
                <a:cs typeface="Platypi Medium" pitchFamily="34" charset="-120"/>
              </a:rPr>
              <a:t>Advantages of Stack-Based Undo/Redo</a:t>
            </a:r>
            <a:endParaRPr lang="en-US" sz="4050" dirty="0"/>
          </a:p>
        </p:txBody>
      </p:sp>
      <p:sp>
        <p:nvSpPr>
          <p:cNvPr id="4" name="Shape 1"/>
          <p:cNvSpPr/>
          <p:nvPr/>
        </p:nvSpPr>
        <p:spPr>
          <a:xfrm>
            <a:off x="6206847" y="2556986"/>
            <a:ext cx="463153" cy="463153"/>
          </a:xfrm>
          <a:prstGeom prst="roundRect">
            <a:avLst>
              <a:gd name="adj" fmla="val 6667"/>
            </a:avLst>
          </a:prstGeom>
          <a:solidFill>
            <a:srgbClr val="F9F7F7"/>
          </a:solidFill>
          <a:ln/>
        </p:spPr>
      </p:sp>
      <p:pic>
        <p:nvPicPr>
          <p:cNvPr id="5" name="Image 1" descr="preencoded.png"/>
          <p:cNvPicPr>
            <a:picLocks noChangeAspect="1"/>
          </p:cNvPicPr>
          <p:nvPr/>
        </p:nvPicPr>
        <p:blipFill>
          <a:blip r:embed="rId4"/>
          <a:stretch>
            <a:fillRect/>
          </a:stretch>
        </p:blipFill>
        <p:spPr>
          <a:xfrm>
            <a:off x="6284059" y="2595622"/>
            <a:ext cx="308729" cy="385882"/>
          </a:xfrm>
          <a:prstGeom prst="rect">
            <a:avLst/>
          </a:prstGeom>
        </p:spPr>
      </p:pic>
      <p:sp>
        <p:nvSpPr>
          <p:cNvPr id="6" name="Text 2"/>
          <p:cNvSpPr/>
          <p:nvPr/>
        </p:nvSpPr>
        <p:spPr>
          <a:xfrm>
            <a:off x="6875859" y="2556986"/>
            <a:ext cx="3079671" cy="643176"/>
          </a:xfrm>
          <a:prstGeom prst="rect">
            <a:avLst/>
          </a:prstGeom>
          <a:noFill/>
          <a:ln/>
        </p:spPr>
        <p:txBody>
          <a:bodyPr wrap="square" lIns="0" tIns="0" rIns="0" bIns="0" rtlCol="0" anchor="t"/>
          <a:lstStyle/>
          <a:p>
            <a:pPr marL="0" indent="0" algn="l">
              <a:lnSpc>
                <a:spcPts val="2500"/>
              </a:lnSpc>
              <a:buNone/>
            </a:pPr>
            <a:r>
              <a:rPr lang="en-US" sz="2000" dirty="0">
                <a:solidFill>
                  <a:srgbClr val="504C49"/>
                </a:solidFill>
                <a:latin typeface="Platypi Medium" pitchFamily="34" charset="0"/>
                <a:ea typeface="Platypi Medium" pitchFamily="34" charset="-122"/>
                <a:cs typeface="Platypi Medium" pitchFamily="34" charset="-120"/>
              </a:rPr>
              <a:t>Simple to Implement and Understand</a:t>
            </a:r>
            <a:endParaRPr lang="en-US" sz="2000" dirty="0"/>
          </a:p>
        </p:txBody>
      </p:sp>
      <p:sp>
        <p:nvSpPr>
          <p:cNvPr id="7" name="Text 3"/>
          <p:cNvSpPr/>
          <p:nvPr/>
        </p:nvSpPr>
        <p:spPr>
          <a:xfrm>
            <a:off x="6875859" y="3323630"/>
            <a:ext cx="3079671" cy="2634615"/>
          </a:xfrm>
          <a:prstGeom prst="rect">
            <a:avLst/>
          </a:prstGeom>
          <a:noFill/>
          <a:ln/>
        </p:spPr>
        <p:txBody>
          <a:bodyPr wrap="square" lIns="0" tIns="0" rIns="0" bIns="0" rtlCol="0" anchor="t"/>
          <a:lstStyle/>
          <a:p>
            <a:pPr marL="0" indent="0" algn="l">
              <a:lnSpc>
                <a:spcPts val="2550"/>
              </a:lnSpc>
              <a:buNone/>
            </a:pPr>
            <a:r>
              <a:rPr lang="en-US" sz="1600" dirty="0">
                <a:solidFill>
                  <a:srgbClr val="504C49"/>
                </a:solidFill>
                <a:latin typeface="Source Serif Pro" pitchFamily="34" charset="0"/>
                <a:ea typeface="Source Serif Pro" pitchFamily="34" charset="-122"/>
                <a:cs typeface="Source Serif Pro" pitchFamily="34" charset="-120"/>
              </a:rPr>
              <a:t>A stack-based undo/redo system is relatively easy to implement because it relies on basic data structures (stacks) and follows straightforward principles (pushing actions onto the stack and popping them to undo or redo).</a:t>
            </a:r>
            <a:endParaRPr lang="en-US" sz="1600" dirty="0"/>
          </a:p>
        </p:txBody>
      </p:sp>
      <p:sp>
        <p:nvSpPr>
          <p:cNvPr id="8" name="Shape 4"/>
          <p:cNvSpPr/>
          <p:nvPr/>
        </p:nvSpPr>
        <p:spPr>
          <a:xfrm>
            <a:off x="10161389" y="2556986"/>
            <a:ext cx="463153" cy="463153"/>
          </a:xfrm>
          <a:prstGeom prst="roundRect">
            <a:avLst>
              <a:gd name="adj" fmla="val 6667"/>
            </a:avLst>
          </a:prstGeom>
          <a:solidFill>
            <a:srgbClr val="F9F7F7"/>
          </a:solidFill>
          <a:ln/>
        </p:spPr>
      </p:sp>
      <p:pic>
        <p:nvPicPr>
          <p:cNvPr id="9" name="Image 2" descr="preencoded.png"/>
          <p:cNvPicPr>
            <a:picLocks noChangeAspect="1"/>
          </p:cNvPicPr>
          <p:nvPr/>
        </p:nvPicPr>
        <p:blipFill>
          <a:blip r:embed="rId5"/>
          <a:stretch>
            <a:fillRect/>
          </a:stretch>
        </p:blipFill>
        <p:spPr>
          <a:xfrm>
            <a:off x="10238601" y="2595622"/>
            <a:ext cx="308729" cy="385882"/>
          </a:xfrm>
          <a:prstGeom prst="rect">
            <a:avLst/>
          </a:prstGeom>
        </p:spPr>
      </p:pic>
      <p:sp>
        <p:nvSpPr>
          <p:cNvPr id="10" name="Text 5"/>
          <p:cNvSpPr/>
          <p:nvPr/>
        </p:nvSpPr>
        <p:spPr>
          <a:xfrm>
            <a:off x="10830401" y="2556986"/>
            <a:ext cx="3079671" cy="964763"/>
          </a:xfrm>
          <a:prstGeom prst="rect">
            <a:avLst/>
          </a:prstGeom>
          <a:noFill/>
          <a:ln/>
        </p:spPr>
        <p:txBody>
          <a:bodyPr wrap="square" lIns="0" tIns="0" rIns="0" bIns="0" rtlCol="0" anchor="t"/>
          <a:lstStyle/>
          <a:p>
            <a:pPr marL="0" indent="0" algn="l">
              <a:lnSpc>
                <a:spcPts val="2500"/>
              </a:lnSpc>
              <a:buNone/>
            </a:pPr>
            <a:r>
              <a:rPr lang="en-US" sz="2000" dirty="0">
                <a:solidFill>
                  <a:srgbClr val="504C49"/>
                </a:solidFill>
                <a:latin typeface="Platypi Medium" pitchFamily="34" charset="0"/>
                <a:ea typeface="Platypi Medium" pitchFamily="34" charset="-122"/>
                <a:cs typeface="Platypi Medium" pitchFamily="34" charset="-120"/>
              </a:rPr>
              <a:t>Fast Performance for Undo/Redo Actions (O(1) Time)</a:t>
            </a:r>
            <a:endParaRPr lang="en-US" sz="2000" dirty="0"/>
          </a:p>
        </p:txBody>
      </p:sp>
      <p:sp>
        <p:nvSpPr>
          <p:cNvPr id="11" name="Text 6"/>
          <p:cNvSpPr/>
          <p:nvPr/>
        </p:nvSpPr>
        <p:spPr>
          <a:xfrm>
            <a:off x="10830401" y="3645218"/>
            <a:ext cx="3079671" cy="1317308"/>
          </a:xfrm>
          <a:prstGeom prst="rect">
            <a:avLst/>
          </a:prstGeom>
          <a:noFill/>
          <a:ln/>
        </p:spPr>
        <p:txBody>
          <a:bodyPr wrap="square" lIns="0" tIns="0" rIns="0" bIns="0" rtlCol="0" anchor="t"/>
          <a:lstStyle/>
          <a:p>
            <a:pPr marL="0" indent="0" algn="l">
              <a:lnSpc>
                <a:spcPts val="2550"/>
              </a:lnSpc>
              <a:buNone/>
            </a:pPr>
            <a:r>
              <a:rPr lang="en-US" sz="1600" dirty="0">
                <a:solidFill>
                  <a:srgbClr val="504C49"/>
                </a:solidFill>
                <a:latin typeface="Source Serif Pro" pitchFamily="34" charset="0"/>
                <a:ea typeface="Source Serif Pro" pitchFamily="34" charset="-122"/>
                <a:cs typeface="Source Serif Pro" pitchFamily="34" charset="-120"/>
              </a:rPr>
              <a:t>One of the key advantages of using a stack is the constant time complexity (O(1)) for both undo and redo actions.</a:t>
            </a:r>
            <a:endParaRPr lang="en-US" sz="1600" dirty="0"/>
          </a:p>
        </p:txBody>
      </p:sp>
      <p:sp>
        <p:nvSpPr>
          <p:cNvPr id="12" name="Shape 7"/>
          <p:cNvSpPr/>
          <p:nvPr/>
        </p:nvSpPr>
        <p:spPr>
          <a:xfrm>
            <a:off x="6206847" y="6395680"/>
            <a:ext cx="463153" cy="463153"/>
          </a:xfrm>
          <a:prstGeom prst="roundRect">
            <a:avLst>
              <a:gd name="adj" fmla="val 6667"/>
            </a:avLst>
          </a:prstGeom>
          <a:solidFill>
            <a:srgbClr val="F9F7F7"/>
          </a:solidFill>
          <a:ln/>
        </p:spPr>
      </p:sp>
      <p:pic>
        <p:nvPicPr>
          <p:cNvPr id="13" name="Image 3" descr="preencoded.png"/>
          <p:cNvPicPr>
            <a:picLocks noChangeAspect="1"/>
          </p:cNvPicPr>
          <p:nvPr/>
        </p:nvPicPr>
        <p:blipFill>
          <a:blip r:embed="rId6"/>
          <a:stretch>
            <a:fillRect/>
          </a:stretch>
        </p:blipFill>
        <p:spPr>
          <a:xfrm>
            <a:off x="6284059" y="6434316"/>
            <a:ext cx="308729" cy="385882"/>
          </a:xfrm>
          <a:prstGeom prst="rect">
            <a:avLst/>
          </a:prstGeom>
        </p:spPr>
      </p:pic>
      <p:sp>
        <p:nvSpPr>
          <p:cNvPr id="14" name="Text 8"/>
          <p:cNvSpPr/>
          <p:nvPr/>
        </p:nvSpPr>
        <p:spPr>
          <a:xfrm>
            <a:off x="6875859" y="6395680"/>
            <a:ext cx="5943600" cy="321588"/>
          </a:xfrm>
          <a:prstGeom prst="rect">
            <a:avLst/>
          </a:prstGeom>
          <a:noFill/>
          <a:ln/>
        </p:spPr>
        <p:txBody>
          <a:bodyPr wrap="none" lIns="0" tIns="0" rIns="0" bIns="0" rtlCol="0" anchor="t"/>
          <a:lstStyle/>
          <a:p>
            <a:pPr marL="0" indent="0" algn="l">
              <a:lnSpc>
                <a:spcPts val="2500"/>
              </a:lnSpc>
              <a:buNone/>
            </a:pPr>
            <a:r>
              <a:rPr lang="en-US" sz="2000" dirty="0">
                <a:solidFill>
                  <a:srgbClr val="504C49"/>
                </a:solidFill>
                <a:latin typeface="Platypi Medium" pitchFamily="34" charset="0"/>
                <a:ea typeface="Platypi Medium" pitchFamily="34" charset="-122"/>
                <a:cs typeface="Platypi Medium" pitchFamily="34" charset="-120"/>
              </a:rPr>
              <a:t>Easily Extendable to More Complex Operations</a:t>
            </a:r>
            <a:endParaRPr lang="en-US" sz="2000" dirty="0"/>
          </a:p>
        </p:txBody>
      </p:sp>
      <p:sp>
        <p:nvSpPr>
          <p:cNvPr id="15" name="Text 9"/>
          <p:cNvSpPr/>
          <p:nvPr/>
        </p:nvSpPr>
        <p:spPr>
          <a:xfrm>
            <a:off x="6875859" y="6840736"/>
            <a:ext cx="7034093" cy="658654"/>
          </a:xfrm>
          <a:prstGeom prst="rect">
            <a:avLst/>
          </a:prstGeom>
          <a:noFill/>
          <a:ln/>
        </p:spPr>
        <p:txBody>
          <a:bodyPr wrap="square" lIns="0" tIns="0" rIns="0" bIns="0" rtlCol="0" anchor="t"/>
          <a:lstStyle/>
          <a:p>
            <a:pPr marL="0" indent="0" algn="l">
              <a:lnSpc>
                <a:spcPts val="2550"/>
              </a:lnSpc>
              <a:buNone/>
            </a:pPr>
            <a:r>
              <a:rPr lang="en-US" sz="1600" dirty="0">
                <a:solidFill>
                  <a:srgbClr val="504C49"/>
                </a:solidFill>
                <a:latin typeface="Source Serif Pro" pitchFamily="34" charset="0"/>
                <a:ea typeface="Source Serif Pro" pitchFamily="34" charset="-122"/>
                <a:cs typeface="Source Serif Pro" pitchFamily="34" charset="-120"/>
              </a:rPr>
              <a:t>Stack-based systems are flexible and can be expanded to handle more complex use cases.</a:t>
            </a:r>
            <a:endParaRPr lang="en-US" sz="1600" dirty="0"/>
          </a:p>
        </p:txBody>
      </p:sp>
      <p:sp>
        <p:nvSpPr>
          <p:cNvPr id="17" name="Rectangle 16">
            <a:extLst>
              <a:ext uri="{FF2B5EF4-FFF2-40B4-BE49-F238E27FC236}">
                <a16:creationId xmlns:a16="http://schemas.microsoft.com/office/drawing/2014/main" id="{624869EF-07E0-80F1-9633-D9597743005E}"/>
              </a:ext>
            </a:extLst>
          </p:cNvPr>
          <p:cNvSpPr/>
          <p:nvPr/>
        </p:nvSpPr>
        <p:spPr>
          <a:xfrm>
            <a:off x="12819459" y="7716644"/>
            <a:ext cx="1732882" cy="51295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1052</Words>
  <Application>Microsoft Office PowerPoint</Application>
  <PresentationFormat>Custom</PresentationFormat>
  <Paragraphs>69</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Consolas</vt:lpstr>
      <vt:lpstr>Source Serif Pro</vt:lpstr>
      <vt:lpstr>Platypi Medium</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AARUSH CS</cp:lastModifiedBy>
  <cp:revision>3</cp:revision>
  <dcterms:created xsi:type="dcterms:W3CDTF">2025-04-26T03:03:50Z</dcterms:created>
  <dcterms:modified xsi:type="dcterms:W3CDTF">2025-04-26T04:52:10Z</dcterms:modified>
</cp:coreProperties>
</file>