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12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47" y="403855"/>
            <a:ext cx="702049" cy="6988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7777" y="490220"/>
            <a:ext cx="608965" cy="608965"/>
          </a:xfrm>
          <a:custGeom>
            <a:avLst/>
            <a:gdLst/>
            <a:ahLst/>
            <a:cxnLst/>
            <a:rect l="l" t="t" r="r" b="b"/>
            <a:pathLst>
              <a:path w="608965" h="608965">
                <a:moveTo>
                  <a:pt x="535771" y="0"/>
                </a:moveTo>
                <a:lnTo>
                  <a:pt x="508391" y="5334"/>
                </a:lnTo>
                <a:lnTo>
                  <a:pt x="484324" y="21336"/>
                </a:lnTo>
                <a:lnTo>
                  <a:pt x="304263" y="201422"/>
                </a:lnTo>
                <a:lnTo>
                  <a:pt x="124202" y="21336"/>
                </a:lnTo>
                <a:lnTo>
                  <a:pt x="100135" y="5334"/>
                </a:lnTo>
                <a:lnTo>
                  <a:pt x="72755" y="0"/>
                </a:lnTo>
                <a:lnTo>
                  <a:pt x="45375" y="5334"/>
                </a:lnTo>
                <a:lnTo>
                  <a:pt x="21307" y="21336"/>
                </a:lnTo>
                <a:lnTo>
                  <a:pt x="5326" y="45410"/>
                </a:lnTo>
                <a:lnTo>
                  <a:pt x="0" y="72771"/>
                </a:lnTo>
                <a:lnTo>
                  <a:pt x="5326" y="100131"/>
                </a:lnTo>
                <a:lnTo>
                  <a:pt x="21307" y="124206"/>
                </a:lnTo>
                <a:lnTo>
                  <a:pt x="201368" y="304292"/>
                </a:lnTo>
                <a:lnTo>
                  <a:pt x="21307" y="484378"/>
                </a:lnTo>
                <a:lnTo>
                  <a:pt x="5326" y="508452"/>
                </a:lnTo>
                <a:lnTo>
                  <a:pt x="0" y="535813"/>
                </a:lnTo>
                <a:lnTo>
                  <a:pt x="5326" y="563173"/>
                </a:lnTo>
                <a:lnTo>
                  <a:pt x="21307" y="587248"/>
                </a:lnTo>
                <a:lnTo>
                  <a:pt x="45380" y="603250"/>
                </a:lnTo>
                <a:lnTo>
                  <a:pt x="72759" y="608584"/>
                </a:lnTo>
                <a:lnTo>
                  <a:pt x="100136" y="603250"/>
                </a:lnTo>
                <a:lnTo>
                  <a:pt x="124202" y="587248"/>
                </a:lnTo>
                <a:lnTo>
                  <a:pt x="304263" y="407162"/>
                </a:lnTo>
                <a:lnTo>
                  <a:pt x="484324" y="587248"/>
                </a:lnTo>
                <a:lnTo>
                  <a:pt x="508391" y="603250"/>
                </a:lnTo>
                <a:lnTo>
                  <a:pt x="535771" y="608584"/>
                </a:lnTo>
                <a:lnTo>
                  <a:pt x="563151" y="603250"/>
                </a:lnTo>
                <a:lnTo>
                  <a:pt x="587219" y="587248"/>
                </a:lnTo>
                <a:lnTo>
                  <a:pt x="603201" y="563173"/>
                </a:lnTo>
                <a:lnTo>
                  <a:pt x="608531" y="535813"/>
                </a:lnTo>
                <a:lnTo>
                  <a:pt x="603205" y="508452"/>
                </a:lnTo>
                <a:lnTo>
                  <a:pt x="587219" y="484378"/>
                </a:lnTo>
                <a:lnTo>
                  <a:pt x="407158" y="304292"/>
                </a:lnTo>
                <a:lnTo>
                  <a:pt x="587219" y="124206"/>
                </a:lnTo>
                <a:lnTo>
                  <a:pt x="603199" y="100131"/>
                </a:lnTo>
                <a:lnTo>
                  <a:pt x="608526" y="72771"/>
                </a:lnTo>
                <a:lnTo>
                  <a:pt x="603199" y="45410"/>
                </a:lnTo>
                <a:lnTo>
                  <a:pt x="587219" y="21336"/>
                </a:lnTo>
                <a:lnTo>
                  <a:pt x="563151" y="5334"/>
                </a:lnTo>
                <a:lnTo>
                  <a:pt x="535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9372" y="170388"/>
            <a:ext cx="1432321" cy="143232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570461" y="259161"/>
            <a:ext cx="1324610" cy="1323975"/>
          </a:xfrm>
          <a:custGeom>
            <a:avLst/>
            <a:gdLst/>
            <a:ahLst/>
            <a:cxnLst/>
            <a:rect l="l" t="t" r="r" b="b"/>
            <a:pathLst>
              <a:path w="1324609" h="1323975">
                <a:moveTo>
                  <a:pt x="1191446" y="0"/>
                </a:moveTo>
                <a:lnTo>
                  <a:pt x="1142833" y="0"/>
                </a:lnTo>
                <a:lnTo>
                  <a:pt x="1096072" y="14874"/>
                </a:lnTo>
                <a:lnTo>
                  <a:pt x="1054872" y="44622"/>
                </a:lnTo>
                <a:lnTo>
                  <a:pt x="662061" y="437433"/>
                </a:lnTo>
                <a:lnTo>
                  <a:pt x="269123" y="44622"/>
                </a:lnTo>
                <a:lnTo>
                  <a:pt x="227935" y="14874"/>
                </a:lnTo>
                <a:lnTo>
                  <a:pt x="181206" y="0"/>
                </a:lnTo>
                <a:lnTo>
                  <a:pt x="132630" y="0"/>
                </a:lnTo>
                <a:lnTo>
                  <a:pt x="85901" y="14874"/>
                </a:lnTo>
                <a:lnTo>
                  <a:pt x="44714" y="44622"/>
                </a:lnTo>
                <a:lnTo>
                  <a:pt x="14904" y="85810"/>
                </a:lnTo>
                <a:lnTo>
                  <a:pt x="0" y="132539"/>
                </a:lnTo>
                <a:lnTo>
                  <a:pt x="0" y="181115"/>
                </a:lnTo>
                <a:lnTo>
                  <a:pt x="14904" y="227844"/>
                </a:lnTo>
                <a:lnTo>
                  <a:pt x="44714" y="269031"/>
                </a:lnTo>
                <a:lnTo>
                  <a:pt x="437525" y="661969"/>
                </a:lnTo>
                <a:lnTo>
                  <a:pt x="44714" y="1054780"/>
                </a:lnTo>
                <a:lnTo>
                  <a:pt x="14904" y="1095981"/>
                </a:lnTo>
                <a:lnTo>
                  <a:pt x="0" y="1142741"/>
                </a:lnTo>
                <a:lnTo>
                  <a:pt x="0" y="1191355"/>
                </a:lnTo>
                <a:lnTo>
                  <a:pt x="14904" y="1238115"/>
                </a:lnTo>
                <a:lnTo>
                  <a:pt x="44714" y="1279316"/>
                </a:lnTo>
                <a:lnTo>
                  <a:pt x="85901" y="1309065"/>
                </a:lnTo>
                <a:lnTo>
                  <a:pt x="132630" y="1323939"/>
                </a:lnTo>
                <a:lnTo>
                  <a:pt x="181206" y="1323939"/>
                </a:lnTo>
                <a:lnTo>
                  <a:pt x="227935" y="1309065"/>
                </a:lnTo>
                <a:lnTo>
                  <a:pt x="269123" y="1279316"/>
                </a:lnTo>
                <a:lnTo>
                  <a:pt x="662061" y="886378"/>
                </a:lnTo>
                <a:lnTo>
                  <a:pt x="1054872" y="1279316"/>
                </a:lnTo>
                <a:lnTo>
                  <a:pt x="1096072" y="1309065"/>
                </a:lnTo>
                <a:lnTo>
                  <a:pt x="1142833" y="1323939"/>
                </a:lnTo>
                <a:lnTo>
                  <a:pt x="1191446" y="1323939"/>
                </a:lnTo>
                <a:lnTo>
                  <a:pt x="1238207" y="1309065"/>
                </a:lnTo>
                <a:lnTo>
                  <a:pt x="1279408" y="1279316"/>
                </a:lnTo>
                <a:lnTo>
                  <a:pt x="1309156" y="1238115"/>
                </a:lnTo>
                <a:lnTo>
                  <a:pt x="1324030" y="1191355"/>
                </a:lnTo>
                <a:lnTo>
                  <a:pt x="1324030" y="1142741"/>
                </a:lnTo>
                <a:lnTo>
                  <a:pt x="1309156" y="1095981"/>
                </a:lnTo>
                <a:lnTo>
                  <a:pt x="1279408" y="1054780"/>
                </a:lnTo>
                <a:lnTo>
                  <a:pt x="886470" y="661969"/>
                </a:lnTo>
                <a:lnTo>
                  <a:pt x="1279408" y="269031"/>
                </a:lnTo>
                <a:lnTo>
                  <a:pt x="1309156" y="227844"/>
                </a:lnTo>
                <a:lnTo>
                  <a:pt x="1324030" y="181115"/>
                </a:lnTo>
                <a:lnTo>
                  <a:pt x="1324030" y="132539"/>
                </a:lnTo>
                <a:lnTo>
                  <a:pt x="1309156" y="85810"/>
                </a:lnTo>
                <a:lnTo>
                  <a:pt x="1279408" y="44622"/>
                </a:lnTo>
                <a:lnTo>
                  <a:pt x="1238207" y="14874"/>
                </a:lnTo>
                <a:lnTo>
                  <a:pt x="1191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8933" y="3756597"/>
            <a:ext cx="616519" cy="61651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018176" y="3844194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462708" y="0"/>
                </a:moveTo>
                <a:lnTo>
                  <a:pt x="439072" y="4595"/>
                </a:lnTo>
                <a:lnTo>
                  <a:pt x="418306" y="18383"/>
                </a:lnTo>
                <a:lnTo>
                  <a:pt x="262731" y="173907"/>
                </a:lnTo>
                <a:lnTo>
                  <a:pt x="107283" y="18383"/>
                </a:lnTo>
                <a:lnTo>
                  <a:pt x="86498" y="4595"/>
                </a:lnTo>
                <a:lnTo>
                  <a:pt x="62833" y="0"/>
                </a:lnTo>
                <a:lnTo>
                  <a:pt x="39167" y="4595"/>
                </a:lnTo>
                <a:lnTo>
                  <a:pt x="18383" y="18383"/>
                </a:lnTo>
                <a:lnTo>
                  <a:pt x="4595" y="39183"/>
                </a:lnTo>
                <a:lnTo>
                  <a:pt x="0" y="62836"/>
                </a:lnTo>
                <a:lnTo>
                  <a:pt x="4595" y="86484"/>
                </a:lnTo>
                <a:lnTo>
                  <a:pt x="18383" y="107270"/>
                </a:lnTo>
                <a:lnTo>
                  <a:pt x="173958" y="262769"/>
                </a:lnTo>
                <a:lnTo>
                  <a:pt x="18383" y="418280"/>
                </a:lnTo>
                <a:lnTo>
                  <a:pt x="4595" y="439066"/>
                </a:lnTo>
                <a:lnTo>
                  <a:pt x="0" y="462711"/>
                </a:lnTo>
                <a:lnTo>
                  <a:pt x="4595" y="486357"/>
                </a:lnTo>
                <a:lnTo>
                  <a:pt x="18383" y="507142"/>
                </a:lnTo>
                <a:lnTo>
                  <a:pt x="39167" y="520944"/>
                </a:lnTo>
                <a:lnTo>
                  <a:pt x="62833" y="525545"/>
                </a:lnTo>
                <a:lnTo>
                  <a:pt x="86498" y="520944"/>
                </a:lnTo>
                <a:lnTo>
                  <a:pt x="107283" y="507142"/>
                </a:lnTo>
                <a:lnTo>
                  <a:pt x="262731" y="351631"/>
                </a:lnTo>
                <a:lnTo>
                  <a:pt x="418306" y="507142"/>
                </a:lnTo>
                <a:lnTo>
                  <a:pt x="439072" y="520944"/>
                </a:lnTo>
                <a:lnTo>
                  <a:pt x="462708" y="525545"/>
                </a:lnTo>
                <a:lnTo>
                  <a:pt x="486368" y="520944"/>
                </a:lnTo>
                <a:lnTo>
                  <a:pt x="507206" y="507142"/>
                </a:lnTo>
                <a:lnTo>
                  <a:pt x="520993" y="486357"/>
                </a:lnTo>
                <a:lnTo>
                  <a:pt x="525589" y="462711"/>
                </a:lnTo>
                <a:lnTo>
                  <a:pt x="520993" y="439066"/>
                </a:lnTo>
                <a:lnTo>
                  <a:pt x="507206" y="418280"/>
                </a:lnTo>
                <a:lnTo>
                  <a:pt x="351631" y="262769"/>
                </a:lnTo>
                <a:lnTo>
                  <a:pt x="507206" y="107270"/>
                </a:lnTo>
                <a:lnTo>
                  <a:pt x="520993" y="86484"/>
                </a:lnTo>
                <a:lnTo>
                  <a:pt x="525589" y="62836"/>
                </a:lnTo>
                <a:lnTo>
                  <a:pt x="520993" y="39183"/>
                </a:lnTo>
                <a:lnTo>
                  <a:pt x="507206" y="18383"/>
                </a:lnTo>
                <a:lnTo>
                  <a:pt x="486368" y="4595"/>
                </a:lnTo>
                <a:lnTo>
                  <a:pt x="46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8392" y="4489584"/>
            <a:ext cx="287410" cy="3010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7279" y="4576571"/>
            <a:ext cx="196596" cy="19659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5150" y="217262"/>
            <a:ext cx="460656" cy="46065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514587" y="3048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5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6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5" y="355091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1" y="177546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9771" y="233030"/>
            <a:ext cx="354764" cy="35594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8824" y="320040"/>
            <a:ext cx="249935" cy="25146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487424" y="1757172"/>
            <a:ext cx="6169660" cy="1059180"/>
          </a:xfrm>
          <a:custGeom>
            <a:avLst/>
            <a:gdLst/>
            <a:ahLst/>
            <a:cxnLst/>
            <a:rect l="l" t="t" r="r" b="b"/>
            <a:pathLst>
              <a:path w="6169659" h="1059180">
                <a:moveTo>
                  <a:pt x="176530" y="0"/>
                </a:moveTo>
                <a:lnTo>
                  <a:pt x="6169152" y="0"/>
                </a:lnTo>
                <a:lnTo>
                  <a:pt x="6169152" y="882650"/>
                </a:lnTo>
                <a:lnTo>
                  <a:pt x="6162849" y="929592"/>
                </a:lnTo>
                <a:lnTo>
                  <a:pt x="6145059" y="971766"/>
                </a:lnTo>
                <a:lnTo>
                  <a:pt x="6117462" y="1007490"/>
                </a:lnTo>
                <a:lnTo>
                  <a:pt x="6081738" y="1035087"/>
                </a:lnTo>
                <a:lnTo>
                  <a:pt x="6039564" y="1052877"/>
                </a:lnTo>
                <a:lnTo>
                  <a:pt x="5992622" y="1059179"/>
                </a:lnTo>
                <a:lnTo>
                  <a:pt x="0" y="1059179"/>
                </a:lnTo>
                <a:lnTo>
                  <a:pt x="0" y="176529"/>
                </a:lnTo>
                <a:lnTo>
                  <a:pt x="6302" y="129587"/>
                </a:lnTo>
                <a:lnTo>
                  <a:pt x="24092" y="87413"/>
                </a:lnTo>
                <a:lnTo>
                  <a:pt x="51688" y="51688"/>
                </a:lnTo>
                <a:lnTo>
                  <a:pt x="87413" y="24092"/>
                </a:lnTo>
                <a:lnTo>
                  <a:pt x="129587" y="6302"/>
                </a:lnTo>
                <a:lnTo>
                  <a:pt x="176530" y="0"/>
                </a:lnTo>
                <a:close/>
              </a:path>
            </a:pathLst>
          </a:custGeom>
          <a:ln w="76200">
            <a:solidFill>
              <a:srgbClr val="1A78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47" y="403855"/>
            <a:ext cx="702049" cy="6988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7777" y="490220"/>
            <a:ext cx="608965" cy="608965"/>
          </a:xfrm>
          <a:custGeom>
            <a:avLst/>
            <a:gdLst/>
            <a:ahLst/>
            <a:cxnLst/>
            <a:rect l="l" t="t" r="r" b="b"/>
            <a:pathLst>
              <a:path w="608965" h="608965">
                <a:moveTo>
                  <a:pt x="535771" y="0"/>
                </a:moveTo>
                <a:lnTo>
                  <a:pt x="508391" y="5334"/>
                </a:lnTo>
                <a:lnTo>
                  <a:pt x="484324" y="21336"/>
                </a:lnTo>
                <a:lnTo>
                  <a:pt x="304263" y="201422"/>
                </a:lnTo>
                <a:lnTo>
                  <a:pt x="124202" y="21336"/>
                </a:lnTo>
                <a:lnTo>
                  <a:pt x="100135" y="5334"/>
                </a:lnTo>
                <a:lnTo>
                  <a:pt x="72755" y="0"/>
                </a:lnTo>
                <a:lnTo>
                  <a:pt x="45375" y="5334"/>
                </a:lnTo>
                <a:lnTo>
                  <a:pt x="21307" y="21336"/>
                </a:lnTo>
                <a:lnTo>
                  <a:pt x="5326" y="45410"/>
                </a:lnTo>
                <a:lnTo>
                  <a:pt x="0" y="72771"/>
                </a:lnTo>
                <a:lnTo>
                  <a:pt x="5326" y="100131"/>
                </a:lnTo>
                <a:lnTo>
                  <a:pt x="21307" y="124206"/>
                </a:lnTo>
                <a:lnTo>
                  <a:pt x="201368" y="304292"/>
                </a:lnTo>
                <a:lnTo>
                  <a:pt x="21307" y="484378"/>
                </a:lnTo>
                <a:lnTo>
                  <a:pt x="5326" y="508452"/>
                </a:lnTo>
                <a:lnTo>
                  <a:pt x="0" y="535813"/>
                </a:lnTo>
                <a:lnTo>
                  <a:pt x="5326" y="563173"/>
                </a:lnTo>
                <a:lnTo>
                  <a:pt x="21307" y="587248"/>
                </a:lnTo>
                <a:lnTo>
                  <a:pt x="45380" y="603250"/>
                </a:lnTo>
                <a:lnTo>
                  <a:pt x="72759" y="608584"/>
                </a:lnTo>
                <a:lnTo>
                  <a:pt x="100136" y="603250"/>
                </a:lnTo>
                <a:lnTo>
                  <a:pt x="124202" y="587248"/>
                </a:lnTo>
                <a:lnTo>
                  <a:pt x="304263" y="407162"/>
                </a:lnTo>
                <a:lnTo>
                  <a:pt x="484324" y="587248"/>
                </a:lnTo>
                <a:lnTo>
                  <a:pt x="508391" y="603250"/>
                </a:lnTo>
                <a:lnTo>
                  <a:pt x="535771" y="608584"/>
                </a:lnTo>
                <a:lnTo>
                  <a:pt x="563151" y="603250"/>
                </a:lnTo>
                <a:lnTo>
                  <a:pt x="587219" y="587248"/>
                </a:lnTo>
                <a:lnTo>
                  <a:pt x="603201" y="563173"/>
                </a:lnTo>
                <a:lnTo>
                  <a:pt x="608531" y="535813"/>
                </a:lnTo>
                <a:lnTo>
                  <a:pt x="603205" y="508452"/>
                </a:lnTo>
                <a:lnTo>
                  <a:pt x="587219" y="484378"/>
                </a:lnTo>
                <a:lnTo>
                  <a:pt x="407158" y="304292"/>
                </a:lnTo>
                <a:lnTo>
                  <a:pt x="587219" y="124206"/>
                </a:lnTo>
                <a:lnTo>
                  <a:pt x="603199" y="100131"/>
                </a:lnTo>
                <a:lnTo>
                  <a:pt x="608526" y="72771"/>
                </a:lnTo>
                <a:lnTo>
                  <a:pt x="603199" y="45410"/>
                </a:lnTo>
                <a:lnTo>
                  <a:pt x="587219" y="21336"/>
                </a:lnTo>
                <a:lnTo>
                  <a:pt x="563151" y="5334"/>
                </a:lnTo>
                <a:lnTo>
                  <a:pt x="535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9372" y="170388"/>
            <a:ext cx="1432321" cy="143232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570461" y="259161"/>
            <a:ext cx="1324610" cy="1323975"/>
          </a:xfrm>
          <a:custGeom>
            <a:avLst/>
            <a:gdLst/>
            <a:ahLst/>
            <a:cxnLst/>
            <a:rect l="l" t="t" r="r" b="b"/>
            <a:pathLst>
              <a:path w="1324609" h="1323975">
                <a:moveTo>
                  <a:pt x="1191446" y="0"/>
                </a:moveTo>
                <a:lnTo>
                  <a:pt x="1142833" y="0"/>
                </a:lnTo>
                <a:lnTo>
                  <a:pt x="1096072" y="14874"/>
                </a:lnTo>
                <a:lnTo>
                  <a:pt x="1054872" y="44622"/>
                </a:lnTo>
                <a:lnTo>
                  <a:pt x="662061" y="437433"/>
                </a:lnTo>
                <a:lnTo>
                  <a:pt x="269123" y="44622"/>
                </a:lnTo>
                <a:lnTo>
                  <a:pt x="227935" y="14874"/>
                </a:lnTo>
                <a:lnTo>
                  <a:pt x="181206" y="0"/>
                </a:lnTo>
                <a:lnTo>
                  <a:pt x="132630" y="0"/>
                </a:lnTo>
                <a:lnTo>
                  <a:pt x="85901" y="14874"/>
                </a:lnTo>
                <a:lnTo>
                  <a:pt x="44714" y="44622"/>
                </a:lnTo>
                <a:lnTo>
                  <a:pt x="14904" y="85810"/>
                </a:lnTo>
                <a:lnTo>
                  <a:pt x="0" y="132539"/>
                </a:lnTo>
                <a:lnTo>
                  <a:pt x="0" y="181115"/>
                </a:lnTo>
                <a:lnTo>
                  <a:pt x="14904" y="227844"/>
                </a:lnTo>
                <a:lnTo>
                  <a:pt x="44714" y="269031"/>
                </a:lnTo>
                <a:lnTo>
                  <a:pt x="437525" y="661969"/>
                </a:lnTo>
                <a:lnTo>
                  <a:pt x="44714" y="1054780"/>
                </a:lnTo>
                <a:lnTo>
                  <a:pt x="14904" y="1095981"/>
                </a:lnTo>
                <a:lnTo>
                  <a:pt x="0" y="1142741"/>
                </a:lnTo>
                <a:lnTo>
                  <a:pt x="0" y="1191355"/>
                </a:lnTo>
                <a:lnTo>
                  <a:pt x="14904" y="1238115"/>
                </a:lnTo>
                <a:lnTo>
                  <a:pt x="44714" y="1279316"/>
                </a:lnTo>
                <a:lnTo>
                  <a:pt x="85901" y="1309065"/>
                </a:lnTo>
                <a:lnTo>
                  <a:pt x="132630" y="1323939"/>
                </a:lnTo>
                <a:lnTo>
                  <a:pt x="181206" y="1323939"/>
                </a:lnTo>
                <a:lnTo>
                  <a:pt x="227935" y="1309065"/>
                </a:lnTo>
                <a:lnTo>
                  <a:pt x="269123" y="1279316"/>
                </a:lnTo>
                <a:lnTo>
                  <a:pt x="662061" y="886378"/>
                </a:lnTo>
                <a:lnTo>
                  <a:pt x="1054872" y="1279316"/>
                </a:lnTo>
                <a:lnTo>
                  <a:pt x="1096072" y="1309065"/>
                </a:lnTo>
                <a:lnTo>
                  <a:pt x="1142833" y="1323939"/>
                </a:lnTo>
                <a:lnTo>
                  <a:pt x="1191446" y="1323939"/>
                </a:lnTo>
                <a:lnTo>
                  <a:pt x="1238207" y="1309065"/>
                </a:lnTo>
                <a:lnTo>
                  <a:pt x="1279408" y="1279316"/>
                </a:lnTo>
                <a:lnTo>
                  <a:pt x="1309156" y="1238115"/>
                </a:lnTo>
                <a:lnTo>
                  <a:pt x="1324030" y="1191355"/>
                </a:lnTo>
                <a:lnTo>
                  <a:pt x="1324030" y="1142741"/>
                </a:lnTo>
                <a:lnTo>
                  <a:pt x="1309156" y="1095981"/>
                </a:lnTo>
                <a:lnTo>
                  <a:pt x="1279408" y="1054780"/>
                </a:lnTo>
                <a:lnTo>
                  <a:pt x="886470" y="661969"/>
                </a:lnTo>
                <a:lnTo>
                  <a:pt x="1279408" y="269031"/>
                </a:lnTo>
                <a:lnTo>
                  <a:pt x="1309156" y="227844"/>
                </a:lnTo>
                <a:lnTo>
                  <a:pt x="1324030" y="181115"/>
                </a:lnTo>
                <a:lnTo>
                  <a:pt x="1324030" y="132539"/>
                </a:lnTo>
                <a:lnTo>
                  <a:pt x="1309156" y="85810"/>
                </a:lnTo>
                <a:lnTo>
                  <a:pt x="1279408" y="44622"/>
                </a:lnTo>
                <a:lnTo>
                  <a:pt x="1238207" y="14874"/>
                </a:lnTo>
                <a:lnTo>
                  <a:pt x="1191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8933" y="3756597"/>
            <a:ext cx="616519" cy="61651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018176" y="3844194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462708" y="0"/>
                </a:moveTo>
                <a:lnTo>
                  <a:pt x="439072" y="4595"/>
                </a:lnTo>
                <a:lnTo>
                  <a:pt x="418306" y="18383"/>
                </a:lnTo>
                <a:lnTo>
                  <a:pt x="262731" y="173907"/>
                </a:lnTo>
                <a:lnTo>
                  <a:pt x="107283" y="18383"/>
                </a:lnTo>
                <a:lnTo>
                  <a:pt x="86498" y="4595"/>
                </a:lnTo>
                <a:lnTo>
                  <a:pt x="62833" y="0"/>
                </a:lnTo>
                <a:lnTo>
                  <a:pt x="39167" y="4595"/>
                </a:lnTo>
                <a:lnTo>
                  <a:pt x="18383" y="18383"/>
                </a:lnTo>
                <a:lnTo>
                  <a:pt x="4595" y="39183"/>
                </a:lnTo>
                <a:lnTo>
                  <a:pt x="0" y="62836"/>
                </a:lnTo>
                <a:lnTo>
                  <a:pt x="4595" y="86484"/>
                </a:lnTo>
                <a:lnTo>
                  <a:pt x="18383" y="107270"/>
                </a:lnTo>
                <a:lnTo>
                  <a:pt x="173958" y="262769"/>
                </a:lnTo>
                <a:lnTo>
                  <a:pt x="18383" y="418280"/>
                </a:lnTo>
                <a:lnTo>
                  <a:pt x="4595" y="439066"/>
                </a:lnTo>
                <a:lnTo>
                  <a:pt x="0" y="462711"/>
                </a:lnTo>
                <a:lnTo>
                  <a:pt x="4595" y="486357"/>
                </a:lnTo>
                <a:lnTo>
                  <a:pt x="18383" y="507142"/>
                </a:lnTo>
                <a:lnTo>
                  <a:pt x="39167" y="520944"/>
                </a:lnTo>
                <a:lnTo>
                  <a:pt x="62833" y="525545"/>
                </a:lnTo>
                <a:lnTo>
                  <a:pt x="86498" y="520944"/>
                </a:lnTo>
                <a:lnTo>
                  <a:pt x="107283" y="507142"/>
                </a:lnTo>
                <a:lnTo>
                  <a:pt x="262731" y="351631"/>
                </a:lnTo>
                <a:lnTo>
                  <a:pt x="418306" y="507142"/>
                </a:lnTo>
                <a:lnTo>
                  <a:pt x="439072" y="520944"/>
                </a:lnTo>
                <a:lnTo>
                  <a:pt x="462708" y="525545"/>
                </a:lnTo>
                <a:lnTo>
                  <a:pt x="486368" y="520944"/>
                </a:lnTo>
                <a:lnTo>
                  <a:pt x="507206" y="507142"/>
                </a:lnTo>
                <a:lnTo>
                  <a:pt x="520993" y="486357"/>
                </a:lnTo>
                <a:lnTo>
                  <a:pt x="525589" y="462711"/>
                </a:lnTo>
                <a:lnTo>
                  <a:pt x="520993" y="439066"/>
                </a:lnTo>
                <a:lnTo>
                  <a:pt x="507206" y="418280"/>
                </a:lnTo>
                <a:lnTo>
                  <a:pt x="351631" y="262769"/>
                </a:lnTo>
                <a:lnTo>
                  <a:pt x="507206" y="107270"/>
                </a:lnTo>
                <a:lnTo>
                  <a:pt x="520993" y="86484"/>
                </a:lnTo>
                <a:lnTo>
                  <a:pt x="525589" y="62836"/>
                </a:lnTo>
                <a:lnTo>
                  <a:pt x="520993" y="39183"/>
                </a:lnTo>
                <a:lnTo>
                  <a:pt x="507206" y="18383"/>
                </a:lnTo>
                <a:lnTo>
                  <a:pt x="486368" y="4595"/>
                </a:lnTo>
                <a:lnTo>
                  <a:pt x="46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8392" y="4489584"/>
            <a:ext cx="287410" cy="3010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7279" y="4576571"/>
            <a:ext cx="196596" cy="19659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5150" y="217262"/>
            <a:ext cx="460656" cy="46065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514587" y="3048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5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6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5" y="355091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1" y="177546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9771" y="233030"/>
            <a:ext cx="354764" cy="35594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8823" y="320039"/>
            <a:ext cx="249935" cy="25146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69926" y="136397"/>
            <a:ext cx="1533525" cy="527685"/>
          </a:xfrm>
          <a:custGeom>
            <a:avLst/>
            <a:gdLst/>
            <a:ahLst/>
            <a:cxnLst/>
            <a:rect l="l" t="t" r="r" b="b"/>
            <a:pathLst>
              <a:path w="1533525" h="527685">
                <a:moveTo>
                  <a:pt x="1533144" y="0"/>
                </a:moveTo>
                <a:lnTo>
                  <a:pt x="87884" y="0"/>
                </a:lnTo>
                <a:lnTo>
                  <a:pt x="53674" y="6909"/>
                </a:lnTo>
                <a:lnTo>
                  <a:pt x="25739" y="25749"/>
                </a:lnTo>
                <a:lnTo>
                  <a:pt x="6906" y="53685"/>
                </a:lnTo>
                <a:lnTo>
                  <a:pt x="0" y="87884"/>
                </a:lnTo>
                <a:lnTo>
                  <a:pt x="0" y="527303"/>
                </a:lnTo>
                <a:lnTo>
                  <a:pt x="1445260" y="527303"/>
                </a:lnTo>
                <a:lnTo>
                  <a:pt x="1479458" y="520394"/>
                </a:lnTo>
                <a:lnTo>
                  <a:pt x="1507394" y="501554"/>
                </a:lnTo>
                <a:lnTo>
                  <a:pt x="1526234" y="473618"/>
                </a:lnTo>
                <a:lnTo>
                  <a:pt x="1533144" y="439419"/>
                </a:lnTo>
                <a:lnTo>
                  <a:pt x="1533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9926" y="136397"/>
            <a:ext cx="1533525" cy="527685"/>
          </a:xfrm>
          <a:custGeom>
            <a:avLst/>
            <a:gdLst/>
            <a:ahLst/>
            <a:cxnLst/>
            <a:rect l="l" t="t" r="r" b="b"/>
            <a:pathLst>
              <a:path w="1533525" h="527685">
                <a:moveTo>
                  <a:pt x="87884" y="0"/>
                </a:moveTo>
                <a:lnTo>
                  <a:pt x="1533144" y="0"/>
                </a:lnTo>
                <a:lnTo>
                  <a:pt x="1533144" y="439419"/>
                </a:lnTo>
                <a:lnTo>
                  <a:pt x="1526234" y="473618"/>
                </a:lnTo>
                <a:lnTo>
                  <a:pt x="1507394" y="501554"/>
                </a:lnTo>
                <a:lnTo>
                  <a:pt x="1479458" y="520394"/>
                </a:lnTo>
                <a:lnTo>
                  <a:pt x="1445260" y="527303"/>
                </a:lnTo>
                <a:lnTo>
                  <a:pt x="0" y="527303"/>
                </a:lnTo>
                <a:lnTo>
                  <a:pt x="0" y="87884"/>
                </a:lnTo>
                <a:lnTo>
                  <a:pt x="6906" y="53685"/>
                </a:lnTo>
                <a:lnTo>
                  <a:pt x="25739" y="25749"/>
                </a:lnTo>
                <a:lnTo>
                  <a:pt x="53674" y="6909"/>
                </a:lnTo>
                <a:lnTo>
                  <a:pt x="87884" y="0"/>
                </a:lnTo>
                <a:close/>
              </a:path>
            </a:pathLst>
          </a:custGeom>
          <a:ln w="38100">
            <a:solidFill>
              <a:srgbClr val="1A78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447" y="403855"/>
            <a:ext cx="702049" cy="69881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7777" y="490220"/>
            <a:ext cx="608965" cy="608965"/>
          </a:xfrm>
          <a:custGeom>
            <a:avLst/>
            <a:gdLst/>
            <a:ahLst/>
            <a:cxnLst/>
            <a:rect l="l" t="t" r="r" b="b"/>
            <a:pathLst>
              <a:path w="608965" h="608965">
                <a:moveTo>
                  <a:pt x="535771" y="0"/>
                </a:moveTo>
                <a:lnTo>
                  <a:pt x="508391" y="5334"/>
                </a:lnTo>
                <a:lnTo>
                  <a:pt x="484324" y="21336"/>
                </a:lnTo>
                <a:lnTo>
                  <a:pt x="304263" y="201422"/>
                </a:lnTo>
                <a:lnTo>
                  <a:pt x="124202" y="21336"/>
                </a:lnTo>
                <a:lnTo>
                  <a:pt x="100135" y="5334"/>
                </a:lnTo>
                <a:lnTo>
                  <a:pt x="72755" y="0"/>
                </a:lnTo>
                <a:lnTo>
                  <a:pt x="45375" y="5334"/>
                </a:lnTo>
                <a:lnTo>
                  <a:pt x="21307" y="21336"/>
                </a:lnTo>
                <a:lnTo>
                  <a:pt x="5326" y="45410"/>
                </a:lnTo>
                <a:lnTo>
                  <a:pt x="0" y="72771"/>
                </a:lnTo>
                <a:lnTo>
                  <a:pt x="5326" y="100131"/>
                </a:lnTo>
                <a:lnTo>
                  <a:pt x="21307" y="124206"/>
                </a:lnTo>
                <a:lnTo>
                  <a:pt x="201368" y="304292"/>
                </a:lnTo>
                <a:lnTo>
                  <a:pt x="21307" y="484378"/>
                </a:lnTo>
                <a:lnTo>
                  <a:pt x="5326" y="508452"/>
                </a:lnTo>
                <a:lnTo>
                  <a:pt x="0" y="535813"/>
                </a:lnTo>
                <a:lnTo>
                  <a:pt x="5326" y="563173"/>
                </a:lnTo>
                <a:lnTo>
                  <a:pt x="21307" y="587248"/>
                </a:lnTo>
                <a:lnTo>
                  <a:pt x="45380" y="603250"/>
                </a:lnTo>
                <a:lnTo>
                  <a:pt x="72759" y="608584"/>
                </a:lnTo>
                <a:lnTo>
                  <a:pt x="100136" y="603250"/>
                </a:lnTo>
                <a:lnTo>
                  <a:pt x="124202" y="587248"/>
                </a:lnTo>
                <a:lnTo>
                  <a:pt x="304263" y="407162"/>
                </a:lnTo>
                <a:lnTo>
                  <a:pt x="484324" y="587248"/>
                </a:lnTo>
                <a:lnTo>
                  <a:pt x="508391" y="603250"/>
                </a:lnTo>
                <a:lnTo>
                  <a:pt x="535771" y="608584"/>
                </a:lnTo>
                <a:lnTo>
                  <a:pt x="563151" y="603250"/>
                </a:lnTo>
                <a:lnTo>
                  <a:pt x="587219" y="587248"/>
                </a:lnTo>
                <a:lnTo>
                  <a:pt x="603201" y="563173"/>
                </a:lnTo>
                <a:lnTo>
                  <a:pt x="608531" y="535813"/>
                </a:lnTo>
                <a:lnTo>
                  <a:pt x="603205" y="508452"/>
                </a:lnTo>
                <a:lnTo>
                  <a:pt x="587219" y="484378"/>
                </a:lnTo>
                <a:lnTo>
                  <a:pt x="407158" y="304292"/>
                </a:lnTo>
                <a:lnTo>
                  <a:pt x="587219" y="124206"/>
                </a:lnTo>
                <a:lnTo>
                  <a:pt x="603199" y="100131"/>
                </a:lnTo>
                <a:lnTo>
                  <a:pt x="608526" y="72771"/>
                </a:lnTo>
                <a:lnTo>
                  <a:pt x="603199" y="45410"/>
                </a:lnTo>
                <a:lnTo>
                  <a:pt x="587219" y="21336"/>
                </a:lnTo>
                <a:lnTo>
                  <a:pt x="563151" y="5334"/>
                </a:lnTo>
                <a:lnTo>
                  <a:pt x="535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9372" y="170388"/>
            <a:ext cx="1432321" cy="143232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570461" y="259161"/>
            <a:ext cx="1324610" cy="1323975"/>
          </a:xfrm>
          <a:custGeom>
            <a:avLst/>
            <a:gdLst/>
            <a:ahLst/>
            <a:cxnLst/>
            <a:rect l="l" t="t" r="r" b="b"/>
            <a:pathLst>
              <a:path w="1324609" h="1323975">
                <a:moveTo>
                  <a:pt x="1191446" y="0"/>
                </a:moveTo>
                <a:lnTo>
                  <a:pt x="1142833" y="0"/>
                </a:lnTo>
                <a:lnTo>
                  <a:pt x="1096072" y="14874"/>
                </a:lnTo>
                <a:lnTo>
                  <a:pt x="1054872" y="44622"/>
                </a:lnTo>
                <a:lnTo>
                  <a:pt x="662061" y="437433"/>
                </a:lnTo>
                <a:lnTo>
                  <a:pt x="269123" y="44622"/>
                </a:lnTo>
                <a:lnTo>
                  <a:pt x="227935" y="14874"/>
                </a:lnTo>
                <a:lnTo>
                  <a:pt x="181206" y="0"/>
                </a:lnTo>
                <a:lnTo>
                  <a:pt x="132630" y="0"/>
                </a:lnTo>
                <a:lnTo>
                  <a:pt x="85901" y="14874"/>
                </a:lnTo>
                <a:lnTo>
                  <a:pt x="44714" y="44622"/>
                </a:lnTo>
                <a:lnTo>
                  <a:pt x="14904" y="85810"/>
                </a:lnTo>
                <a:lnTo>
                  <a:pt x="0" y="132539"/>
                </a:lnTo>
                <a:lnTo>
                  <a:pt x="0" y="181115"/>
                </a:lnTo>
                <a:lnTo>
                  <a:pt x="14904" y="227844"/>
                </a:lnTo>
                <a:lnTo>
                  <a:pt x="44714" y="269031"/>
                </a:lnTo>
                <a:lnTo>
                  <a:pt x="437525" y="661969"/>
                </a:lnTo>
                <a:lnTo>
                  <a:pt x="44714" y="1054780"/>
                </a:lnTo>
                <a:lnTo>
                  <a:pt x="14904" y="1095981"/>
                </a:lnTo>
                <a:lnTo>
                  <a:pt x="0" y="1142741"/>
                </a:lnTo>
                <a:lnTo>
                  <a:pt x="0" y="1191355"/>
                </a:lnTo>
                <a:lnTo>
                  <a:pt x="14904" y="1238115"/>
                </a:lnTo>
                <a:lnTo>
                  <a:pt x="44714" y="1279316"/>
                </a:lnTo>
                <a:lnTo>
                  <a:pt x="85901" y="1309065"/>
                </a:lnTo>
                <a:lnTo>
                  <a:pt x="132630" y="1323939"/>
                </a:lnTo>
                <a:lnTo>
                  <a:pt x="181206" y="1323939"/>
                </a:lnTo>
                <a:lnTo>
                  <a:pt x="227935" y="1309065"/>
                </a:lnTo>
                <a:lnTo>
                  <a:pt x="269123" y="1279316"/>
                </a:lnTo>
                <a:lnTo>
                  <a:pt x="662061" y="886378"/>
                </a:lnTo>
                <a:lnTo>
                  <a:pt x="1054872" y="1279316"/>
                </a:lnTo>
                <a:lnTo>
                  <a:pt x="1096072" y="1309065"/>
                </a:lnTo>
                <a:lnTo>
                  <a:pt x="1142833" y="1323939"/>
                </a:lnTo>
                <a:lnTo>
                  <a:pt x="1191446" y="1323939"/>
                </a:lnTo>
                <a:lnTo>
                  <a:pt x="1238207" y="1309065"/>
                </a:lnTo>
                <a:lnTo>
                  <a:pt x="1279408" y="1279316"/>
                </a:lnTo>
                <a:lnTo>
                  <a:pt x="1309156" y="1238115"/>
                </a:lnTo>
                <a:lnTo>
                  <a:pt x="1324030" y="1191355"/>
                </a:lnTo>
                <a:lnTo>
                  <a:pt x="1324030" y="1142741"/>
                </a:lnTo>
                <a:lnTo>
                  <a:pt x="1309156" y="1095981"/>
                </a:lnTo>
                <a:lnTo>
                  <a:pt x="1279408" y="1054780"/>
                </a:lnTo>
                <a:lnTo>
                  <a:pt x="886470" y="661969"/>
                </a:lnTo>
                <a:lnTo>
                  <a:pt x="1279408" y="269031"/>
                </a:lnTo>
                <a:lnTo>
                  <a:pt x="1309156" y="227844"/>
                </a:lnTo>
                <a:lnTo>
                  <a:pt x="1324030" y="181115"/>
                </a:lnTo>
                <a:lnTo>
                  <a:pt x="1324030" y="132539"/>
                </a:lnTo>
                <a:lnTo>
                  <a:pt x="1309156" y="85810"/>
                </a:lnTo>
                <a:lnTo>
                  <a:pt x="1279408" y="44622"/>
                </a:lnTo>
                <a:lnTo>
                  <a:pt x="1238207" y="14874"/>
                </a:lnTo>
                <a:lnTo>
                  <a:pt x="11914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68933" y="3756597"/>
            <a:ext cx="616519" cy="61651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018176" y="3844194"/>
            <a:ext cx="525780" cy="525780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462708" y="0"/>
                </a:moveTo>
                <a:lnTo>
                  <a:pt x="439072" y="4595"/>
                </a:lnTo>
                <a:lnTo>
                  <a:pt x="418306" y="18383"/>
                </a:lnTo>
                <a:lnTo>
                  <a:pt x="262731" y="173907"/>
                </a:lnTo>
                <a:lnTo>
                  <a:pt x="107283" y="18383"/>
                </a:lnTo>
                <a:lnTo>
                  <a:pt x="86498" y="4595"/>
                </a:lnTo>
                <a:lnTo>
                  <a:pt x="62833" y="0"/>
                </a:lnTo>
                <a:lnTo>
                  <a:pt x="39167" y="4595"/>
                </a:lnTo>
                <a:lnTo>
                  <a:pt x="18383" y="18383"/>
                </a:lnTo>
                <a:lnTo>
                  <a:pt x="4595" y="39183"/>
                </a:lnTo>
                <a:lnTo>
                  <a:pt x="0" y="62836"/>
                </a:lnTo>
                <a:lnTo>
                  <a:pt x="4595" y="86484"/>
                </a:lnTo>
                <a:lnTo>
                  <a:pt x="18383" y="107270"/>
                </a:lnTo>
                <a:lnTo>
                  <a:pt x="173958" y="262769"/>
                </a:lnTo>
                <a:lnTo>
                  <a:pt x="18383" y="418280"/>
                </a:lnTo>
                <a:lnTo>
                  <a:pt x="4595" y="439066"/>
                </a:lnTo>
                <a:lnTo>
                  <a:pt x="0" y="462711"/>
                </a:lnTo>
                <a:lnTo>
                  <a:pt x="4595" y="486357"/>
                </a:lnTo>
                <a:lnTo>
                  <a:pt x="18383" y="507142"/>
                </a:lnTo>
                <a:lnTo>
                  <a:pt x="39167" y="520944"/>
                </a:lnTo>
                <a:lnTo>
                  <a:pt x="62833" y="525545"/>
                </a:lnTo>
                <a:lnTo>
                  <a:pt x="86498" y="520944"/>
                </a:lnTo>
                <a:lnTo>
                  <a:pt x="107283" y="507142"/>
                </a:lnTo>
                <a:lnTo>
                  <a:pt x="262731" y="351631"/>
                </a:lnTo>
                <a:lnTo>
                  <a:pt x="418306" y="507142"/>
                </a:lnTo>
                <a:lnTo>
                  <a:pt x="439072" y="520944"/>
                </a:lnTo>
                <a:lnTo>
                  <a:pt x="462708" y="525545"/>
                </a:lnTo>
                <a:lnTo>
                  <a:pt x="486368" y="520944"/>
                </a:lnTo>
                <a:lnTo>
                  <a:pt x="507206" y="507142"/>
                </a:lnTo>
                <a:lnTo>
                  <a:pt x="520993" y="486357"/>
                </a:lnTo>
                <a:lnTo>
                  <a:pt x="525589" y="462711"/>
                </a:lnTo>
                <a:lnTo>
                  <a:pt x="520993" y="439066"/>
                </a:lnTo>
                <a:lnTo>
                  <a:pt x="507206" y="418280"/>
                </a:lnTo>
                <a:lnTo>
                  <a:pt x="351631" y="262769"/>
                </a:lnTo>
                <a:lnTo>
                  <a:pt x="507206" y="107270"/>
                </a:lnTo>
                <a:lnTo>
                  <a:pt x="520993" y="86484"/>
                </a:lnTo>
                <a:lnTo>
                  <a:pt x="525589" y="62836"/>
                </a:lnTo>
                <a:lnTo>
                  <a:pt x="520993" y="39183"/>
                </a:lnTo>
                <a:lnTo>
                  <a:pt x="507206" y="18383"/>
                </a:lnTo>
                <a:lnTo>
                  <a:pt x="486368" y="4595"/>
                </a:lnTo>
                <a:lnTo>
                  <a:pt x="46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68392" y="4489584"/>
            <a:ext cx="287410" cy="3010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17279" y="4576571"/>
            <a:ext cx="196596" cy="19659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65150" y="217262"/>
            <a:ext cx="460656" cy="46065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8514587" y="304800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545" y="0"/>
                </a:move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6"/>
                </a:lnTo>
                <a:lnTo>
                  <a:pt x="6342" y="224740"/>
                </a:lnTo>
                <a:lnTo>
                  <a:pt x="24242" y="267151"/>
                </a:lnTo>
                <a:lnTo>
                  <a:pt x="52006" y="303085"/>
                </a:lnTo>
                <a:lnTo>
                  <a:pt x="87940" y="330849"/>
                </a:lnTo>
                <a:lnTo>
                  <a:pt x="130351" y="348749"/>
                </a:lnTo>
                <a:lnTo>
                  <a:pt x="177545" y="355091"/>
                </a:lnTo>
                <a:lnTo>
                  <a:pt x="224740" y="348749"/>
                </a:lnTo>
                <a:lnTo>
                  <a:pt x="267151" y="330849"/>
                </a:lnTo>
                <a:lnTo>
                  <a:pt x="303085" y="303085"/>
                </a:lnTo>
                <a:lnTo>
                  <a:pt x="330849" y="267151"/>
                </a:lnTo>
                <a:lnTo>
                  <a:pt x="348749" y="224740"/>
                </a:lnTo>
                <a:lnTo>
                  <a:pt x="355091" y="177546"/>
                </a:lnTo>
                <a:lnTo>
                  <a:pt x="348749" y="130351"/>
                </a:lnTo>
                <a:lnTo>
                  <a:pt x="330849" y="87940"/>
                </a:lnTo>
                <a:lnTo>
                  <a:pt x="303085" y="52006"/>
                </a:lnTo>
                <a:lnTo>
                  <a:pt x="267151" y="24242"/>
                </a:lnTo>
                <a:lnTo>
                  <a:pt x="224740" y="6342"/>
                </a:lnTo>
                <a:lnTo>
                  <a:pt x="1775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9771" y="233030"/>
            <a:ext cx="354764" cy="35594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8824" y="320040"/>
            <a:ext cx="249935" cy="251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4327" y="1856054"/>
            <a:ext cx="3895344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220546"/>
            <a:ext cx="8344001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5331"/>
            <a:ext cx="6825615" cy="8752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SRM INSTITUTE OF SCIENCE AND TECHNOLOGY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SCHOOL OF COMPUTING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DEPARTMENT OF COMPUTING TECHNOLOGIES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117" y="2171826"/>
            <a:ext cx="4316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2275" marR="5080" indent="-168021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Arial"/>
                <a:cs typeface="Arial"/>
              </a:rPr>
              <a:t>NFT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ur</a:t>
            </a:r>
            <a:r>
              <a:rPr sz="2400" b="1" spc="-10" dirty="0">
                <a:latin typeface="Arial"/>
                <a:cs typeface="Arial"/>
              </a:rPr>
              <a:t>chas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W</a:t>
            </a:r>
            <a:r>
              <a:rPr sz="2400" b="1" spc="65" dirty="0">
                <a:latin typeface="Arial"/>
                <a:cs typeface="Arial"/>
              </a:rPr>
              <a:t>ithout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D</a:t>
            </a:r>
            <a:r>
              <a:rPr sz="2400" b="1" spc="10" dirty="0">
                <a:latin typeface="Arial"/>
                <a:cs typeface="Arial"/>
              </a:rPr>
              <a:t>igital  </a:t>
            </a:r>
            <a:r>
              <a:rPr sz="2400" b="1" spc="35" dirty="0">
                <a:latin typeface="Arial"/>
                <a:cs typeface="Arial"/>
              </a:rPr>
              <a:t>Wallet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054" y="3423920"/>
            <a:ext cx="3043555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ahoma"/>
                <a:cs typeface="Tahoma"/>
              </a:rPr>
              <a:t>Guided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By:</a:t>
            </a: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en-IN" sz="1500" dirty="0">
                <a:latin typeface="Times New Roman"/>
                <a:cs typeface="Times New Roman"/>
              </a:rPr>
              <a:t>Mr. Kumar Mehul</a:t>
            </a:r>
            <a:br>
              <a:rPr lang="en-IN" sz="1500" dirty="0">
                <a:latin typeface="Times New Roman"/>
                <a:cs typeface="Times New Roman"/>
              </a:rPr>
            </a:br>
            <a:r>
              <a:rPr lang="en-IN" sz="1500" dirty="0">
                <a:latin typeface="Times New Roman"/>
                <a:cs typeface="Times New Roman"/>
              </a:rPr>
              <a:t>(Organiser- Team Blockchain)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3694582"/>
            <a:ext cx="1213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Prese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1882" y="4121607"/>
            <a:ext cx="2131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Team Animal:</a:t>
            </a:r>
            <a:br>
              <a:rPr lang="en-IN" sz="1200" spc="-5" dirty="0">
                <a:latin typeface="Times New Roman"/>
                <a:cs typeface="Times New Roman"/>
              </a:rPr>
            </a:br>
            <a:r>
              <a:rPr lang="en-IN" sz="1200" spc="-5" dirty="0">
                <a:latin typeface="Times New Roman"/>
                <a:cs typeface="Times New Roman"/>
              </a:rPr>
              <a:t>Aarush Kaushik</a:t>
            </a:r>
            <a:br>
              <a:rPr lang="en-IN" sz="1200" spc="-5" dirty="0">
                <a:latin typeface="Times New Roman"/>
                <a:cs typeface="Times New Roman"/>
              </a:rPr>
            </a:br>
            <a:r>
              <a:rPr lang="en-IN" sz="1200" spc="-5" dirty="0" err="1">
                <a:latin typeface="Times New Roman"/>
                <a:cs typeface="Times New Roman"/>
              </a:rPr>
              <a:t>Aryavart</a:t>
            </a:r>
            <a:r>
              <a:rPr lang="en-IN" sz="1200" spc="-5" dirty="0">
                <a:latin typeface="Times New Roman"/>
                <a:cs typeface="Times New Roman"/>
              </a:rPr>
              <a:t> Chandel</a:t>
            </a:r>
            <a:br>
              <a:rPr lang="en-IN" sz="1200" spc="-5" dirty="0">
                <a:latin typeface="Times New Roman"/>
                <a:cs typeface="Times New Roman"/>
              </a:rPr>
            </a:br>
            <a:r>
              <a:rPr lang="en-IN" sz="1200" spc="-5" dirty="0" err="1">
                <a:latin typeface="Times New Roman"/>
                <a:cs typeface="Times New Roman"/>
              </a:rPr>
              <a:t>Yashwanth</a:t>
            </a:r>
            <a:r>
              <a:rPr lang="en-IN" sz="1200" spc="-5" dirty="0">
                <a:latin typeface="Times New Roman"/>
                <a:cs typeface="Times New Roman"/>
              </a:rPr>
              <a:t> NV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8" name="Google Shape;90;p1">
            <a:extLst>
              <a:ext uri="{FF2B5EF4-FFF2-40B4-BE49-F238E27FC236}">
                <a16:creationId xmlns:a16="http://schemas.microsoft.com/office/drawing/2014/main" id="{13F4B0FD-C977-4774-ACC0-B7FF910A04D7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33351"/>
            <a:ext cx="16764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695" y="230124"/>
            <a:ext cx="2458720" cy="563880"/>
            <a:chOff x="234695" y="230124"/>
            <a:chExt cx="2458720" cy="563880"/>
          </a:xfrm>
        </p:grpSpPr>
        <p:sp>
          <p:nvSpPr>
            <p:cNvPr id="3" name="object 3"/>
            <p:cNvSpPr/>
            <p:nvPr/>
          </p:nvSpPr>
          <p:spPr>
            <a:xfrm>
              <a:off x="253745" y="249174"/>
              <a:ext cx="2420620" cy="525780"/>
            </a:xfrm>
            <a:custGeom>
              <a:avLst/>
              <a:gdLst/>
              <a:ahLst/>
              <a:cxnLst/>
              <a:rect l="l" t="t" r="r" b="b"/>
              <a:pathLst>
                <a:path w="2420620" h="525780">
                  <a:moveTo>
                    <a:pt x="2420112" y="0"/>
                  </a:moveTo>
                  <a:lnTo>
                    <a:pt x="87629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525779"/>
                  </a:lnTo>
                  <a:lnTo>
                    <a:pt x="2332482" y="525779"/>
                  </a:lnTo>
                  <a:lnTo>
                    <a:pt x="2366587" y="518892"/>
                  </a:lnTo>
                  <a:lnTo>
                    <a:pt x="2394442" y="500110"/>
                  </a:lnTo>
                  <a:lnTo>
                    <a:pt x="2413224" y="472255"/>
                  </a:lnTo>
                  <a:lnTo>
                    <a:pt x="2420112" y="438150"/>
                  </a:lnTo>
                  <a:lnTo>
                    <a:pt x="242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745" y="249174"/>
              <a:ext cx="2420620" cy="525780"/>
            </a:xfrm>
            <a:custGeom>
              <a:avLst/>
              <a:gdLst/>
              <a:ahLst/>
              <a:cxnLst/>
              <a:rect l="l" t="t" r="r" b="b"/>
              <a:pathLst>
                <a:path w="2420620" h="525780">
                  <a:moveTo>
                    <a:pt x="87629" y="0"/>
                  </a:moveTo>
                  <a:lnTo>
                    <a:pt x="2420112" y="0"/>
                  </a:lnTo>
                  <a:lnTo>
                    <a:pt x="2420112" y="438150"/>
                  </a:lnTo>
                  <a:lnTo>
                    <a:pt x="2413224" y="472255"/>
                  </a:lnTo>
                  <a:lnTo>
                    <a:pt x="2394442" y="500110"/>
                  </a:lnTo>
                  <a:lnTo>
                    <a:pt x="2366587" y="518892"/>
                  </a:lnTo>
                  <a:lnTo>
                    <a:pt x="2332482" y="525779"/>
                  </a:lnTo>
                  <a:lnTo>
                    <a:pt x="0" y="525779"/>
                  </a:lnTo>
                  <a:lnTo>
                    <a:pt x="0" y="87629"/>
                  </a:ln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29" y="0"/>
                  </a:lnTo>
                  <a:close/>
                </a:path>
              </a:pathLst>
            </a:custGeom>
            <a:ln w="38100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731" y="345389"/>
            <a:ext cx="213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/>
              <a:t>Dom</a:t>
            </a:r>
            <a:r>
              <a:rPr sz="1800" spc="15" dirty="0"/>
              <a:t>a</a:t>
            </a:r>
            <a:r>
              <a:rPr sz="1800" spc="25" dirty="0"/>
              <a:t>i</a:t>
            </a:r>
            <a:r>
              <a:rPr sz="1800" spc="65" dirty="0"/>
              <a:t>n</a:t>
            </a:r>
            <a:r>
              <a:rPr sz="1800" spc="-65" dirty="0"/>
              <a:t> </a:t>
            </a:r>
            <a:r>
              <a:rPr sz="1800" spc="50" dirty="0"/>
              <a:t>Ov</a:t>
            </a:r>
            <a:r>
              <a:rPr sz="1800" spc="40" dirty="0"/>
              <a:t>erview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349097" y="1254379"/>
            <a:ext cx="5032375" cy="29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 algn="just"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  <a:tabLst>
                <a:tab pos="323850" algn="l"/>
              </a:tabLst>
            </a:pPr>
            <a:r>
              <a:rPr sz="1300" b="1" spc="-15" dirty="0">
                <a:latin typeface="Arial"/>
                <a:cs typeface="Arial"/>
              </a:rPr>
              <a:t>Blockchain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20" dirty="0">
                <a:latin typeface="Arial"/>
                <a:cs typeface="Arial"/>
              </a:rPr>
              <a:t>distributed </a:t>
            </a:r>
            <a:r>
              <a:rPr sz="1300" b="1" spc="5" dirty="0">
                <a:latin typeface="Arial"/>
                <a:cs typeface="Arial"/>
              </a:rPr>
              <a:t>ledger </a:t>
            </a:r>
            <a:r>
              <a:rPr sz="1300" b="1" spc="-5" dirty="0">
                <a:latin typeface="Arial"/>
                <a:cs typeface="Arial"/>
              </a:rPr>
              <a:t>technology </a:t>
            </a:r>
            <a:r>
              <a:rPr sz="1300" b="1" spc="55" dirty="0">
                <a:latin typeface="Arial"/>
                <a:cs typeface="Arial"/>
              </a:rPr>
              <a:t>that </a:t>
            </a:r>
            <a:r>
              <a:rPr sz="1300" b="1" spc="-10" dirty="0">
                <a:latin typeface="Arial"/>
                <a:cs typeface="Arial"/>
              </a:rPr>
              <a:t>allows 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-10" dirty="0">
                <a:latin typeface="Arial"/>
                <a:cs typeface="Arial"/>
              </a:rPr>
              <a:t>secure, </a:t>
            </a:r>
            <a:r>
              <a:rPr sz="1300" b="1" spc="25" dirty="0">
                <a:latin typeface="Arial"/>
                <a:cs typeface="Arial"/>
              </a:rPr>
              <a:t>transparent,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25" dirty="0">
                <a:latin typeface="Arial"/>
                <a:cs typeface="Arial"/>
              </a:rPr>
              <a:t>tamper-proof </a:t>
            </a:r>
            <a:r>
              <a:rPr sz="1300" b="1" dirty="0">
                <a:latin typeface="Arial"/>
                <a:cs typeface="Arial"/>
              </a:rPr>
              <a:t>transactions. </a:t>
            </a:r>
            <a:r>
              <a:rPr sz="1300" b="1" spc="55" dirty="0">
                <a:latin typeface="Arial"/>
                <a:cs typeface="Arial"/>
              </a:rPr>
              <a:t>It 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is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system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of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recording </a:t>
            </a:r>
            <a:r>
              <a:rPr sz="1300" b="1" spc="30" dirty="0">
                <a:latin typeface="Arial"/>
                <a:cs typeface="Arial"/>
              </a:rPr>
              <a:t>information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in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a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way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50" dirty="0">
                <a:latin typeface="Arial"/>
                <a:cs typeface="Arial"/>
              </a:rPr>
              <a:t>that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makes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0" dirty="0">
                <a:latin typeface="Arial"/>
                <a:cs typeface="Arial"/>
              </a:rPr>
              <a:t>it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difficult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or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impossible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change,</a:t>
            </a:r>
            <a:r>
              <a:rPr sz="1300" b="1" spc="-5" dirty="0">
                <a:latin typeface="Arial"/>
                <a:cs typeface="Arial"/>
              </a:rPr>
              <a:t> hack,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or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cheat  </a:t>
            </a:r>
            <a:r>
              <a:rPr sz="1300" b="1" spc="40" dirty="0">
                <a:latin typeface="Arial"/>
                <a:cs typeface="Arial"/>
              </a:rPr>
              <a:t>the 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system.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●"/>
            </a:pPr>
            <a:endParaRPr sz="1350">
              <a:latin typeface="Arial"/>
              <a:cs typeface="Arial"/>
            </a:endParaRPr>
          </a:p>
          <a:p>
            <a:pPr marL="323215" marR="5080" indent="-311150" algn="just">
              <a:lnSpc>
                <a:spcPct val="100000"/>
              </a:lnSpc>
              <a:buFont typeface="Microsoft Sans Serif"/>
              <a:buChar char="●"/>
              <a:tabLst>
                <a:tab pos="323850" algn="l"/>
              </a:tabLst>
            </a:pPr>
            <a:r>
              <a:rPr sz="1300" b="1" spc="-15" dirty="0">
                <a:latin typeface="Arial"/>
                <a:cs typeface="Arial"/>
              </a:rPr>
              <a:t>Blockchain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35" dirty="0">
                <a:latin typeface="Arial"/>
                <a:cs typeface="Arial"/>
              </a:rPr>
              <a:t>made </a:t>
            </a:r>
            <a:r>
              <a:rPr sz="1300" b="1" spc="20" dirty="0">
                <a:latin typeface="Arial"/>
                <a:cs typeface="Arial"/>
              </a:rPr>
              <a:t>up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-15" dirty="0">
                <a:latin typeface="Arial"/>
                <a:cs typeface="Arial"/>
              </a:rPr>
              <a:t>series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-25" dirty="0">
                <a:latin typeface="Arial"/>
                <a:cs typeface="Arial"/>
              </a:rPr>
              <a:t>blocks, </a:t>
            </a:r>
            <a:r>
              <a:rPr sz="1300" b="1" spc="-5" dirty="0">
                <a:latin typeface="Arial"/>
                <a:cs typeface="Arial"/>
              </a:rPr>
              <a:t>each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5" dirty="0">
                <a:latin typeface="Arial"/>
                <a:cs typeface="Arial"/>
              </a:rPr>
              <a:t>which 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contains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30" dirty="0">
                <a:latin typeface="Arial"/>
                <a:cs typeface="Arial"/>
              </a:rPr>
              <a:t>number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5" dirty="0">
                <a:latin typeface="Arial"/>
                <a:cs typeface="Arial"/>
              </a:rPr>
              <a:t>transactions. </a:t>
            </a:r>
            <a:r>
              <a:rPr sz="1300" b="1" spc="-5" dirty="0">
                <a:latin typeface="Arial"/>
                <a:cs typeface="Arial"/>
              </a:rPr>
              <a:t>The </a:t>
            </a:r>
            <a:r>
              <a:rPr sz="1300" b="1" spc="-30" dirty="0">
                <a:latin typeface="Arial"/>
                <a:cs typeface="Arial"/>
              </a:rPr>
              <a:t>blocks </a:t>
            </a:r>
            <a:r>
              <a:rPr sz="1300" b="1" spc="35" dirty="0">
                <a:latin typeface="Arial"/>
                <a:cs typeface="Arial"/>
              </a:rPr>
              <a:t>are </a:t>
            </a:r>
            <a:r>
              <a:rPr sz="1300" b="1" spc="15" dirty="0">
                <a:latin typeface="Arial"/>
                <a:cs typeface="Arial"/>
              </a:rPr>
              <a:t>linked 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together </a:t>
            </a:r>
            <a:r>
              <a:rPr sz="1300" b="1" spc="-25" dirty="0">
                <a:latin typeface="Arial"/>
                <a:cs typeface="Arial"/>
              </a:rPr>
              <a:t>using </a:t>
            </a:r>
            <a:r>
              <a:rPr sz="1300" b="1" dirty="0">
                <a:latin typeface="Arial"/>
                <a:cs typeface="Arial"/>
              </a:rPr>
              <a:t>cryptography, which </a:t>
            </a:r>
            <a:r>
              <a:rPr sz="1300" b="1" spc="10" dirty="0">
                <a:latin typeface="Arial"/>
                <a:cs typeface="Arial"/>
              </a:rPr>
              <a:t>means </a:t>
            </a:r>
            <a:r>
              <a:rPr sz="1300" b="1" spc="50" dirty="0">
                <a:latin typeface="Arial"/>
                <a:cs typeface="Arial"/>
              </a:rPr>
              <a:t>that </a:t>
            </a:r>
            <a:r>
              <a:rPr sz="1300" b="1" spc="20" dirty="0">
                <a:latin typeface="Arial"/>
                <a:cs typeface="Arial"/>
              </a:rPr>
              <a:t>they </a:t>
            </a:r>
            <a:r>
              <a:rPr sz="1300" b="1" spc="35" dirty="0">
                <a:latin typeface="Arial"/>
                <a:cs typeface="Arial"/>
              </a:rPr>
              <a:t>are 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very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difficult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change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or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hack.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●"/>
            </a:pPr>
            <a:endParaRPr sz="1350">
              <a:latin typeface="Arial"/>
              <a:cs typeface="Arial"/>
            </a:endParaRPr>
          </a:p>
          <a:p>
            <a:pPr marL="323215" marR="5080" indent="-311150" algn="just">
              <a:lnSpc>
                <a:spcPct val="100000"/>
              </a:lnSpc>
              <a:buFont typeface="Microsoft Sans Serif"/>
              <a:buChar char="●"/>
              <a:tabLst>
                <a:tab pos="323850" algn="l"/>
              </a:tabLst>
            </a:pPr>
            <a:r>
              <a:rPr sz="1300" b="1" spc="-15" dirty="0">
                <a:latin typeface="Arial"/>
                <a:cs typeface="Arial"/>
              </a:rPr>
              <a:t>Blockchain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20" dirty="0">
                <a:latin typeface="Arial"/>
                <a:cs typeface="Arial"/>
              </a:rPr>
              <a:t>distributed </a:t>
            </a:r>
            <a:r>
              <a:rPr sz="1300" b="1" dirty="0">
                <a:latin typeface="Arial"/>
                <a:cs typeface="Arial"/>
              </a:rPr>
              <a:t>ledger, </a:t>
            </a:r>
            <a:r>
              <a:rPr sz="1300" b="1" spc="5" dirty="0">
                <a:latin typeface="Arial"/>
                <a:cs typeface="Arial"/>
              </a:rPr>
              <a:t>which </a:t>
            </a:r>
            <a:r>
              <a:rPr sz="1300" b="1" spc="10" dirty="0">
                <a:latin typeface="Arial"/>
                <a:cs typeface="Arial"/>
              </a:rPr>
              <a:t>means </a:t>
            </a:r>
            <a:r>
              <a:rPr sz="1300" b="1" spc="55" dirty="0">
                <a:latin typeface="Arial"/>
                <a:cs typeface="Arial"/>
              </a:rPr>
              <a:t>that </a:t>
            </a:r>
            <a:r>
              <a:rPr sz="1300" b="1" spc="35" dirty="0">
                <a:latin typeface="Arial"/>
                <a:cs typeface="Arial"/>
              </a:rPr>
              <a:t>it </a:t>
            </a:r>
            <a:r>
              <a:rPr sz="1300" b="1" spc="-55" dirty="0">
                <a:latin typeface="Arial"/>
                <a:cs typeface="Arial"/>
              </a:rPr>
              <a:t>is 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not </a:t>
            </a:r>
            <a:r>
              <a:rPr sz="1300" b="1" spc="5" dirty="0">
                <a:latin typeface="Arial"/>
                <a:cs typeface="Arial"/>
              </a:rPr>
              <a:t>stored </a:t>
            </a:r>
            <a:r>
              <a:rPr sz="1300" b="1" spc="10" dirty="0">
                <a:latin typeface="Arial"/>
                <a:cs typeface="Arial"/>
              </a:rPr>
              <a:t>in </a:t>
            </a:r>
            <a:r>
              <a:rPr sz="1300" b="1" spc="5" dirty="0">
                <a:latin typeface="Arial"/>
                <a:cs typeface="Arial"/>
              </a:rPr>
              <a:t>any </a:t>
            </a:r>
            <a:r>
              <a:rPr sz="1300" b="1" spc="10" dirty="0">
                <a:latin typeface="Arial"/>
                <a:cs typeface="Arial"/>
              </a:rPr>
              <a:t>one </a:t>
            </a:r>
            <a:r>
              <a:rPr sz="1300" b="1" spc="20" dirty="0">
                <a:latin typeface="Arial"/>
                <a:cs typeface="Arial"/>
              </a:rPr>
              <a:t>central </a:t>
            </a:r>
            <a:r>
              <a:rPr sz="1300" b="1" dirty="0">
                <a:latin typeface="Arial"/>
                <a:cs typeface="Arial"/>
              </a:rPr>
              <a:t>location. </a:t>
            </a:r>
            <a:r>
              <a:rPr sz="1300" b="1" spc="10" dirty="0">
                <a:latin typeface="Arial"/>
                <a:cs typeface="Arial"/>
              </a:rPr>
              <a:t>Instead, </a:t>
            </a:r>
            <a:r>
              <a:rPr sz="1300" b="1" spc="35" dirty="0">
                <a:latin typeface="Arial"/>
                <a:cs typeface="Arial"/>
              </a:rPr>
              <a:t>it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10" dirty="0">
                <a:latin typeface="Arial"/>
                <a:cs typeface="Arial"/>
              </a:rPr>
              <a:t>stored 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on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a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network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of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computers,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which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makes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it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very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difficult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40" dirty="0">
                <a:latin typeface="Arial"/>
                <a:cs typeface="Arial"/>
              </a:rPr>
              <a:t>tamper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with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371" y="960119"/>
            <a:ext cx="322326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" y="111252"/>
            <a:ext cx="1710055" cy="565785"/>
            <a:chOff x="170687" y="111252"/>
            <a:chExt cx="1710055" cy="565785"/>
          </a:xfrm>
        </p:grpSpPr>
        <p:sp>
          <p:nvSpPr>
            <p:cNvPr id="3" name="object 3"/>
            <p:cNvSpPr/>
            <p:nvPr/>
          </p:nvSpPr>
          <p:spPr>
            <a:xfrm>
              <a:off x="189737" y="130302"/>
              <a:ext cx="1671955" cy="527685"/>
            </a:xfrm>
            <a:custGeom>
              <a:avLst/>
              <a:gdLst/>
              <a:ahLst/>
              <a:cxnLst/>
              <a:rect l="l" t="t" r="r" b="b"/>
              <a:pathLst>
                <a:path w="1671955" h="527685">
                  <a:moveTo>
                    <a:pt x="1671828" y="0"/>
                  </a:moveTo>
                  <a:lnTo>
                    <a:pt x="87884" y="0"/>
                  </a:lnTo>
                  <a:lnTo>
                    <a:pt x="53674" y="6909"/>
                  </a:lnTo>
                  <a:lnTo>
                    <a:pt x="25739" y="25749"/>
                  </a:lnTo>
                  <a:lnTo>
                    <a:pt x="6906" y="53685"/>
                  </a:lnTo>
                  <a:lnTo>
                    <a:pt x="0" y="87884"/>
                  </a:lnTo>
                  <a:lnTo>
                    <a:pt x="0" y="527303"/>
                  </a:lnTo>
                  <a:lnTo>
                    <a:pt x="1583944" y="527303"/>
                  </a:lnTo>
                  <a:lnTo>
                    <a:pt x="1618142" y="520394"/>
                  </a:lnTo>
                  <a:lnTo>
                    <a:pt x="1646078" y="501554"/>
                  </a:lnTo>
                  <a:lnTo>
                    <a:pt x="1664918" y="473618"/>
                  </a:lnTo>
                  <a:lnTo>
                    <a:pt x="1671828" y="439420"/>
                  </a:lnTo>
                  <a:lnTo>
                    <a:pt x="1671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737" y="130302"/>
              <a:ext cx="1671955" cy="527685"/>
            </a:xfrm>
            <a:custGeom>
              <a:avLst/>
              <a:gdLst/>
              <a:ahLst/>
              <a:cxnLst/>
              <a:rect l="l" t="t" r="r" b="b"/>
              <a:pathLst>
                <a:path w="1671955" h="527685">
                  <a:moveTo>
                    <a:pt x="87884" y="0"/>
                  </a:moveTo>
                  <a:lnTo>
                    <a:pt x="1671828" y="0"/>
                  </a:lnTo>
                  <a:lnTo>
                    <a:pt x="1671828" y="439420"/>
                  </a:lnTo>
                  <a:lnTo>
                    <a:pt x="1664918" y="473618"/>
                  </a:lnTo>
                  <a:lnTo>
                    <a:pt x="1646078" y="501554"/>
                  </a:lnTo>
                  <a:lnTo>
                    <a:pt x="1618142" y="520394"/>
                  </a:lnTo>
                  <a:lnTo>
                    <a:pt x="1583944" y="527303"/>
                  </a:lnTo>
                  <a:lnTo>
                    <a:pt x="0" y="527303"/>
                  </a:lnTo>
                  <a:lnTo>
                    <a:pt x="0" y="87884"/>
                  </a:ln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close/>
                </a:path>
              </a:pathLst>
            </a:custGeom>
            <a:ln w="38100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36" y="229870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/>
              <a:t>Abst</a:t>
            </a:r>
            <a:r>
              <a:rPr sz="1800" spc="30" dirty="0"/>
              <a:t>ra</a:t>
            </a:r>
            <a:r>
              <a:rPr sz="1800" spc="45" dirty="0"/>
              <a:t>ct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414324" y="1112900"/>
            <a:ext cx="4549775" cy="379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 algn="just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323850" algn="l"/>
              </a:tabLst>
            </a:pPr>
            <a:r>
              <a:rPr sz="1300" b="1" spc="-20" dirty="0">
                <a:latin typeface="Arial"/>
                <a:cs typeface="Arial"/>
              </a:rPr>
              <a:t>Users </a:t>
            </a:r>
            <a:r>
              <a:rPr sz="1300" b="1" spc="5" dirty="0">
                <a:latin typeface="Arial"/>
                <a:cs typeface="Arial"/>
              </a:rPr>
              <a:t>browse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35" dirty="0">
                <a:latin typeface="Arial"/>
                <a:cs typeface="Arial"/>
              </a:rPr>
              <a:t>platform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25" dirty="0">
                <a:latin typeface="Arial"/>
                <a:cs typeface="Arial"/>
              </a:rPr>
              <a:t>choose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20" dirty="0">
                <a:latin typeface="Arial"/>
                <a:cs typeface="Arial"/>
              </a:rPr>
              <a:t>specific 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Non-Fungible </a:t>
            </a:r>
            <a:r>
              <a:rPr sz="1300" b="1" spc="30" dirty="0">
                <a:latin typeface="Arial"/>
                <a:cs typeface="Arial"/>
              </a:rPr>
              <a:t>token </a:t>
            </a:r>
            <a:r>
              <a:rPr sz="1300" b="1" spc="25" dirty="0">
                <a:latin typeface="Arial"/>
                <a:cs typeface="Arial"/>
              </a:rPr>
              <a:t>they </a:t>
            </a:r>
            <a:r>
              <a:rPr sz="1300" b="1" spc="40" dirty="0">
                <a:latin typeface="Arial"/>
                <a:cs typeface="Arial"/>
              </a:rPr>
              <a:t>want to </a:t>
            </a:r>
            <a:r>
              <a:rPr sz="1300" b="1" dirty="0">
                <a:latin typeface="Arial"/>
                <a:cs typeface="Arial"/>
              </a:rPr>
              <a:t>purchase. </a:t>
            </a:r>
            <a:r>
              <a:rPr sz="1300" b="1" spc="5" dirty="0">
                <a:latin typeface="Arial"/>
                <a:cs typeface="Arial"/>
              </a:rPr>
              <a:t>Before 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entering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30" dirty="0">
                <a:latin typeface="Arial"/>
                <a:cs typeface="Arial"/>
              </a:rPr>
              <a:t>platform, a </a:t>
            </a:r>
            <a:r>
              <a:rPr sz="1300" b="1" spc="10" dirty="0">
                <a:latin typeface="Arial"/>
                <a:cs typeface="Arial"/>
              </a:rPr>
              <a:t>verification </a:t>
            </a:r>
            <a:r>
              <a:rPr sz="1300" b="1" spc="-15" dirty="0">
                <a:latin typeface="Arial"/>
                <a:cs typeface="Arial"/>
              </a:rPr>
              <a:t>code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10" dirty="0">
                <a:latin typeface="Arial"/>
                <a:cs typeface="Arial"/>
              </a:rPr>
              <a:t>sent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user's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registered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email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address,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40" dirty="0">
                <a:latin typeface="Arial"/>
                <a:cs typeface="Arial"/>
              </a:rPr>
              <a:t>after 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authenticating,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they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can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surf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platform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for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40" dirty="0">
                <a:latin typeface="Arial"/>
                <a:cs typeface="Arial"/>
              </a:rPr>
              <a:t>NFTs.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1700">
              <a:latin typeface="Arial"/>
              <a:cs typeface="Arial"/>
            </a:endParaRPr>
          </a:p>
          <a:p>
            <a:pPr marL="323215" marR="6985" indent="-311150" algn="just">
              <a:lnSpc>
                <a:spcPct val="100000"/>
              </a:lnSpc>
              <a:spcBef>
                <a:spcPts val="1170"/>
              </a:spcBef>
              <a:buFont typeface="Times New Roman"/>
              <a:buChar char="●"/>
              <a:tabLst>
                <a:tab pos="323850" algn="l"/>
              </a:tabLst>
            </a:pPr>
            <a:r>
              <a:rPr sz="1300" b="1" spc="20" dirty="0">
                <a:latin typeface="Arial"/>
                <a:cs typeface="Arial"/>
              </a:rPr>
              <a:t>After </a:t>
            </a:r>
            <a:r>
              <a:rPr sz="1300" b="1" spc="-10" dirty="0">
                <a:latin typeface="Arial"/>
                <a:cs typeface="Arial"/>
              </a:rPr>
              <a:t>selecting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25" dirty="0">
                <a:latin typeface="Arial"/>
                <a:cs typeface="Arial"/>
              </a:rPr>
              <a:t>NFT,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dirty="0">
                <a:latin typeface="Arial"/>
                <a:cs typeface="Arial"/>
              </a:rPr>
              <a:t>user </a:t>
            </a:r>
            <a:r>
              <a:rPr sz="1300" b="1" spc="-35" dirty="0">
                <a:latin typeface="Arial"/>
                <a:cs typeface="Arial"/>
              </a:rPr>
              <a:t>clicks </a:t>
            </a:r>
            <a:r>
              <a:rPr sz="1300" b="1" spc="10" dirty="0">
                <a:latin typeface="Arial"/>
                <a:cs typeface="Arial"/>
              </a:rPr>
              <a:t>on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40" dirty="0">
                <a:latin typeface="Arial"/>
                <a:cs typeface="Arial"/>
              </a:rPr>
              <a:t>"Buy" 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button </a:t>
            </a:r>
            <a:r>
              <a:rPr sz="1300" b="1" spc="30" dirty="0">
                <a:latin typeface="Arial"/>
                <a:cs typeface="Arial"/>
              </a:rPr>
              <a:t>to </a:t>
            </a:r>
            <a:r>
              <a:rPr sz="1300" b="1" dirty="0">
                <a:latin typeface="Arial"/>
                <a:cs typeface="Arial"/>
              </a:rPr>
              <a:t>proceed </a:t>
            </a:r>
            <a:r>
              <a:rPr sz="1300" b="1" spc="30" dirty="0">
                <a:latin typeface="Arial"/>
                <a:cs typeface="Arial"/>
              </a:rPr>
              <a:t>with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dirty="0">
                <a:latin typeface="Arial"/>
                <a:cs typeface="Arial"/>
              </a:rPr>
              <a:t>purchase. </a:t>
            </a:r>
            <a:r>
              <a:rPr sz="1300" b="1" spc="-5" dirty="0">
                <a:latin typeface="Arial"/>
                <a:cs typeface="Arial"/>
              </a:rPr>
              <a:t>The </a:t>
            </a:r>
            <a:r>
              <a:rPr sz="1300" b="1" dirty="0">
                <a:latin typeface="Arial"/>
                <a:cs typeface="Arial"/>
              </a:rPr>
              <a:t>user </a:t>
            </a:r>
            <a:r>
              <a:rPr sz="1300" b="1" spc="-55" dirty="0">
                <a:latin typeface="Arial"/>
                <a:cs typeface="Arial"/>
              </a:rPr>
              <a:t>is 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prompted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enter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their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credit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card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details,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including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card </a:t>
            </a:r>
            <a:r>
              <a:rPr sz="1300" b="1" spc="30" dirty="0">
                <a:latin typeface="Arial"/>
                <a:cs typeface="Arial"/>
              </a:rPr>
              <a:t>number, </a:t>
            </a:r>
            <a:r>
              <a:rPr sz="1300" b="1" spc="20" dirty="0">
                <a:latin typeface="Arial"/>
                <a:cs typeface="Arial"/>
              </a:rPr>
              <a:t>expiration </a:t>
            </a:r>
            <a:r>
              <a:rPr sz="1300" b="1" spc="25" dirty="0">
                <a:latin typeface="Arial"/>
                <a:cs typeface="Arial"/>
              </a:rPr>
              <a:t>date, </a:t>
            </a:r>
            <a:r>
              <a:rPr sz="1300" b="1" spc="-80" dirty="0">
                <a:latin typeface="Arial"/>
                <a:cs typeface="Arial"/>
              </a:rPr>
              <a:t>CVV </a:t>
            </a:r>
            <a:r>
              <a:rPr sz="1300" b="1" spc="-15" dirty="0">
                <a:latin typeface="Arial"/>
                <a:cs typeface="Arial"/>
              </a:rPr>
              <a:t>code,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5" dirty="0">
                <a:latin typeface="Arial"/>
                <a:cs typeface="Arial"/>
              </a:rPr>
              <a:t>billing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address.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1700">
              <a:latin typeface="Arial"/>
              <a:cs typeface="Arial"/>
            </a:endParaRPr>
          </a:p>
          <a:p>
            <a:pPr marL="323215" marR="5715" indent="-311150" algn="just">
              <a:lnSpc>
                <a:spcPct val="100000"/>
              </a:lnSpc>
              <a:spcBef>
                <a:spcPts val="1165"/>
              </a:spcBef>
              <a:buFont typeface="Times New Roman"/>
              <a:buChar char="●"/>
              <a:tabLst>
                <a:tab pos="323850" algn="l"/>
              </a:tabLst>
            </a:pP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dirty="0">
                <a:latin typeface="Arial"/>
                <a:cs typeface="Arial"/>
              </a:rPr>
              <a:t> user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retrieves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15" dirty="0">
                <a:latin typeface="Arial"/>
                <a:cs typeface="Arial"/>
              </a:rPr>
              <a:t>code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 enters </a:t>
            </a:r>
            <a:r>
              <a:rPr sz="1300" b="1" spc="35" dirty="0">
                <a:latin typeface="Arial"/>
                <a:cs typeface="Arial"/>
              </a:rPr>
              <a:t>it </a:t>
            </a:r>
            <a:r>
              <a:rPr sz="1300" b="1" spc="10" dirty="0">
                <a:latin typeface="Arial"/>
                <a:cs typeface="Arial"/>
              </a:rPr>
              <a:t>on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platform to </a:t>
            </a:r>
            <a:r>
              <a:rPr sz="1300" b="1" spc="5" dirty="0">
                <a:latin typeface="Arial"/>
                <a:cs typeface="Arial"/>
              </a:rPr>
              <a:t>verify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their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identity.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Finally,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dirty="0">
                <a:latin typeface="Arial"/>
                <a:cs typeface="Arial"/>
              </a:rPr>
              <a:t>user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confirms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purchase.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The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platform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securely 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30" dirty="0">
                <a:latin typeface="Arial"/>
                <a:cs typeface="Arial"/>
              </a:rPr>
              <a:t>processes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30" dirty="0">
                <a:latin typeface="Arial"/>
                <a:cs typeface="Arial"/>
              </a:rPr>
              <a:t>payment </a:t>
            </a:r>
            <a:r>
              <a:rPr sz="1300" b="1" spc="-25" dirty="0">
                <a:latin typeface="Arial"/>
                <a:cs typeface="Arial"/>
              </a:rPr>
              <a:t>using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10" dirty="0">
                <a:latin typeface="Arial"/>
                <a:cs typeface="Arial"/>
              </a:rPr>
              <a:t>provided</a:t>
            </a:r>
            <a:r>
              <a:rPr sz="1300" b="1" spc="15" dirty="0">
                <a:latin typeface="Arial"/>
                <a:cs typeface="Arial"/>
              </a:rPr>
              <a:t> credit 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card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information.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9" y="960119"/>
            <a:ext cx="3221735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363" y="178307"/>
            <a:ext cx="1675130" cy="563880"/>
            <a:chOff x="245363" y="178307"/>
            <a:chExt cx="1675130" cy="563880"/>
          </a:xfrm>
        </p:grpSpPr>
        <p:sp>
          <p:nvSpPr>
            <p:cNvPr id="3" name="object 3"/>
            <p:cNvSpPr/>
            <p:nvPr/>
          </p:nvSpPr>
          <p:spPr>
            <a:xfrm>
              <a:off x="264413" y="197357"/>
              <a:ext cx="1637030" cy="525780"/>
            </a:xfrm>
            <a:custGeom>
              <a:avLst/>
              <a:gdLst/>
              <a:ahLst/>
              <a:cxnLst/>
              <a:rect l="l" t="t" r="r" b="b"/>
              <a:pathLst>
                <a:path w="1637030" h="525780">
                  <a:moveTo>
                    <a:pt x="1636776" y="0"/>
                  </a:moveTo>
                  <a:lnTo>
                    <a:pt x="87629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525779"/>
                  </a:lnTo>
                  <a:lnTo>
                    <a:pt x="1549146" y="525779"/>
                  </a:lnTo>
                  <a:lnTo>
                    <a:pt x="1583251" y="518892"/>
                  </a:lnTo>
                  <a:lnTo>
                    <a:pt x="1611106" y="500110"/>
                  </a:lnTo>
                  <a:lnTo>
                    <a:pt x="1629888" y="472255"/>
                  </a:lnTo>
                  <a:lnTo>
                    <a:pt x="1636776" y="438150"/>
                  </a:lnTo>
                  <a:lnTo>
                    <a:pt x="163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4413" y="197357"/>
              <a:ext cx="1637030" cy="525780"/>
            </a:xfrm>
            <a:custGeom>
              <a:avLst/>
              <a:gdLst/>
              <a:ahLst/>
              <a:cxnLst/>
              <a:rect l="l" t="t" r="r" b="b"/>
              <a:pathLst>
                <a:path w="1637030" h="525780">
                  <a:moveTo>
                    <a:pt x="87629" y="0"/>
                  </a:moveTo>
                  <a:lnTo>
                    <a:pt x="1636776" y="0"/>
                  </a:lnTo>
                  <a:lnTo>
                    <a:pt x="1636776" y="438150"/>
                  </a:lnTo>
                  <a:lnTo>
                    <a:pt x="1629888" y="472255"/>
                  </a:lnTo>
                  <a:lnTo>
                    <a:pt x="1611106" y="500110"/>
                  </a:lnTo>
                  <a:lnTo>
                    <a:pt x="1583251" y="518892"/>
                  </a:lnTo>
                  <a:lnTo>
                    <a:pt x="1549146" y="525779"/>
                  </a:lnTo>
                  <a:lnTo>
                    <a:pt x="0" y="525779"/>
                  </a:lnTo>
                  <a:lnTo>
                    <a:pt x="0" y="87629"/>
                  </a:ln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29" y="0"/>
                  </a:lnTo>
                  <a:close/>
                </a:path>
              </a:pathLst>
            </a:custGeom>
            <a:ln w="38100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326" y="295783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/>
              <a:t>Objective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298195" y="1318641"/>
            <a:ext cx="507111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 algn="just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323850" algn="l"/>
              </a:tabLst>
            </a:pPr>
            <a:r>
              <a:rPr sz="1300" b="1" spc="5" dirty="0">
                <a:latin typeface="Arial"/>
                <a:cs typeface="Arial"/>
              </a:rPr>
              <a:t>Non-fungible</a:t>
            </a:r>
            <a:r>
              <a:rPr sz="1300" b="1" spc="10" dirty="0">
                <a:latin typeface="Arial"/>
                <a:cs typeface="Arial"/>
              </a:rPr>
              <a:t> tokens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40" dirty="0">
                <a:latin typeface="Arial"/>
                <a:cs typeface="Arial"/>
              </a:rPr>
              <a:t>(NFTs)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are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digital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30" dirty="0">
                <a:latin typeface="Arial"/>
                <a:cs typeface="Arial"/>
              </a:rPr>
              <a:t>assets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that  </a:t>
            </a:r>
            <a:r>
              <a:rPr sz="1300" b="1" spc="30" dirty="0">
                <a:latin typeface="Arial"/>
                <a:cs typeface="Arial"/>
              </a:rPr>
              <a:t>are 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stored on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-5" dirty="0">
                <a:latin typeface="Arial"/>
                <a:cs typeface="Arial"/>
              </a:rPr>
              <a:t>blockchain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10" dirty="0">
                <a:latin typeface="Arial"/>
                <a:cs typeface="Arial"/>
              </a:rPr>
              <a:t>can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represent </a:t>
            </a:r>
            <a:r>
              <a:rPr sz="1300" b="1" spc="5" dirty="0">
                <a:latin typeface="Arial"/>
                <a:cs typeface="Arial"/>
              </a:rPr>
              <a:t>ownership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anything </a:t>
            </a:r>
            <a:r>
              <a:rPr sz="1300" b="1" spc="40" dirty="0">
                <a:latin typeface="Arial"/>
                <a:cs typeface="Arial"/>
              </a:rPr>
              <a:t>from </a:t>
            </a:r>
            <a:r>
              <a:rPr sz="1300" b="1" spc="5" dirty="0">
                <a:latin typeface="Arial"/>
                <a:cs typeface="Arial"/>
              </a:rPr>
              <a:t>digital </a:t>
            </a:r>
            <a:r>
              <a:rPr sz="1300" b="1" spc="35" dirty="0">
                <a:latin typeface="Arial"/>
                <a:cs typeface="Arial"/>
              </a:rPr>
              <a:t>artwork to </a:t>
            </a:r>
            <a:r>
              <a:rPr sz="1300" b="1" dirty="0">
                <a:latin typeface="Arial"/>
                <a:cs typeface="Arial"/>
              </a:rPr>
              <a:t>video </a:t>
            </a:r>
            <a:r>
              <a:rPr sz="1300" b="1" spc="10" dirty="0">
                <a:latin typeface="Arial"/>
                <a:cs typeface="Arial"/>
              </a:rPr>
              <a:t>game </a:t>
            </a:r>
            <a:r>
              <a:rPr sz="1300" b="1" spc="15" dirty="0">
                <a:latin typeface="Arial"/>
                <a:cs typeface="Arial"/>
              </a:rPr>
              <a:t>items. </a:t>
            </a:r>
            <a:r>
              <a:rPr sz="1300" b="1" spc="5" dirty="0">
                <a:latin typeface="Arial"/>
                <a:cs typeface="Arial"/>
              </a:rPr>
              <a:t>While 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NFTs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can </a:t>
            </a:r>
            <a:r>
              <a:rPr sz="1300" b="1" spc="15" dirty="0">
                <a:latin typeface="Arial"/>
                <a:cs typeface="Arial"/>
              </a:rPr>
              <a:t>be </a:t>
            </a:r>
            <a:r>
              <a:rPr sz="1300" b="1" dirty="0">
                <a:latin typeface="Arial"/>
                <a:cs typeface="Arial"/>
              </a:rPr>
              <a:t>purchased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25" dirty="0">
                <a:latin typeface="Arial"/>
                <a:cs typeface="Arial"/>
              </a:rPr>
              <a:t>sold </a:t>
            </a:r>
            <a:r>
              <a:rPr sz="1300" b="1" spc="-20" dirty="0">
                <a:latin typeface="Arial"/>
                <a:cs typeface="Arial"/>
              </a:rPr>
              <a:t>using </a:t>
            </a:r>
            <a:r>
              <a:rPr sz="1300" b="1" spc="-5" dirty="0">
                <a:latin typeface="Arial"/>
                <a:cs typeface="Arial"/>
              </a:rPr>
              <a:t>cryptocurrencies,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this </a:t>
            </a:r>
            <a:r>
              <a:rPr sz="1300" b="1" spc="-10" dirty="0">
                <a:latin typeface="Arial"/>
                <a:cs typeface="Arial"/>
              </a:rPr>
              <a:t>can </a:t>
            </a:r>
            <a:r>
              <a:rPr sz="1300" b="1" spc="15" dirty="0">
                <a:latin typeface="Arial"/>
                <a:cs typeface="Arial"/>
              </a:rPr>
              <a:t>be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daunting </a:t>
            </a:r>
            <a:r>
              <a:rPr sz="1300" b="1" spc="10" dirty="0">
                <a:latin typeface="Arial"/>
                <a:cs typeface="Arial"/>
              </a:rPr>
              <a:t>task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5" dirty="0">
                <a:latin typeface="Arial"/>
                <a:cs typeface="Arial"/>
              </a:rPr>
              <a:t>those </a:t>
            </a:r>
            <a:r>
              <a:rPr sz="1300" b="1" spc="20" dirty="0">
                <a:latin typeface="Arial"/>
                <a:cs typeface="Arial"/>
              </a:rPr>
              <a:t>who </a:t>
            </a:r>
            <a:r>
              <a:rPr sz="1300" b="1" spc="35" dirty="0">
                <a:latin typeface="Arial"/>
                <a:cs typeface="Arial"/>
              </a:rPr>
              <a:t>are </a:t>
            </a:r>
            <a:r>
              <a:rPr sz="1300" b="1" spc="30" dirty="0">
                <a:latin typeface="Arial"/>
                <a:cs typeface="Arial"/>
              </a:rPr>
              <a:t>new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40" dirty="0">
                <a:latin typeface="Arial"/>
                <a:cs typeface="Arial"/>
              </a:rPr>
              <a:t>the 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world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of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blockchain</a:t>
            </a:r>
            <a:r>
              <a:rPr sz="1300" b="1" spc="-5" dirty="0">
                <a:latin typeface="Arial"/>
                <a:cs typeface="Arial"/>
              </a:rPr>
              <a:t> technology.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1350">
              <a:latin typeface="Arial"/>
              <a:cs typeface="Arial"/>
            </a:endParaRPr>
          </a:p>
          <a:p>
            <a:pPr marL="323215" marR="5080" indent="-311150" algn="just">
              <a:lnSpc>
                <a:spcPct val="100000"/>
              </a:lnSpc>
              <a:buFont typeface="Times New Roman"/>
              <a:buChar char="●"/>
              <a:tabLst>
                <a:tab pos="323850" algn="l"/>
              </a:tabLst>
            </a:pPr>
            <a:r>
              <a:rPr sz="1300" b="1" spc="-35" dirty="0">
                <a:latin typeface="Arial"/>
                <a:cs typeface="Arial"/>
              </a:rPr>
              <a:t>This </a:t>
            </a:r>
            <a:r>
              <a:rPr sz="1300" b="1" spc="10" dirty="0">
                <a:latin typeface="Arial"/>
                <a:cs typeface="Arial"/>
              </a:rPr>
              <a:t>project </a:t>
            </a:r>
            <a:r>
              <a:rPr sz="1300" b="1" spc="-10" dirty="0">
                <a:latin typeface="Arial"/>
                <a:cs typeface="Arial"/>
              </a:rPr>
              <a:t>proposes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30" dirty="0">
                <a:latin typeface="Arial"/>
                <a:cs typeface="Arial"/>
              </a:rPr>
              <a:t>new method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-10" dirty="0">
                <a:latin typeface="Arial"/>
                <a:cs typeface="Arial"/>
              </a:rPr>
              <a:t>purchasing </a:t>
            </a:r>
            <a:r>
              <a:rPr sz="1300" b="1" spc="-60" dirty="0">
                <a:latin typeface="Arial"/>
                <a:cs typeface="Arial"/>
              </a:rPr>
              <a:t>NFT’s 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using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10" dirty="0">
                <a:latin typeface="Arial"/>
                <a:cs typeface="Arial"/>
              </a:rPr>
              <a:t>credit </a:t>
            </a:r>
            <a:r>
              <a:rPr sz="1300" b="1" dirty="0">
                <a:latin typeface="Arial"/>
                <a:cs typeface="Arial"/>
              </a:rPr>
              <a:t>card </a:t>
            </a:r>
            <a:r>
              <a:rPr sz="1300" b="1" spc="20" dirty="0">
                <a:latin typeface="Arial"/>
                <a:cs typeface="Arial"/>
              </a:rPr>
              <a:t>yet </a:t>
            </a:r>
            <a:r>
              <a:rPr sz="1300" b="1" spc="-50" dirty="0">
                <a:latin typeface="Arial"/>
                <a:cs typeface="Arial"/>
              </a:rPr>
              <a:t>is </a:t>
            </a:r>
            <a:r>
              <a:rPr sz="1300" b="1" spc="25" dirty="0">
                <a:latin typeface="Arial"/>
                <a:cs typeface="Arial"/>
              </a:rPr>
              <a:t>a </a:t>
            </a:r>
            <a:r>
              <a:rPr sz="1300" b="1" spc="10" dirty="0">
                <a:latin typeface="Arial"/>
                <a:cs typeface="Arial"/>
              </a:rPr>
              <a:t>Decentralized application </a:t>
            </a:r>
            <a:r>
              <a:rPr sz="1300" b="1" spc="40" dirty="0">
                <a:latin typeface="Arial"/>
                <a:cs typeface="Arial"/>
              </a:rPr>
              <a:t>there 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by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increasing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community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of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NFT’s.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1350">
              <a:latin typeface="Arial"/>
              <a:cs typeface="Arial"/>
            </a:endParaRPr>
          </a:p>
          <a:p>
            <a:pPr marL="323215" marR="5080" indent="-311150" algn="just">
              <a:lnSpc>
                <a:spcPct val="100000"/>
              </a:lnSpc>
              <a:buFont typeface="Times New Roman"/>
              <a:buChar char="●"/>
              <a:tabLst>
                <a:tab pos="323850" algn="l"/>
              </a:tabLst>
            </a:pPr>
            <a:r>
              <a:rPr sz="1300" b="1" spc="-35" dirty="0">
                <a:latin typeface="Arial"/>
                <a:cs typeface="Arial"/>
              </a:rPr>
              <a:t>This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method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would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make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it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easier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for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people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get 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involved </a:t>
            </a:r>
            <a:r>
              <a:rPr sz="1300" b="1" spc="10" dirty="0">
                <a:latin typeface="Arial"/>
                <a:cs typeface="Arial"/>
              </a:rPr>
              <a:t>in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30" dirty="0">
                <a:latin typeface="Arial"/>
                <a:cs typeface="Arial"/>
              </a:rPr>
              <a:t>NFT </a:t>
            </a:r>
            <a:r>
              <a:rPr sz="1300" b="1" spc="45" dirty="0">
                <a:latin typeface="Arial"/>
                <a:cs typeface="Arial"/>
              </a:rPr>
              <a:t>market </a:t>
            </a:r>
            <a:r>
              <a:rPr sz="1300" b="1" spc="35" dirty="0">
                <a:latin typeface="Arial"/>
                <a:cs typeface="Arial"/>
              </a:rPr>
              <a:t>without </a:t>
            </a:r>
            <a:r>
              <a:rPr sz="1300" b="1" spc="-5" dirty="0">
                <a:latin typeface="Arial"/>
                <a:cs typeface="Arial"/>
              </a:rPr>
              <a:t>having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25" dirty="0">
                <a:latin typeface="Arial"/>
                <a:cs typeface="Arial"/>
              </a:rPr>
              <a:t>learn about 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cryptocurrencies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or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set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up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crypto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wallet.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723900"/>
            <a:ext cx="3217163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17347"/>
            <a:ext cx="2672080" cy="565785"/>
            <a:chOff x="152400" y="117347"/>
            <a:chExt cx="2672080" cy="565785"/>
          </a:xfrm>
        </p:grpSpPr>
        <p:sp>
          <p:nvSpPr>
            <p:cNvPr id="3" name="object 3"/>
            <p:cNvSpPr/>
            <p:nvPr/>
          </p:nvSpPr>
          <p:spPr>
            <a:xfrm>
              <a:off x="171450" y="136397"/>
              <a:ext cx="2633980" cy="527685"/>
            </a:xfrm>
            <a:custGeom>
              <a:avLst/>
              <a:gdLst/>
              <a:ahLst/>
              <a:cxnLst/>
              <a:rect l="l" t="t" r="r" b="b"/>
              <a:pathLst>
                <a:path w="2633980" h="527685">
                  <a:moveTo>
                    <a:pt x="2633472" y="0"/>
                  </a:moveTo>
                  <a:lnTo>
                    <a:pt x="87884" y="0"/>
                  </a:lnTo>
                  <a:lnTo>
                    <a:pt x="53674" y="6909"/>
                  </a:lnTo>
                  <a:lnTo>
                    <a:pt x="25739" y="25749"/>
                  </a:lnTo>
                  <a:lnTo>
                    <a:pt x="6906" y="53685"/>
                  </a:lnTo>
                  <a:lnTo>
                    <a:pt x="0" y="87884"/>
                  </a:lnTo>
                  <a:lnTo>
                    <a:pt x="0" y="527303"/>
                  </a:lnTo>
                  <a:lnTo>
                    <a:pt x="2545588" y="527303"/>
                  </a:lnTo>
                  <a:lnTo>
                    <a:pt x="2579786" y="520394"/>
                  </a:lnTo>
                  <a:lnTo>
                    <a:pt x="2607722" y="501554"/>
                  </a:lnTo>
                  <a:lnTo>
                    <a:pt x="2626562" y="473618"/>
                  </a:lnTo>
                  <a:lnTo>
                    <a:pt x="2633472" y="439419"/>
                  </a:lnTo>
                  <a:lnTo>
                    <a:pt x="2633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450" y="136397"/>
              <a:ext cx="2633980" cy="527685"/>
            </a:xfrm>
            <a:custGeom>
              <a:avLst/>
              <a:gdLst/>
              <a:ahLst/>
              <a:cxnLst/>
              <a:rect l="l" t="t" r="r" b="b"/>
              <a:pathLst>
                <a:path w="2633980" h="527685">
                  <a:moveTo>
                    <a:pt x="87884" y="0"/>
                  </a:moveTo>
                  <a:lnTo>
                    <a:pt x="2633472" y="0"/>
                  </a:lnTo>
                  <a:lnTo>
                    <a:pt x="2633472" y="439419"/>
                  </a:lnTo>
                  <a:lnTo>
                    <a:pt x="2626562" y="473618"/>
                  </a:lnTo>
                  <a:lnTo>
                    <a:pt x="2607722" y="501554"/>
                  </a:lnTo>
                  <a:lnTo>
                    <a:pt x="2579786" y="520394"/>
                  </a:lnTo>
                  <a:lnTo>
                    <a:pt x="2545588" y="527303"/>
                  </a:lnTo>
                  <a:lnTo>
                    <a:pt x="0" y="527303"/>
                  </a:lnTo>
                  <a:lnTo>
                    <a:pt x="0" y="87884"/>
                  </a:ln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close/>
                </a:path>
              </a:pathLst>
            </a:custGeom>
            <a:ln w="38100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259" y="255327"/>
            <a:ext cx="23343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Problem Definition</a:t>
            </a:r>
            <a:endParaRPr sz="1800" dirty="0"/>
          </a:p>
        </p:txBody>
      </p:sp>
      <p:sp>
        <p:nvSpPr>
          <p:cNvPr id="6" name="object 6"/>
          <p:cNvSpPr txBox="1"/>
          <p:nvPr/>
        </p:nvSpPr>
        <p:spPr>
          <a:xfrm>
            <a:off x="395122" y="1243024"/>
            <a:ext cx="5348605" cy="299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5080" indent="-311150" algn="just">
              <a:lnSpc>
                <a:spcPct val="100000"/>
              </a:lnSpc>
              <a:spcBef>
                <a:spcPts val="95"/>
              </a:spcBef>
              <a:buFont typeface="Times New Roman"/>
              <a:buChar char="●"/>
              <a:tabLst>
                <a:tab pos="323850" algn="l"/>
              </a:tabLst>
            </a:pPr>
            <a:r>
              <a:rPr lang="en-US" sz="1300" b="1" spc="-30" dirty="0">
                <a:latin typeface="Arial"/>
                <a:cs typeface="Arial"/>
              </a:rPr>
              <a:t>Existing</a:t>
            </a:r>
            <a:r>
              <a:rPr lang="en-US" sz="1300" b="1" spc="-25" dirty="0">
                <a:latin typeface="Arial"/>
                <a:cs typeface="Arial"/>
              </a:rPr>
              <a:t> </a:t>
            </a:r>
            <a:r>
              <a:rPr lang="en-US" sz="1300" b="1" spc="-30" dirty="0">
                <a:latin typeface="Arial"/>
                <a:cs typeface="Arial"/>
              </a:rPr>
              <a:t>NFT</a:t>
            </a:r>
            <a:r>
              <a:rPr lang="en-US" sz="1300" b="1" spc="-25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trading</a:t>
            </a:r>
            <a:r>
              <a:rPr lang="en-US" sz="1300" b="1" spc="20" dirty="0">
                <a:latin typeface="Arial"/>
                <a:cs typeface="Arial"/>
              </a:rPr>
              <a:t> platforms</a:t>
            </a:r>
            <a:r>
              <a:rPr lang="en-US" sz="1300" b="1" spc="25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currently</a:t>
            </a:r>
            <a:r>
              <a:rPr lang="en-US" sz="1300" b="1" spc="20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restrict</a:t>
            </a:r>
            <a:r>
              <a:rPr lang="en-US" sz="1300" b="1" spc="20" dirty="0">
                <a:latin typeface="Arial"/>
                <a:cs typeface="Arial"/>
              </a:rPr>
              <a:t> </a:t>
            </a:r>
            <a:r>
              <a:rPr lang="en-US" sz="1300" b="1" spc="30" dirty="0">
                <a:latin typeface="Arial"/>
                <a:cs typeface="Arial"/>
              </a:rPr>
              <a:t>payment </a:t>
            </a:r>
            <a:r>
              <a:rPr lang="en-US" sz="1300" b="1" spc="35" dirty="0">
                <a:latin typeface="Arial"/>
                <a:cs typeface="Arial"/>
              </a:rPr>
              <a:t> </a:t>
            </a:r>
            <a:r>
              <a:rPr lang="en-US" sz="1300" b="1" spc="-5" dirty="0">
                <a:latin typeface="Arial"/>
                <a:cs typeface="Arial"/>
              </a:rPr>
              <a:t>options</a:t>
            </a:r>
            <a:r>
              <a:rPr lang="en-US" sz="1300" b="1" dirty="0">
                <a:latin typeface="Arial"/>
                <a:cs typeface="Arial"/>
              </a:rPr>
              <a:t> </a:t>
            </a:r>
            <a:r>
              <a:rPr lang="en-US" sz="1300" b="1" spc="35" dirty="0">
                <a:latin typeface="Arial"/>
                <a:cs typeface="Arial"/>
              </a:rPr>
              <a:t>to</a:t>
            </a:r>
            <a:r>
              <a:rPr lang="en-US" sz="1300" b="1" spc="40" dirty="0">
                <a:latin typeface="Arial"/>
                <a:cs typeface="Arial"/>
              </a:rPr>
              <a:t> </a:t>
            </a:r>
            <a:r>
              <a:rPr lang="en-US" sz="1300" b="1" spc="-5" dirty="0">
                <a:latin typeface="Arial"/>
                <a:cs typeface="Arial"/>
              </a:rPr>
              <a:t>cryptocurrencies,</a:t>
            </a:r>
            <a:r>
              <a:rPr lang="en-US" sz="1300" b="1" dirty="0">
                <a:latin typeface="Arial"/>
                <a:cs typeface="Arial"/>
              </a:rPr>
              <a:t> </a:t>
            </a:r>
            <a:r>
              <a:rPr lang="en-US" sz="1300" b="1" spc="5" dirty="0">
                <a:latin typeface="Arial"/>
                <a:cs typeface="Arial"/>
              </a:rPr>
              <a:t>creating</a:t>
            </a:r>
            <a:r>
              <a:rPr lang="en-US" sz="1300" b="1" spc="10" dirty="0">
                <a:latin typeface="Arial"/>
                <a:cs typeface="Arial"/>
              </a:rPr>
              <a:t> </a:t>
            </a:r>
            <a:r>
              <a:rPr lang="en-US" sz="1300" b="1" spc="25" dirty="0">
                <a:latin typeface="Arial"/>
                <a:cs typeface="Arial"/>
              </a:rPr>
              <a:t>a</a:t>
            </a:r>
            <a:r>
              <a:rPr lang="en-US" sz="1300" b="1" spc="30" dirty="0">
                <a:latin typeface="Arial"/>
                <a:cs typeface="Arial"/>
              </a:rPr>
              <a:t> barrier</a:t>
            </a:r>
            <a:r>
              <a:rPr lang="en-US" sz="1300" b="1" spc="35" dirty="0">
                <a:latin typeface="Arial"/>
                <a:cs typeface="Arial"/>
              </a:rPr>
              <a:t> </a:t>
            </a:r>
            <a:r>
              <a:rPr lang="en-US" sz="1300" b="1" spc="25" dirty="0">
                <a:latin typeface="Arial"/>
                <a:cs typeface="Arial"/>
              </a:rPr>
              <a:t>for</a:t>
            </a:r>
            <a:r>
              <a:rPr lang="en-US" sz="1300" b="1" spc="30" dirty="0">
                <a:latin typeface="Arial"/>
                <a:cs typeface="Arial"/>
              </a:rPr>
              <a:t> </a:t>
            </a:r>
            <a:r>
              <a:rPr lang="en-US" sz="1300" b="1" spc="-20" dirty="0">
                <a:latin typeface="Arial"/>
                <a:cs typeface="Arial"/>
              </a:rPr>
              <a:t>users </a:t>
            </a:r>
            <a:r>
              <a:rPr lang="en-US" sz="1300" b="1" spc="-15" dirty="0">
                <a:latin typeface="Arial"/>
                <a:cs typeface="Arial"/>
              </a:rPr>
              <a:t> </a:t>
            </a:r>
            <a:r>
              <a:rPr lang="en-US" sz="1300" b="1" spc="30" dirty="0">
                <a:latin typeface="Arial"/>
                <a:cs typeface="Arial"/>
              </a:rPr>
              <a:t>without</a:t>
            </a:r>
            <a:r>
              <a:rPr lang="en-US" sz="1300" b="1" spc="35" dirty="0">
                <a:latin typeface="Arial"/>
                <a:cs typeface="Arial"/>
              </a:rPr>
              <a:t> </a:t>
            </a:r>
            <a:r>
              <a:rPr lang="en-US" sz="1300" b="1" dirty="0">
                <a:latin typeface="Arial"/>
                <a:cs typeface="Arial"/>
              </a:rPr>
              <a:t>crypto</a:t>
            </a:r>
            <a:r>
              <a:rPr lang="en-US" sz="1300" b="1" spc="5" dirty="0">
                <a:latin typeface="Arial"/>
                <a:cs typeface="Arial"/>
              </a:rPr>
              <a:t> </a:t>
            </a:r>
            <a:r>
              <a:rPr lang="en-US" sz="1300" b="1" spc="-15" dirty="0">
                <a:latin typeface="Arial"/>
                <a:cs typeface="Arial"/>
              </a:rPr>
              <a:t>holdings.</a:t>
            </a:r>
            <a:r>
              <a:rPr lang="en-US" sz="1300" b="1" spc="-10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However,</a:t>
            </a:r>
            <a:r>
              <a:rPr lang="en-US" sz="1300" b="1" spc="20" dirty="0">
                <a:latin typeface="Arial"/>
                <a:cs typeface="Arial"/>
              </a:rPr>
              <a:t> </a:t>
            </a:r>
            <a:r>
              <a:rPr lang="en-US" sz="1300" b="1" spc="25" dirty="0">
                <a:latin typeface="Arial"/>
                <a:cs typeface="Arial"/>
              </a:rPr>
              <a:t>our</a:t>
            </a:r>
            <a:r>
              <a:rPr lang="en-US" sz="1300" b="1" spc="30" dirty="0">
                <a:latin typeface="Arial"/>
                <a:cs typeface="Arial"/>
              </a:rPr>
              <a:t> </a:t>
            </a:r>
            <a:r>
              <a:rPr lang="en-US" sz="1300" b="1" spc="10" dirty="0">
                <a:latin typeface="Arial"/>
                <a:cs typeface="Arial"/>
              </a:rPr>
              <a:t>innovative</a:t>
            </a:r>
            <a:r>
              <a:rPr lang="en-US" sz="1300" b="1" spc="15" dirty="0">
                <a:latin typeface="Arial"/>
                <a:cs typeface="Arial"/>
              </a:rPr>
              <a:t> </a:t>
            </a:r>
            <a:r>
              <a:rPr lang="en-US" sz="1300" b="1" spc="5" dirty="0">
                <a:latin typeface="Arial"/>
                <a:cs typeface="Arial"/>
              </a:rPr>
              <a:t>solution </a:t>
            </a:r>
            <a:r>
              <a:rPr lang="en-US" sz="1300" b="1" spc="10" dirty="0">
                <a:latin typeface="Arial"/>
                <a:cs typeface="Arial"/>
              </a:rPr>
              <a:t> </a:t>
            </a:r>
            <a:r>
              <a:rPr lang="en-US" sz="1300" b="1" spc="-15" dirty="0">
                <a:latin typeface="Arial"/>
                <a:cs typeface="Arial"/>
              </a:rPr>
              <a:t>addresses </a:t>
            </a:r>
            <a:r>
              <a:rPr lang="en-US" sz="1300" b="1" spc="5" dirty="0">
                <a:latin typeface="Arial"/>
                <a:cs typeface="Arial"/>
              </a:rPr>
              <a:t>this </a:t>
            </a:r>
            <a:r>
              <a:rPr lang="en-US" sz="1300" b="1" spc="25" dirty="0">
                <a:latin typeface="Arial"/>
                <a:cs typeface="Arial"/>
              </a:rPr>
              <a:t>limitation </a:t>
            </a:r>
            <a:r>
              <a:rPr lang="en-US" sz="1300" b="1" spc="-15" dirty="0">
                <a:latin typeface="Arial"/>
                <a:cs typeface="Arial"/>
              </a:rPr>
              <a:t>by </a:t>
            </a:r>
            <a:r>
              <a:rPr lang="en-US" sz="1300" b="1" spc="5" dirty="0">
                <a:latin typeface="Arial"/>
                <a:cs typeface="Arial"/>
              </a:rPr>
              <a:t>introducing </a:t>
            </a:r>
            <a:r>
              <a:rPr lang="en-US" sz="1300" b="1" spc="15" dirty="0">
                <a:latin typeface="Arial"/>
                <a:cs typeface="Arial"/>
              </a:rPr>
              <a:t>credit </a:t>
            </a:r>
            <a:r>
              <a:rPr lang="en-US" sz="1300" b="1" dirty="0">
                <a:latin typeface="Arial"/>
                <a:cs typeface="Arial"/>
              </a:rPr>
              <a:t>card </a:t>
            </a:r>
            <a:r>
              <a:rPr lang="en-US" sz="1300" b="1" spc="30" dirty="0">
                <a:latin typeface="Arial"/>
                <a:cs typeface="Arial"/>
              </a:rPr>
              <a:t>payment </a:t>
            </a:r>
            <a:r>
              <a:rPr lang="en-US" sz="1300" b="1" spc="35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integration.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●"/>
            </a:pPr>
            <a:endParaRPr lang="en-US" sz="1350" dirty="0">
              <a:latin typeface="Arial"/>
              <a:cs typeface="Arial"/>
            </a:endParaRPr>
          </a:p>
          <a:p>
            <a:pPr marL="323215" marR="6985" indent="-311150" algn="just">
              <a:lnSpc>
                <a:spcPct val="100000"/>
              </a:lnSpc>
              <a:buFont typeface="Times New Roman"/>
              <a:buChar char="●"/>
              <a:tabLst>
                <a:tab pos="323850" algn="l"/>
              </a:tabLst>
            </a:pPr>
            <a:r>
              <a:rPr lang="en-US" sz="1300" b="1" spc="-35" dirty="0">
                <a:latin typeface="Arial"/>
                <a:cs typeface="Arial"/>
              </a:rPr>
              <a:t>This </a:t>
            </a:r>
            <a:r>
              <a:rPr lang="en-US" sz="1300" b="1" spc="20" dirty="0">
                <a:latin typeface="Arial"/>
                <a:cs typeface="Arial"/>
              </a:rPr>
              <a:t>breakthrough development </a:t>
            </a:r>
            <a:r>
              <a:rPr lang="en-US" sz="1300" b="1" spc="15" dirty="0">
                <a:latin typeface="Arial"/>
                <a:cs typeface="Arial"/>
              </a:rPr>
              <a:t>eliminates </a:t>
            </a:r>
            <a:r>
              <a:rPr lang="en-US" sz="1300" b="1" spc="45" dirty="0">
                <a:latin typeface="Arial"/>
                <a:cs typeface="Arial"/>
              </a:rPr>
              <a:t>the </a:t>
            </a:r>
            <a:r>
              <a:rPr lang="en-US" sz="1300" b="1" spc="20" dirty="0">
                <a:latin typeface="Arial"/>
                <a:cs typeface="Arial"/>
              </a:rPr>
              <a:t>need </a:t>
            </a:r>
            <a:r>
              <a:rPr lang="en-US" sz="1300" b="1" spc="25" dirty="0">
                <a:latin typeface="Arial"/>
                <a:cs typeface="Arial"/>
              </a:rPr>
              <a:t>for </a:t>
            </a:r>
            <a:r>
              <a:rPr lang="en-US" sz="1300" b="1" spc="-20" dirty="0">
                <a:latin typeface="Arial"/>
                <a:cs typeface="Arial"/>
              </a:rPr>
              <a:t>users </a:t>
            </a:r>
            <a:r>
              <a:rPr lang="en-US" sz="1300" b="1" spc="-15" dirty="0">
                <a:latin typeface="Arial"/>
                <a:cs typeface="Arial"/>
              </a:rPr>
              <a:t> </a:t>
            </a:r>
            <a:r>
              <a:rPr lang="en-US" sz="1300" b="1" spc="35" dirty="0">
                <a:latin typeface="Arial"/>
                <a:cs typeface="Arial"/>
              </a:rPr>
              <a:t>to </a:t>
            </a:r>
            <a:r>
              <a:rPr lang="en-US" sz="1300" b="1" spc="-50" dirty="0">
                <a:latin typeface="Arial"/>
                <a:cs typeface="Arial"/>
              </a:rPr>
              <a:t>possess </a:t>
            </a:r>
            <a:r>
              <a:rPr lang="en-US" sz="1300" b="1" spc="-5" dirty="0">
                <a:latin typeface="Arial"/>
                <a:cs typeface="Arial"/>
              </a:rPr>
              <a:t>cryptocurrencies </a:t>
            </a:r>
            <a:r>
              <a:rPr lang="en-US" sz="1300" b="1" spc="20" dirty="0">
                <a:latin typeface="Arial"/>
                <a:cs typeface="Arial"/>
              </a:rPr>
              <a:t>and </a:t>
            </a:r>
            <a:r>
              <a:rPr lang="en-US" sz="1300" b="1" spc="-5" dirty="0">
                <a:latin typeface="Arial"/>
                <a:cs typeface="Arial"/>
              </a:rPr>
              <a:t>opens </a:t>
            </a:r>
            <a:r>
              <a:rPr lang="en-US" sz="1300" b="1" spc="20" dirty="0">
                <a:latin typeface="Arial"/>
                <a:cs typeface="Arial"/>
              </a:rPr>
              <a:t>up </a:t>
            </a:r>
            <a:r>
              <a:rPr lang="en-US" sz="1300" b="1" spc="-30" dirty="0">
                <a:latin typeface="Arial"/>
                <a:cs typeface="Arial"/>
              </a:rPr>
              <a:t>NFT </a:t>
            </a:r>
            <a:r>
              <a:rPr lang="en-US" sz="1300" b="1" spc="5" dirty="0">
                <a:latin typeface="Arial"/>
                <a:cs typeface="Arial"/>
              </a:rPr>
              <a:t>ownership </a:t>
            </a:r>
            <a:r>
              <a:rPr lang="en-US" sz="1300" b="1" spc="35" dirty="0">
                <a:latin typeface="Arial"/>
                <a:cs typeface="Arial"/>
              </a:rPr>
              <a:t>to </a:t>
            </a:r>
            <a:r>
              <a:rPr lang="en-US" sz="1300" b="1" spc="25" dirty="0">
                <a:latin typeface="Arial"/>
                <a:cs typeface="Arial"/>
              </a:rPr>
              <a:t>a </a:t>
            </a:r>
            <a:r>
              <a:rPr lang="en-US" sz="1300" b="1" spc="30" dirty="0">
                <a:latin typeface="Arial"/>
                <a:cs typeface="Arial"/>
              </a:rPr>
              <a:t> </a:t>
            </a:r>
            <a:r>
              <a:rPr lang="en-US" sz="1300" b="1" spc="20" dirty="0">
                <a:latin typeface="Arial"/>
                <a:cs typeface="Arial"/>
              </a:rPr>
              <a:t>wider </a:t>
            </a:r>
            <a:r>
              <a:rPr lang="en-US" sz="1300" b="1" spc="5" dirty="0">
                <a:latin typeface="Arial"/>
                <a:cs typeface="Arial"/>
              </a:rPr>
              <a:t>audience. </a:t>
            </a:r>
            <a:r>
              <a:rPr lang="en-US" sz="1300" b="1" spc="-60" dirty="0">
                <a:latin typeface="Arial"/>
                <a:cs typeface="Arial"/>
              </a:rPr>
              <a:t>By</a:t>
            </a:r>
            <a:r>
              <a:rPr lang="en-US" sz="1300" b="1" spc="-55" dirty="0">
                <a:latin typeface="Arial"/>
                <a:cs typeface="Arial"/>
              </a:rPr>
              <a:t> </a:t>
            </a:r>
            <a:r>
              <a:rPr lang="en-US" sz="1300" b="1" spc="10" dirty="0">
                <a:latin typeface="Arial"/>
                <a:cs typeface="Arial"/>
              </a:rPr>
              <a:t>offering </a:t>
            </a:r>
            <a:r>
              <a:rPr lang="en-US" sz="1300" b="1" spc="25" dirty="0">
                <a:latin typeface="Arial"/>
                <a:cs typeface="Arial"/>
              </a:rPr>
              <a:t>a </a:t>
            </a:r>
            <a:r>
              <a:rPr lang="en-US" sz="1300" b="1" spc="-20" dirty="0">
                <a:latin typeface="Arial"/>
                <a:cs typeface="Arial"/>
              </a:rPr>
              <a:t>seamless </a:t>
            </a:r>
            <a:r>
              <a:rPr lang="en-US" sz="1300" b="1" spc="15" dirty="0">
                <a:latin typeface="Arial"/>
                <a:cs typeface="Arial"/>
              </a:rPr>
              <a:t>credit </a:t>
            </a:r>
            <a:r>
              <a:rPr lang="en-US" sz="1300" b="1" dirty="0">
                <a:latin typeface="Arial"/>
                <a:cs typeface="Arial"/>
              </a:rPr>
              <a:t>card </a:t>
            </a:r>
            <a:r>
              <a:rPr lang="en-US" sz="1300" b="1" spc="30" dirty="0">
                <a:latin typeface="Arial"/>
                <a:cs typeface="Arial"/>
              </a:rPr>
              <a:t>payment </a:t>
            </a:r>
            <a:r>
              <a:rPr lang="en-US" sz="1300" b="1" spc="35" dirty="0">
                <a:latin typeface="Arial"/>
                <a:cs typeface="Arial"/>
              </a:rPr>
              <a:t> </a:t>
            </a:r>
            <a:r>
              <a:rPr lang="en-US" sz="1300" b="1" spc="10" dirty="0">
                <a:latin typeface="Arial"/>
                <a:cs typeface="Arial"/>
              </a:rPr>
              <a:t>gateway.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</a:pPr>
            <a:endParaRPr lang="en-US" sz="1350" dirty="0">
              <a:latin typeface="Arial"/>
              <a:cs typeface="Arial"/>
            </a:endParaRPr>
          </a:p>
          <a:p>
            <a:pPr marL="323215" marR="6350" indent="-311150" algn="just">
              <a:lnSpc>
                <a:spcPct val="100000"/>
              </a:lnSpc>
              <a:buFont typeface="Times New Roman"/>
              <a:buChar char="●"/>
              <a:tabLst>
                <a:tab pos="323850" algn="l"/>
              </a:tabLst>
            </a:pPr>
            <a:r>
              <a:rPr lang="en-US" sz="1300" b="1" spc="10" dirty="0">
                <a:latin typeface="Arial"/>
                <a:cs typeface="Arial"/>
              </a:rPr>
              <a:t>We revolutionize </a:t>
            </a:r>
            <a:r>
              <a:rPr lang="en-US" sz="1300" b="1" spc="45" dirty="0">
                <a:latin typeface="Arial"/>
                <a:cs typeface="Arial"/>
              </a:rPr>
              <a:t>the </a:t>
            </a:r>
            <a:r>
              <a:rPr lang="en-US" sz="1300" b="1" spc="-30" dirty="0">
                <a:latin typeface="Arial"/>
                <a:cs typeface="Arial"/>
              </a:rPr>
              <a:t>NFT </a:t>
            </a:r>
            <a:r>
              <a:rPr lang="en-US" sz="1300" b="1" spc="35" dirty="0">
                <a:latin typeface="Arial"/>
                <a:cs typeface="Arial"/>
              </a:rPr>
              <a:t>market, </a:t>
            </a:r>
            <a:r>
              <a:rPr lang="en-US" sz="1300" b="1" spc="10" dirty="0">
                <a:latin typeface="Arial"/>
                <a:cs typeface="Arial"/>
              </a:rPr>
              <a:t>making </a:t>
            </a:r>
            <a:r>
              <a:rPr lang="en-US" sz="1300" b="1" spc="35" dirty="0">
                <a:latin typeface="Arial"/>
                <a:cs typeface="Arial"/>
              </a:rPr>
              <a:t>it more </a:t>
            </a:r>
            <a:r>
              <a:rPr lang="en-US" sz="1300" b="1" spc="-25" dirty="0">
                <a:latin typeface="Arial"/>
                <a:cs typeface="Arial"/>
              </a:rPr>
              <a:t>accessible </a:t>
            </a:r>
            <a:r>
              <a:rPr lang="en-US" sz="1300" b="1" spc="-20" dirty="0">
                <a:latin typeface="Arial"/>
                <a:cs typeface="Arial"/>
              </a:rPr>
              <a:t> </a:t>
            </a:r>
            <a:r>
              <a:rPr lang="en-US" sz="1300" b="1" spc="20" dirty="0">
                <a:latin typeface="Arial"/>
                <a:cs typeface="Arial"/>
              </a:rPr>
              <a:t>and </a:t>
            </a:r>
            <a:r>
              <a:rPr lang="en-US" sz="1300" b="1" spc="5" dirty="0">
                <a:latin typeface="Arial"/>
                <a:cs typeface="Arial"/>
              </a:rPr>
              <a:t>convenient</a:t>
            </a:r>
            <a:r>
              <a:rPr lang="en-US" sz="1300" b="1" spc="10" dirty="0">
                <a:latin typeface="Arial"/>
                <a:cs typeface="Arial"/>
              </a:rPr>
              <a:t> </a:t>
            </a:r>
            <a:r>
              <a:rPr lang="en-US" sz="1300" b="1" spc="30" dirty="0">
                <a:latin typeface="Arial"/>
                <a:cs typeface="Arial"/>
              </a:rPr>
              <a:t>for </a:t>
            </a:r>
            <a:r>
              <a:rPr lang="en-US" sz="1300" b="1" spc="25" dirty="0">
                <a:latin typeface="Arial"/>
                <a:cs typeface="Arial"/>
              </a:rPr>
              <a:t>both </a:t>
            </a:r>
            <a:r>
              <a:rPr lang="en-US" sz="1300" b="1" spc="5" dirty="0">
                <a:latin typeface="Arial"/>
                <a:cs typeface="Arial"/>
              </a:rPr>
              <a:t>creators</a:t>
            </a:r>
            <a:r>
              <a:rPr lang="en-US" sz="1300" b="1" spc="10" dirty="0">
                <a:latin typeface="Arial"/>
                <a:cs typeface="Arial"/>
              </a:rPr>
              <a:t> </a:t>
            </a:r>
            <a:r>
              <a:rPr lang="en-US" sz="1300" b="1" spc="20" dirty="0">
                <a:latin typeface="Arial"/>
                <a:cs typeface="Arial"/>
              </a:rPr>
              <a:t>and </a:t>
            </a:r>
            <a:r>
              <a:rPr lang="en-US" sz="1300" b="1" spc="-10" dirty="0" err="1">
                <a:latin typeface="Arial"/>
                <a:cs typeface="Arial"/>
              </a:rPr>
              <a:t>collectors.Experience</a:t>
            </a:r>
            <a:r>
              <a:rPr lang="en-US" sz="1300" b="1" spc="-10" dirty="0">
                <a:latin typeface="Arial"/>
                <a:cs typeface="Arial"/>
              </a:rPr>
              <a:t> </a:t>
            </a:r>
            <a:r>
              <a:rPr lang="en-US" sz="1300" b="1" spc="-5" dirty="0">
                <a:latin typeface="Arial"/>
                <a:cs typeface="Arial"/>
              </a:rPr>
              <a:t> </a:t>
            </a:r>
            <a:r>
              <a:rPr lang="en-US" sz="1300" b="1" dirty="0">
                <a:latin typeface="Arial"/>
                <a:cs typeface="Arial"/>
              </a:rPr>
              <a:t>hassle-free</a:t>
            </a:r>
            <a:r>
              <a:rPr lang="en-US" sz="1300" b="1" spc="5" dirty="0">
                <a:latin typeface="Arial"/>
                <a:cs typeface="Arial"/>
              </a:rPr>
              <a:t> </a:t>
            </a:r>
            <a:r>
              <a:rPr lang="en-US" sz="1300" b="1" spc="-30" dirty="0">
                <a:latin typeface="Arial"/>
                <a:cs typeface="Arial"/>
              </a:rPr>
              <a:t>NFT</a:t>
            </a:r>
            <a:r>
              <a:rPr lang="en-US" sz="1300" b="1" spc="-25" dirty="0">
                <a:latin typeface="Arial"/>
                <a:cs typeface="Arial"/>
              </a:rPr>
              <a:t> </a:t>
            </a:r>
            <a:r>
              <a:rPr lang="en-US" sz="1300" b="1" spc="-10" dirty="0">
                <a:latin typeface="Arial"/>
                <a:cs typeface="Arial"/>
              </a:rPr>
              <a:t>purchases</a:t>
            </a:r>
            <a:r>
              <a:rPr lang="en-US" sz="1300" b="1" spc="-5" dirty="0">
                <a:latin typeface="Arial"/>
                <a:cs typeface="Arial"/>
              </a:rPr>
              <a:t> </a:t>
            </a:r>
            <a:r>
              <a:rPr lang="en-US" sz="1300" b="1" spc="35" dirty="0">
                <a:latin typeface="Arial"/>
                <a:cs typeface="Arial"/>
              </a:rPr>
              <a:t>with</a:t>
            </a:r>
            <a:r>
              <a:rPr lang="en-US" sz="1300" b="1" spc="40" dirty="0">
                <a:latin typeface="Arial"/>
                <a:cs typeface="Arial"/>
              </a:rPr>
              <a:t> </a:t>
            </a:r>
            <a:r>
              <a:rPr lang="en-US" sz="1300" b="1" spc="20" dirty="0">
                <a:latin typeface="Arial"/>
                <a:cs typeface="Arial"/>
              </a:rPr>
              <a:t>our</a:t>
            </a:r>
            <a:r>
              <a:rPr lang="en-US" sz="1300" b="1" spc="25" dirty="0">
                <a:latin typeface="Arial"/>
                <a:cs typeface="Arial"/>
              </a:rPr>
              <a:t> </a:t>
            </a:r>
            <a:r>
              <a:rPr lang="en-US" sz="1300" b="1" spc="15" dirty="0">
                <a:latin typeface="Arial"/>
                <a:cs typeface="Arial"/>
              </a:rPr>
              <a:t>platform's</a:t>
            </a:r>
            <a:r>
              <a:rPr lang="en-US" sz="1300" b="1" spc="20" dirty="0">
                <a:latin typeface="Arial"/>
                <a:cs typeface="Arial"/>
              </a:rPr>
              <a:t> </a:t>
            </a:r>
            <a:r>
              <a:rPr lang="en-US" sz="1300" b="1" spc="-15" dirty="0">
                <a:latin typeface="Arial"/>
                <a:cs typeface="Arial"/>
              </a:rPr>
              <a:t>inclusive </a:t>
            </a:r>
            <a:r>
              <a:rPr lang="en-US" sz="1300" b="1" spc="-10" dirty="0">
                <a:latin typeface="Arial"/>
                <a:cs typeface="Arial"/>
              </a:rPr>
              <a:t> </a:t>
            </a:r>
            <a:r>
              <a:rPr lang="en-US" sz="1300" b="1" spc="30" dirty="0">
                <a:latin typeface="Arial"/>
                <a:cs typeface="Arial"/>
              </a:rPr>
              <a:t>payment</a:t>
            </a:r>
            <a:r>
              <a:rPr lang="en-US" sz="1300" b="1" spc="-20" dirty="0">
                <a:latin typeface="Arial"/>
                <a:cs typeface="Arial"/>
              </a:rPr>
              <a:t> </a:t>
            </a:r>
            <a:r>
              <a:rPr lang="en-US" sz="1300" b="1" dirty="0">
                <a:latin typeface="Arial"/>
                <a:cs typeface="Arial"/>
              </a:rPr>
              <a:t>solution.</a:t>
            </a:r>
            <a:endParaRPr lang="en-US" sz="13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8652" y="1179575"/>
            <a:ext cx="287578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367" y="235711"/>
            <a:ext cx="12788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ahoma"/>
                <a:cs typeface="Tahoma"/>
              </a:rPr>
              <a:t>Architecture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" y="804672"/>
            <a:ext cx="7882128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" y="80772"/>
            <a:ext cx="3230880" cy="565785"/>
            <a:chOff x="170687" y="80772"/>
            <a:chExt cx="3230880" cy="565785"/>
          </a:xfrm>
        </p:grpSpPr>
        <p:sp>
          <p:nvSpPr>
            <p:cNvPr id="3" name="object 3"/>
            <p:cNvSpPr/>
            <p:nvPr/>
          </p:nvSpPr>
          <p:spPr>
            <a:xfrm>
              <a:off x="189737" y="99822"/>
              <a:ext cx="3192780" cy="527685"/>
            </a:xfrm>
            <a:custGeom>
              <a:avLst/>
              <a:gdLst/>
              <a:ahLst/>
              <a:cxnLst/>
              <a:rect l="l" t="t" r="r" b="b"/>
              <a:pathLst>
                <a:path w="3192779" h="527685">
                  <a:moveTo>
                    <a:pt x="3192779" y="0"/>
                  </a:moveTo>
                  <a:lnTo>
                    <a:pt x="87884" y="0"/>
                  </a:lnTo>
                  <a:lnTo>
                    <a:pt x="53674" y="6909"/>
                  </a:lnTo>
                  <a:lnTo>
                    <a:pt x="25739" y="25749"/>
                  </a:lnTo>
                  <a:lnTo>
                    <a:pt x="6906" y="53685"/>
                  </a:lnTo>
                  <a:lnTo>
                    <a:pt x="0" y="87883"/>
                  </a:lnTo>
                  <a:lnTo>
                    <a:pt x="0" y="527303"/>
                  </a:lnTo>
                  <a:lnTo>
                    <a:pt x="3104896" y="527303"/>
                  </a:lnTo>
                  <a:lnTo>
                    <a:pt x="3139094" y="520394"/>
                  </a:lnTo>
                  <a:lnTo>
                    <a:pt x="3167030" y="501554"/>
                  </a:lnTo>
                  <a:lnTo>
                    <a:pt x="3185870" y="473618"/>
                  </a:lnTo>
                  <a:lnTo>
                    <a:pt x="3192779" y="439419"/>
                  </a:lnTo>
                  <a:lnTo>
                    <a:pt x="3192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737" y="99822"/>
              <a:ext cx="3192780" cy="527685"/>
            </a:xfrm>
            <a:custGeom>
              <a:avLst/>
              <a:gdLst/>
              <a:ahLst/>
              <a:cxnLst/>
              <a:rect l="l" t="t" r="r" b="b"/>
              <a:pathLst>
                <a:path w="3192779" h="527685">
                  <a:moveTo>
                    <a:pt x="87884" y="0"/>
                  </a:moveTo>
                  <a:lnTo>
                    <a:pt x="3192779" y="0"/>
                  </a:lnTo>
                  <a:lnTo>
                    <a:pt x="3192779" y="439419"/>
                  </a:lnTo>
                  <a:lnTo>
                    <a:pt x="3185870" y="473618"/>
                  </a:lnTo>
                  <a:lnTo>
                    <a:pt x="3167030" y="501554"/>
                  </a:lnTo>
                  <a:lnTo>
                    <a:pt x="3139094" y="520394"/>
                  </a:lnTo>
                  <a:lnTo>
                    <a:pt x="3104896" y="527303"/>
                  </a:lnTo>
                  <a:lnTo>
                    <a:pt x="0" y="527303"/>
                  </a:lnTo>
                  <a:lnTo>
                    <a:pt x="0" y="87883"/>
                  </a:ln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close/>
                </a:path>
              </a:pathLst>
            </a:custGeom>
            <a:ln w="38099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9727" y="2821685"/>
            <a:ext cx="236728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ahoma"/>
                <a:cs typeface="Tahoma"/>
              </a:rPr>
              <a:t>React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170" dirty="0">
                <a:latin typeface="Tahoma"/>
                <a:cs typeface="Tahoma"/>
              </a:rPr>
              <a:t>JS</a:t>
            </a:r>
            <a:r>
              <a:rPr sz="1300" b="1" spc="-16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Arial"/>
                <a:cs typeface="Arial"/>
              </a:rPr>
              <a:t>is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popular 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framework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for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developing 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single-page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applications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65" dirty="0">
                <a:latin typeface="Arial"/>
                <a:cs typeface="Arial"/>
              </a:rPr>
              <a:t>(SPAs).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It</a:t>
            </a:r>
            <a:r>
              <a:rPr sz="1300" b="1" spc="18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also</a:t>
            </a:r>
            <a:r>
              <a:rPr sz="1300" b="1" spc="260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has</a:t>
            </a:r>
            <a:r>
              <a:rPr sz="1300" b="1" spc="26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21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wide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27" y="3614420"/>
            <a:ext cx="236855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latin typeface="Arial"/>
                <a:cs typeface="Arial"/>
              </a:rPr>
              <a:t>range</a:t>
            </a:r>
            <a:r>
              <a:rPr sz="1300" b="1" spc="15" dirty="0">
                <a:latin typeface="Arial"/>
                <a:cs typeface="Arial"/>
              </a:rPr>
              <a:t> of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libraries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that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support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creation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blockchain </a:t>
            </a:r>
            <a:r>
              <a:rPr sz="1300" b="1" spc="-15" dirty="0">
                <a:latin typeface="Arial"/>
                <a:cs typeface="Arial"/>
              </a:rPr>
              <a:t>apps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303" y="1219200"/>
            <a:ext cx="1191721" cy="11186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6728" y="1420702"/>
            <a:ext cx="1036095" cy="7140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96539" y="2837179"/>
            <a:ext cx="276034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b="1" spc="-15" dirty="0">
                <a:latin typeface="Tahoma"/>
                <a:cs typeface="Tahoma"/>
              </a:rPr>
              <a:t>Thirdweb</a:t>
            </a:r>
            <a:r>
              <a:rPr sz="1300" b="1" spc="-10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Arial"/>
                <a:cs typeface="Arial"/>
              </a:rPr>
              <a:t>is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complete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web3 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development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framework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that 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supports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many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languages,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including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React,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React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Native, 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TypeScript,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30" dirty="0">
                <a:latin typeface="Arial"/>
                <a:cs typeface="Arial"/>
              </a:rPr>
              <a:t>Go.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It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can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be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used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6539" y="3828084"/>
            <a:ext cx="27597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integrate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wallet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connections, 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40" dirty="0">
                <a:latin typeface="Arial"/>
                <a:cs typeface="Arial"/>
              </a:rPr>
              <a:t>mint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40" dirty="0">
                <a:latin typeface="Arial"/>
                <a:cs typeface="Arial"/>
              </a:rPr>
              <a:t>NFTs,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create 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marketplaces.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7509" y="3680752"/>
            <a:ext cx="1518285" cy="226060"/>
          </a:xfrm>
          <a:custGeom>
            <a:avLst/>
            <a:gdLst/>
            <a:ahLst/>
            <a:cxnLst/>
            <a:rect l="l" t="t" r="r" b="b"/>
            <a:pathLst>
              <a:path w="1518284" h="226060">
                <a:moveTo>
                  <a:pt x="1517891" y="0"/>
                </a:moveTo>
                <a:lnTo>
                  <a:pt x="1517891" y="0"/>
                </a:lnTo>
                <a:lnTo>
                  <a:pt x="0" y="0"/>
                </a:lnTo>
                <a:lnTo>
                  <a:pt x="0" y="225552"/>
                </a:lnTo>
                <a:lnTo>
                  <a:pt x="1517891" y="225552"/>
                </a:lnTo>
                <a:lnTo>
                  <a:pt x="1517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5221" y="2894837"/>
            <a:ext cx="246507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1821814" algn="l"/>
              </a:tabLst>
            </a:pPr>
            <a:r>
              <a:rPr sz="1300" b="1" spc="-10" dirty="0">
                <a:latin typeface="Tahoma"/>
                <a:cs typeface="Tahoma"/>
              </a:rPr>
              <a:t>WithPaper</a:t>
            </a:r>
            <a:r>
              <a:rPr sz="1300" b="1" spc="-5" dirty="0">
                <a:latin typeface="Tahoma"/>
                <a:cs typeface="Tahoma"/>
              </a:rPr>
              <a:t> </a:t>
            </a:r>
            <a:r>
              <a:rPr sz="1300" b="1" spc="-50" dirty="0">
                <a:latin typeface="Arial"/>
                <a:cs typeface="Arial"/>
              </a:rPr>
              <a:t>is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developer 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platform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55" dirty="0">
                <a:latin typeface="Arial"/>
                <a:cs typeface="Arial"/>
              </a:rPr>
              <a:t>that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lets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you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15" dirty="0">
                <a:latin typeface="Arial"/>
                <a:cs typeface="Arial"/>
              </a:rPr>
              <a:t>add 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Em</a:t>
            </a:r>
            <a:r>
              <a:rPr sz="1300" b="1" spc="-15" dirty="0">
                <a:latin typeface="Arial"/>
                <a:cs typeface="Arial"/>
              </a:rPr>
              <a:t>b</a:t>
            </a:r>
            <a:r>
              <a:rPr sz="1300" b="1" spc="10" dirty="0">
                <a:latin typeface="Arial"/>
                <a:cs typeface="Arial"/>
              </a:rPr>
              <a:t>e</a:t>
            </a:r>
            <a:r>
              <a:rPr sz="1300" b="1" spc="20" dirty="0">
                <a:latin typeface="Arial"/>
                <a:cs typeface="Arial"/>
              </a:rPr>
              <a:t>d</a:t>
            </a:r>
            <a:r>
              <a:rPr sz="1300" b="1" spc="15" dirty="0">
                <a:latin typeface="Arial"/>
                <a:cs typeface="Arial"/>
              </a:rPr>
              <a:t>d</a:t>
            </a:r>
            <a:r>
              <a:rPr sz="1300" b="1" spc="10" dirty="0">
                <a:latin typeface="Arial"/>
                <a:cs typeface="Arial"/>
              </a:rPr>
              <a:t>e</a:t>
            </a:r>
            <a:r>
              <a:rPr sz="1300" b="1" spc="15" dirty="0">
                <a:latin typeface="Arial"/>
                <a:cs typeface="Arial"/>
              </a:rPr>
              <a:t>d</a:t>
            </a:r>
            <a:r>
              <a:rPr sz="1300" b="1" dirty="0">
                <a:latin typeface="Arial"/>
                <a:cs typeface="Arial"/>
              </a:rPr>
              <a:t>	Wallet</a:t>
            </a:r>
            <a:r>
              <a:rPr sz="1300" b="1" spc="5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,  </a:t>
            </a:r>
            <a:r>
              <a:rPr sz="1300" b="1" spc="-15" dirty="0">
                <a:latin typeface="Arial"/>
                <a:cs typeface="Arial"/>
              </a:rPr>
              <a:t>Checkouts,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3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Airdrops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5221" y="3687571"/>
            <a:ext cx="2349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10" dirty="0">
                <a:latin typeface="Arial"/>
                <a:cs typeface="Arial"/>
              </a:rPr>
              <a:t>your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-30" dirty="0">
                <a:latin typeface="Arial"/>
                <a:cs typeface="Arial"/>
              </a:rPr>
              <a:t>NFT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platform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or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project.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7878" y="199135"/>
            <a:ext cx="287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/>
              <a:t>Technical</a:t>
            </a:r>
            <a:r>
              <a:rPr sz="1800" spc="-80" dirty="0"/>
              <a:t> </a:t>
            </a:r>
            <a:r>
              <a:rPr sz="1800" spc="25" dirty="0"/>
              <a:t>Stack</a:t>
            </a:r>
            <a:r>
              <a:rPr sz="1800" spc="-85" dirty="0"/>
              <a:t> </a:t>
            </a:r>
            <a:r>
              <a:rPr sz="1800" spc="30" dirty="0"/>
              <a:t>&amp;</a:t>
            </a:r>
            <a:r>
              <a:rPr sz="1800" spc="-90" dirty="0"/>
              <a:t> </a:t>
            </a:r>
            <a:r>
              <a:rPr sz="1800" spc="20" dirty="0"/>
              <a:t>Usage</a:t>
            </a:r>
            <a:endParaRPr sz="1800"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9835" y="1341119"/>
            <a:ext cx="1118616" cy="1014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363" y="102107"/>
            <a:ext cx="1675130" cy="563880"/>
            <a:chOff x="245363" y="102107"/>
            <a:chExt cx="1675130" cy="563880"/>
          </a:xfrm>
        </p:grpSpPr>
        <p:sp>
          <p:nvSpPr>
            <p:cNvPr id="3" name="object 3"/>
            <p:cNvSpPr/>
            <p:nvPr/>
          </p:nvSpPr>
          <p:spPr>
            <a:xfrm>
              <a:off x="264413" y="121157"/>
              <a:ext cx="1637030" cy="525780"/>
            </a:xfrm>
            <a:custGeom>
              <a:avLst/>
              <a:gdLst/>
              <a:ahLst/>
              <a:cxnLst/>
              <a:rect l="l" t="t" r="r" b="b"/>
              <a:pathLst>
                <a:path w="1637030" h="525780">
                  <a:moveTo>
                    <a:pt x="1636776" y="0"/>
                  </a:moveTo>
                  <a:lnTo>
                    <a:pt x="87629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525779"/>
                  </a:lnTo>
                  <a:lnTo>
                    <a:pt x="1549146" y="525779"/>
                  </a:lnTo>
                  <a:lnTo>
                    <a:pt x="1583251" y="518892"/>
                  </a:lnTo>
                  <a:lnTo>
                    <a:pt x="1611106" y="500110"/>
                  </a:lnTo>
                  <a:lnTo>
                    <a:pt x="1629888" y="472255"/>
                  </a:lnTo>
                  <a:lnTo>
                    <a:pt x="1636776" y="438150"/>
                  </a:lnTo>
                  <a:lnTo>
                    <a:pt x="163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4413" y="121157"/>
              <a:ext cx="1637030" cy="525780"/>
            </a:xfrm>
            <a:custGeom>
              <a:avLst/>
              <a:gdLst/>
              <a:ahLst/>
              <a:cxnLst/>
              <a:rect l="l" t="t" r="r" b="b"/>
              <a:pathLst>
                <a:path w="1637030" h="525780">
                  <a:moveTo>
                    <a:pt x="87629" y="0"/>
                  </a:moveTo>
                  <a:lnTo>
                    <a:pt x="1636776" y="0"/>
                  </a:lnTo>
                  <a:lnTo>
                    <a:pt x="1636776" y="438150"/>
                  </a:lnTo>
                  <a:lnTo>
                    <a:pt x="1629888" y="472255"/>
                  </a:lnTo>
                  <a:lnTo>
                    <a:pt x="1611106" y="500110"/>
                  </a:lnTo>
                  <a:lnTo>
                    <a:pt x="1583251" y="518892"/>
                  </a:lnTo>
                  <a:lnTo>
                    <a:pt x="1549146" y="525779"/>
                  </a:lnTo>
                  <a:lnTo>
                    <a:pt x="0" y="525779"/>
                  </a:lnTo>
                  <a:lnTo>
                    <a:pt x="0" y="87629"/>
                  </a:ln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29" y="0"/>
                  </a:lnTo>
                  <a:close/>
                </a:path>
              </a:pathLst>
            </a:custGeom>
            <a:ln w="38100">
              <a:solidFill>
                <a:srgbClr val="1A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798" y="219583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/>
              <a:t>Reference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399999" y="1220546"/>
            <a:ext cx="6631305" cy="2676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4040">
              <a:lnSpc>
                <a:spcPct val="99600"/>
              </a:lnSpc>
              <a:spcBef>
                <a:spcPts val="110"/>
              </a:spcBef>
              <a:buAutoNum type="arabicPlain"/>
              <a:tabLst>
                <a:tab pos="506730" algn="l"/>
                <a:tab pos="507365" algn="l"/>
              </a:tabLst>
            </a:pPr>
            <a:r>
              <a:rPr sz="1800" spc="45" dirty="0">
                <a:latin typeface="Times New Roman"/>
                <a:cs typeface="Times New Roman"/>
              </a:rPr>
              <a:t>“</a:t>
            </a:r>
            <a:r>
              <a:rPr sz="1300" b="1" spc="45" dirty="0">
                <a:latin typeface="Arial"/>
                <a:cs typeface="Arial"/>
              </a:rPr>
              <a:t>Market </a:t>
            </a:r>
            <a:r>
              <a:rPr sz="1300" b="1" spc="5" dirty="0">
                <a:latin typeface="Arial"/>
                <a:cs typeface="Arial"/>
              </a:rPr>
              <a:t>Volatility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10" dirty="0">
                <a:latin typeface="Arial"/>
                <a:cs typeface="Arial"/>
              </a:rPr>
              <a:t>Speculation </a:t>
            </a:r>
            <a:r>
              <a:rPr sz="1300" b="1" spc="15" dirty="0">
                <a:latin typeface="Arial"/>
                <a:cs typeface="Arial"/>
              </a:rPr>
              <a:t>in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-30" dirty="0">
                <a:latin typeface="Arial"/>
                <a:cs typeface="Arial"/>
              </a:rPr>
              <a:t>NFT </a:t>
            </a:r>
            <a:r>
              <a:rPr sz="1300" b="1" spc="30" dirty="0">
                <a:latin typeface="Arial"/>
                <a:cs typeface="Arial"/>
              </a:rPr>
              <a:t>Market: </a:t>
            </a:r>
            <a:r>
              <a:rPr sz="1300" b="1" spc="-85" dirty="0">
                <a:latin typeface="Arial"/>
                <a:cs typeface="Arial"/>
              </a:rPr>
              <a:t>A </a:t>
            </a:r>
            <a:r>
              <a:rPr sz="1300" b="1" spc="10" dirty="0">
                <a:latin typeface="Arial"/>
                <a:cs typeface="Arial"/>
              </a:rPr>
              <a:t>Preliminary 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35" dirty="0">
                <a:latin typeface="Arial"/>
                <a:cs typeface="Arial"/>
              </a:rPr>
              <a:t>Analysis" </a:t>
            </a:r>
            <a:r>
              <a:rPr sz="1300" b="1" spc="-10" dirty="0">
                <a:latin typeface="Arial"/>
                <a:cs typeface="Arial"/>
              </a:rPr>
              <a:t>by </a:t>
            </a:r>
            <a:r>
              <a:rPr sz="1300" b="1" spc="-50" dirty="0">
                <a:latin typeface="Arial"/>
                <a:cs typeface="Arial"/>
              </a:rPr>
              <a:t>A. </a:t>
            </a:r>
            <a:r>
              <a:rPr sz="1300" b="1" dirty="0">
                <a:latin typeface="Arial"/>
                <a:cs typeface="Arial"/>
              </a:rPr>
              <a:t>Smith, </a:t>
            </a:r>
            <a:r>
              <a:rPr sz="1300" b="1" spc="-50" dirty="0">
                <a:latin typeface="Arial"/>
                <a:cs typeface="Arial"/>
              </a:rPr>
              <a:t>B. </a:t>
            </a:r>
            <a:r>
              <a:rPr sz="1300" b="1" spc="-65" dirty="0">
                <a:latin typeface="Arial"/>
                <a:cs typeface="Arial"/>
              </a:rPr>
              <a:t>Jones,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65" dirty="0">
                <a:latin typeface="Arial"/>
                <a:cs typeface="Arial"/>
              </a:rPr>
              <a:t>C. </a:t>
            </a:r>
            <a:r>
              <a:rPr sz="1300" b="1" dirty="0">
                <a:latin typeface="Arial"/>
                <a:cs typeface="Arial"/>
              </a:rPr>
              <a:t>Brown, </a:t>
            </a:r>
            <a:r>
              <a:rPr sz="1300" b="1" spc="-105" dirty="0">
                <a:latin typeface="Arial"/>
                <a:cs typeface="Arial"/>
              </a:rPr>
              <a:t>IEEE</a:t>
            </a:r>
            <a:r>
              <a:rPr sz="1300" b="1" spc="-10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Transactions </a:t>
            </a:r>
            <a:r>
              <a:rPr sz="1300" b="1" spc="10" dirty="0">
                <a:latin typeface="Arial"/>
                <a:cs typeface="Arial"/>
              </a:rPr>
              <a:t>on </a:t>
            </a:r>
            <a:r>
              <a:rPr sz="1300" b="1" spc="-20" dirty="0">
                <a:latin typeface="Arial"/>
                <a:cs typeface="Arial"/>
              </a:rPr>
              <a:t>Emerging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40" dirty="0">
                <a:latin typeface="Arial"/>
                <a:cs typeface="Arial"/>
              </a:rPr>
              <a:t>Topics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in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Computing,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vol.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3,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no.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3,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pp.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1-7,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-85" dirty="0">
                <a:latin typeface="Arial"/>
                <a:cs typeface="Arial"/>
              </a:rPr>
              <a:t>July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2023.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471170" algn="l"/>
                <a:tab pos="471805" algn="l"/>
              </a:tabLst>
            </a:pPr>
            <a:r>
              <a:rPr sz="1300" b="1" spc="-20" dirty="0">
                <a:latin typeface="Arial"/>
                <a:cs typeface="Arial"/>
              </a:rPr>
              <a:t>"Blockchain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50" dirty="0">
                <a:latin typeface="Arial"/>
                <a:cs typeface="Arial"/>
              </a:rPr>
              <a:t>NFTs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-5" dirty="0">
                <a:latin typeface="Arial"/>
                <a:cs typeface="Arial"/>
              </a:rPr>
              <a:t>Time-Bound </a:t>
            </a:r>
            <a:r>
              <a:rPr sz="1300" b="1" spc="-70" dirty="0">
                <a:latin typeface="Arial"/>
                <a:cs typeface="Arial"/>
              </a:rPr>
              <a:t>Access </a:t>
            </a:r>
            <a:r>
              <a:rPr sz="1300" b="1" spc="25" dirty="0">
                <a:latin typeface="Arial"/>
                <a:cs typeface="Arial"/>
              </a:rPr>
              <a:t>and Monetization </a:t>
            </a:r>
            <a:r>
              <a:rPr sz="1300" b="1" spc="15" dirty="0">
                <a:latin typeface="Arial"/>
                <a:cs typeface="Arial"/>
              </a:rPr>
              <a:t>of </a:t>
            </a:r>
            <a:r>
              <a:rPr sz="1300" b="1" spc="10" dirty="0">
                <a:latin typeface="Arial"/>
                <a:cs typeface="Arial"/>
              </a:rPr>
              <a:t>Private </a:t>
            </a:r>
            <a:r>
              <a:rPr sz="1300" b="1" spc="15" dirty="0">
                <a:latin typeface="Arial"/>
                <a:cs typeface="Arial"/>
              </a:rPr>
              <a:t> Data"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(2023)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by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65" dirty="0">
                <a:latin typeface="Arial"/>
                <a:cs typeface="Arial"/>
              </a:rPr>
              <a:t>Elsi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Ahmadieh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Nour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75" dirty="0">
                <a:latin typeface="Arial"/>
                <a:cs typeface="Arial"/>
              </a:rPr>
              <a:t>El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30" dirty="0">
                <a:latin typeface="Arial"/>
                <a:cs typeface="Arial"/>
              </a:rPr>
              <a:t>Madhoun.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35" dirty="0">
                <a:latin typeface="Arial"/>
                <a:cs typeface="Arial"/>
              </a:rPr>
              <a:t>This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paper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proposes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a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system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-25" dirty="0">
                <a:latin typeface="Arial"/>
                <a:cs typeface="Arial"/>
              </a:rPr>
              <a:t>using </a:t>
            </a:r>
            <a:r>
              <a:rPr sz="1300" b="1" spc="-5" dirty="0">
                <a:latin typeface="Arial"/>
                <a:cs typeface="Arial"/>
              </a:rPr>
              <a:t>blockchain </a:t>
            </a:r>
            <a:r>
              <a:rPr sz="1300" b="1" spc="25" dirty="0">
                <a:latin typeface="Arial"/>
                <a:cs typeface="Arial"/>
              </a:rPr>
              <a:t>and </a:t>
            </a:r>
            <a:r>
              <a:rPr sz="1300" b="1" spc="-45" dirty="0">
                <a:latin typeface="Arial"/>
                <a:cs typeface="Arial"/>
              </a:rPr>
              <a:t>NFTs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10" dirty="0">
                <a:latin typeface="Arial"/>
                <a:cs typeface="Arial"/>
              </a:rPr>
              <a:t>allow </a:t>
            </a:r>
            <a:r>
              <a:rPr sz="1300" b="1" spc="-20" dirty="0">
                <a:latin typeface="Arial"/>
                <a:cs typeface="Arial"/>
              </a:rPr>
              <a:t>users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-20" dirty="0">
                <a:latin typeface="Arial"/>
                <a:cs typeface="Arial"/>
              </a:rPr>
              <a:t>sell </a:t>
            </a:r>
            <a:r>
              <a:rPr sz="1300" b="1" spc="-50" dirty="0">
                <a:latin typeface="Arial"/>
                <a:cs typeface="Arial"/>
              </a:rPr>
              <a:t>access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25" dirty="0">
                <a:latin typeface="Arial"/>
                <a:cs typeface="Arial"/>
              </a:rPr>
              <a:t>private </a:t>
            </a:r>
            <a:r>
              <a:rPr sz="1300" b="1" spc="35" dirty="0">
                <a:latin typeface="Arial"/>
                <a:cs typeface="Arial"/>
              </a:rPr>
              <a:t>data </a:t>
            </a:r>
            <a:r>
              <a:rPr sz="1300" b="1" spc="25" dirty="0">
                <a:latin typeface="Arial"/>
                <a:cs typeface="Arial"/>
              </a:rPr>
              <a:t>for </a:t>
            </a:r>
            <a:r>
              <a:rPr sz="1300" b="1" spc="30" dirty="0">
                <a:latin typeface="Arial"/>
                <a:cs typeface="Arial"/>
              </a:rPr>
              <a:t>a </a:t>
            </a:r>
            <a:r>
              <a:rPr sz="1300" b="1" spc="3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limited </a:t>
            </a:r>
            <a:r>
              <a:rPr sz="1300" b="1" spc="15" dirty="0">
                <a:latin typeface="Arial"/>
                <a:cs typeface="Arial"/>
              </a:rPr>
              <a:t>period of </a:t>
            </a:r>
            <a:r>
              <a:rPr sz="1300" b="1" spc="30" dirty="0">
                <a:latin typeface="Arial"/>
                <a:cs typeface="Arial"/>
              </a:rPr>
              <a:t>time. </a:t>
            </a:r>
            <a:r>
              <a:rPr sz="1300" b="1" spc="-5" dirty="0">
                <a:latin typeface="Arial"/>
                <a:cs typeface="Arial"/>
              </a:rPr>
              <a:t>The system </a:t>
            </a:r>
            <a:r>
              <a:rPr sz="1300" b="1" spc="-35" dirty="0">
                <a:latin typeface="Arial"/>
                <a:cs typeface="Arial"/>
              </a:rPr>
              <a:t>uses </a:t>
            </a:r>
            <a:r>
              <a:rPr sz="1300" b="1" spc="40" dirty="0">
                <a:latin typeface="Arial"/>
                <a:cs typeface="Arial"/>
              </a:rPr>
              <a:t>two </a:t>
            </a:r>
            <a:r>
              <a:rPr sz="1300" b="1" spc="25" dirty="0">
                <a:latin typeface="Arial"/>
                <a:cs typeface="Arial"/>
              </a:rPr>
              <a:t>smart </a:t>
            </a:r>
            <a:r>
              <a:rPr sz="1300" b="1" spc="-5" dirty="0">
                <a:latin typeface="Arial"/>
                <a:cs typeface="Arial"/>
              </a:rPr>
              <a:t>contracts: </a:t>
            </a:r>
            <a:r>
              <a:rPr sz="1300" b="1" spc="10" dirty="0">
                <a:latin typeface="Arial"/>
                <a:cs typeface="Arial"/>
              </a:rPr>
              <a:t>one </a:t>
            </a:r>
            <a:r>
              <a:rPr sz="1300" b="1" spc="35" dirty="0">
                <a:latin typeface="Arial"/>
                <a:cs typeface="Arial"/>
              </a:rPr>
              <a:t>to </a:t>
            </a:r>
            <a:r>
              <a:rPr sz="1300" b="1" spc="15" dirty="0">
                <a:latin typeface="Arial"/>
                <a:cs typeface="Arial"/>
              </a:rPr>
              <a:t>manage </a:t>
            </a:r>
            <a:r>
              <a:rPr sz="1300" b="1" spc="45" dirty="0">
                <a:latin typeface="Arial"/>
                <a:cs typeface="Arial"/>
              </a:rPr>
              <a:t>the 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NFTs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and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one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control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50" dirty="0">
                <a:latin typeface="Arial"/>
                <a:cs typeface="Arial"/>
              </a:rPr>
              <a:t>access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to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the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20" dirty="0">
                <a:latin typeface="Arial"/>
                <a:cs typeface="Arial"/>
              </a:rPr>
              <a:t>private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lain"/>
            </a:pPr>
            <a:endParaRPr sz="1350">
              <a:latin typeface="Arial"/>
              <a:cs typeface="Arial"/>
            </a:endParaRPr>
          </a:p>
          <a:p>
            <a:pPr marL="12700" marR="46291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471170" algn="l"/>
                <a:tab pos="471805" algn="l"/>
              </a:tabLst>
            </a:pPr>
            <a:r>
              <a:rPr sz="1300" b="1" spc="5" dirty="0">
                <a:latin typeface="Arial"/>
                <a:cs typeface="Arial"/>
              </a:rPr>
              <a:t>"Performance </a:t>
            </a:r>
            <a:r>
              <a:rPr sz="1300" b="1" spc="20" dirty="0">
                <a:latin typeface="Arial"/>
                <a:cs typeface="Arial"/>
              </a:rPr>
              <a:t>and </a:t>
            </a:r>
            <a:r>
              <a:rPr sz="1300" b="1" spc="-40" dirty="0">
                <a:latin typeface="Arial"/>
                <a:cs typeface="Arial"/>
              </a:rPr>
              <a:t>Cost </a:t>
            </a:r>
            <a:r>
              <a:rPr sz="1300" b="1" dirty="0">
                <a:latin typeface="Arial"/>
                <a:cs typeface="Arial"/>
              </a:rPr>
              <a:t>Evaluation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-20" dirty="0">
                <a:latin typeface="Arial"/>
                <a:cs typeface="Arial"/>
              </a:rPr>
              <a:t>Public </a:t>
            </a:r>
            <a:r>
              <a:rPr sz="1300" b="1" spc="-35" dirty="0">
                <a:latin typeface="Arial"/>
                <a:cs typeface="Arial"/>
              </a:rPr>
              <a:t>Blockchain”: An </a:t>
            </a:r>
            <a:r>
              <a:rPr sz="1300" b="1" spc="-30" dirty="0">
                <a:latin typeface="Arial"/>
                <a:cs typeface="Arial"/>
              </a:rPr>
              <a:t>NFT 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Marketplace </a:t>
            </a:r>
            <a:r>
              <a:rPr sz="1300" b="1" spc="-45" dirty="0">
                <a:latin typeface="Arial"/>
                <a:cs typeface="Arial"/>
              </a:rPr>
              <a:t>Case </a:t>
            </a:r>
            <a:r>
              <a:rPr sz="1300" b="1" spc="-25" dirty="0">
                <a:latin typeface="Arial"/>
                <a:cs typeface="Arial"/>
              </a:rPr>
              <a:t>Study" </a:t>
            </a:r>
            <a:r>
              <a:rPr sz="1300" b="1" spc="-10" dirty="0">
                <a:latin typeface="Arial"/>
                <a:cs typeface="Arial"/>
              </a:rPr>
              <a:t>by </a:t>
            </a:r>
            <a:r>
              <a:rPr sz="1300" b="1" spc="-50" dirty="0">
                <a:latin typeface="Arial"/>
                <a:cs typeface="Arial"/>
              </a:rPr>
              <a:t>A. </a:t>
            </a:r>
            <a:r>
              <a:rPr sz="1300" b="1" dirty="0">
                <a:latin typeface="Arial"/>
                <a:cs typeface="Arial"/>
              </a:rPr>
              <a:t>Smith, </a:t>
            </a:r>
            <a:r>
              <a:rPr sz="1300" b="1" spc="-50" dirty="0">
                <a:latin typeface="Arial"/>
                <a:cs typeface="Arial"/>
              </a:rPr>
              <a:t>B. </a:t>
            </a:r>
            <a:r>
              <a:rPr sz="1300" b="1" spc="-70" dirty="0">
                <a:latin typeface="Arial"/>
                <a:cs typeface="Arial"/>
              </a:rPr>
              <a:t>Jones, </a:t>
            </a:r>
            <a:r>
              <a:rPr sz="1300" b="1" spc="25" dirty="0">
                <a:latin typeface="Arial"/>
                <a:cs typeface="Arial"/>
              </a:rPr>
              <a:t>and </a:t>
            </a:r>
            <a:r>
              <a:rPr sz="1300" b="1" spc="-70" dirty="0">
                <a:latin typeface="Arial"/>
                <a:cs typeface="Arial"/>
              </a:rPr>
              <a:t>C. </a:t>
            </a:r>
            <a:r>
              <a:rPr sz="1300" b="1" spc="5" dirty="0">
                <a:latin typeface="Arial"/>
                <a:cs typeface="Arial"/>
              </a:rPr>
              <a:t>Brown, </a:t>
            </a:r>
            <a:r>
              <a:rPr sz="1300" b="1" spc="-105" dirty="0">
                <a:latin typeface="Arial"/>
                <a:cs typeface="Arial"/>
              </a:rPr>
              <a:t>IEEE</a:t>
            </a:r>
            <a:r>
              <a:rPr sz="1300" b="1" spc="-10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Conference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Publication,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5" dirty="0">
                <a:latin typeface="Arial"/>
                <a:cs typeface="Arial"/>
              </a:rPr>
              <a:t>vol.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9908999,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pp.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1-6,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25" dirty="0">
                <a:latin typeface="Arial"/>
                <a:cs typeface="Arial"/>
              </a:rPr>
              <a:t>March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2023.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326" y="1856054"/>
            <a:ext cx="4690873" cy="788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THANK</a:t>
            </a:r>
            <a:r>
              <a:rPr spc="-270" dirty="0"/>
              <a:t> </a:t>
            </a:r>
            <a:r>
              <a:rPr spc="60" dirty="0"/>
              <a:t>YOU</a:t>
            </a:r>
            <a:r>
              <a:rPr lang="en-IN" spc="60"/>
              <a:t>!</a:t>
            </a:r>
            <a:endParaRPr spc="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770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Microsoft Sans Serif</vt:lpstr>
      <vt:lpstr>Tahoma</vt:lpstr>
      <vt:lpstr>Times New Roman</vt:lpstr>
      <vt:lpstr>Office Theme</vt:lpstr>
      <vt:lpstr>SRM INSTITUTE OF SCIENCE AND TECHNOLOGY  SCHOOL OF COMPUTING DEPARTMENT OF COMPUTING TECHNOLOGIES</vt:lpstr>
      <vt:lpstr>Domain Overview</vt:lpstr>
      <vt:lpstr>Abstract</vt:lpstr>
      <vt:lpstr>Objective</vt:lpstr>
      <vt:lpstr>Problem Definition</vt:lpstr>
      <vt:lpstr>PowerPoint Presentation</vt:lpstr>
      <vt:lpstr>Technical Stack &amp; Usage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MANAKULA VINAYAGAR ENGINEERING COLLEGE  (AN AUTONOMOUS INSTITUTION) DEPARTMENT OF INFORMATION TECHNOLOGY</dc:title>
  <dc:creator>Bala</dc:creator>
  <cp:lastModifiedBy>Aarush Kaushik</cp:lastModifiedBy>
  <cp:revision>3</cp:revision>
  <dcterms:created xsi:type="dcterms:W3CDTF">2023-08-02T23:01:21Z</dcterms:created>
  <dcterms:modified xsi:type="dcterms:W3CDTF">2024-03-12T22:53:39Z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2023-08-02T00:00:00Z</vt:filetime>
  </property>
</Properties>
</file>