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94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5C4E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5C4E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5C4E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5C4E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5C4E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5C4E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644" y="420789"/>
            <a:ext cx="10340711" cy="1494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5C4E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3625" y="1577975"/>
            <a:ext cx="5940425" cy="161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5C4E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115"/>
              </a:spcBef>
            </a:pPr>
            <a:r>
              <a:rPr spc="250" dirty="0"/>
              <a:t>Disaster</a:t>
            </a:r>
            <a:r>
              <a:rPr spc="45" dirty="0"/>
              <a:t> </a:t>
            </a:r>
            <a:r>
              <a:rPr spc="245" dirty="0"/>
              <a:t>Tweets</a:t>
            </a:r>
            <a:r>
              <a:rPr spc="240" dirty="0"/>
              <a:t> </a:t>
            </a:r>
            <a:r>
              <a:rPr spc="270" dirty="0"/>
              <a:t>Prediction: </a:t>
            </a:r>
            <a:r>
              <a:rPr spc="500" dirty="0"/>
              <a:t>A</a:t>
            </a:r>
            <a:r>
              <a:rPr spc="90" dirty="0"/>
              <a:t> </a:t>
            </a:r>
            <a:r>
              <a:rPr spc="415" dirty="0"/>
              <a:t>Machine</a:t>
            </a:r>
            <a:r>
              <a:rPr spc="235" dirty="0"/>
              <a:t> </a:t>
            </a:r>
            <a:r>
              <a:rPr spc="340" dirty="0"/>
              <a:t>Learning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60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3402965"/>
            <a:ext cx="5874385" cy="139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114"/>
              </a:spcBef>
            </a:pPr>
            <a:r>
              <a:rPr sz="1350" spc="-90" dirty="0">
                <a:solidFill>
                  <a:srgbClr val="44413F"/>
                </a:solidFill>
                <a:latin typeface="Tahoma"/>
                <a:cs typeface="Tahoma"/>
              </a:rPr>
              <a:t>In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this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presentation,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we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will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explore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a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machine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learning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44413F"/>
                </a:solidFill>
                <a:latin typeface="Tahoma"/>
                <a:cs typeface="Tahoma"/>
              </a:rPr>
              <a:t>project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44413F"/>
                </a:solidFill>
                <a:latin typeface="Tahoma"/>
                <a:cs typeface="Tahoma"/>
              </a:rPr>
              <a:t>focused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4413F"/>
                </a:solidFill>
                <a:latin typeface="Tahoma"/>
                <a:cs typeface="Tahoma"/>
              </a:rPr>
              <a:t>on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predicting</a:t>
            </a:r>
            <a:r>
              <a:rPr sz="1350" spc="6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severity</a:t>
            </a:r>
            <a:r>
              <a:rPr sz="1350" spc="6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350" spc="6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disaster-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related</a:t>
            </a:r>
            <a:r>
              <a:rPr sz="1350" spc="6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tweets.</a:t>
            </a:r>
            <a:r>
              <a:rPr sz="1350" spc="6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By</a:t>
            </a:r>
            <a:r>
              <a:rPr sz="1350" spc="6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leveraging</a:t>
            </a:r>
            <a:r>
              <a:rPr sz="1350" spc="6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natural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language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processing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and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advanced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modeling techniques,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we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aim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to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build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an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effective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system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that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can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assist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emergency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response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teams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in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quickly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identifying</a:t>
            </a:r>
            <a:r>
              <a:rPr sz="1350" spc="9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critical</a:t>
            </a:r>
            <a:r>
              <a:rPr sz="1350" spc="9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information</a:t>
            </a:r>
            <a:r>
              <a:rPr sz="1350" spc="9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during</a:t>
            </a:r>
            <a:r>
              <a:rPr sz="1350" spc="9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times</a:t>
            </a:r>
            <a:r>
              <a:rPr sz="1350" spc="9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350" spc="9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crisis.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14"/>
          <p:cNvGrpSpPr/>
          <p:nvPr/>
        </p:nvGrpSpPr>
        <p:grpSpPr>
          <a:xfrm>
            <a:off x="2743200" y="184150"/>
            <a:ext cx="5943600" cy="1285875"/>
            <a:chOff x="600075" y="4514850"/>
            <a:chExt cx="5943600" cy="1285875"/>
          </a:xfrm>
        </p:grpSpPr>
        <p:sp>
          <p:nvSpPr>
            <p:cNvPr id="15" name="object 15"/>
            <p:cNvSpPr/>
            <p:nvPr/>
          </p:nvSpPr>
          <p:spPr>
            <a:xfrm>
              <a:off x="604837" y="4519612"/>
              <a:ext cx="5934075" cy="1276350"/>
            </a:xfrm>
            <a:custGeom>
              <a:avLst/>
              <a:gdLst/>
              <a:ahLst/>
              <a:cxnLst/>
              <a:rect l="l" t="t" r="r" b="b"/>
              <a:pathLst>
                <a:path w="5934075" h="1276350">
                  <a:moveTo>
                    <a:pt x="588246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221106"/>
                  </a:lnTo>
                  <a:lnTo>
                    <a:pt x="0" y="1224732"/>
                  </a:lnTo>
                  <a:lnTo>
                    <a:pt x="18747" y="1262733"/>
                  </a:lnTo>
                  <a:lnTo>
                    <a:pt x="51619" y="1276351"/>
                  </a:lnTo>
                  <a:lnTo>
                    <a:pt x="5882462" y="1276351"/>
                  </a:lnTo>
                  <a:lnTo>
                    <a:pt x="5920460" y="1257603"/>
                  </a:lnTo>
                  <a:lnTo>
                    <a:pt x="5934075" y="1224732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837" y="4519612"/>
              <a:ext cx="5934075" cy="1276350"/>
            </a:xfrm>
            <a:custGeom>
              <a:avLst/>
              <a:gdLst/>
              <a:ahLst/>
              <a:cxnLst/>
              <a:rect l="l" t="t" r="r" b="b"/>
              <a:pathLst>
                <a:path w="5934075" h="1276350">
                  <a:moveTo>
                    <a:pt x="0" y="122110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21106"/>
                  </a:lnTo>
                  <a:lnTo>
                    <a:pt x="5934075" y="1224732"/>
                  </a:lnTo>
                  <a:lnTo>
                    <a:pt x="5933719" y="1228323"/>
                  </a:lnTo>
                  <a:lnTo>
                    <a:pt x="5933008" y="1231880"/>
                  </a:lnTo>
                  <a:lnTo>
                    <a:pt x="5932309" y="1235438"/>
                  </a:lnTo>
                  <a:lnTo>
                    <a:pt x="5909525" y="1267039"/>
                  </a:lnTo>
                  <a:lnTo>
                    <a:pt x="5899962" y="1272143"/>
                  </a:lnTo>
                  <a:lnTo>
                    <a:pt x="5896622" y="1273533"/>
                  </a:lnTo>
                  <a:lnTo>
                    <a:pt x="5893168" y="1274579"/>
                  </a:lnTo>
                  <a:lnTo>
                    <a:pt x="5889599" y="1275289"/>
                  </a:lnTo>
                  <a:lnTo>
                    <a:pt x="5886043" y="1275994"/>
                  </a:lnTo>
                  <a:lnTo>
                    <a:pt x="5882462" y="1276351"/>
                  </a:lnTo>
                  <a:lnTo>
                    <a:pt x="5878830" y="1276351"/>
                  </a:lnTo>
                  <a:lnTo>
                    <a:pt x="55245" y="1276351"/>
                  </a:lnTo>
                  <a:lnTo>
                    <a:pt x="51619" y="1276351"/>
                  </a:lnTo>
                  <a:lnTo>
                    <a:pt x="48026" y="1275994"/>
                  </a:lnTo>
                  <a:lnTo>
                    <a:pt x="13618" y="1257603"/>
                  </a:lnTo>
                  <a:lnTo>
                    <a:pt x="9311" y="1251794"/>
                  </a:lnTo>
                  <a:lnTo>
                    <a:pt x="7292" y="1248778"/>
                  </a:lnTo>
                  <a:lnTo>
                    <a:pt x="5590" y="1245598"/>
                  </a:lnTo>
                  <a:lnTo>
                    <a:pt x="4207" y="1242244"/>
                  </a:lnTo>
                  <a:lnTo>
                    <a:pt x="2818" y="1238891"/>
                  </a:lnTo>
                  <a:lnTo>
                    <a:pt x="1771" y="1235438"/>
                  </a:lnTo>
                  <a:lnTo>
                    <a:pt x="1061" y="1231880"/>
                  </a:lnTo>
                  <a:lnTo>
                    <a:pt x="351" y="1228323"/>
                  </a:lnTo>
                  <a:lnTo>
                    <a:pt x="0" y="1224732"/>
                  </a:lnTo>
                  <a:lnTo>
                    <a:pt x="0" y="1221106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6245174-D5FE-5EEE-54E6-E07E6C0A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88911"/>
            <a:ext cx="5627555" cy="1276351"/>
          </a:xfrm>
        </p:spPr>
        <p:txBody>
          <a:bodyPr/>
          <a:lstStyle/>
          <a:p>
            <a:r>
              <a:rPr lang="en-IN" sz="8000" dirty="0"/>
              <a:t>Thankyou!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FFA18-7F5E-A233-B151-26740BC441CC}"/>
              </a:ext>
            </a:extLst>
          </p:cNvPr>
          <p:cNvSpPr txBox="1"/>
          <p:nvPr/>
        </p:nvSpPr>
        <p:spPr>
          <a:xfrm>
            <a:off x="685799" y="1698625"/>
            <a:ext cx="10058400" cy="399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DISASTER TWEETS PREDICTION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for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Machine Learning CSET211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(E23CSEU1102)		SOWMYA NEGI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(E23CSEU1097)		AARUSHI GOEL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(E23CSEU1083)	      NANDINI JAISWAL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260" rIns="0" bIns="0" rtlCol="0">
            <a:spAutoFit/>
          </a:bodyPr>
          <a:lstStyle/>
          <a:p>
            <a:pPr marL="4341495" marR="5080">
              <a:lnSpc>
                <a:spcPts val="4200"/>
              </a:lnSpc>
              <a:spcBef>
                <a:spcPts val="50"/>
              </a:spcBef>
            </a:pPr>
            <a:r>
              <a:rPr spc="320" dirty="0"/>
              <a:t>Introduction</a:t>
            </a:r>
            <a:r>
              <a:rPr spc="229" dirty="0"/>
              <a:t> </a:t>
            </a:r>
            <a:r>
              <a:rPr spc="275" dirty="0"/>
              <a:t>to</a:t>
            </a:r>
            <a:r>
              <a:rPr spc="235" dirty="0"/>
              <a:t> </a:t>
            </a:r>
            <a:r>
              <a:rPr spc="265" dirty="0"/>
              <a:t>the </a:t>
            </a:r>
            <a:r>
              <a:rPr spc="365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86325" y="2066924"/>
            <a:ext cx="390525" cy="381000"/>
            <a:chOff x="4886325" y="2066924"/>
            <a:chExt cx="390525" cy="381000"/>
          </a:xfrm>
        </p:grpSpPr>
        <p:sp>
          <p:nvSpPr>
            <p:cNvPr id="5" name="object 5"/>
            <p:cNvSpPr/>
            <p:nvPr/>
          </p:nvSpPr>
          <p:spPr>
            <a:xfrm>
              <a:off x="4891087" y="20716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1087" y="20716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9057" y="2073275"/>
            <a:ext cx="1403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65" dirty="0">
                <a:solidFill>
                  <a:srgbClr val="44413F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0836" y="2049462"/>
            <a:ext cx="2324100" cy="19888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</a:pPr>
            <a:r>
              <a:rPr sz="1650" spc="195" dirty="0">
                <a:solidFill>
                  <a:srgbClr val="44413F"/>
                </a:solidFill>
                <a:latin typeface="Cambria"/>
                <a:cs typeface="Cambria"/>
              </a:rPr>
              <a:t>Importance</a:t>
            </a:r>
            <a:r>
              <a:rPr sz="1650" spc="13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204" dirty="0">
                <a:solidFill>
                  <a:srgbClr val="44413F"/>
                </a:solidFill>
                <a:latin typeface="Cambria"/>
                <a:cs typeface="Cambria"/>
              </a:rPr>
              <a:t>of</a:t>
            </a:r>
            <a:r>
              <a:rPr sz="1650" spc="13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55" dirty="0">
                <a:solidFill>
                  <a:srgbClr val="44413F"/>
                </a:solidFill>
                <a:latin typeface="Cambria"/>
                <a:cs typeface="Cambria"/>
              </a:rPr>
              <a:t>Social </a:t>
            </a:r>
            <a:r>
              <a:rPr sz="1650" spc="210" dirty="0">
                <a:solidFill>
                  <a:srgbClr val="44413F"/>
                </a:solidFill>
                <a:latin typeface="Cambria"/>
                <a:cs typeface="Cambria"/>
              </a:rPr>
              <a:t>Media</a:t>
            </a:r>
            <a:r>
              <a:rPr sz="1650" spc="11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70" dirty="0">
                <a:solidFill>
                  <a:srgbClr val="44413F"/>
                </a:solidFill>
                <a:latin typeface="Cambria"/>
                <a:cs typeface="Cambria"/>
              </a:rPr>
              <a:t>in</a:t>
            </a:r>
            <a:r>
              <a:rPr sz="1650" spc="13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10" dirty="0">
                <a:solidFill>
                  <a:srgbClr val="44413F"/>
                </a:solidFill>
                <a:latin typeface="Cambria"/>
                <a:cs typeface="Cambria"/>
              </a:rPr>
              <a:t>Disasters</a:t>
            </a:r>
            <a:endParaRPr sz="1650">
              <a:latin typeface="Cambria"/>
              <a:cs typeface="Cambria"/>
            </a:endParaRPr>
          </a:p>
          <a:p>
            <a:pPr marL="12700" marR="128905">
              <a:lnSpc>
                <a:spcPct val="133100"/>
              </a:lnSpc>
              <a:spcBef>
                <a:spcPts val="560"/>
              </a:spcBef>
            </a:pP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During</a:t>
            </a:r>
            <a:r>
              <a:rPr sz="1350" spc="6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crises,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44413F"/>
                </a:solidFill>
                <a:latin typeface="Tahoma"/>
                <a:cs typeface="Tahoma"/>
              </a:rPr>
              <a:t>people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increasingly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turn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to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social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media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to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share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information,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seek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help,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and</a:t>
            </a:r>
            <a:r>
              <a:rPr sz="1350" spc="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raise awareness.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3850" y="2066924"/>
            <a:ext cx="390525" cy="381000"/>
            <a:chOff x="7943850" y="2066924"/>
            <a:chExt cx="390525" cy="381000"/>
          </a:xfrm>
        </p:grpSpPr>
        <p:sp>
          <p:nvSpPr>
            <p:cNvPr id="10" name="object 10"/>
            <p:cNvSpPr/>
            <p:nvPr/>
          </p:nvSpPr>
          <p:spPr>
            <a:xfrm>
              <a:off x="7948612" y="20716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612" y="20716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54" y="13614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64820" y="355295"/>
                  </a:lnTo>
                  <a:lnTo>
                    <a:pt x="362254" y="357860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28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44700" y="2073275"/>
            <a:ext cx="18415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80" dirty="0">
                <a:solidFill>
                  <a:srgbClr val="44413F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8357" y="2049462"/>
            <a:ext cx="2227580" cy="25317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</a:pPr>
            <a:r>
              <a:rPr sz="1650" spc="175" dirty="0">
                <a:solidFill>
                  <a:srgbClr val="44413F"/>
                </a:solidFill>
                <a:latin typeface="Cambria"/>
                <a:cs typeface="Cambria"/>
              </a:rPr>
              <a:t>Challenges</a:t>
            </a:r>
            <a:r>
              <a:rPr sz="1650" spc="15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45" dirty="0">
                <a:solidFill>
                  <a:srgbClr val="44413F"/>
                </a:solidFill>
                <a:latin typeface="Cambria"/>
                <a:cs typeface="Cambria"/>
              </a:rPr>
              <a:t>in </a:t>
            </a:r>
            <a:r>
              <a:rPr sz="1650" spc="150" dirty="0">
                <a:solidFill>
                  <a:srgbClr val="44413F"/>
                </a:solidFill>
                <a:latin typeface="Cambria"/>
                <a:cs typeface="Cambria"/>
              </a:rPr>
              <a:t>Processing</a:t>
            </a:r>
            <a:r>
              <a:rPr sz="1650" spc="11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30" dirty="0">
                <a:solidFill>
                  <a:srgbClr val="44413F"/>
                </a:solidFill>
                <a:latin typeface="Cambria"/>
                <a:cs typeface="Cambria"/>
              </a:rPr>
              <a:t>Disaster- </a:t>
            </a:r>
            <a:r>
              <a:rPr sz="1650" spc="160" dirty="0">
                <a:solidFill>
                  <a:srgbClr val="44413F"/>
                </a:solidFill>
                <a:latin typeface="Cambria"/>
                <a:cs typeface="Cambria"/>
              </a:rPr>
              <a:t>Related</a:t>
            </a:r>
            <a:r>
              <a:rPr sz="1650" spc="9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25" dirty="0">
                <a:solidFill>
                  <a:srgbClr val="44413F"/>
                </a:solidFill>
                <a:latin typeface="Cambria"/>
                <a:cs typeface="Cambria"/>
              </a:rPr>
              <a:t>Tweets</a:t>
            </a:r>
            <a:endParaRPr sz="1650">
              <a:latin typeface="Cambria"/>
              <a:cs typeface="Cambria"/>
            </a:endParaRPr>
          </a:p>
          <a:p>
            <a:pPr marL="12700" marR="169545">
              <a:lnSpc>
                <a:spcPct val="133300"/>
              </a:lnSpc>
              <a:spcBef>
                <a:spcPts val="555"/>
              </a:spcBef>
            </a:pP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high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volume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4413F"/>
                </a:solidFill>
                <a:latin typeface="Tahoma"/>
                <a:cs typeface="Tahoma"/>
              </a:rPr>
              <a:t>and </a:t>
            </a:r>
            <a:r>
              <a:rPr sz="1350" spc="45" dirty="0">
                <a:solidFill>
                  <a:srgbClr val="44413F"/>
                </a:solidFill>
                <a:latin typeface="Tahoma"/>
                <a:cs typeface="Tahoma"/>
              </a:rPr>
              <a:t>unstructured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nature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4413F"/>
                </a:solidFill>
                <a:latin typeface="Tahoma"/>
                <a:cs typeface="Tahoma"/>
              </a:rPr>
              <a:t>of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disaster</a:t>
            </a:r>
            <a:r>
              <a:rPr sz="1350" spc="1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tweets</a:t>
            </a:r>
            <a:r>
              <a:rPr sz="1350" spc="1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make</a:t>
            </a:r>
            <a:r>
              <a:rPr sz="1350" spc="1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4413F"/>
                </a:solidFill>
                <a:latin typeface="Tahoma"/>
                <a:cs typeface="Tahoma"/>
              </a:rPr>
              <a:t>it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difficult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for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responders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to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quickly</a:t>
            </a:r>
            <a:r>
              <a:rPr sz="1350" spc="1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identify</a:t>
            </a:r>
            <a:r>
              <a:rPr sz="1350" spc="1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16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44413F"/>
                </a:solidFill>
                <a:latin typeface="Tahoma"/>
                <a:cs typeface="Tahoma"/>
              </a:rPr>
              <a:t>most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critical</a:t>
            </a:r>
            <a:r>
              <a:rPr sz="1350" spc="2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messages.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86325" y="4981575"/>
            <a:ext cx="390525" cy="381000"/>
            <a:chOff x="4886325" y="4981575"/>
            <a:chExt cx="390525" cy="381000"/>
          </a:xfrm>
        </p:grpSpPr>
        <p:sp>
          <p:nvSpPr>
            <p:cNvPr id="15" name="object 15"/>
            <p:cNvSpPr/>
            <p:nvPr/>
          </p:nvSpPr>
          <p:spPr>
            <a:xfrm>
              <a:off x="4891087" y="49863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1"/>
                  </a:lnTo>
                  <a:lnTo>
                    <a:pt x="0" y="319857"/>
                  </a:lnTo>
                  <a:lnTo>
                    <a:pt x="18745" y="357858"/>
                  </a:lnTo>
                  <a:lnTo>
                    <a:pt x="51612" y="371476"/>
                  </a:lnTo>
                  <a:lnTo>
                    <a:pt x="329387" y="371476"/>
                  </a:lnTo>
                  <a:lnTo>
                    <a:pt x="367385" y="352728"/>
                  </a:lnTo>
                  <a:lnTo>
                    <a:pt x="381000" y="31985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1087" y="49863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1"/>
                  </a:lnTo>
                  <a:lnTo>
                    <a:pt x="381000" y="319857"/>
                  </a:lnTo>
                  <a:lnTo>
                    <a:pt x="380644" y="323448"/>
                  </a:lnTo>
                  <a:lnTo>
                    <a:pt x="379933" y="327005"/>
                  </a:lnTo>
                  <a:lnTo>
                    <a:pt x="379234" y="330563"/>
                  </a:lnTo>
                  <a:lnTo>
                    <a:pt x="356450" y="362164"/>
                  </a:lnTo>
                  <a:lnTo>
                    <a:pt x="346887" y="367268"/>
                  </a:lnTo>
                  <a:lnTo>
                    <a:pt x="343547" y="368653"/>
                  </a:lnTo>
                  <a:lnTo>
                    <a:pt x="340093" y="369704"/>
                  </a:lnTo>
                  <a:lnTo>
                    <a:pt x="336524" y="370414"/>
                  </a:lnTo>
                  <a:lnTo>
                    <a:pt x="332968" y="371119"/>
                  </a:lnTo>
                  <a:lnTo>
                    <a:pt x="329387" y="371476"/>
                  </a:lnTo>
                  <a:lnTo>
                    <a:pt x="325755" y="371476"/>
                  </a:lnTo>
                  <a:lnTo>
                    <a:pt x="55245" y="371476"/>
                  </a:lnTo>
                  <a:lnTo>
                    <a:pt x="51612" y="371476"/>
                  </a:lnTo>
                  <a:lnTo>
                    <a:pt x="48018" y="371119"/>
                  </a:lnTo>
                  <a:lnTo>
                    <a:pt x="13614" y="352728"/>
                  </a:lnTo>
                  <a:lnTo>
                    <a:pt x="4203" y="337369"/>
                  </a:lnTo>
                  <a:lnTo>
                    <a:pt x="2819" y="334021"/>
                  </a:lnTo>
                  <a:lnTo>
                    <a:pt x="1765" y="330563"/>
                  </a:lnTo>
                  <a:lnTo>
                    <a:pt x="1066" y="327005"/>
                  </a:lnTo>
                  <a:lnTo>
                    <a:pt x="355" y="323448"/>
                  </a:lnTo>
                  <a:lnTo>
                    <a:pt x="0" y="319857"/>
                  </a:lnTo>
                  <a:lnTo>
                    <a:pt x="0" y="316231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87175" y="4987926"/>
            <a:ext cx="18415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80" dirty="0">
                <a:solidFill>
                  <a:srgbClr val="44413F"/>
                </a:solidFill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0832" y="4964113"/>
            <a:ext cx="474027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20" dirty="0">
                <a:solidFill>
                  <a:srgbClr val="44413F"/>
                </a:solidFill>
                <a:latin typeface="Cambria"/>
                <a:cs typeface="Cambria"/>
              </a:rPr>
              <a:t>Need</a:t>
            </a:r>
            <a:r>
              <a:rPr sz="1650" spc="14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70" dirty="0">
                <a:solidFill>
                  <a:srgbClr val="44413F"/>
                </a:solidFill>
                <a:latin typeface="Cambria"/>
                <a:cs typeface="Cambria"/>
              </a:rPr>
              <a:t>for</a:t>
            </a:r>
            <a:r>
              <a:rPr sz="1650" spc="2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90" dirty="0">
                <a:solidFill>
                  <a:srgbClr val="44413F"/>
                </a:solidFill>
                <a:latin typeface="Cambria"/>
                <a:cs typeface="Cambria"/>
              </a:rPr>
              <a:t>Automated</a:t>
            </a:r>
            <a:r>
              <a:rPr sz="1650" spc="14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60" dirty="0">
                <a:solidFill>
                  <a:srgbClr val="44413F"/>
                </a:solidFill>
                <a:latin typeface="Cambria"/>
                <a:cs typeface="Cambria"/>
              </a:rPr>
              <a:t>Prediction</a:t>
            </a:r>
            <a:r>
              <a:rPr sz="1650" spc="14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85" dirty="0">
                <a:solidFill>
                  <a:srgbClr val="44413F"/>
                </a:solidFill>
                <a:latin typeface="Cambria"/>
                <a:cs typeface="Cambria"/>
              </a:rPr>
              <a:t>Models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Leveraging</a:t>
            </a:r>
            <a:r>
              <a:rPr sz="1350" spc="4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machine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learning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can</a:t>
            </a:r>
            <a:r>
              <a:rPr sz="1350" spc="4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enable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rapid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and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44413F"/>
                </a:solidFill>
                <a:latin typeface="Tahoma"/>
                <a:cs typeface="Tahoma"/>
              </a:rPr>
              <a:t>accurate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prioritization</a:t>
            </a:r>
            <a:r>
              <a:rPr sz="1350" spc="1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350" spc="14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disaster-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related</a:t>
            </a:r>
            <a:r>
              <a:rPr sz="1350" spc="14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social</a:t>
            </a:r>
            <a:r>
              <a:rPr sz="1350" spc="14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media</a:t>
            </a:r>
            <a:r>
              <a:rPr sz="1350" spc="14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data.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330325"/>
            <a:ext cx="473138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270" dirty="0"/>
              <a:t>Project</a:t>
            </a:r>
            <a:r>
              <a:rPr spc="245" dirty="0"/>
              <a:t> </a:t>
            </a:r>
            <a:r>
              <a:rPr spc="330" dirty="0"/>
              <a:t>Objective</a:t>
            </a:r>
            <a:r>
              <a:rPr spc="245" dirty="0"/>
              <a:t> </a:t>
            </a:r>
            <a:r>
              <a:rPr spc="330" dirty="0"/>
              <a:t>and </a:t>
            </a:r>
            <a:r>
              <a:rPr spc="260" dirty="0"/>
              <a:t>Dataset</a:t>
            </a:r>
            <a:r>
              <a:rPr spc="254" dirty="0"/>
              <a:t> </a:t>
            </a:r>
            <a:r>
              <a:rPr spc="345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2830512"/>
            <a:ext cx="2779395" cy="2065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45" dirty="0">
                <a:solidFill>
                  <a:srgbClr val="5C4E3D"/>
                </a:solidFill>
                <a:latin typeface="Cambria"/>
                <a:cs typeface="Cambria"/>
              </a:rPr>
              <a:t>Project</a:t>
            </a:r>
            <a:r>
              <a:rPr sz="1650" spc="120" dirty="0">
                <a:solidFill>
                  <a:srgbClr val="5C4E3D"/>
                </a:solidFill>
                <a:latin typeface="Cambria"/>
                <a:cs typeface="Cambria"/>
              </a:rPr>
              <a:t> </a:t>
            </a:r>
            <a:r>
              <a:rPr sz="1650" spc="165" dirty="0">
                <a:solidFill>
                  <a:srgbClr val="5C4E3D"/>
                </a:solidFill>
                <a:latin typeface="Cambria"/>
                <a:cs typeface="Cambria"/>
              </a:rPr>
              <a:t>Objective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3300"/>
              </a:lnSpc>
              <a:spcBef>
                <a:spcPts val="1080"/>
              </a:spcBef>
            </a:pP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Develop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a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machine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learning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44413F"/>
                </a:solidFill>
                <a:latin typeface="Tahoma"/>
                <a:cs typeface="Tahoma"/>
              </a:rPr>
              <a:t>model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to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predict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severity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disaster-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related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tweets,</a:t>
            </a:r>
            <a:r>
              <a:rPr sz="1350" spc="11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enabling</a:t>
            </a:r>
            <a:r>
              <a:rPr sz="1350" spc="5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emergency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responders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to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quickly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identify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the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most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critical information.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7805" y="2830512"/>
            <a:ext cx="2703195" cy="152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45" dirty="0">
                <a:solidFill>
                  <a:srgbClr val="5C4E3D"/>
                </a:solidFill>
                <a:latin typeface="Cambria"/>
                <a:cs typeface="Cambria"/>
              </a:rPr>
              <a:t>Dataset</a:t>
            </a:r>
            <a:r>
              <a:rPr sz="1650" spc="125" dirty="0">
                <a:solidFill>
                  <a:srgbClr val="5C4E3D"/>
                </a:solidFill>
                <a:latin typeface="Cambria"/>
                <a:cs typeface="Cambria"/>
              </a:rPr>
              <a:t> </a:t>
            </a:r>
            <a:r>
              <a:rPr sz="1650" spc="180" dirty="0">
                <a:solidFill>
                  <a:srgbClr val="5C4E3D"/>
                </a:solidFill>
                <a:latin typeface="Cambria"/>
                <a:cs typeface="Cambria"/>
              </a:rPr>
              <a:t>Overview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dataset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includes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over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10,000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tweets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related</a:t>
            </a:r>
            <a:r>
              <a:rPr sz="1350" spc="11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to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various</a:t>
            </a:r>
            <a:r>
              <a:rPr sz="1350" spc="11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natural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disasters,</a:t>
            </a:r>
            <a:r>
              <a:rPr sz="13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with</a:t>
            </a:r>
            <a:r>
              <a:rPr sz="13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annotations</a:t>
            </a:r>
            <a:r>
              <a:rPr sz="1350" spc="8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on</a:t>
            </a:r>
            <a:r>
              <a:rPr sz="13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the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severity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each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tweet.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301750"/>
            <a:ext cx="5170805" cy="1644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05400"/>
              </a:lnSpc>
              <a:spcBef>
                <a:spcPts val="130"/>
              </a:spcBef>
            </a:pPr>
            <a:r>
              <a:rPr spc="325" dirty="0"/>
              <a:t>Data</a:t>
            </a:r>
            <a:r>
              <a:rPr spc="204" dirty="0"/>
              <a:t> </a:t>
            </a:r>
            <a:r>
              <a:rPr spc="280" dirty="0"/>
              <a:t>Preprocessing</a:t>
            </a:r>
            <a:r>
              <a:rPr spc="204" dirty="0"/>
              <a:t> </a:t>
            </a:r>
            <a:r>
              <a:rPr spc="330" dirty="0"/>
              <a:t>and </a:t>
            </a:r>
            <a:r>
              <a:rPr spc="265" dirty="0"/>
              <a:t>Feature</a:t>
            </a:r>
            <a:r>
              <a:rPr spc="250" dirty="0"/>
              <a:t> </a:t>
            </a:r>
            <a:r>
              <a:rPr spc="310" dirty="0"/>
              <a:t>Extraction</a:t>
            </a:r>
            <a:r>
              <a:rPr spc="150" dirty="0"/>
              <a:t> </a:t>
            </a:r>
            <a:r>
              <a:rPr spc="254" dirty="0"/>
              <a:t>with </a:t>
            </a:r>
            <a:r>
              <a:rPr spc="495" dirty="0"/>
              <a:t>TF-</a:t>
            </a:r>
            <a:r>
              <a:rPr spc="459" dirty="0"/>
              <a:t>IDF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3373437"/>
            <a:ext cx="2743200" cy="152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75" dirty="0">
                <a:solidFill>
                  <a:srgbClr val="5C4E3D"/>
                </a:solidFill>
                <a:latin typeface="Cambria"/>
                <a:cs typeface="Cambria"/>
              </a:rPr>
              <a:t>Data</a:t>
            </a:r>
            <a:r>
              <a:rPr sz="1650" spc="110" dirty="0">
                <a:solidFill>
                  <a:srgbClr val="5C4E3D"/>
                </a:solidFill>
                <a:latin typeface="Cambria"/>
                <a:cs typeface="Cambria"/>
              </a:rPr>
              <a:t> </a:t>
            </a:r>
            <a:r>
              <a:rPr sz="1650" spc="185" dirty="0">
                <a:solidFill>
                  <a:srgbClr val="5C4E3D"/>
                </a:solidFill>
                <a:latin typeface="Cambria"/>
                <a:cs typeface="Cambria"/>
              </a:rPr>
              <a:t>Cleaning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Removed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44413F"/>
                </a:solidFill>
                <a:latin typeface="Tahoma"/>
                <a:cs typeface="Tahoma"/>
              </a:rPr>
              <a:t>URLs,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mentions,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4413F"/>
                </a:solidFill>
                <a:latin typeface="Tahoma"/>
                <a:cs typeface="Tahoma"/>
              </a:rPr>
              <a:t>and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other</a:t>
            </a:r>
            <a:r>
              <a:rPr sz="1350" spc="8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irrelevant</a:t>
            </a:r>
            <a:r>
              <a:rPr sz="1350" spc="8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elements</a:t>
            </a:r>
            <a:r>
              <a:rPr sz="1350" spc="8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from</a:t>
            </a:r>
            <a:r>
              <a:rPr sz="1350" spc="8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the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tweet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text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to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prepare</a:t>
            </a:r>
            <a:r>
              <a:rPr sz="13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data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4413F"/>
                </a:solidFill>
                <a:latin typeface="Tahoma"/>
                <a:cs typeface="Tahoma"/>
              </a:rPr>
              <a:t>for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analysis.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7805" y="3373437"/>
            <a:ext cx="2672080" cy="152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40" dirty="0">
                <a:solidFill>
                  <a:srgbClr val="5C4E3D"/>
                </a:solidFill>
                <a:latin typeface="Cambria"/>
                <a:cs typeface="Cambria"/>
              </a:rPr>
              <a:t>Feature</a:t>
            </a:r>
            <a:r>
              <a:rPr sz="1650" spc="125" dirty="0">
                <a:solidFill>
                  <a:srgbClr val="5C4E3D"/>
                </a:solidFill>
                <a:latin typeface="Cambria"/>
                <a:cs typeface="Cambria"/>
              </a:rPr>
              <a:t> </a:t>
            </a:r>
            <a:r>
              <a:rPr sz="1650" spc="150" dirty="0">
                <a:solidFill>
                  <a:srgbClr val="5C4E3D"/>
                </a:solidFill>
                <a:latin typeface="Cambria"/>
                <a:cs typeface="Cambria"/>
              </a:rPr>
              <a:t>Extraction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Utilized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TF-IDF</a:t>
            </a:r>
            <a:r>
              <a:rPr sz="1350" spc="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(Term</a:t>
            </a:r>
            <a:r>
              <a:rPr sz="1350" spc="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Frequency-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Inverse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Document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Frequency)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to </a:t>
            </a:r>
            <a:r>
              <a:rPr sz="1350" spc="45" dirty="0">
                <a:solidFill>
                  <a:srgbClr val="44413F"/>
                </a:solidFill>
                <a:latin typeface="Tahoma"/>
                <a:cs typeface="Tahoma"/>
              </a:rPr>
              <a:t>convert</a:t>
            </a:r>
            <a:r>
              <a:rPr sz="1350" spc="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tweet</a:t>
            </a:r>
            <a:r>
              <a:rPr sz="1350" spc="4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text</a:t>
            </a:r>
            <a:r>
              <a:rPr sz="1350" spc="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44413F"/>
                </a:solidFill>
                <a:latin typeface="Tahoma"/>
                <a:cs typeface="Tahoma"/>
              </a:rPr>
              <a:t>into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numerical</a:t>
            </a:r>
            <a:r>
              <a:rPr sz="1350" spc="19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feature</a:t>
            </a:r>
            <a:r>
              <a:rPr sz="1350" spc="19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vectors.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7374" y="2692400"/>
            <a:ext cx="10156825" cy="104669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z="3350" spc="-150" dirty="0">
                <a:solidFill>
                  <a:srgbClr val="5C4E3D"/>
                </a:solidFill>
                <a:latin typeface="Cambria"/>
                <a:cs typeface="Cambria"/>
              </a:rPr>
              <a:t>Modeling Techniques: Logistic Regression, Random Forest, </a:t>
            </a:r>
            <a:r>
              <a:rPr lang="en-IN" sz="3350" spc="-150" dirty="0">
                <a:solidFill>
                  <a:srgbClr val="5C4E3D"/>
                </a:solidFill>
                <a:latin typeface="Cambria"/>
                <a:cs typeface="Cambria"/>
              </a:rPr>
              <a:t>Hyper-Parameter Tuning</a:t>
            </a:r>
            <a:endParaRPr sz="3350" spc="-15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075" y="4038600"/>
            <a:ext cx="3295650" cy="1828800"/>
            <a:chOff x="600075" y="4038600"/>
            <a:chExt cx="3295650" cy="1828800"/>
          </a:xfrm>
        </p:grpSpPr>
        <p:sp>
          <p:nvSpPr>
            <p:cNvPr id="5" name="object 5"/>
            <p:cNvSpPr/>
            <p:nvPr/>
          </p:nvSpPr>
          <p:spPr>
            <a:xfrm>
              <a:off x="604837" y="4043362"/>
              <a:ext cx="3286125" cy="1819275"/>
            </a:xfrm>
            <a:custGeom>
              <a:avLst/>
              <a:gdLst/>
              <a:ahLst/>
              <a:cxnLst/>
              <a:rect l="l" t="t" r="r" b="b"/>
              <a:pathLst>
                <a:path w="3286125" h="1819275">
                  <a:moveTo>
                    <a:pt x="323451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764031"/>
                  </a:lnTo>
                  <a:lnTo>
                    <a:pt x="0" y="1767657"/>
                  </a:lnTo>
                  <a:lnTo>
                    <a:pt x="18747" y="1805658"/>
                  </a:lnTo>
                  <a:lnTo>
                    <a:pt x="51619" y="1819276"/>
                  </a:lnTo>
                  <a:lnTo>
                    <a:pt x="3234512" y="1819276"/>
                  </a:lnTo>
                  <a:lnTo>
                    <a:pt x="3272510" y="1800528"/>
                  </a:lnTo>
                  <a:lnTo>
                    <a:pt x="3286125" y="1767657"/>
                  </a:lnTo>
                  <a:lnTo>
                    <a:pt x="3286125" y="51612"/>
                  </a:lnTo>
                  <a:lnTo>
                    <a:pt x="3267379" y="13614"/>
                  </a:lnTo>
                  <a:lnTo>
                    <a:pt x="3238093" y="355"/>
                  </a:lnTo>
                  <a:lnTo>
                    <a:pt x="3234512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837" y="4043362"/>
              <a:ext cx="3286125" cy="1819275"/>
            </a:xfrm>
            <a:custGeom>
              <a:avLst/>
              <a:gdLst/>
              <a:ahLst/>
              <a:cxnLst/>
              <a:rect l="l" t="t" r="r" b="b"/>
              <a:pathLst>
                <a:path w="3286125" h="1819275">
                  <a:moveTo>
                    <a:pt x="0" y="17640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66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81921" y="34099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764031"/>
                  </a:lnTo>
                  <a:lnTo>
                    <a:pt x="3286125" y="1767657"/>
                  </a:lnTo>
                  <a:lnTo>
                    <a:pt x="3285769" y="1771248"/>
                  </a:lnTo>
                  <a:lnTo>
                    <a:pt x="3285058" y="1774805"/>
                  </a:lnTo>
                  <a:lnTo>
                    <a:pt x="3284359" y="1778363"/>
                  </a:lnTo>
                  <a:lnTo>
                    <a:pt x="3261575" y="1809964"/>
                  </a:lnTo>
                  <a:lnTo>
                    <a:pt x="3252012" y="1815068"/>
                  </a:lnTo>
                  <a:lnTo>
                    <a:pt x="3248672" y="1816458"/>
                  </a:lnTo>
                  <a:lnTo>
                    <a:pt x="3245218" y="1817504"/>
                  </a:lnTo>
                  <a:lnTo>
                    <a:pt x="3241649" y="1818214"/>
                  </a:lnTo>
                  <a:lnTo>
                    <a:pt x="3238093" y="1818919"/>
                  </a:lnTo>
                  <a:lnTo>
                    <a:pt x="3234512" y="1819276"/>
                  </a:lnTo>
                  <a:lnTo>
                    <a:pt x="3230880" y="1819276"/>
                  </a:lnTo>
                  <a:lnTo>
                    <a:pt x="55245" y="1819276"/>
                  </a:lnTo>
                  <a:lnTo>
                    <a:pt x="51619" y="1819276"/>
                  </a:lnTo>
                  <a:lnTo>
                    <a:pt x="48026" y="1818919"/>
                  </a:lnTo>
                  <a:lnTo>
                    <a:pt x="13618" y="1800528"/>
                  </a:lnTo>
                  <a:lnTo>
                    <a:pt x="9311" y="1794719"/>
                  </a:lnTo>
                  <a:lnTo>
                    <a:pt x="7292" y="1791703"/>
                  </a:lnTo>
                  <a:lnTo>
                    <a:pt x="5590" y="1788523"/>
                  </a:lnTo>
                  <a:lnTo>
                    <a:pt x="4207" y="1785169"/>
                  </a:lnTo>
                  <a:lnTo>
                    <a:pt x="2818" y="1781816"/>
                  </a:lnTo>
                  <a:lnTo>
                    <a:pt x="1771" y="1778363"/>
                  </a:lnTo>
                  <a:lnTo>
                    <a:pt x="1061" y="1774805"/>
                  </a:lnTo>
                  <a:lnTo>
                    <a:pt x="351" y="1771248"/>
                  </a:lnTo>
                  <a:lnTo>
                    <a:pt x="0" y="1767657"/>
                  </a:lnTo>
                  <a:lnTo>
                    <a:pt x="0" y="1764031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8350" y="4202112"/>
            <a:ext cx="2468245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5" dirty="0">
                <a:solidFill>
                  <a:srgbClr val="44413F"/>
                </a:solidFill>
                <a:latin typeface="Cambria"/>
                <a:cs typeface="Cambria"/>
              </a:rPr>
              <a:t>Logistic</a:t>
            </a:r>
            <a:r>
              <a:rPr sz="1650" spc="145" dirty="0">
                <a:solidFill>
                  <a:srgbClr val="44413F"/>
                </a:solidFill>
                <a:latin typeface="Cambria"/>
                <a:cs typeface="Cambria"/>
              </a:rPr>
              <a:t> Regression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Employed</a:t>
            </a:r>
            <a:r>
              <a:rPr sz="1350" spc="1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a</a:t>
            </a:r>
            <a:r>
              <a:rPr sz="1350" spc="14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logistic</a:t>
            </a:r>
            <a:r>
              <a:rPr sz="1350" spc="1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regression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model</a:t>
            </a:r>
            <a:r>
              <a:rPr sz="1350" spc="-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to</a:t>
            </a:r>
            <a:r>
              <a:rPr sz="1350" spc="-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predict</a:t>
            </a:r>
            <a:r>
              <a:rPr sz="1350" spc="-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-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binary 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classification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tweet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severity.</a:t>
            </a:r>
            <a:endParaRPr sz="135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7175" y="4038600"/>
            <a:ext cx="3295650" cy="1828800"/>
            <a:chOff x="4067175" y="4038600"/>
            <a:chExt cx="3295650" cy="1828800"/>
          </a:xfrm>
        </p:grpSpPr>
        <p:sp>
          <p:nvSpPr>
            <p:cNvPr id="9" name="object 9"/>
            <p:cNvSpPr/>
            <p:nvPr/>
          </p:nvSpPr>
          <p:spPr>
            <a:xfrm>
              <a:off x="4071937" y="4043362"/>
              <a:ext cx="3286125" cy="1819275"/>
            </a:xfrm>
            <a:custGeom>
              <a:avLst/>
              <a:gdLst/>
              <a:ahLst/>
              <a:cxnLst/>
              <a:rect l="l" t="t" r="r" b="b"/>
              <a:pathLst>
                <a:path w="3286125" h="1819275">
                  <a:moveTo>
                    <a:pt x="3234512" y="0"/>
                  </a:moveTo>
                  <a:lnTo>
                    <a:pt x="51612" y="0"/>
                  </a:lnTo>
                  <a:lnTo>
                    <a:pt x="48031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764031"/>
                  </a:lnTo>
                  <a:lnTo>
                    <a:pt x="0" y="1767657"/>
                  </a:lnTo>
                  <a:lnTo>
                    <a:pt x="18745" y="1805658"/>
                  </a:lnTo>
                  <a:lnTo>
                    <a:pt x="51612" y="1819276"/>
                  </a:lnTo>
                  <a:lnTo>
                    <a:pt x="3234512" y="1819276"/>
                  </a:lnTo>
                  <a:lnTo>
                    <a:pt x="3272510" y="1800528"/>
                  </a:lnTo>
                  <a:lnTo>
                    <a:pt x="3286125" y="1767657"/>
                  </a:lnTo>
                  <a:lnTo>
                    <a:pt x="3286125" y="51612"/>
                  </a:lnTo>
                  <a:lnTo>
                    <a:pt x="3267379" y="13614"/>
                  </a:lnTo>
                  <a:lnTo>
                    <a:pt x="3238093" y="355"/>
                  </a:lnTo>
                  <a:lnTo>
                    <a:pt x="3234512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1937" y="4043362"/>
              <a:ext cx="3286125" cy="1819275"/>
            </a:xfrm>
            <a:custGeom>
              <a:avLst/>
              <a:gdLst/>
              <a:ahLst/>
              <a:cxnLst/>
              <a:rect l="l" t="t" r="r" b="b"/>
              <a:pathLst>
                <a:path w="3286125" h="1819275">
                  <a:moveTo>
                    <a:pt x="0" y="17640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31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66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764031"/>
                  </a:lnTo>
                  <a:lnTo>
                    <a:pt x="3286125" y="1767657"/>
                  </a:lnTo>
                  <a:lnTo>
                    <a:pt x="3285769" y="1771248"/>
                  </a:lnTo>
                  <a:lnTo>
                    <a:pt x="3285058" y="1774805"/>
                  </a:lnTo>
                  <a:lnTo>
                    <a:pt x="3284359" y="1778363"/>
                  </a:lnTo>
                  <a:lnTo>
                    <a:pt x="3261575" y="1809964"/>
                  </a:lnTo>
                  <a:lnTo>
                    <a:pt x="3252012" y="1815068"/>
                  </a:lnTo>
                  <a:lnTo>
                    <a:pt x="3248672" y="1816458"/>
                  </a:lnTo>
                  <a:lnTo>
                    <a:pt x="3245218" y="1817504"/>
                  </a:lnTo>
                  <a:lnTo>
                    <a:pt x="3241649" y="1818214"/>
                  </a:lnTo>
                  <a:lnTo>
                    <a:pt x="3238093" y="1818919"/>
                  </a:lnTo>
                  <a:lnTo>
                    <a:pt x="3234512" y="1819276"/>
                  </a:lnTo>
                  <a:lnTo>
                    <a:pt x="3230880" y="1819276"/>
                  </a:lnTo>
                  <a:lnTo>
                    <a:pt x="55245" y="1819276"/>
                  </a:lnTo>
                  <a:lnTo>
                    <a:pt x="51612" y="1819276"/>
                  </a:lnTo>
                  <a:lnTo>
                    <a:pt x="48031" y="1818919"/>
                  </a:lnTo>
                  <a:lnTo>
                    <a:pt x="44462" y="1818214"/>
                  </a:lnTo>
                  <a:lnTo>
                    <a:pt x="40906" y="1817504"/>
                  </a:lnTo>
                  <a:lnTo>
                    <a:pt x="37452" y="1816458"/>
                  </a:lnTo>
                  <a:lnTo>
                    <a:pt x="34099" y="1815068"/>
                  </a:lnTo>
                  <a:lnTo>
                    <a:pt x="30746" y="1813680"/>
                  </a:lnTo>
                  <a:lnTo>
                    <a:pt x="4203" y="1785169"/>
                  </a:lnTo>
                  <a:lnTo>
                    <a:pt x="2819" y="1781816"/>
                  </a:lnTo>
                  <a:lnTo>
                    <a:pt x="1765" y="1778363"/>
                  </a:lnTo>
                  <a:lnTo>
                    <a:pt x="1066" y="1774805"/>
                  </a:lnTo>
                  <a:lnTo>
                    <a:pt x="355" y="1771248"/>
                  </a:lnTo>
                  <a:lnTo>
                    <a:pt x="0" y="1767657"/>
                  </a:lnTo>
                  <a:lnTo>
                    <a:pt x="0" y="1764031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5450" y="4202112"/>
            <a:ext cx="2880995" cy="1455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54" dirty="0">
                <a:solidFill>
                  <a:srgbClr val="44413F"/>
                </a:solidFill>
                <a:latin typeface="Cambria"/>
                <a:cs typeface="Cambria"/>
              </a:rPr>
              <a:t>Random</a:t>
            </a:r>
            <a:r>
              <a:rPr sz="1650" spc="125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20" dirty="0">
                <a:solidFill>
                  <a:srgbClr val="44413F"/>
                </a:solidFill>
                <a:latin typeface="Cambria"/>
                <a:cs typeface="Cambria"/>
              </a:rPr>
              <a:t>Forest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Utilized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a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random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forest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classifier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to </a:t>
            </a:r>
            <a:r>
              <a:rPr sz="1350" spc="45" dirty="0">
                <a:solidFill>
                  <a:srgbClr val="44413F"/>
                </a:solidFill>
                <a:latin typeface="Tahoma"/>
                <a:cs typeface="Tahoma"/>
              </a:rPr>
              <a:t>capture</a:t>
            </a:r>
            <a:r>
              <a:rPr sz="1350" spc="8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nonlinear</a:t>
            </a:r>
            <a:r>
              <a:rPr sz="1350" spc="9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relationships</a:t>
            </a:r>
            <a:r>
              <a:rPr sz="1350" spc="9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4413F"/>
                </a:solidFill>
                <a:latin typeface="Tahoma"/>
                <a:cs typeface="Tahoma"/>
              </a:rPr>
              <a:t>and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handle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multi-class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nature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the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problem.</a:t>
            </a:r>
            <a:endParaRPr sz="135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34275" y="4038600"/>
            <a:ext cx="3295650" cy="1828800"/>
            <a:chOff x="7534275" y="4038600"/>
            <a:chExt cx="3295650" cy="1828800"/>
          </a:xfrm>
        </p:grpSpPr>
        <p:sp>
          <p:nvSpPr>
            <p:cNvPr id="13" name="object 13"/>
            <p:cNvSpPr/>
            <p:nvPr/>
          </p:nvSpPr>
          <p:spPr>
            <a:xfrm>
              <a:off x="7539037" y="4043362"/>
              <a:ext cx="3286125" cy="1819275"/>
            </a:xfrm>
            <a:custGeom>
              <a:avLst/>
              <a:gdLst/>
              <a:ahLst/>
              <a:cxnLst/>
              <a:rect l="l" t="t" r="r" b="b"/>
              <a:pathLst>
                <a:path w="3286125" h="1819275">
                  <a:moveTo>
                    <a:pt x="323451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764031"/>
                  </a:lnTo>
                  <a:lnTo>
                    <a:pt x="0" y="1767657"/>
                  </a:lnTo>
                  <a:lnTo>
                    <a:pt x="18745" y="1805658"/>
                  </a:lnTo>
                  <a:lnTo>
                    <a:pt x="51612" y="1819276"/>
                  </a:lnTo>
                  <a:lnTo>
                    <a:pt x="3234512" y="1819276"/>
                  </a:lnTo>
                  <a:lnTo>
                    <a:pt x="3272510" y="1800528"/>
                  </a:lnTo>
                  <a:lnTo>
                    <a:pt x="3286125" y="1767657"/>
                  </a:lnTo>
                  <a:lnTo>
                    <a:pt x="3286125" y="51612"/>
                  </a:lnTo>
                  <a:lnTo>
                    <a:pt x="3267379" y="13614"/>
                  </a:lnTo>
                  <a:lnTo>
                    <a:pt x="3238093" y="355"/>
                  </a:lnTo>
                  <a:lnTo>
                    <a:pt x="3234512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9037" y="4043362"/>
              <a:ext cx="3286125" cy="1819275"/>
            </a:xfrm>
            <a:custGeom>
              <a:avLst/>
              <a:gdLst/>
              <a:ahLst/>
              <a:cxnLst/>
              <a:rect l="l" t="t" r="r" b="b"/>
              <a:pathLst>
                <a:path w="3286125" h="1819275">
                  <a:moveTo>
                    <a:pt x="0" y="17640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66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58553" y="7289"/>
                  </a:lnTo>
                  <a:lnTo>
                    <a:pt x="3261563" y="9309"/>
                  </a:lnTo>
                  <a:lnTo>
                    <a:pt x="3264585" y="11328"/>
                  </a:lnTo>
                  <a:lnTo>
                    <a:pt x="3267379" y="13614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764031"/>
                  </a:lnTo>
                  <a:lnTo>
                    <a:pt x="3286125" y="1767657"/>
                  </a:lnTo>
                  <a:lnTo>
                    <a:pt x="3285769" y="1771248"/>
                  </a:lnTo>
                  <a:lnTo>
                    <a:pt x="3285058" y="1774805"/>
                  </a:lnTo>
                  <a:lnTo>
                    <a:pt x="3284359" y="1778363"/>
                  </a:lnTo>
                  <a:lnTo>
                    <a:pt x="3261563" y="1809964"/>
                  </a:lnTo>
                  <a:lnTo>
                    <a:pt x="3258553" y="1811978"/>
                  </a:lnTo>
                  <a:lnTo>
                    <a:pt x="3255378" y="1813680"/>
                  </a:lnTo>
                  <a:lnTo>
                    <a:pt x="3252012" y="1815068"/>
                  </a:lnTo>
                  <a:lnTo>
                    <a:pt x="3248672" y="1816458"/>
                  </a:lnTo>
                  <a:lnTo>
                    <a:pt x="3245218" y="1817504"/>
                  </a:lnTo>
                  <a:lnTo>
                    <a:pt x="3241649" y="1818214"/>
                  </a:lnTo>
                  <a:lnTo>
                    <a:pt x="3238093" y="1818919"/>
                  </a:lnTo>
                  <a:lnTo>
                    <a:pt x="3234512" y="1819276"/>
                  </a:lnTo>
                  <a:lnTo>
                    <a:pt x="3230880" y="1819276"/>
                  </a:lnTo>
                  <a:lnTo>
                    <a:pt x="55245" y="1819276"/>
                  </a:lnTo>
                  <a:lnTo>
                    <a:pt x="51612" y="1819276"/>
                  </a:lnTo>
                  <a:lnTo>
                    <a:pt x="48018" y="1818919"/>
                  </a:lnTo>
                  <a:lnTo>
                    <a:pt x="44462" y="1818214"/>
                  </a:lnTo>
                  <a:lnTo>
                    <a:pt x="40906" y="1817504"/>
                  </a:lnTo>
                  <a:lnTo>
                    <a:pt x="37452" y="1816458"/>
                  </a:lnTo>
                  <a:lnTo>
                    <a:pt x="34099" y="1815068"/>
                  </a:lnTo>
                  <a:lnTo>
                    <a:pt x="30746" y="1813680"/>
                  </a:lnTo>
                  <a:lnTo>
                    <a:pt x="4203" y="1785169"/>
                  </a:lnTo>
                  <a:lnTo>
                    <a:pt x="2819" y="1781816"/>
                  </a:lnTo>
                  <a:lnTo>
                    <a:pt x="1765" y="1778363"/>
                  </a:lnTo>
                  <a:lnTo>
                    <a:pt x="1066" y="1774805"/>
                  </a:lnTo>
                  <a:lnTo>
                    <a:pt x="355" y="1771248"/>
                  </a:lnTo>
                  <a:lnTo>
                    <a:pt x="0" y="1767657"/>
                  </a:lnTo>
                  <a:lnTo>
                    <a:pt x="0" y="1764031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30112" y="4202112"/>
            <a:ext cx="3286124" cy="199605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Hyperparameter Tuning: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 Search was applied to tune hyperparameters, such as the number of estimators and maximum depth for Random Forest.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endParaRPr lang="en-US" sz="13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16565" cy="6440805"/>
          </a:xfrm>
          <a:custGeom>
            <a:avLst/>
            <a:gdLst/>
            <a:ahLst/>
            <a:cxnLst/>
            <a:rect l="l" t="t" r="r" b="b"/>
            <a:pathLst>
              <a:path w="10616565" h="6440805">
                <a:moveTo>
                  <a:pt x="10616083" y="0"/>
                </a:moveTo>
                <a:lnTo>
                  <a:pt x="0" y="0"/>
                </a:lnTo>
                <a:lnTo>
                  <a:pt x="0" y="6440423"/>
                </a:lnTo>
                <a:lnTo>
                  <a:pt x="10616083" y="6440423"/>
                </a:lnTo>
                <a:lnTo>
                  <a:pt x="10616083" y="0"/>
                </a:lnTo>
                <a:close/>
              </a:path>
            </a:pathLst>
          </a:custGeom>
          <a:solidFill>
            <a:srgbClr val="FFF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5051" y="0"/>
            <a:ext cx="3981031" cy="64404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644" y="420789"/>
            <a:ext cx="4094479" cy="14941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60"/>
              </a:spcBef>
            </a:pPr>
            <a:r>
              <a:rPr sz="3100" spc="290" dirty="0"/>
              <a:t>Evaluation</a:t>
            </a:r>
            <a:r>
              <a:rPr sz="3100" spc="215" dirty="0"/>
              <a:t> </a:t>
            </a:r>
            <a:r>
              <a:rPr sz="3100" spc="254" dirty="0"/>
              <a:t>Metrics: </a:t>
            </a:r>
            <a:r>
              <a:rPr sz="3100" spc="285" dirty="0"/>
              <a:t>Accuracy,</a:t>
            </a:r>
            <a:r>
              <a:rPr sz="3100" spc="245" dirty="0"/>
              <a:t> </a:t>
            </a:r>
            <a:r>
              <a:rPr sz="3100" spc="250" dirty="0"/>
              <a:t>Precision, </a:t>
            </a:r>
            <a:r>
              <a:rPr sz="3100" spc="260" dirty="0"/>
              <a:t>Recall, </a:t>
            </a:r>
            <a:r>
              <a:rPr sz="3100" spc="275" dirty="0"/>
              <a:t>F1-</a:t>
            </a:r>
            <a:r>
              <a:rPr sz="3100" spc="245" dirty="0"/>
              <a:t>Score</a:t>
            </a:r>
            <a:endParaRPr sz="3100"/>
          </a:p>
        </p:txBody>
      </p:sp>
      <p:grpSp>
        <p:nvGrpSpPr>
          <p:cNvPr id="7" name="object 7"/>
          <p:cNvGrpSpPr/>
          <p:nvPr/>
        </p:nvGrpSpPr>
        <p:grpSpPr>
          <a:xfrm>
            <a:off x="617038" y="2167450"/>
            <a:ext cx="902969" cy="3839845"/>
            <a:chOff x="617038" y="2167450"/>
            <a:chExt cx="902969" cy="3839845"/>
          </a:xfrm>
        </p:grpSpPr>
        <p:sp>
          <p:nvSpPr>
            <p:cNvPr id="8" name="object 8"/>
            <p:cNvSpPr/>
            <p:nvPr/>
          </p:nvSpPr>
          <p:spPr>
            <a:xfrm>
              <a:off x="787349" y="2167457"/>
              <a:ext cx="732155" cy="3839845"/>
            </a:xfrm>
            <a:custGeom>
              <a:avLst/>
              <a:gdLst/>
              <a:ahLst/>
              <a:cxnLst/>
              <a:rect l="l" t="t" r="r" b="b"/>
              <a:pathLst>
                <a:path w="732155" h="3839845">
                  <a:moveTo>
                    <a:pt x="17691" y="6400"/>
                  </a:moveTo>
                  <a:lnTo>
                    <a:pt x="16840" y="4318"/>
                  </a:lnTo>
                  <a:lnTo>
                    <a:pt x="13385" y="863"/>
                  </a:lnTo>
                  <a:lnTo>
                    <a:pt x="11290" y="0"/>
                  </a:lnTo>
                  <a:lnTo>
                    <a:pt x="6413" y="0"/>
                  </a:lnTo>
                  <a:lnTo>
                    <a:pt x="4318" y="863"/>
                  </a:lnTo>
                  <a:lnTo>
                    <a:pt x="863" y="4318"/>
                  </a:lnTo>
                  <a:lnTo>
                    <a:pt x="0" y="6400"/>
                  </a:lnTo>
                  <a:lnTo>
                    <a:pt x="0" y="3830637"/>
                  </a:lnTo>
                  <a:lnTo>
                    <a:pt x="0" y="3833076"/>
                  </a:lnTo>
                  <a:lnTo>
                    <a:pt x="863" y="3835158"/>
                  </a:lnTo>
                  <a:lnTo>
                    <a:pt x="4318" y="3838613"/>
                  </a:lnTo>
                  <a:lnTo>
                    <a:pt x="6413" y="3839476"/>
                  </a:lnTo>
                  <a:lnTo>
                    <a:pt x="11290" y="3839476"/>
                  </a:lnTo>
                  <a:lnTo>
                    <a:pt x="13385" y="3838613"/>
                  </a:lnTo>
                  <a:lnTo>
                    <a:pt x="16840" y="3835158"/>
                  </a:lnTo>
                  <a:lnTo>
                    <a:pt x="17691" y="3833076"/>
                  </a:lnTo>
                  <a:lnTo>
                    <a:pt x="17691" y="6400"/>
                  </a:lnTo>
                  <a:close/>
                </a:path>
                <a:path w="732155" h="3839845">
                  <a:moveTo>
                    <a:pt x="732078" y="360273"/>
                  </a:moveTo>
                  <a:lnTo>
                    <a:pt x="731202" y="358190"/>
                  </a:lnTo>
                  <a:lnTo>
                    <a:pt x="727748" y="354723"/>
                  </a:lnTo>
                  <a:lnTo>
                    <a:pt x="725678" y="353872"/>
                  </a:lnTo>
                  <a:lnTo>
                    <a:pt x="181127" y="353872"/>
                  </a:lnTo>
                  <a:lnTo>
                    <a:pt x="179044" y="354723"/>
                  </a:lnTo>
                  <a:lnTo>
                    <a:pt x="175590" y="358190"/>
                  </a:lnTo>
                  <a:lnTo>
                    <a:pt x="174726" y="360273"/>
                  </a:lnTo>
                  <a:lnTo>
                    <a:pt x="174726" y="362712"/>
                  </a:lnTo>
                  <a:lnTo>
                    <a:pt x="174726" y="365150"/>
                  </a:lnTo>
                  <a:lnTo>
                    <a:pt x="175590" y="367245"/>
                  </a:lnTo>
                  <a:lnTo>
                    <a:pt x="179044" y="370700"/>
                  </a:lnTo>
                  <a:lnTo>
                    <a:pt x="181127" y="371563"/>
                  </a:lnTo>
                  <a:lnTo>
                    <a:pt x="725678" y="371563"/>
                  </a:lnTo>
                  <a:lnTo>
                    <a:pt x="727748" y="370700"/>
                  </a:lnTo>
                  <a:lnTo>
                    <a:pt x="731202" y="367245"/>
                  </a:lnTo>
                  <a:lnTo>
                    <a:pt x="732078" y="365150"/>
                  </a:lnTo>
                  <a:lnTo>
                    <a:pt x="732078" y="360273"/>
                  </a:lnTo>
                  <a:close/>
                </a:path>
              </a:pathLst>
            </a:custGeom>
            <a:solidFill>
              <a:srgbClr val="DDD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483" y="2357655"/>
              <a:ext cx="354330" cy="345440"/>
            </a:xfrm>
            <a:custGeom>
              <a:avLst/>
              <a:gdLst/>
              <a:ahLst/>
              <a:cxnLst/>
              <a:rect l="l" t="t" r="r" b="b"/>
              <a:pathLst>
                <a:path w="354330" h="345439">
                  <a:moveTo>
                    <a:pt x="305926" y="0"/>
                  </a:moveTo>
                  <a:lnTo>
                    <a:pt x="47943" y="0"/>
                  </a:lnTo>
                  <a:lnTo>
                    <a:pt x="44606" y="330"/>
                  </a:lnTo>
                  <a:lnTo>
                    <a:pt x="10519" y="20005"/>
                  </a:lnTo>
                  <a:lnTo>
                    <a:pt x="0" y="47937"/>
                  </a:lnTo>
                  <a:lnTo>
                    <a:pt x="0" y="293711"/>
                  </a:lnTo>
                  <a:lnTo>
                    <a:pt x="0" y="297085"/>
                  </a:lnTo>
                  <a:lnTo>
                    <a:pt x="17412" y="332377"/>
                  </a:lnTo>
                  <a:lnTo>
                    <a:pt x="47943" y="345022"/>
                  </a:lnTo>
                  <a:lnTo>
                    <a:pt x="305926" y="345022"/>
                  </a:lnTo>
                  <a:lnTo>
                    <a:pt x="341220" y="327612"/>
                  </a:lnTo>
                  <a:lnTo>
                    <a:pt x="353869" y="297085"/>
                  </a:lnTo>
                  <a:lnTo>
                    <a:pt x="353869" y="47937"/>
                  </a:lnTo>
                  <a:lnTo>
                    <a:pt x="336456" y="12644"/>
                  </a:lnTo>
                  <a:lnTo>
                    <a:pt x="309263" y="330"/>
                  </a:lnTo>
                  <a:lnTo>
                    <a:pt x="305926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1483" y="2357655"/>
              <a:ext cx="354330" cy="345440"/>
            </a:xfrm>
            <a:custGeom>
              <a:avLst/>
              <a:gdLst/>
              <a:ahLst/>
              <a:cxnLst/>
              <a:rect l="l" t="t" r="r" b="b"/>
              <a:pathLst>
                <a:path w="354330" h="345439">
                  <a:moveTo>
                    <a:pt x="0" y="293711"/>
                  </a:moveTo>
                  <a:lnTo>
                    <a:pt x="0" y="51311"/>
                  </a:lnTo>
                  <a:lnTo>
                    <a:pt x="0" y="47937"/>
                  </a:lnTo>
                  <a:lnTo>
                    <a:pt x="326" y="44611"/>
                  </a:lnTo>
                  <a:lnTo>
                    <a:pt x="986" y="41296"/>
                  </a:lnTo>
                  <a:lnTo>
                    <a:pt x="1645" y="37993"/>
                  </a:lnTo>
                  <a:lnTo>
                    <a:pt x="2617" y="34785"/>
                  </a:lnTo>
                  <a:lnTo>
                    <a:pt x="3907" y="31671"/>
                  </a:lnTo>
                  <a:lnTo>
                    <a:pt x="5192" y="28557"/>
                  </a:lnTo>
                  <a:lnTo>
                    <a:pt x="22803" y="8646"/>
                  </a:lnTo>
                  <a:lnTo>
                    <a:pt x="25604" y="6770"/>
                  </a:lnTo>
                  <a:lnTo>
                    <a:pt x="41298" y="990"/>
                  </a:lnTo>
                  <a:lnTo>
                    <a:pt x="44606" y="330"/>
                  </a:lnTo>
                  <a:lnTo>
                    <a:pt x="47943" y="0"/>
                  </a:lnTo>
                  <a:lnTo>
                    <a:pt x="51311" y="0"/>
                  </a:lnTo>
                  <a:lnTo>
                    <a:pt x="302558" y="0"/>
                  </a:lnTo>
                  <a:lnTo>
                    <a:pt x="305926" y="0"/>
                  </a:lnTo>
                  <a:lnTo>
                    <a:pt x="309263" y="330"/>
                  </a:lnTo>
                  <a:lnTo>
                    <a:pt x="312570" y="990"/>
                  </a:lnTo>
                  <a:lnTo>
                    <a:pt x="315874" y="1639"/>
                  </a:lnTo>
                  <a:lnTo>
                    <a:pt x="331066" y="8646"/>
                  </a:lnTo>
                  <a:lnTo>
                    <a:pt x="333867" y="10521"/>
                  </a:lnTo>
                  <a:lnTo>
                    <a:pt x="353542" y="44611"/>
                  </a:lnTo>
                  <a:lnTo>
                    <a:pt x="353869" y="47937"/>
                  </a:lnTo>
                  <a:lnTo>
                    <a:pt x="353869" y="51311"/>
                  </a:lnTo>
                  <a:lnTo>
                    <a:pt x="353869" y="293711"/>
                  </a:lnTo>
                  <a:lnTo>
                    <a:pt x="353869" y="297085"/>
                  </a:lnTo>
                  <a:lnTo>
                    <a:pt x="353542" y="300411"/>
                  </a:lnTo>
                  <a:lnTo>
                    <a:pt x="352883" y="303714"/>
                  </a:lnTo>
                  <a:lnTo>
                    <a:pt x="352223" y="307028"/>
                  </a:lnTo>
                  <a:lnTo>
                    <a:pt x="328264" y="338240"/>
                  </a:lnTo>
                  <a:lnTo>
                    <a:pt x="312570" y="344031"/>
                  </a:lnTo>
                  <a:lnTo>
                    <a:pt x="309263" y="344692"/>
                  </a:lnTo>
                  <a:lnTo>
                    <a:pt x="305926" y="345022"/>
                  </a:lnTo>
                  <a:lnTo>
                    <a:pt x="302558" y="345022"/>
                  </a:lnTo>
                  <a:lnTo>
                    <a:pt x="51311" y="345022"/>
                  </a:lnTo>
                  <a:lnTo>
                    <a:pt x="47943" y="345022"/>
                  </a:lnTo>
                  <a:lnTo>
                    <a:pt x="44606" y="344692"/>
                  </a:lnTo>
                  <a:lnTo>
                    <a:pt x="41298" y="344031"/>
                  </a:lnTo>
                  <a:lnTo>
                    <a:pt x="37994" y="343383"/>
                  </a:lnTo>
                  <a:lnTo>
                    <a:pt x="6777" y="319414"/>
                  </a:lnTo>
                  <a:lnTo>
                    <a:pt x="3907" y="313351"/>
                  </a:lnTo>
                  <a:lnTo>
                    <a:pt x="2617" y="310237"/>
                  </a:lnTo>
                  <a:lnTo>
                    <a:pt x="1645" y="307028"/>
                  </a:lnTo>
                  <a:lnTo>
                    <a:pt x="986" y="303714"/>
                  </a:lnTo>
                  <a:lnTo>
                    <a:pt x="326" y="300411"/>
                  </a:lnTo>
                  <a:lnTo>
                    <a:pt x="0" y="297085"/>
                  </a:lnTo>
                  <a:lnTo>
                    <a:pt x="0" y="293711"/>
                  </a:lnTo>
                  <a:close/>
                </a:path>
              </a:pathLst>
            </a:custGeom>
            <a:ln w="8846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0149" y="2358225"/>
            <a:ext cx="13208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-135" dirty="0">
                <a:solidFill>
                  <a:srgbClr val="44413F"/>
                </a:solidFill>
                <a:latin typeface="Cambria"/>
                <a:cs typeface="Cambria"/>
              </a:rPr>
              <a:t>1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9333" y="2309568"/>
            <a:ext cx="3554729" cy="840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145" dirty="0">
                <a:solidFill>
                  <a:srgbClr val="44413F"/>
                </a:solidFill>
                <a:latin typeface="Cambria"/>
                <a:cs typeface="Cambria"/>
              </a:rPr>
              <a:t>Accuracy</a:t>
            </a:r>
            <a:endParaRPr sz="1550" dirty="0">
              <a:latin typeface="Cambria"/>
              <a:cs typeface="Cambria"/>
            </a:endParaRPr>
          </a:p>
          <a:p>
            <a:pPr marL="12700" marR="5080">
              <a:lnSpc>
                <a:spcPct val="134700"/>
              </a:lnSpc>
              <a:spcBef>
                <a:spcPts val="500"/>
              </a:spcBef>
            </a:pPr>
            <a:r>
              <a:rPr sz="1250" dirty="0">
                <a:solidFill>
                  <a:srgbClr val="44413F"/>
                </a:solidFill>
                <a:latin typeface="Tahoma"/>
                <a:cs typeface="Tahoma"/>
              </a:rPr>
              <a:t>Measures</a:t>
            </a:r>
            <a:r>
              <a:rPr sz="12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250" spc="8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44413F"/>
                </a:solidFill>
                <a:latin typeface="Tahoma"/>
                <a:cs typeface="Tahoma"/>
              </a:rPr>
              <a:t>overall</a:t>
            </a:r>
            <a:r>
              <a:rPr sz="12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spc="55" dirty="0">
                <a:solidFill>
                  <a:srgbClr val="44413F"/>
                </a:solidFill>
                <a:latin typeface="Tahoma"/>
                <a:cs typeface="Tahoma"/>
              </a:rPr>
              <a:t>correctness</a:t>
            </a:r>
            <a:r>
              <a:rPr sz="1250" spc="8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2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250" spc="8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44413F"/>
                </a:solidFill>
                <a:latin typeface="Tahoma"/>
                <a:cs typeface="Tahoma"/>
              </a:rPr>
              <a:t>model's predictions.</a:t>
            </a:r>
            <a:endParaRPr sz="1250" dirty="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7038" y="3680220"/>
            <a:ext cx="902969" cy="363220"/>
            <a:chOff x="617038" y="3680220"/>
            <a:chExt cx="902969" cy="363220"/>
          </a:xfrm>
        </p:grpSpPr>
        <p:sp>
          <p:nvSpPr>
            <p:cNvPr id="14" name="object 14"/>
            <p:cNvSpPr/>
            <p:nvPr/>
          </p:nvSpPr>
          <p:spPr>
            <a:xfrm>
              <a:off x="962082" y="3848330"/>
              <a:ext cx="557530" cy="17780"/>
            </a:xfrm>
            <a:custGeom>
              <a:avLst/>
              <a:gdLst/>
              <a:ahLst/>
              <a:cxnLst/>
              <a:rect l="l" t="t" r="r" b="b"/>
              <a:pathLst>
                <a:path w="557530" h="17779">
                  <a:moveTo>
                    <a:pt x="550945" y="0"/>
                  </a:moveTo>
                  <a:lnTo>
                    <a:pt x="6405" y="0"/>
                  </a:lnTo>
                  <a:lnTo>
                    <a:pt x="4317" y="861"/>
                  </a:lnTo>
                  <a:lnTo>
                    <a:pt x="861" y="4317"/>
                  </a:lnTo>
                  <a:lnTo>
                    <a:pt x="0" y="6405"/>
                  </a:lnTo>
                  <a:lnTo>
                    <a:pt x="0" y="8846"/>
                  </a:lnTo>
                  <a:lnTo>
                    <a:pt x="0" y="11288"/>
                  </a:lnTo>
                  <a:lnTo>
                    <a:pt x="861" y="13376"/>
                  </a:lnTo>
                  <a:lnTo>
                    <a:pt x="4317" y="16832"/>
                  </a:lnTo>
                  <a:lnTo>
                    <a:pt x="6405" y="17693"/>
                  </a:lnTo>
                  <a:lnTo>
                    <a:pt x="550945" y="17693"/>
                  </a:lnTo>
                  <a:lnTo>
                    <a:pt x="553021" y="16832"/>
                  </a:lnTo>
                  <a:lnTo>
                    <a:pt x="556477" y="13376"/>
                  </a:lnTo>
                  <a:lnTo>
                    <a:pt x="557350" y="11288"/>
                  </a:lnTo>
                  <a:lnTo>
                    <a:pt x="557350" y="6405"/>
                  </a:lnTo>
                  <a:lnTo>
                    <a:pt x="556477" y="4317"/>
                  </a:lnTo>
                  <a:lnTo>
                    <a:pt x="553021" y="861"/>
                  </a:lnTo>
                  <a:lnTo>
                    <a:pt x="550945" y="0"/>
                  </a:lnTo>
                  <a:close/>
                </a:path>
              </a:pathLst>
            </a:custGeom>
            <a:solidFill>
              <a:srgbClr val="DDD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483" y="3684665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30" h="354329">
                  <a:moveTo>
                    <a:pt x="305926" y="0"/>
                  </a:moveTo>
                  <a:lnTo>
                    <a:pt x="47943" y="0"/>
                  </a:lnTo>
                  <a:lnTo>
                    <a:pt x="44606" y="330"/>
                  </a:lnTo>
                  <a:lnTo>
                    <a:pt x="10519" y="20005"/>
                  </a:lnTo>
                  <a:lnTo>
                    <a:pt x="0" y="47937"/>
                  </a:lnTo>
                  <a:lnTo>
                    <a:pt x="0" y="302558"/>
                  </a:lnTo>
                  <a:lnTo>
                    <a:pt x="0" y="305931"/>
                  </a:lnTo>
                  <a:lnTo>
                    <a:pt x="17412" y="341224"/>
                  </a:lnTo>
                  <a:lnTo>
                    <a:pt x="47943" y="353869"/>
                  </a:lnTo>
                  <a:lnTo>
                    <a:pt x="305926" y="353869"/>
                  </a:lnTo>
                  <a:lnTo>
                    <a:pt x="341220" y="336459"/>
                  </a:lnTo>
                  <a:lnTo>
                    <a:pt x="353869" y="305931"/>
                  </a:lnTo>
                  <a:lnTo>
                    <a:pt x="353869" y="47937"/>
                  </a:lnTo>
                  <a:lnTo>
                    <a:pt x="336456" y="12644"/>
                  </a:lnTo>
                  <a:lnTo>
                    <a:pt x="309263" y="330"/>
                  </a:lnTo>
                  <a:lnTo>
                    <a:pt x="305926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483" y="3684665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30" h="354329">
                  <a:moveTo>
                    <a:pt x="0" y="302558"/>
                  </a:moveTo>
                  <a:lnTo>
                    <a:pt x="0" y="51311"/>
                  </a:lnTo>
                  <a:lnTo>
                    <a:pt x="0" y="47937"/>
                  </a:lnTo>
                  <a:lnTo>
                    <a:pt x="326" y="44611"/>
                  </a:lnTo>
                  <a:lnTo>
                    <a:pt x="986" y="41296"/>
                  </a:lnTo>
                  <a:lnTo>
                    <a:pt x="1645" y="37993"/>
                  </a:lnTo>
                  <a:lnTo>
                    <a:pt x="2617" y="34785"/>
                  </a:lnTo>
                  <a:lnTo>
                    <a:pt x="3907" y="31671"/>
                  </a:lnTo>
                  <a:lnTo>
                    <a:pt x="5192" y="28557"/>
                  </a:lnTo>
                  <a:lnTo>
                    <a:pt x="34787" y="2618"/>
                  </a:lnTo>
                  <a:lnTo>
                    <a:pt x="41298" y="990"/>
                  </a:lnTo>
                  <a:lnTo>
                    <a:pt x="44606" y="330"/>
                  </a:lnTo>
                  <a:lnTo>
                    <a:pt x="47943" y="0"/>
                  </a:lnTo>
                  <a:lnTo>
                    <a:pt x="51311" y="0"/>
                  </a:lnTo>
                  <a:lnTo>
                    <a:pt x="302558" y="0"/>
                  </a:lnTo>
                  <a:lnTo>
                    <a:pt x="305926" y="0"/>
                  </a:lnTo>
                  <a:lnTo>
                    <a:pt x="309263" y="330"/>
                  </a:lnTo>
                  <a:lnTo>
                    <a:pt x="312570" y="990"/>
                  </a:lnTo>
                  <a:lnTo>
                    <a:pt x="315874" y="1639"/>
                  </a:lnTo>
                  <a:lnTo>
                    <a:pt x="347091" y="25608"/>
                  </a:lnTo>
                  <a:lnTo>
                    <a:pt x="353869" y="47937"/>
                  </a:lnTo>
                  <a:lnTo>
                    <a:pt x="353869" y="51311"/>
                  </a:lnTo>
                  <a:lnTo>
                    <a:pt x="353869" y="302558"/>
                  </a:lnTo>
                  <a:lnTo>
                    <a:pt x="353869" y="305931"/>
                  </a:lnTo>
                  <a:lnTo>
                    <a:pt x="353542" y="309258"/>
                  </a:lnTo>
                  <a:lnTo>
                    <a:pt x="352883" y="312561"/>
                  </a:lnTo>
                  <a:lnTo>
                    <a:pt x="352223" y="315875"/>
                  </a:lnTo>
                  <a:lnTo>
                    <a:pt x="351251" y="319084"/>
                  </a:lnTo>
                  <a:lnTo>
                    <a:pt x="349962" y="322186"/>
                  </a:lnTo>
                  <a:lnTo>
                    <a:pt x="348672" y="325312"/>
                  </a:lnTo>
                  <a:lnTo>
                    <a:pt x="319081" y="351250"/>
                  </a:lnTo>
                  <a:lnTo>
                    <a:pt x="312570" y="352878"/>
                  </a:lnTo>
                  <a:lnTo>
                    <a:pt x="309263" y="353539"/>
                  </a:lnTo>
                  <a:lnTo>
                    <a:pt x="305926" y="353869"/>
                  </a:lnTo>
                  <a:lnTo>
                    <a:pt x="302558" y="353869"/>
                  </a:lnTo>
                  <a:lnTo>
                    <a:pt x="51311" y="353869"/>
                  </a:lnTo>
                  <a:lnTo>
                    <a:pt x="47943" y="353869"/>
                  </a:lnTo>
                  <a:lnTo>
                    <a:pt x="44606" y="353539"/>
                  </a:lnTo>
                  <a:lnTo>
                    <a:pt x="41298" y="352878"/>
                  </a:lnTo>
                  <a:lnTo>
                    <a:pt x="37994" y="352229"/>
                  </a:lnTo>
                  <a:lnTo>
                    <a:pt x="6777" y="328261"/>
                  </a:lnTo>
                  <a:lnTo>
                    <a:pt x="3907" y="322186"/>
                  </a:lnTo>
                  <a:lnTo>
                    <a:pt x="2617" y="319084"/>
                  </a:lnTo>
                  <a:lnTo>
                    <a:pt x="1645" y="315875"/>
                  </a:lnTo>
                  <a:lnTo>
                    <a:pt x="986" y="312561"/>
                  </a:lnTo>
                  <a:lnTo>
                    <a:pt x="326" y="309258"/>
                  </a:lnTo>
                  <a:lnTo>
                    <a:pt x="0" y="305931"/>
                  </a:lnTo>
                  <a:lnTo>
                    <a:pt x="0" y="302558"/>
                  </a:lnTo>
                  <a:close/>
                </a:path>
              </a:pathLst>
            </a:custGeom>
            <a:ln w="8846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9829" y="3694082"/>
            <a:ext cx="17272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80" dirty="0">
                <a:solidFill>
                  <a:srgbClr val="44413F"/>
                </a:solidFill>
                <a:latin typeface="Cambria"/>
                <a:cs typeface="Cambria"/>
              </a:rPr>
              <a:t>2</a:t>
            </a:r>
            <a:endParaRPr sz="185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9333" y="3645425"/>
            <a:ext cx="4893867" cy="10507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125" dirty="0">
                <a:solidFill>
                  <a:srgbClr val="44413F"/>
                </a:solidFill>
                <a:latin typeface="Cambria"/>
                <a:cs typeface="Cambria"/>
              </a:rPr>
              <a:t>Precision</a:t>
            </a:r>
            <a:r>
              <a:rPr lang="en-IN" sz="1550" spc="125" dirty="0">
                <a:solidFill>
                  <a:srgbClr val="44413F"/>
                </a:solidFill>
                <a:latin typeface="Cambria"/>
                <a:cs typeface="Cambria"/>
              </a:rPr>
              <a:t> &amp; recall</a:t>
            </a:r>
            <a:endParaRPr sz="1550" dirty="0">
              <a:latin typeface="Cambria"/>
              <a:cs typeface="Cambria"/>
            </a:endParaRPr>
          </a:p>
          <a:p>
            <a:pPr marL="12700" marR="5080">
              <a:lnSpc>
                <a:spcPct val="130000"/>
              </a:lnSpc>
              <a:spcBef>
                <a:spcPts val="570"/>
              </a:spcBef>
            </a:pPr>
            <a:r>
              <a:rPr sz="1250" spc="10" dirty="0">
                <a:solidFill>
                  <a:srgbClr val="44413F"/>
                </a:solidFill>
                <a:latin typeface="Tahoma"/>
                <a:cs typeface="Tahoma"/>
              </a:rPr>
              <a:t>Evaluates</a:t>
            </a:r>
            <a:r>
              <a:rPr sz="12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2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lang="en-IN" sz="1250" spc="10" dirty="0">
                <a:solidFill>
                  <a:srgbClr val="44413F"/>
                </a:solidFill>
                <a:latin typeface="Tahoma"/>
                <a:cs typeface="Tahoma"/>
              </a:rPr>
              <a:t>model's</a:t>
            </a:r>
            <a:r>
              <a:rPr lang="en-IN" sz="12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44413F"/>
                </a:solidFill>
                <a:latin typeface="Tahoma"/>
                <a:cs typeface="Tahoma"/>
              </a:rPr>
              <a:t>ability</a:t>
            </a:r>
            <a:r>
              <a:rPr sz="12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44413F"/>
                </a:solidFill>
                <a:latin typeface="Tahoma"/>
                <a:cs typeface="Tahoma"/>
              </a:rPr>
              <a:t>to</a:t>
            </a:r>
            <a:r>
              <a:rPr sz="1250" spc="8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spc="55" dirty="0">
                <a:solidFill>
                  <a:srgbClr val="44413F"/>
                </a:solidFill>
                <a:latin typeface="Tahoma"/>
                <a:cs typeface="Tahoma"/>
              </a:rPr>
              <a:t>correctly</a:t>
            </a:r>
            <a:r>
              <a:rPr sz="12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spc="10" dirty="0">
                <a:solidFill>
                  <a:srgbClr val="44413F"/>
                </a:solidFill>
                <a:latin typeface="Tahoma"/>
                <a:cs typeface="Tahoma"/>
              </a:rPr>
              <a:t>identify</a:t>
            </a:r>
            <a:r>
              <a:rPr sz="1250" spc="7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250" spc="35" dirty="0">
                <a:solidFill>
                  <a:srgbClr val="44413F"/>
                </a:solidFill>
                <a:latin typeface="Tahoma"/>
                <a:cs typeface="Tahoma"/>
              </a:rPr>
              <a:t>positive</a:t>
            </a:r>
            <a:r>
              <a:rPr lang="en-IN" sz="1250" spc="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lang="en-IN" sz="1250" spc="-10" dirty="0" err="1">
                <a:solidFill>
                  <a:srgbClr val="44413F"/>
                </a:solidFill>
                <a:latin typeface="Tahoma"/>
                <a:cs typeface="Tahoma"/>
              </a:rPr>
              <a:t>i</a:t>
            </a:r>
            <a:r>
              <a:rPr sz="1250" spc="-10" dirty="0" err="1">
                <a:solidFill>
                  <a:srgbClr val="44413F"/>
                </a:solidFill>
                <a:latin typeface="Tahoma"/>
                <a:cs typeface="Tahoma"/>
              </a:rPr>
              <a:t>nstances</a:t>
            </a:r>
            <a:r>
              <a:rPr sz="1250" spc="-10" dirty="0">
                <a:solidFill>
                  <a:srgbClr val="44413F"/>
                </a:solidFill>
                <a:latin typeface="Tahoma"/>
                <a:cs typeface="Tahoma"/>
              </a:rPr>
              <a:t>.</a:t>
            </a:r>
            <a:r>
              <a:rPr lang="en-US" sz="1250" spc="-10" dirty="0">
                <a:solidFill>
                  <a:srgbClr val="44413F"/>
                </a:solidFill>
                <a:latin typeface="Tahoma"/>
                <a:cs typeface="Tahoma"/>
              </a:rPr>
              <a:t> Precision: Proportion of true positives among predicted positives. Recall: Proportion of true positives among actual positives.</a:t>
            </a:r>
            <a:endParaRPr sz="1250" dirty="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7059" y="5016099"/>
            <a:ext cx="902969" cy="354330"/>
            <a:chOff x="617059" y="5016099"/>
            <a:chExt cx="902969" cy="354330"/>
          </a:xfrm>
        </p:grpSpPr>
        <p:sp>
          <p:nvSpPr>
            <p:cNvPr id="20" name="object 20"/>
            <p:cNvSpPr/>
            <p:nvPr/>
          </p:nvSpPr>
          <p:spPr>
            <a:xfrm>
              <a:off x="962082" y="5184187"/>
              <a:ext cx="557530" cy="17780"/>
            </a:xfrm>
            <a:custGeom>
              <a:avLst/>
              <a:gdLst/>
              <a:ahLst/>
              <a:cxnLst/>
              <a:rect l="l" t="t" r="r" b="b"/>
              <a:pathLst>
                <a:path w="557530" h="17779">
                  <a:moveTo>
                    <a:pt x="550945" y="0"/>
                  </a:moveTo>
                  <a:lnTo>
                    <a:pt x="6405" y="0"/>
                  </a:lnTo>
                  <a:lnTo>
                    <a:pt x="4317" y="861"/>
                  </a:lnTo>
                  <a:lnTo>
                    <a:pt x="861" y="4317"/>
                  </a:lnTo>
                  <a:lnTo>
                    <a:pt x="0" y="6405"/>
                  </a:lnTo>
                  <a:lnTo>
                    <a:pt x="0" y="8846"/>
                  </a:lnTo>
                  <a:lnTo>
                    <a:pt x="0" y="11288"/>
                  </a:lnTo>
                  <a:lnTo>
                    <a:pt x="861" y="13376"/>
                  </a:lnTo>
                  <a:lnTo>
                    <a:pt x="4317" y="16832"/>
                  </a:lnTo>
                  <a:lnTo>
                    <a:pt x="6405" y="17693"/>
                  </a:lnTo>
                  <a:lnTo>
                    <a:pt x="550945" y="17693"/>
                  </a:lnTo>
                  <a:lnTo>
                    <a:pt x="553021" y="16832"/>
                  </a:lnTo>
                  <a:lnTo>
                    <a:pt x="556477" y="13376"/>
                  </a:lnTo>
                  <a:lnTo>
                    <a:pt x="557350" y="11288"/>
                  </a:lnTo>
                  <a:lnTo>
                    <a:pt x="557350" y="6405"/>
                  </a:lnTo>
                  <a:lnTo>
                    <a:pt x="556477" y="4317"/>
                  </a:lnTo>
                  <a:lnTo>
                    <a:pt x="553021" y="861"/>
                  </a:lnTo>
                  <a:lnTo>
                    <a:pt x="550945" y="0"/>
                  </a:lnTo>
                  <a:close/>
                </a:path>
              </a:pathLst>
            </a:custGeom>
            <a:solidFill>
              <a:srgbClr val="DDD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483" y="5020523"/>
              <a:ext cx="354330" cy="345440"/>
            </a:xfrm>
            <a:custGeom>
              <a:avLst/>
              <a:gdLst/>
              <a:ahLst/>
              <a:cxnLst/>
              <a:rect l="l" t="t" r="r" b="b"/>
              <a:pathLst>
                <a:path w="354330" h="345439">
                  <a:moveTo>
                    <a:pt x="305926" y="0"/>
                  </a:moveTo>
                  <a:lnTo>
                    <a:pt x="47943" y="0"/>
                  </a:lnTo>
                  <a:lnTo>
                    <a:pt x="44606" y="330"/>
                  </a:lnTo>
                  <a:lnTo>
                    <a:pt x="10519" y="20005"/>
                  </a:lnTo>
                  <a:lnTo>
                    <a:pt x="0" y="47937"/>
                  </a:lnTo>
                  <a:lnTo>
                    <a:pt x="0" y="293711"/>
                  </a:lnTo>
                  <a:lnTo>
                    <a:pt x="0" y="297079"/>
                  </a:lnTo>
                  <a:lnTo>
                    <a:pt x="17412" y="332374"/>
                  </a:lnTo>
                  <a:lnTo>
                    <a:pt x="47943" y="345022"/>
                  </a:lnTo>
                  <a:lnTo>
                    <a:pt x="305926" y="345022"/>
                  </a:lnTo>
                  <a:lnTo>
                    <a:pt x="341220" y="327609"/>
                  </a:lnTo>
                  <a:lnTo>
                    <a:pt x="353869" y="297079"/>
                  </a:lnTo>
                  <a:lnTo>
                    <a:pt x="353869" y="47937"/>
                  </a:lnTo>
                  <a:lnTo>
                    <a:pt x="336456" y="12644"/>
                  </a:lnTo>
                  <a:lnTo>
                    <a:pt x="309263" y="330"/>
                  </a:lnTo>
                  <a:lnTo>
                    <a:pt x="305926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483" y="5020523"/>
              <a:ext cx="354330" cy="345440"/>
            </a:xfrm>
            <a:custGeom>
              <a:avLst/>
              <a:gdLst/>
              <a:ahLst/>
              <a:cxnLst/>
              <a:rect l="l" t="t" r="r" b="b"/>
              <a:pathLst>
                <a:path w="354330" h="345439">
                  <a:moveTo>
                    <a:pt x="0" y="293711"/>
                  </a:moveTo>
                  <a:lnTo>
                    <a:pt x="0" y="51311"/>
                  </a:lnTo>
                  <a:lnTo>
                    <a:pt x="0" y="47937"/>
                  </a:lnTo>
                  <a:lnTo>
                    <a:pt x="326" y="44611"/>
                  </a:lnTo>
                  <a:lnTo>
                    <a:pt x="986" y="41296"/>
                  </a:lnTo>
                  <a:lnTo>
                    <a:pt x="1645" y="37993"/>
                  </a:lnTo>
                  <a:lnTo>
                    <a:pt x="2617" y="34785"/>
                  </a:lnTo>
                  <a:lnTo>
                    <a:pt x="3907" y="31671"/>
                  </a:lnTo>
                  <a:lnTo>
                    <a:pt x="5192" y="28557"/>
                  </a:lnTo>
                  <a:lnTo>
                    <a:pt x="34787" y="2618"/>
                  </a:lnTo>
                  <a:lnTo>
                    <a:pt x="41298" y="990"/>
                  </a:lnTo>
                  <a:lnTo>
                    <a:pt x="44606" y="330"/>
                  </a:lnTo>
                  <a:lnTo>
                    <a:pt x="47943" y="0"/>
                  </a:lnTo>
                  <a:lnTo>
                    <a:pt x="51311" y="0"/>
                  </a:lnTo>
                  <a:lnTo>
                    <a:pt x="302558" y="0"/>
                  </a:lnTo>
                  <a:lnTo>
                    <a:pt x="305926" y="0"/>
                  </a:lnTo>
                  <a:lnTo>
                    <a:pt x="309263" y="330"/>
                  </a:lnTo>
                  <a:lnTo>
                    <a:pt x="312570" y="990"/>
                  </a:lnTo>
                  <a:lnTo>
                    <a:pt x="315874" y="1639"/>
                  </a:lnTo>
                  <a:lnTo>
                    <a:pt x="347091" y="25608"/>
                  </a:lnTo>
                  <a:lnTo>
                    <a:pt x="353869" y="47937"/>
                  </a:lnTo>
                  <a:lnTo>
                    <a:pt x="353869" y="51311"/>
                  </a:lnTo>
                  <a:lnTo>
                    <a:pt x="353869" y="293711"/>
                  </a:lnTo>
                  <a:lnTo>
                    <a:pt x="353869" y="297079"/>
                  </a:lnTo>
                  <a:lnTo>
                    <a:pt x="353542" y="300416"/>
                  </a:lnTo>
                  <a:lnTo>
                    <a:pt x="352883" y="303719"/>
                  </a:lnTo>
                  <a:lnTo>
                    <a:pt x="352223" y="307027"/>
                  </a:lnTo>
                  <a:lnTo>
                    <a:pt x="351251" y="310234"/>
                  </a:lnTo>
                  <a:lnTo>
                    <a:pt x="349962" y="313345"/>
                  </a:lnTo>
                  <a:lnTo>
                    <a:pt x="348672" y="316459"/>
                  </a:lnTo>
                  <a:lnTo>
                    <a:pt x="347091" y="319417"/>
                  </a:lnTo>
                  <a:lnTo>
                    <a:pt x="345220" y="322219"/>
                  </a:lnTo>
                  <a:lnTo>
                    <a:pt x="343350" y="325020"/>
                  </a:lnTo>
                  <a:lnTo>
                    <a:pt x="331066" y="336374"/>
                  </a:lnTo>
                  <a:lnTo>
                    <a:pt x="328264" y="338244"/>
                  </a:lnTo>
                  <a:lnTo>
                    <a:pt x="305926" y="345022"/>
                  </a:lnTo>
                  <a:lnTo>
                    <a:pt x="302558" y="345022"/>
                  </a:lnTo>
                  <a:lnTo>
                    <a:pt x="51311" y="345022"/>
                  </a:lnTo>
                  <a:lnTo>
                    <a:pt x="47943" y="345022"/>
                  </a:lnTo>
                  <a:lnTo>
                    <a:pt x="44606" y="344695"/>
                  </a:lnTo>
                  <a:lnTo>
                    <a:pt x="22803" y="336374"/>
                  </a:lnTo>
                  <a:lnTo>
                    <a:pt x="20001" y="334503"/>
                  </a:lnTo>
                  <a:lnTo>
                    <a:pt x="3907" y="313345"/>
                  </a:lnTo>
                  <a:lnTo>
                    <a:pt x="2617" y="310234"/>
                  </a:lnTo>
                  <a:lnTo>
                    <a:pt x="1645" y="307027"/>
                  </a:lnTo>
                  <a:lnTo>
                    <a:pt x="986" y="303719"/>
                  </a:lnTo>
                  <a:lnTo>
                    <a:pt x="326" y="300416"/>
                  </a:lnTo>
                  <a:lnTo>
                    <a:pt x="0" y="297079"/>
                  </a:lnTo>
                  <a:lnTo>
                    <a:pt x="0" y="293711"/>
                  </a:lnTo>
                  <a:close/>
                </a:path>
              </a:pathLst>
            </a:custGeom>
            <a:ln w="8846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9829" y="5021092"/>
            <a:ext cx="17272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80" dirty="0">
                <a:solidFill>
                  <a:srgbClr val="44413F"/>
                </a:solidFill>
                <a:latin typeface="Cambria"/>
                <a:cs typeface="Cambria"/>
              </a:rPr>
              <a:t>3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9333" y="4972436"/>
            <a:ext cx="3850004" cy="80477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1550" spc="120" dirty="0">
                <a:solidFill>
                  <a:srgbClr val="44413F"/>
                </a:solidFill>
                <a:latin typeface="Cambria"/>
                <a:cs typeface="Cambria"/>
              </a:rPr>
              <a:t>ROC /AUC:</a:t>
            </a:r>
            <a:endParaRPr lang="en-IN" sz="1550" dirty="0">
              <a:latin typeface="Cambria"/>
              <a:cs typeface="Cambria"/>
            </a:endParaRPr>
          </a:p>
          <a:p>
            <a:pPr marL="12700" marR="5080">
              <a:lnSpc>
                <a:spcPct val="134700"/>
              </a:lnSpc>
              <a:spcBef>
                <a:spcPts val="500"/>
              </a:spcBef>
            </a:pPr>
            <a:r>
              <a:rPr lang="en-US" sz="1250" spc="60" dirty="0">
                <a:solidFill>
                  <a:srgbClr val="44413F"/>
                </a:solidFill>
                <a:latin typeface="Tahoma"/>
                <a:cs typeface="Tahoma"/>
              </a:rPr>
              <a:t>Measure of the model's ability to distinguish between classes.</a:t>
            </a:r>
            <a:endParaRPr lang="en-US" sz="12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37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7375" y="3082925"/>
            <a:ext cx="64738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365" dirty="0">
                <a:solidFill>
                  <a:srgbClr val="5C4E3D"/>
                </a:solidFill>
                <a:latin typeface="Cambria"/>
                <a:cs typeface="Cambria"/>
              </a:rPr>
              <a:t>Comparative</a:t>
            </a:r>
            <a:r>
              <a:rPr sz="3350" spc="245" dirty="0">
                <a:solidFill>
                  <a:srgbClr val="5C4E3D"/>
                </a:solidFill>
                <a:latin typeface="Cambria"/>
                <a:cs typeface="Cambria"/>
              </a:rPr>
              <a:t> Results</a:t>
            </a:r>
            <a:r>
              <a:rPr sz="3350" spc="110" dirty="0">
                <a:solidFill>
                  <a:srgbClr val="5C4E3D"/>
                </a:solidFill>
                <a:latin typeface="Cambria"/>
                <a:cs typeface="Cambria"/>
              </a:rPr>
              <a:t> </a:t>
            </a:r>
            <a:r>
              <a:rPr sz="3350" spc="254" dirty="0">
                <a:solidFill>
                  <a:srgbClr val="5C4E3D"/>
                </a:solidFill>
                <a:latin typeface="Cambria"/>
                <a:cs typeface="Cambria"/>
              </a:rPr>
              <a:t>Analysis</a:t>
            </a:r>
            <a:endParaRPr sz="3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5" y="4049712"/>
            <a:ext cx="4504690" cy="14763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spc="225" dirty="0">
                <a:solidFill>
                  <a:srgbClr val="5C4E3D"/>
                </a:solidFill>
                <a:latin typeface="Cambria"/>
                <a:cs typeface="Cambria"/>
              </a:rPr>
              <a:t>Model</a:t>
            </a:r>
            <a:r>
              <a:rPr sz="1650" spc="125" dirty="0">
                <a:solidFill>
                  <a:srgbClr val="5C4E3D"/>
                </a:solidFill>
                <a:latin typeface="Cambria"/>
                <a:cs typeface="Cambria"/>
              </a:rPr>
              <a:t> </a:t>
            </a:r>
            <a:r>
              <a:rPr sz="1650" spc="190" dirty="0">
                <a:solidFill>
                  <a:srgbClr val="5C4E3D"/>
                </a:solidFill>
                <a:latin typeface="Cambria"/>
                <a:cs typeface="Cambria"/>
              </a:rPr>
              <a:t>Performance</a:t>
            </a:r>
            <a:r>
              <a:rPr sz="1650" spc="130" dirty="0">
                <a:solidFill>
                  <a:srgbClr val="5C4E3D"/>
                </a:solidFill>
                <a:latin typeface="Cambria"/>
                <a:cs typeface="Cambria"/>
              </a:rPr>
              <a:t> </a:t>
            </a:r>
            <a:r>
              <a:rPr sz="1650" spc="200" dirty="0">
                <a:solidFill>
                  <a:srgbClr val="5C4E3D"/>
                </a:solidFill>
                <a:latin typeface="Cambria"/>
                <a:cs typeface="Cambria"/>
              </a:rPr>
              <a:t>Comparison</a:t>
            </a:r>
            <a:endParaRPr sz="1650" dirty="0">
              <a:latin typeface="Cambria"/>
              <a:cs typeface="Cambria"/>
            </a:endParaRPr>
          </a:p>
          <a:p>
            <a:pPr marL="12700" marR="5080" algn="just">
              <a:lnSpc>
                <a:spcPct val="131900"/>
              </a:lnSpc>
              <a:spcBef>
                <a:spcPts val="1105"/>
              </a:spcBef>
            </a:pPr>
            <a:r>
              <a:rPr lang="en-US" sz="1350" spc="100" dirty="0">
                <a:solidFill>
                  <a:srgbClr val="44413F"/>
                </a:solidFill>
                <a:latin typeface="Tahoma"/>
                <a:cs typeface="Tahoma"/>
              </a:rPr>
              <a:t>Logical regression </a:t>
            </a:r>
            <a:r>
              <a:rPr lang="en-US" sz="1350" spc="10" dirty="0">
                <a:solidFill>
                  <a:srgbClr val="44413F"/>
                </a:solidFill>
                <a:latin typeface="Tahoma"/>
                <a:cs typeface="Tahoma"/>
              </a:rPr>
              <a:t>achieved</a:t>
            </a:r>
            <a:r>
              <a:rPr lang="en-US"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lang="en-US"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lang="en-US"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lang="en-US" sz="1350" spc="10" dirty="0">
                <a:solidFill>
                  <a:srgbClr val="44413F"/>
                </a:solidFill>
                <a:latin typeface="Tahoma"/>
                <a:cs typeface="Tahoma"/>
              </a:rPr>
              <a:t>highest</a:t>
            </a:r>
            <a:r>
              <a:rPr lang="en-US"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lang="en-US" sz="1350" spc="-10" dirty="0">
                <a:solidFill>
                  <a:srgbClr val="44413F"/>
                </a:solidFill>
                <a:latin typeface="Tahoma"/>
                <a:cs typeface="Tahoma"/>
              </a:rPr>
              <a:t>overall </a:t>
            </a:r>
            <a:r>
              <a:rPr lang="en-US" sz="1350" spc="10" dirty="0">
                <a:solidFill>
                  <a:srgbClr val="44413F"/>
                </a:solidFill>
                <a:latin typeface="Tahoma"/>
                <a:cs typeface="Tahoma"/>
              </a:rPr>
              <a:t>accuracy,</a:t>
            </a:r>
            <a:r>
              <a:rPr lang="en-US"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lang="en-US" sz="1350" spc="10" dirty="0">
                <a:solidFill>
                  <a:srgbClr val="44413F"/>
                </a:solidFill>
                <a:latin typeface="Tahoma"/>
                <a:cs typeface="Tahoma"/>
              </a:rPr>
              <a:t>while random forest showed better precision but lower recall, meaning it missed many disaster-related tweets</a:t>
            </a:r>
            <a:endParaRPr lang="en-US" sz="13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930" y="4049712"/>
            <a:ext cx="4877435" cy="1236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65" dirty="0">
                <a:solidFill>
                  <a:srgbClr val="5C4E3D"/>
                </a:solidFill>
                <a:latin typeface="Cambria"/>
                <a:cs typeface="Cambria"/>
              </a:rPr>
              <a:t>Tradeoffs</a:t>
            </a:r>
            <a:r>
              <a:rPr sz="1650" spc="140" dirty="0">
                <a:solidFill>
                  <a:srgbClr val="5C4E3D"/>
                </a:solidFill>
                <a:latin typeface="Cambria"/>
                <a:cs typeface="Cambria"/>
              </a:rPr>
              <a:t> </a:t>
            </a:r>
            <a:r>
              <a:rPr sz="1650" spc="190" dirty="0">
                <a:solidFill>
                  <a:srgbClr val="5C4E3D"/>
                </a:solidFill>
                <a:latin typeface="Cambria"/>
                <a:cs typeface="Cambria"/>
              </a:rPr>
              <a:t>and</a:t>
            </a:r>
            <a:r>
              <a:rPr sz="1650" spc="140" dirty="0">
                <a:solidFill>
                  <a:srgbClr val="5C4E3D"/>
                </a:solidFill>
                <a:latin typeface="Cambria"/>
                <a:cs typeface="Cambria"/>
              </a:rPr>
              <a:t> </a:t>
            </a:r>
            <a:r>
              <a:rPr sz="1650" spc="155" dirty="0">
                <a:solidFill>
                  <a:srgbClr val="5C4E3D"/>
                </a:solidFill>
                <a:latin typeface="Cambria"/>
                <a:cs typeface="Cambria"/>
              </a:rPr>
              <a:t>Considerations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1900"/>
              </a:lnSpc>
              <a:spcBef>
                <a:spcPts val="1105"/>
              </a:spcBef>
            </a:pP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Depending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on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specific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needs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emergency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44413F"/>
                </a:solidFill>
                <a:latin typeface="Tahoma"/>
                <a:cs typeface="Tahoma"/>
              </a:rPr>
              <a:t>response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teams,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different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models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may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be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preferred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60" dirty="0">
                <a:solidFill>
                  <a:srgbClr val="44413F"/>
                </a:solidFill>
                <a:latin typeface="Tahoma"/>
                <a:cs typeface="Tahoma"/>
              </a:rPr>
              <a:t>based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on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the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relative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importance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of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accuracy,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precision,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and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recall.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34040" cy="6440805"/>
          </a:xfrm>
          <a:custGeom>
            <a:avLst/>
            <a:gdLst/>
            <a:ahLst/>
            <a:cxnLst/>
            <a:rect l="l" t="t" r="r" b="b"/>
            <a:pathLst>
              <a:path w="10734040" h="6440805">
                <a:moveTo>
                  <a:pt x="10734040" y="0"/>
                </a:moveTo>
                <a:lnTo>
                  <a:pt x="0" y="0"/>
                </a:lnTo>
                <a:lnTo>
                  <a:pt x="0" y="6440424"/>
                </a:lnTo>
                <a:lnTo>
                  <a:pt x="10734040" y="6440424"/>
                </a:lnTo>
                <a:lnTo>
                  <a:pt x="10734040" y="0"/>
                </a:lnTo>
                <a:close/>
              </a:path>
            </a:pathLst>
          </a:custGeom>
          <a:solidFill>
            <a:srgbClr val="FFF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8415" marR="5080">
              <a:lnSpc>
                <a:spcPts val="3940"/>
              </a:lnSpc>
              <a:spcBef>
                <a:spcPts val="65"/>
              </a:spcBef>
            </a:pPr>
            <a:r>
              <a:rPr sz="3150" spc="235" dirty="0"/>
              <a:t>Visualizations:</a:t>
            </a:r>
            <a:r>
              <a:rPr sz="3150" spc="229" dirty="0"/>
              <a:t> </a:t>
            </a:r>
            <a:r>
              <a:rPr sz="3150" spc="375" dirty="0"/>
              <a:t>Confusion</a:t>
            </a:r>
            <a:r>
              <a:rPr sz="3150" spc="229" dirty="0"/>
              <a:t> </a:t>
            </a:r>
            <a:r>
              <a:rPr sz="3150" spc="290" dirty="0"/>
              <a:t>Matrices</a:t>
            </a:r>
            <a:r>
              <a:rPr sz="3150" spc="235" dirty="0"/>
              <a:t> </a:t>
            </a:r>
            <a:r>
              <a:rPr sz="3150" spc="310" dirty="0"/>
              <a:t>and </a:t>
            </a:r>
            <a:r>
              <a:rPr sz="3150" spc="330" dirty="0"/>
              <a:t>Performance</a:t>
            </a:r>
            <a:r>
              <a:rPr sz="3150" spc="254" dirty="0"/>
              <a:t> </a:t>
            </a:r>
            <a:r>
              <a:rPr sz="3150" spc="295" dirty="0"/>
              <a:t>Charts</a:t>
            </a:r>
            <a:endParaRPr sz="31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37" y="1780061"/>
            <a:ext cx="4687197" cy="28892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837" y="4857870"/>
            <a:ext cx="4445000" cy="1099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95" dirty="0">
                <a:solidFill>
                  <a:srgbClr val="44413F"/>
                </a:solidFill>
                <a:latin typeface="Cambria"/>
                <a:cs typeface="Cambria"/>
              </a:rPr>
              <a:t>Confusion</a:t>
            </a:r>
            <a:r>
              <a:rPr sz="1550" spc="15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550" spc="170" dirty="0">
                <a:solidFill>
                  <a:srgbClr val="44413F"/>
                </a:solidFill>
                <a:latin typeface="Cambria"/>
                <a:cs typeface="Cambria"/>
              </a:rPr>
              <a:t>Matrix</a:t>
            </a:r>
            <a:endParaRPr sz="1550">
              <a:latin typeface="Cambria"/>
              <a:cs typeface="Cambria"/>
            </a:endParaRPr>
          </a:p>
          <a:p>
            <a:pPr marL="12700" marR="5080">
              <a:lnSpc>
                <a:spcPct val="133800"/>
              </a:lnSpc>
              <a:spcBef>
                <a:spcPts val="535"/>
              </a:spcBef>
            </a:pP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Provides</a:t>
            </a:r>
            <a:r>
              <a:rPr sz="1250" spc="114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a</a:t>
            </a:r>
            <a:r>
              <a:rPr sz="1250" spc="12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detailed</a:t>
            </a:r>
            <a:r>
              <a:rPr sz="1250" spc="12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breakdown</a:t>
            </a:r>
            <a:r>
              <a:rPr sz="1250" spc="114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of</a:t>
            </a:r>
            <a:r>
              <a:rPr sz="1250" spc="12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the</a:t>
            </a:r>
            <a:r>
              <a:rPr sz="1250" spc="12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model's</a:t>
            </a:r>
            <a:r>
              <a:rPr sz="1250" spc="114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4413F"/>
                </a:solidFill>
                <a:latin typeface="Trebuchet MS"/>
                <a:cs typeface="Trebuchet MS"/>
              </a:rPr>
              <a:t>performance, </a:t>
            </a:r>
            <a:r>
              <a:rPr sz="1250" spc="10" dirty="0">
                <a:solidFill>
                  <a:srgbClr val="44413F"/>
                </a:solidFill>
                <a:latin typeface="Trebuchet MS"/>
                <a:cs typeface="Trebuchet MS"/>
              </a:rPr>
              <a:t>highlighting</a:t>
            </a:r>
            <a:r>
              <a:rPr sz="1250" spc="4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44413F"/>
                </a:solidFill>
                <a:latin typeface="Trebuchet MS"/>
                <a:cs typeface="Trebuchet MS"/>
              </a:rPr>
              <a:t>the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44413F"/>
                </a:solidFill>
                <a:latin typeface="Trebuchet MS"/>
                <a:cs typeface="Trebuchet MS"/>
              </a:rPr>
              <a:t>correct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44413F"/>
                </a:solidFill>
                <a:latin typeface="Trebuchet MS"/>
                <a:cs typeface="Trebuchet MS"/>
              </a:rPr>
              <a:t>and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44413F"/>
                </a:solidFill>
                <a:latin typeface="Trebuchet MS"/>
                <a:cs typeface="Trebuchet MS"/>
              </a:rPr>
              <a:t>incorrect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44413F"/>
                </a:solidFill>
                <a:latin typeface="Trebuchet MS"/>
                <a:cs typeface="Trebuchet MS"/>
              </a:rPr>
              <a:t>predictions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44413F"/>
                </a:solidFill>
                <a:latin typeface="Trebuchet MS"/>
                <a:cs typeface="Trebuchet MS"/>
              </a:rPr>
              <a:t>for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44413F"/>
                </a:solidFill>
                <a:latin typeface="Trebuchet MS"/>
                <a:cs typeface="Trebuchet MS"/>
              </a:rPr>
              <a:t>each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severity</a:t>
            </a:r>
            <a:r>
              <a:rPr sz="1250" spc="14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4413F"/>
                </a:solidFill>
                <a:latin typeface="Trebuchet MS"/>
                <a:cs typeface="Trebuchet MS"/>
              </a:rPr>
              <a:t>class.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250" y="1780061"/>
            <a:ext cx="4678252" cy="28892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75077" y="4857870"/>
            <a:ext cx="4585970" cy="1099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80" dirty="0">
                <a:solidFill>
                  <a:srgbClr val="44413F"/>
                </a:solidFill>
                <a:latin typeface="Cambria"/>
                <a:cs typeface="Cambria"/>
              </a:rPr>
              <a:t>Performance</a:t>
            </a:r>
            <a:r>
              <a:rPr sz="1550" spc="110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550" spc="155" dirty="0">
                <a:solidFill>
                  <a:srgbClr val="44413F"/>
                </a:solidFill>
                <a:latin typeface="Cambria"/>
                <a:cs typeface="Cambria"/>
              </a:rPr>
              <a:t>Charts</a:t>
            </a:r>
            <a:endParaRPr sz="1550">
              <a:latin typeface="Cambria"/>
              <a:cs typeface="Cambria"/>
            </a:endParaRPr>
          </a:p>
          <a:p>
            <a:pPr marL="12700" marR="5080">
              <a:lnSpc>
                <a:spcPct val="133800"/>
              </a:lnSpc>
              <a:spcBef>
                <a:spcPts val="535"/>
              </a:spcBef>
            </a:pPr>
            <a:r>
              <a:rPr sz="1250" spc="-10" dirty="0">
                <a:solidFill>
                  <a:srgbClr val="44413F"/>
                </a:solidFill>
                <a:latin typeface="Trebuchet MS"/>
                <a:cs typeface="Trebuchet MS"/>
              </a:rPr>
              <a:t>Illustrate</a:t>
            </a:r>
            <a:r>
              <a:rPr sz="1250" spc="4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the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trade-</a:t>
            </a:r>
            <a:r>
              <a:rPr sz="1250" spc="55" dirty="0">
                <a:solidFill>
                  <a:srgbClr val="44413F"/>
                </a:solidFill>
                <a:latin typeface="Trebuchet MS"/>
                <a:cs typeface="Trebuchet MS"/>
              </a:rPr>
              <a:t>offs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between</a:t>
            </a:r>
            <a:r>
              <a:rPr sz="1250" spc="4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different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evaluation</a:t>
            </a:r>
            <a:r>
              <a:rPr sz="1250" spc="50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4413F"/>
                </a:solidFill>
                <a:latin typeface="Trebuchet MS"/>
                <a:cs typeface="Trebuchet MS"/>
              </a:rPr>
              <a:t>metrics,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allowing</a:t>
            </a:r>
            <a:r>
              <a:rPr sz="1250" spc="5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for</a:t>
            </a:r>
            <a:r>
              <a:rPr sz="1250" spc="5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a</a:t>
            </a:r>
            <a:r>
              <a:rPr sz="1250" spc="5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comprehensive</a:t>
            </a:r>
            <a:r>
              <a:rPr sz="1250" spc="5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44413F"/>
                </a:solidFill>
                <a:latin typeface="Trebuchet MS"/>
                <a:cs typeface="Trebuchet MS"/>
              </a:rPr>
              <a:t>assessment</a:t>
            </a:r>
            <a:r>
              <a:rPr sz="1250" spc="5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of</a:t>
            </a:r>
            <a:r>
              <a:rPr sz="1250" spc="5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4413F"/>
                </a:solidFill>
                <a:latin typeface="Trebuchet MS"/>
                <a:cs typeface="Trebuchet MS"/>
              </a:rPr>
              <a:t>the</a:t>
            </a:r>
            <a:r>
              <a:rPr sz="1250" spc="55" dirty="0">
                <a:solidFill>
                  <a:srgbClr val="44413F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4413F"/>
                </a:solidFill>
                <a:latin typeface="Trebuchet MS"/>
                <a:cs typeface="Trebuchet MS"/>
              </a:rPr>
              <a:t>model's capabilities.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981200" y="420789"/>
            <a:ext cx="12866555" cy="582171"/>
          </a:xfrm>
          <a:prstGeom prst="rect">
            <a:avLst/>
          </a:prstGeom>
        </p:spPr>
        <p:txBody>
          <a:bodyPr vert="horz" wrap="square" lIns="0" tIns="73875" rIns="0" bIns="0" rtlCol="0">
            <a:spAutoFit/>
          </a:bodyPr>
          <a:lstStyle/>
          <a:p>
            <a:pPr marL="4341495" marR="5080">
              <a:lnSpc>
                <a:spcPct val="106300"/>
              </a:lnSpc>
              <a:spcBef>
                <a:spcPts val="95"/>
              </a:spcBef>
            </a:pPr>
            <a:r>
              <a:rPr spc="375" dirty="0"/>
              <a:t>Conclusion</a:t>
            </a:r>
            <a:r>
              <a:rPr spc="250" dirty="0"/>
              <a:t> </a:t>
            </a:r>
            <a:r>
              <a:rPr spc="355" dirty="0"/>
              <a:t>and</a:t>
            </a:r>
            <a:r>
              <a:rPr spc="254" dirty="0"/>
              <a:t> </a:t>
            </a:r>
            <a:r>
              <a:rPr spc="300" dirty="0"/>
              <a:t>Future </a:t>
            </a:r>
            <a:r>
              <a:rPr spc="295" dirty="0"/>
              <a:t>Directions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93624" y="1788332"/>
            <a:ext cx="304800" cy="304800"/>
            <a:chOff x="4886325" y="2057399"/>
            <a:chExt cx="304800" cy="304800"/>
          </a:xfrm>
        </p:grpSpPr>
        <p:sp>
          <p:nvSpPr>
            <p:cNvPr id="5" name="object 5"/>
            <p:cNvSpPr/>
            <p:nvPr/>
          </p:nvSpPr>
          <p:spPr>
            <a:xfrm>
              <a:off x="4891087" y="206216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436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40030"/>
                  </a:lnTo>
                  <a:lnTo>
                    <a:pt x="0" y="243662"/>
                  </a:lnTo>
                  <a:lnTo>
                    <a:pt x="18745" y="281660"/>
                  </a:lnTo>
                  <a:lnTo>
                    <a:pt x="51612" y="295275"/>
                  </a:lnTo>
                  <a:lnTo>
                    <a:pt x="243662" y="295275"/>
                  </a:lnTo>
                  <a:lnTo>
                    <a:pt x="281660" y="276529"/>
                  </a:lnTo>
                  <a:lnTo>
                    <a:pt x="295275" y="243662"/>
                  </a:lnTo>
                  <a:lnTo>
                    <a:pt x="295275" y="51612"/>
                  </a:lnTo>
                  <a:lnTo>
                    <a:pt x="276529" y="13614"/>
                  </a:lnTo>
                  <a:lnTo>
                    <a:pt x="247243" y="355"/>
                  </a:lnTo>
                  <a:lnTo>
                    <a:pt x="243662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1087" y="206216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400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40030" y="0"/>
                  </a:lnTo>
                  <a:lnTo>
                    <a:pt x="243662" y="0"/>
                  </a:lnTo>
                  <a:lnTo>
                    <a:pt x="247243" y="355"/>
                  </a:lnTo>
                  <a:lnTo>
                    <a:pt x="250799" y="1066"/>
                  </a:lnTo>
                  <a:lnTo>
                    <a:pt x="254368" y="1765"/>
                  </a:lnTo>
                  <a:lnTo>
                    <a:pt x="257822" y="2819"/>
                  </a:lnTo>
                  <a:lnTo>
                    <a:pt x="261162" y="4203"/>
                  </a:lnTo>
                  <a:lnTo>
                    <a:pt x="264528" y="5588"/>
                  </a:lnTo>
                  <a:lnTo>
                    <a:pt x="291071" y="34099"/>
                  </a:lnTo>
                  <a:lnTo>
                    <a:pt x="294208" y="44462"/>
                  </a:lnTo>
                  <a:lnTo>
                    <a:pt x="294919" y="48018"/>
                  </a:lnTo>
                  <a:lnTo>
                    <a:pt x="295275" y="51612"/>
                  </a:lnTo>
                  <a:lnTo>
                    <a:pt x="295275" y="55245"/>
                  </a:lnTo>
                  <a:lnTo>
                    <a:pt x="295275" y="240030"/>
                  </a:lnTo>
                  <a:lnTo>
                    <a:pt x="295275" y="243662"/>
                  </a:lnTo>
                  <a:lnTo>
                    <a:pt x="294919" y="247243"/>
                  </a:lnTo>
                  <a:lnTo>
                    <a:pt x="294208" y="250812"/>
                  </a:lnTo>
                  <a:lnTo>
                    <a:pt x="293509" y="254368"/>
                  </a:lnTo>
                  <a:lnTo>
                    <a:pt x="270725" y="285965"/>
                  </a:lnTo>
                  <a:lnTo>
                    <a:pt x="250799" y="294208"/>
                  </a:lnTo>
                  <a:lnTo>
                    <a:pt x="247243" y="294919"/>
                  </a:lnTo>
                  <a:lnTo>
                    <a:pt x="243662" y="295275"/>
                  </a:lnTo>
                  <a:lnTo>
                    <a:pt x="240030" y="295275"/>
                  </a:lnTo>
                  <a:lnTo>
                    <a:pt x="55245" y="295275"/>
                  </a:lnTo>
                  <a:lnTo>
                    <a:pt x="51612" y="295275"/>
                  </a:lnTo>
                  <a:lnTo>
                    <a:pt x="48018" y="294919"/>
                  </a:lnTo>
                  <a:lnTo>
                    <a:pt x="44462" y="294208"/>
                  </a:lnTo>
                  <a:lnTo>
                    <a:pt x="40906" y="293509"/>
                  </a:lnTo>
                  <a:lnTo>
                    <a:pt x="9309" y="270713"/>
                  </a:lnTo>
                  <a:lnTo>
                    <a:pt x="7289" y="267703"/>
                  </a:lnTo>
                  <a:lnTo>
                    <a:pt x="1066" y="250812"/>
                  </a:lnTo>
                  <a:lnTo>
                    <a:pt x="355" y="247243"/>
                  </a:lnTo>
                  <a:lnTo>
                    <a:pt x="0" y="243662"/>
                  </a:lnTo>
                  <a:lnTo>
                    <a:pt x="0" y="240030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76554" y="1758801"/>
            <a:ext cx="2423795" cy="1998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95" dirty="0">
                <a:solidFill>
                  <a:srgbClr val="44413F"/>
                </a:solidFill>
                <a:latin typeface="Cambria"/>
                <a:cs typeface="Cambria"/>
              </a:rPr>
              <a:t>Key</a:t>
            </a:r>
            <a:r>
              <a:rPr sz="1650" spc="25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14" dirty="0">
                <a:solidFill>
                  <a:srgbClr val="44413F"/>
                </a:solidFill>
                <a:latin typeface="Cambria"/>
                <a:cs typeface="Cambria"/>
              </a:rPr>
              <a:t>Takeaways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3300"/>
              </a:lnSpc>
              <a:spcBef>
                <a:spcPts val="555"/>
              </a:spcBef>
            </a:pP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14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disaster</a:t>
            </a:r>
            <a:r>
              <a:rPr sz="1350" spc="14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tweet</a:t>
            </a:r>
            <a:r>
              <a:rPr sz="1350" spc="14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prediction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model</a:t>
            </a:r>
            <a:r>
              <a:rPr sz="1350" spc="-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44413F"/>
                </a:solidFill>
                <a:latin typeface="Tahoma"/>
                <a:cs typeface="Tahoma"/>
              </a:rPr>
              <a:t>demonstrated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promising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results,</a:t>
            </a:r>
            <a:r>
              <a:rPr sz="1350" spc="11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with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the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potential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to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significantly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improve</a:t>
            </a:r>
            <a:r>
              <a:rPr sz="1350" spc="1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emergency</a:t>
            </a:r>
            <a:r>
              <a:rPr sz="1350" spc="16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44413F"/>
                </a:solidFill>
                <a:latin typeface="Tahoma"/>
                <a:cs typeface="Tahoma"/>
              </a:rPr>
              <a:t>response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efforts</a:t>
            </a:r>
            <a:r>
              <a:rPr sz="1350" spc="9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during</a:t>
            </a:r>
            <a:r>
              <a:rPr sz="1350" spc="9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crisis</a:t>
            </a:r>
            <a:r>
              <a:rPr sz="1350" spc="9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situations.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96693" y="1757363"/>
            <a:ext cx="304800" cy="304800"/>
            <a:chOff x="7943850" y="2057399"/>
            <a:chExt cx="304800" cy="304800"/>
          </a:xfrm>
        </p:grpSpPr>
        <p:sp>
          <p:nvSpPr>
            <p:cNvPr id="9" name="object 9"/>
            <p:cNvSpPr/>
            <p:nvPr/>
          </p:nvSpPr>
          <p:spPr>
            <a:xfrm>
              <a:off x="7948612" y="206216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436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40030"/>
                  </a:lnTo>
                  <a:lnTo>
                    <a:pt x="0" y="243662"/>
                  </a:lnTo>
                  <a:lnTo>
                    <a:pt x="18745" y="281660"/>
                  </a:lnTo>
                  <a:lnTo>
                    <a:pt x="51612" y="295275"/>
                  </a:lnTo>
                  <a:lnTo>
                    <a:pt x="243662" y="295275"/>
                  </a:lnTo>
                  <a:lnTo>
                    <a:pt x="281660" y="276529"/>
                  </a:lnTo>
                  <a:lnTo>
                    <a:pt x="295275" y="243662"/>
                  </a:lnTo>
                  <a:lnTo>
                    <a:pt x="295275" y="51612"/>
                  </a:lnTo>
                  <a:lnTo>
                    <a:pt x="276529" y="13614"/>
                  </a:lnTo>
                  <a:lnTo>
                    <a:pt x="247243" y="355"/>
                  </a:lnTo>
                  <a:lnTo>
                    <a:pt x="243662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8612" y="206216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400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40030" y="0"/>
                  </a:lnTo>
                  <a:lnTo>
                    <a:pt x="243662" y="0"/>
                  </a:lnTo>
                  <a:lnTo>
                    <a:pt x="247243" y="355"/>
                  </a:lnTo>
                  <a:lnTo>
                    <a:pt x="250799" y="1066"/>
                  </a:lnTo>
                  <a:lnTo>
                    <a:pt x="254368" y="1765"/>
                  </a:lnTo>
                  <a:lnTo>
                    <a:pt x="257822" y="2819"/>
                  </a:lnTo>
                  <a:lnTo>
                    <a:pt x="261175" y="4203"/>
                  </a:lnTo>
                  <a:lnTo>
                    <a:pt x="264528" y="5588"/>
                  </a:lnTo>
                  <a:lnTo>
                    <a:pt x="279095" y="16179"/>
                  </a:lnTo>
                  <a:lnTo>
                    <a:pt x="281660" y="18745"/>
                  </a:lnTo>
                  <a:lnTo>
                    <a:pt x="294208" y="44462"/>
                  </a:lnTo>
                  <a:lnTo>
                    <a:pt x="294919" y="48018"/>
                  </a:lnTo>
                  <a:lnTo>
                    <a:pt x="295275" y="51612"/>
                  </a:lnTo>
                  <a:lnTo>
                    <a:pt x="295275" y="55245"/>
                  </a:lnTo>
                  <a:lnTo>
                    <a:pt x="295275" y="240030"/>
                  </a:lnTo>
                  <a:lnTo>
                    <a:pt x="295275" y="243662"/>
                  </a:lnTo>
                  <a:lnTo>
                    <a:pt x="294919" y="247243"/>
                  </a:lnTo>
                  <a:lnTo>
                    <a:pt x="294208" y="250812"/>
                  </a:lnTo>
                  <a:lnTo>
                    <a:pt x="293509" y="254368"/>
                  </a:lnTo>
                  <a:lnTo>
                    <a:pt x="279095" y="279095"/>
                  </a:lnTo>
                  <a:lnTo>
                    <a:pt x="276529" y="281660"/>
                  </a:lnTo>
                  <a:lnTo>
                    <a:pt x="250799" y="294208"/>
                  </a:lnTo>
                  <a:lnTo>
                    <a:pt x="247243" y="294919"/>
                  </a:lnTo>
                  <a:lnTo>
                    <a:pt x="243662" y="295275"/>
                  </a:lnTo>
                  <a:lnTo>
                    <a:pt x="240030" y="295275"/>
                  </a:lnTo>
                  <a:lnTo>
                    <a:pt x="55245" y="295275"/>
                  </a:lnTo>
                  <a:lnTo>
                    <a:pt x="51612" y="295275"/>
                  </a:lnTo>
                  <a:lnTo>
                    <a:pt x="48018" y="294919"/>
                  </a:lnTo>
                  <a:lnTo>
                    <a:pt x="44462" y="294208"/>
                  </a:lnTo>
                  <a:lnTo>
                    <a:pt x="40906" y="293509"/>
                  </a:lnTo>
                  <a:lnTo>
                    <a:pt x="16179" y="279095"/>
                  </a:lnTo>
                  <a:lnTo>
                    <a:pt x="13614" y="276529"/>
                  </a:lnTo>
                  <a:lnTo>
                    <a:pt x="11328" y="273735"/>
                  </a:lnTo>
                  <a:lnTo>
                    <a:pt x="9309" y="270713"/>
                  </a:lnTo>
                  <a:lnTo>
                    <a:pt x="7289" y="267703"/>
                  </a:lnTo>
                  <a:lnTo>
                    <a:pt x="5588" y="264528"/>
                  </a:lnTo>
                  <a:lnTo>
                    <a:pt x="4203" y="261175"/>
                  </a:lnTo>
                  <a:lnTo>
                    <a:pt x="2819" y="257822"/>
                  </a:lnTo>
                  <a:lnTo>
                    <a:pt x="1765" y="254368"/>
                  </a:lnTo>
                  <a:lnTo>
                    <a:pt x="1066" y="250812"/>
                  </a:lnTo>
                  <a:lnTo>
                    <a:pt x="355" y="247243"/>
                  </a:lnTo>
                  <a:lnTo>
                    <a:pt x="0" y="243662"/>
                  </a:lnTo>
                  <a:lnTo>
                    <a:pt x="0" y="240030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10400" y="1625450"/>
            <a:ext cx="2268855" cy="2265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614045">
              <a:lnSpc>
                <a:spcPct val="106100"/>
              </a:lnSpc>
              <a:spcBef>
                <a:spcPts val="15"/>
              </a:spcBef>
            </a:pPr>
            <a:r>
              <a:rPr sz="1650" spc="155" dirty="0">
                <a:solidFill>
                  <a:srgbClr val="44413F"/>
                </a:solidFill>
                <a:latin typeface="Cambria"/>
                <a:cs typeface="Cambria"/>
              </a:rPr>
              <a:t>Future </a:t>
            </a:r>
            <a:r>
              <a:rPr sz="1650" spc="185" dirty="0">
                <a:solidFill>
                  <a:srgbClr val="44413F"/>
                </a:solidFill>
                <a:latin typeface="Cambria"/>
                <a:cs typeface="Cambria"/>
              </a:rPr>
              <a:t>Enhancements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3300"/>
              </a:lnSpc>
              <a:spcBef>
                <a:spcPts val="555"/>
              </a:spcBef>
            </a:pP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Explore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44413F"/>
                </a:solidFill>
                <a:latin typeface="Tahoma"/>
                <a:cs typeface="Tahoma"/>
              </a:rPr>
              <a:t>deep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learning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techniques,</a:t>
            </a:r>
            <a:r>
              <a:rPr sz="1350" spc="2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incorporate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additional</a:t>
            </a:r>
            <a:r>
              <a:rPr sz="1350" spc="1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data</a:t>
            </a:r>
            <a:r>
              <a:rPr sz="1350" spc="13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sources,</a:t>
            </a:r>
            <a:r>
              <a:rPr sz="1350" spc="13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4413F"/>
                </a:solidFill>
                <a:latin typeface="Tahoma"/>
                <a:cs typeface="Tahoma"/>
              </a:rPr>
              <a:t>and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further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refine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2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model</a:t>
            </a:r>
            <a:r>
              <a:rPr sz="1350" spc="30" dirty="0">
                <a:solidFill>
                  <a:srgbClr val="44413F"/>
                </a:solidFill>
                <a:latin typeface="Tahoma"/>
                <a:cs typeface="Tahoma"/>
              </a:rPr>
              <a:t> to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enhance</a:t>
            </a:r>
            <a:r>
              <a:rPr sz="1350" spc="4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its</a:t>
            </a:r>
            <a:r>
              <a:rPr sz="1350" spc="4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real-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world applicability.</a:t>
            </a:r>
            <a:endParaRPr sz="135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88861" y="4687887"/>
            <a:ext cx="304800" cy="304800"/>
            <a:chOff x="4886325" y="4705350"/>
            <a:chExt cx="304800" cy="304800"/>
          </a:xfrm>
        </p:grpSpPr>
        <p:sp>
          <p:nvSpPr>
            <p:cNvPr id="13" name="object 13"/>
            <p:cNvSpPr/>
            <p:nvPr/>
          </p:nvSpPr>
          <p:spPr>
            <a:xfrm>
              <a:off x="4891087" y="47101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436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40030"/>
                  </a:lnTo>
                  <a:lnTo>
                    <a:pt x="0" y="243662"/>
                  </a:lnTo>
                  <a:lnTo>
                    <a:pt x="18745" y="281660"/>
                  </a:lnTo>
                  <a:lnTo>
                    <a:pt x="51612" y="295275"/>
                  </a:lnTo>
                  <a:lnTo>
                    <a:pt x="243662" y="295275"/>
                  </a:lnTo>
                  <a:lnTo>
                    <a:pt x="281660" y="276529"/>
                  </a:lnTo>
                  <a:lnTo>
                    <a:pt x="295275" y="243662"/>
                  </a:lnTo>
                  <a:lnTo>
                    <a:pt x="295275" y="51612"/>
                  </a:lnTo>
                  <a:lnTo>
                    <a:pt x="276529" y="13614"/>
                  </a:lnTo>
                  <a:lnTo>
                    <a:pt x="247243" y="355"/>
                  </a:lnTo>
                  <a:lnTo>
                    <a:pt x="243662" y="0"/>
                  </a:lnTo>
                  <a:close/>
                </a:path>
              </a:pathLst>
            </a:custGeom>
            <a:solidFill>
              <a:srgbClr val="F7E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1087" y="47101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400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40030" y="0"/>
                  </a:lnTo>
                  <a:lnTo>
                    <a:pt x="243662" y="0"/>
                  </a:lnTo>
                  <a:lnTo>
                    <a:pt x="247243" y="355"/>
                  </a:lnTo>
                  <a:lnTo>
                    <a:pt x="250799" y="1066"/>
                  </a:lnTo>
                  <a:lnTo>
                    <a:pt x="254368" y="1765"/>
                  </a:lnTo>
                  <a:lnTo>
                    <a:pt x="257822" y="2819"/>
                  </a:lnTo>
                  <a:lnTo>
                    <a:pt x="261162" y="4203"/>
                  </a:lnTo>
                  <a:lnTo>
                    <a:pt x="264528" y="5588"/>
                  </a:lnTo>
                  <a:lnTo>
                    <a:pt x="291071" y="34099"/>
                  </a:lnTo>
                  <a:lnTo>
                    <a:pt x="294208" y="44462"/>
                  </a:lnTo>
                  <a:lnTo>
                    <a:pt x="294919" y="48018"/>
                  </a:lnTo>
                  <a:lnTo>
                    <a:pt x="295275" y="51612"/>
                  </a:lnTo>
                  <a:lnTo>
                    <a:pt x="295275" y="55245"/>
                  </a:lnTo>
                  <a:lnTo>
                    <a:pt x="295275" y="240030"/>
                  </a:lnTo>
                  <a:lnTo>
                    <a:pt x="295275" y="243662"/>
                  </a:lnTo>
                  <a:lnTo>
                    <a:pt x="294919" y="247243"/>
                  </a:lnTo>
                  <a:lnTo>
                    <a:pt x="294208" y="250812"/>
                  </a:lnTo>
                  <a:lnTo>
                    <a:pt x="293509" y="254368"/>
                  </a:lnTo>
                  <a:lnTo>
                    <a:pt x="270725" y="285965"/>
                  </a:lnTo>
                  <a:lnTo>
                    <a:pt x="250799" y="294208"/>
                  </a:lnTo>
                  <a:lnTo>
                    <a:pt x="247243" y="294919"/>
                  </a:lnTo>
                  <a:lnTo>
                    <a:pt x="243662" y="295275"/>
                  </a:lnTo>
                  <a:lnTo>
                    <a:pt x="240030" y="295275"/>
                  </a:lnTo>
                  <a:lnTo>
                    <a:pt x="55245" y="295275"/>
                  </a:lnTo>
                  <a:lnTo>
                    <a:pt x="51612" y="295275"/>
                  </a:lnTo>
                  <a:lnTo>
                    <a:pt x="48018" y="294919"/>
                  </a:lnTo>
                  <a:lnTo>
                    <a:pt x="44462" y="294208"/>
                  </a:lnTo>
                  <a:lnTo>
                    <a:pt x="40906" y="293509"/>
                  </a:lnTo>
                  <a:lnTo>
                    <a:pt x="9309" y="270713"/>
                  </a:lnTo>
                  <a:lnTo>
                    <a:pt x="7289" y="267703"/>
                  </a:lnTo>
                  <a:lnTo>
                    <a:pt x="1066" y="250812"/>
                  </a:lnTo>
                  <a:lnTo>
                    <a:pt x="355" y="247243"/>
                  </a:lnTo>
                  <a:lnTo>
                    <a:pt x="0" y="243662"/>
                  </a:lnTo>
                  <a:lnTo>
                    <a:pt x="0" y="240030"/>
                  </a:lnTo>
                  <a:close/>
                </a:path>
              </a:pathLst>
            </a:custGeom>
            <a:ln w="9525">
              <a:solidFill>
                <a:srgbClr val="DDD3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76554" y="4621324"/>
            <a:ext cx="518668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75" dirty="0">
                <a:solidFill>
                  <a:srgbClr val="44413F"/>
                </a:solidFill>
                <a:latin typeface="Cambria"/>
                <a:cs typeface="Cambria"/>
              </a:rPr>
              <a:t>Collaboration</a:t>
            </a:r>
            <a:r>
              <a:rPr sz="1650" spc="145" dirty="0">
                <a:solidFill>
                  <a:srgbClr val="44413F"/>
                </a:solidFill>
                <a:latin typeface="Cambria"/>
                <a:cs typeface="Cambria"/>
              </a:rPr>
              <a:t> </a:t>
            </a:r>
            <a:r>
              <a:rPr sz="1650" spc="170" dirty="0">
                <a:solidFill>
                  <a:srgbClr val="44413F"/>
                </a:solidFill>
                <a:latin typeface="Cambria"/>
                <a:cs typeface="Cambria"/>
              </a:rPr>
              <a:t>Opportunities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Engage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with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emergency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management</a:t>
            </a:r>
            <a:r>
              <a:rPr sz="1350" spc="10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agencies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4413F"/>
                </a:solidFill>
                <a:latin typeface="Tahoma"/>
                <a:cs typeface="Tahoma"/>
              </a:rPr>
              <a:t>and</a:t>
            </a:r>
            <a:r>
              <a:rPr sz="1350" spc="10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humanitarian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organizations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to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deploy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the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model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and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4413F"/>
                </a:solidFill>
                <a:latin typeface="Tahoma"/>
                <a:cs typeface="Tahoma"/>
              </a:rPr>
              <a:t>gather</a:t>
            </a:r>
            <a:r>
              <a:rPr sz="1350" spc="2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4413F"/>
                </a:solidFill>
                <a:latin typeface="Tahoma"/>
                <a:cs typeface="Tahoma"/>
              </a:rPr>
              <a:t>feedback</a:t>
            </a:r>
            <a:r>
              <a:rPr sz="1350" spc="15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4413F"/>
                </a:solidFill>
                <a:latin typeface="Tahoma"/>
                <a:cs typeface="Tahoma"/>
              </a:rPr>
              <a:t>for </a:t>
            </a:r>
            <a:r>
              <a:rPr sz="1350" spc="50" dirty="0">
                <a:solidFill>
                  <a:srgbClr val="44413F"/>
                </a:solidFill>
                <a:latin typeface="Tahoma"/>
                <a:cs typeface="Tahoma"/>
              </a:rPr>
              <a:t>continuous</a:t>
            </a:r>
            <a:r>
              <a:rPr sz="1350" spc="-50" dirty="0">
                <a:solidFill>
                  <a:srgbClr val="44413F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4413F"/>
                </a:solidFill>
                <a:latin typeface="Tahoma"/>
                <a:cs typeface="Tahoma"/>
              </a:rPr>
              <a:t>improvement.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610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</vt:lpstr>
      <vt:lpstr>Tahoma</vt:lpstr>
      <vt:lpstr>Times New Roman</vt:lpstr>
      <vt:lpstr>Trebuchet MS</vt:lpstr>
      <vt:lpstr>Office Theme</vt:lpstr>
      <vt:lpstr>PowerPoint Presentation</vt:lpstr>
      <vt:lpstr>Introduction to the Problem</vt:lpstr>
      <vt:lpstr>Project Objective and Dataset Overview</vt:lpstr>
      <vt:lpstr>Data Preprocessing and Feature Extraction with TF-IDF</vt:lpstr>
      <vt:lpstr>PowerPoint Presentation</vt:lpstr>
      <vt:lpstr>Evaluation Metrics: Accuracy, Precision, Recall, F1-Score</vt:lpstr>
      <vt:lpstr>PowerPoint Presentation</vt:lpstr>
      <vt:lpstr>Visualizations: Confusion Matrices and Performance Charts</vt:lpstr>
      <vt:lpstr>Conclusion and Future Directions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Arjun Tiwari</dc:creator>
  <cp:lastModifiedBy>Aarushi Goel</cp:lastModifiedBy>
  <cp:revision>3</cp:revision>
  <dcterms:created xsi:type="dcterms:W3CDTF">2024-11-17T10:19:06Z</dcterms:created>
  <dcterms:modified xsi:type="dcterms:W3CDTF">2024-11-17T11:10:00Z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2024-11-17T00:00:00Z</vt:filetime>
  </property>
  <property fmtid="{D5CDD505-2E9C-101B-9397-08002B2CF9AE}" pid="5" name="Producer">
    <vt:lpwstr>GPL Ghostscript 10.02.0</vt:lpwstr>
  </property>
</Properties>
</file>