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d83dfc73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d83dfc73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d83dfc7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d83dfc7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d83dfc7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d83dfc7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d83dfc7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d83dfc7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d83dfc73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83dfc73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d83dfc7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d83dfc7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bd83dfc73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bd83dfc73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d83dfc7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d83dfc7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d83dfc73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d83dfc73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q.opengenus.org/first-come-first-serve-cpu-scheduling/" TargetMode="External"/><Relationship Id="rId4" Type="http://schemas.openxmlformats.org/officeDocument/2006/relationships/hyperlink" Target="https://www.geeksforgeeks.org/program-for-fcfs-cpu-scheduling-set-1/" TargetMode="External"/><Relationship Id="rId5" Type="http://schemas.openxmlformats.org/officeDocument/2006/relationships/hyperlink" Target="https://www.researchgate.net/figure/Flowchart-of-FCFS-Algorithm_fig2_3016484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35250" y="997525"/>
            <a:ext cx="6211200" cy="203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DYNAMIC IMPLEMENTATION OF FCFS SCHEDULING </a:t>
            </a:r>
            <a:endParaRPr b="1"/>
          </a:p>
        </p:txBody>
      </p:sp>
      <p:sp>
        <p:nvSpPr>
          <p:cNvPr id="129" name="Google Shape;129;p13"/>
          <p:cNvSpPr txBox="1"/>
          <p:nvPr>
            <p:ph idx="1" type="subTitle"/>
          </p:nvPr>
        </p:nvSpPr>
        <p:spPr>
          <a:xfrm>
            <a:off x="1858700" y="3117278"/>
            <a:ext cx="5361300" cy="157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1 PROJECT ; PRESENTED BY</a:t>
            </a:r>
            <a:endParaRPr/>
          </a:p>
          <a:p>
            <a:pPr indent="0" lvl="0" marL="0" rtl="0" algn="ctr">
              <a:spcBef>
                <a:spcPts val="0"/>
              </a:spcBef>
              <a:spcAft>
                <a:spcPts val="0"/>
              </a:spcAft>
              <a:buNone/>
            </a:pPr>
            <a:r>
              <a:rPr lang="en"/>
              <a:t>UDHAV SHARMA (2021A1R003)</a:t>
            </a:r>
            <a:endParaRPr/>
          </a:p>
          <a:p>
            <a:pPr indent="0" lvl="0" marL="0" rtl="0" algn="ctr">
              <a:spcBef>
                <a:spcPts val="0"/>
              </a:spcBef>
              <a:spcAft>
                <a:spcPts val="0"/>
              </a:spcAft>
              <a:buNone/>
            </a:pPr>
            <a:r>
              <a:rPr lang="en"/>
              <a:t>FARHEEN SHAAD (2021A1R013)</a:t>
            </a:r>
            <a:endParaRPr/>
          </a:p>
          <a:p>
            <a:pPr indent="0" lvl="0" marL="0" rtl="0" algn="ctr">
              <a:spcBef>
                <a:spcPts val="0"/>
              </a:spcBef>
              <a:spcAft>
                <a:spcPts val="0"/>
              </a:spcAft>
              <a:buNone/>
            </a:pPr>
            <a:r>
              <a:rPr lang="en"/>
              <a:t>AARUSHI MAHAJAN(2021A1R022)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56825" y="1301450"/>
            <a:ext cx="7505700" cy="142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800"/>
              <a:t>THANK YOU </a:t>
            </a:r>
            <a:endParaRPr b="1"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724775"/>
            <a:ext cx="7505700" cy="95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PROBLEM DESCRIPTION </a:t>
            </a:r>
            <a:endParaRPr b="1"/>
          </a:p>
        </p:txBody>
      </p:sp>
      <p:sp>
        <p:nvSpPr>
          <p:cNvPr id="135" name="Google Shape;135;p14"/>
          <p:cNvSpPr txBox="1"/>
          <p:nvPr>
            <p:ph idx="1" type="body"/>
          </p:nvPr>
        </p:nvSpPr>
        <p:spPr>
          <a:xfrm>
            <a:off x="819150" y="1862575"/>
            <a:ext cx="7505700" cy="25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According to the given problem statement we have to schedule the given </a:t>
            </a:r>
            <a:r>
              <a:rPr lang="en" sz="1900">
                <a:latin typeface="Times New Roman"/>
                <a:ea typeface="Times New Roman"/>
                <a:cs typeface="Times New Roman"/>
                <a:sym typeface="Times New Roman"/>
              </a:rPr>
              <a:t>processes using FCFS scheduling criteria so that the processes that appear first will get CPU first and the process goes on for the remaining processes . </a:t>
            </a:r>
            <a:endParaRPr sz="1900">
              <a:latin typeface="Times New Roman"/>
              <a:ea typeface="Times New Roman"/>
              <a:cs typeface="Times New Roman"/>
              <a:sym typeface="Times New Roman"/>
            </a:endParaRPr>
          </a:p>
          <a:p>
            <a:pPr indent="0" lvl="0" marL="0" rtl="0" algn="l">
              <a:spcBef>
                <a:spcPts val="1200"/>
              </a:spcBef>
              <a:spcAft>
                <a:spcPts val="1200"/>
              </a:spcAft>
              <a:buNone/>
            </a:pPr>
            <a:r>
              <a:rPr lang="en" sz="1900">
                <a:latin typeface="Times New Roman"/>
                <a:ea typeface="Times New Roman"/>
                <a:cs typeface="Times New Roman"/>
                <a:sym typeface="Times New Roman"/>
              </a:rPr>
              <a:t>This will lead to creating a queue and accessing the elements in the queue and putting them in the ready state . </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13050"/>
            <a:ext cx="75057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WHAT IS FCFS SCHEDULING </a:t>
            </a:r>
            <a:endParaRPr b="1"/>
          </a:p>
        </p:txBody>
      </p:sp>
      <p:sp>
        <p:nvSpPr>
          <p:cNvPr id="141" name="Google Shape;141;p15"/>
          <p:cNvSpPr txBox="1"/>
          <p:nvPr>
            <p:ph idx="1" type="body"/>
          </p:nvPr>
        </p:nvSpPr>
        <p:spPr>
          <a:xfrm>
            <a:off x="819150" y="1114450"/>
            <a:ext cx="7505700" cy="3324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It simply includes the jobs according to there arrival time .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job that arrives first will get the CPU first .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lesser the arrival time the sooner the job gets the CPU .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It may cause the problem of starvation if the burst time of the first process is way too long. </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58475"/>
            <a:ext cx="7505700" cy="61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ALGORITHM</a:t>
            </a:r>
            <a:endParaRPr b="1"/>
          </a:p>
        </p:txBody>
      </p:sp>
      <p:sp>
        <p:nvSpPr>
          <p:cNvPr id="147" name="Google Shape;147;p16"/>
          <p:cNvSpPr txBox="1"/>
          <p:nvPr>
            <p:ph idx="1" type="body"/>
          </p:nvPr>
        </p:nvSpPr>
        <p:spPr>
          <a:xfrm>
            <a:off x="819150" y="802700"/>
            <a:ext cx="7505700" cy="39666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688"/>
              <a:buNone/>
            </a:pPr>
            <a:r>
              <a:rPr b="1" lang="en" sz="1325">
                <a:solidFill>
                  <a:srgbClr val="000000"/>
                </a:solidFill>
                <a:latin typeface="Times New Roman"/>
                <a:ea typeface="Times New Roman"/>
                <a:cs typeface="Times New Roman"/>
                <a:sym typeface="Times New Roman"/>
              </a:rPr>
              <a:t>Step 1.</a:t>
            </a:r>
            <a:r>
              <a:rPr lang="en" sz="1325">
                <a:solidFill>
                  <a:srgbClr val="000000"/>
                </a:solidFill>
                <a:latin typeface="Times New Roman"/>
                <a:ea typeface="Times New Roman"/>
                <a:cs typeface="Times New Roman"/>
                <a:sym typeface="Times New Roman"/>
              </a:rPr>
              <a:t> Input the number of processes required to be scheduled using FCFS, burst time for each process and its arrival time.</a:t>
            </a:r>
            <a:endParaRPr sz="1325">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325">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rPr b="1" lang="en" sz="1325">
                <a:solidFill>
                  <a:srgbClr val="000000"/>
                </a:solidFill>
                <a:latin typeface="Times New Roman"/>
                <a:ea typeface="Times New Roman"/>
                <a:cs typeface="Times New Roman"/>
                <a:sym typeface="Times New Roman"/>
              </a:rPr>
              <a:t>Step 2</a:t>
            </a:r>
            <a:r>
              <a:rPr lang="en" sz="1325">
                <a:solidFill>
                  <a:srgbClr val="000000"/>
                </a:solidFill>
                <a:latin typeface="Times New Roman"/>
                <a:ea typeface="Times New Roman"/>
                <a:cs typeface="Times New Roman"/>
                <a:sym typeface="Times New Roman"/>
              </a:rPr>
              <a:t>. Using enhanced bubble sort technique, sort the all given processes in ascending order according to arrival time in a ready queue.</a:t>
            </a:r>
            <a:endParaRPr sz="1325">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t/>
            </a:r>
            <a:endParaRPr sz="1325">
              <a:solidFill>
                <a:srgbClr val="000000"/>
              </a:solidFill>
              <a:latin typeface="Times New Roman"/>
              <a:ea typeface="Times New Roman"/>
              <a:cs typeface="Times New Roman"/>
              <a:sym typeface="Times New Roman"/>
            </a:endParaRPr>
          </a:p>
          <a:p>
            <a:pPr indent="0" lvl="0" marL="457200" rtl="0" algn="l">
              <a:lnSpc>
                <a:spcPct val="95000"/>
              </a:lnSpc>
              <a:spcBef>
                <a:spcPts val="0"/>
              </a:spcBef>
              <a:spcAft>
                <a:spcPts val="0"/>
              </a:spcAft>
              <a:buSzPts val="688"/>
              <a:buNone/>
            </a:pPr>
            <a:r>
              <a:rPr b="1" lang="en" sz="1325">
                <a:solidFill>
                  <a:srgbClr val="000000"/>
                </a:solidFill>
                <a:latin typeface="Times New Roman"/>
                <a:ea typeface="Times New Roman"/>
                <a:cs typeface="Times New Roman"/>
                <a:sym typeface="Times New Roman"/>
              </a:rPr>
              <a:t>Step 3. </a:t>
            </a:r>
            <a:r>
              <a:rPr lang="en" sz="1325">
                <a:solidFill>
                  <a:srgbClr val="000000"/>
                </a:solidFill>
                <a:latin typeface="Times New Roman"/>
                <a:ea typeface="Times New Roman"/>
                <a:cs typeface="Times New Roman"/>
                <a:sym typeface="Times New Roman"/>
              </a:rPr>
              <a:t>Calculate the Finish Time, Turn Around Time and Waiting Time for each process which in turn help to calculate Average Waiting Time and Average Turnaround Time required by CPU to schedule a given set of processes using FCFS.</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3.1 : for i = 0, Finish Time T 0 = Arrival Time T 0 + Burst Time T 0</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3.2 : for i &gt;= 1, Finish Time T i = Burst Time T i + Finish Time T i - 1</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3.3 : for i = 0, Turn Around Time T 0 = Finish Time T 0 - Arrival Time T 0</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3.4 : for i &gt;= 1, Turn Around Time T i = Finish Time T i - Arrival Time T i</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3.5 : for i = 0, Waiting Time T 0 = Turn Around Time T 0 - Burst Time T 0</a:t>
            </a:r>
            <a:endParaRPr sz="1325">
              <a:solidFill>
                <a:srgbClr val="000000"/>
              </a:solidFill>
              <a:latin typeface="Times New Roman"/>
              <a:ea typeface="Times New Roman"/>
              <a:cs typeface="Times New Roman"/>
              <a:sym typeface="Times New Roman"/>
            </a:endParaRPr>
          </a:p>
          <a:p>
            <a:pPr indent="-312737" lvl="0" marL="914400" rtl="0" algn="l">
              <a:lnSpc>
                <a:spcPct val="95000"/>
              </a:lnSpc>
              <a:spcBef>
                <a:spcPts val="0"/>
              </a:spcBef>
              <a:spcAft>
                <a:spcPts val="0"/>
              </a:spcAft>
              <a:buClr>
                <a:srgbClr val="000000"/>
              </a:buClr>
              <a:buSzPts val="1325"/>
              <a:buFont typeface="Times New Roman"/>
              <a:buChar char="●"/>
            </a:pPr>
            <a:r>
              <a:rPr lang="en" sz="1325">
                <a:solidFill>
                  <a:srgbClr val="000000"/>
                </a:solidFill>
                <a:latin typeface="Times New Roman"/>
                <a:ea typeface="Times New Roman"/>
                <a:cs typeface="Times New Roman"/>
                <a:sym typeface="Times New Roman"/>
              </a:rPr>
              <a:t>Step 3.6 : for i &gt;= 1, Waiting Time T i = Turn Around Time T i - Burst Time T i – 1</a:t>
            </a:r>
            <a:endParaRPr sz="1325">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0"/>
              </a:spcAft>
              <a:buSzPts val="688"/>
              <a:buNone/>
            </a:pPr>
            <a:r>
              <a:rPr b="1" lang="en" sz="1325">
                <a:solidFill>
                  <a:srgbClr val="000000"/>
                </a:solidFill>
                <a:latin typeface="Times New Roman"/>
                <a:ea typeface="Times New Roman"/>
                <a:cs typeface="Times New Roman"/>
                <a:sym typeface="Times New Roman"/>
              </a:rPr>
              <a:t>          Step 4. </a:t>
            </a:r>
            <a:r>
              <a:rPr lang="en" sz="1325">
                <a:solidFill>
                  <a:srgbClr val="000000"/>
                </a:solidFill>
                <a:latin typeface="Times New Roman"/>
                <a:ea typeface="Times New Roman"/>
                <a:cs typeface="Times New Roman"/>
                <a:sym typeface="Times New Roman"/>
              </a:rPr>
              <a:t>Process with less arrival time comes first and gets scheduled first by the CPU.</a:t>
            </a:r>
            <a:endParaRPr sz="1325">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0"/>
              </a:spcAft>
              <a:buSzPts val="688"/>
              <a:buNone/>
            </a:pPr>
            <a:r>
              <a:rPr b="1" lang="en" sz="1325">
                <a:solidFill>
                  <a:srgbClr val="000000"/>
                </a:solidFill>
                <a:latin typeface="Times New Roman"/>
                <a:ea typeface="Times New Roman"/>
                <a:cs typeface="Times New Roman"/>
                <a:sym typeface="Times New Roman"/>
              </a:rPr>
              <a:t>          Step 5. </a:t>
            </a:r>
            <a:r>
              <a:rPr lang="en" sz="1325">
                <a:solidFill>
                  <a:srgbClr val="000000"/>
                </a:solidFill>
                <a:latin typeface="Times New Roman"/>
                <a:ea typeface="Times New Roman"/>
                <a:cs typeface="Times New Roman"/>
                <a:sym typeface="Times New Roman"/>
              </a:rPr>
              <a:t>Calculate the Average Waiting Time and Average Turnaround Time.</a:t>
            </a:r>
            <a:endParaRPr sz="1325">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0"/>
              </a:spcAft>
              <a:buSzPts val="688"/>
              <a:buNone/>
            </a:pPr>
            <a:r>
              <a:rPr b="1" lang="en" sz="1325">
                <a:solidFill>
                  <a:srgbClr val="000000"/>
                </a:solidFill>
                <a:latin typeface="Times New Roman"/>
                <a:ea typeface="Times New Roman"/>
                <a:cs typeface="Times New Roman"/>
                <a:sym typeface="Times New Roman"/>
              </a:rPr>
              <a:t>          Step 6.  </a:t>
            </a:r>
            <a:r>
              <a:rPr lang="en" sz="1325">
                <a:solidFill>
                  <a:srgbClr val="000000"/>
                </a:solidFill>
                <a:latin typeface="Times New Roman"/>
                <a:ea typeface="Times New Roman"/>
                <a:cs typeface="Times New Roman"/>
                <a:sym typeface="Times New Roman"/>
              </a:rPr>
              <a:t>Stop . </a:t>
            </a:r>
            <a:endParaRPr sz="1325">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1200"/>
              </a:spcAft>
              <a:buSzPts val="688"/>
              <a:buNone/>
            </a:pPr>
            <a:r>
              <a:t/>
            </a:r>
            <a:endParaRPr sz="81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226000"/>
            <a:ext cx="7505700" cy="545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IMPLEMENTATION / PSEUDO CODE </a:t>
            </a:r>
            <a:endParaRPr b="1"/>
          </a:p>
        </p:txBody>
      </p:sp>
      <p:sp>
        <p:nvSpPr>
          <p:cNvPr id="153" name="Google Shape;153;p17"/>
          <p:cNvSpPr txBox="1"/>
          <p:nvPr>
            <p:ph idx="1" type="body"/>
          </p:nvPr>
        </p:nvSpPr>
        <p:spPr>
          <a:xfrm>
            <a:off x="272750" y="724775"/>
            <a:ext cx="8603700" cy="4114800"/>
          </a:xfrm>
          <a:prstGeom prst="rect">
            <a:avLst/>
          </a:prstGeom>
        </p:spPr>
        <p:txBody>
          <a:bodyPr anchorCtr="0" anchor="t" bIns="91425" lIns="91425" spcFirstLastPara="1" rIns="91425" wrap="square" tIns="91425">
            <a:normAutofit fontScale="25000" lnSpcReduction="20000"/>
          </a:bodyPr>
          <a:lstStyle/>
          <a:p>
            <a:pPr indent="-302292" lvl="0" marL="457200" rtl="0" algn="l">
              <a:lnSpc>
                <a:spcPct val="160000"/>
              </a:lnSpc>
              <a:spcBef>
                <a:spcPts val="0"/>
              </a:spcBef>
              <a:spcAft>
                <a:spcPts val="0"/>
              </a:spcAft>
              <a:buClr>
                <a:srgbClr val="000000"/>
              </a:buClr>
              <a:buSzPct val="100000"/>
              <a:buFont typeface="Arial"/>
              <a:buChar char="●"/>
            </a:pPr>
            <a:r>
              <a:rPr lang="en" sz="4639">
                <a:solidFill>
                  <a:srgbClr val="000000"/>
                </a:solidFill>
                <a:latin typeface="Arial"/>
                <a:ea typeface="Arial"/>
                <a:cs typeface="Arial"/>
                <a:sym typeface="Arial"/>
              </a:rPr>
              <a:t> </a:t>
            </a:r>
            <a:r>
              <a:rPr lang="en" sz="5039">
                <a:solidFill>
                  <a:srgbClr val="000000"/>
                </a:solidFill>
                <a:latin typeface="Times New Roman"/>
                <a:ea typeface="Times New Roman"/>
                <a:cs typeface="Times New Roman"/>
                <a:sym typeface="Times New Roman"/>
              </a:rPr>
              <a:t>The code is a function that takes in the maximum range of disk and the size of queue request.</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It then creates an array called queue with 20 elements, each representing a position on the disk.</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 head is initialized to 0 and for each iteration, it calculates how much time it will take to read from this position by using seek=diff; where diff is the difference between two consecutive positions on the disk.</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 code then prints out how long it took to move from one position to another as well as what was being read at that point in time.</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After calculating average seek time, it prints out total seek time and average seek time for comparison purposes.</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 code is a program that implements the FCFS Disk Scheduling Algorithm.</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 algorithm starts by asking for the maximum range of disk to be used, which is specified in max.</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Then, it asks for the size of queue request (the number of disks) and enters 20 into queue[].</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It then prints out a list of values from 0 to 19, each representing an individual disk position.</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The next step is to initialize head with 0 and enter the initial head position into head.</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This will represent where on the disk we want to start reading data from.</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After this point, it goes through all 20 disks in order starting with 0 and ending at 19, until it reaches n-1 (the last disk).</a:t>
            </a:r>
            <a:endParaRPr sz="5039">
              <a:solidFill>
                <a:srgbClr val="000000"/>
              </a:solidFill>
              <a:latin typeface="Times New Roman"/>
              <a:ea typeface="Times New Roman"/>
              <a:cs typeface="Times New Roman"/>
              <a:sym typeface="Times New Roman"/>
            </a:endParaRPr>
          </a:p>
          <a:p>
            <a:pPr indent="-308642" lvl="0" marL="457200" rtl="0" algn="l">
              <a:lnSpc>
                <a:spcPct val="160000"/>
              </a:lnSpc>
              <a:spcBef>
                <a:spcPts val="0"/>
              </a:spcBef>
              <a:spcAft>
                <a:spcPts val="0"/>
              </a:spcAft>
              <a:buClr>
                <a:srgbClr val="000000"/>
              </a:buClr>
              <a:buSzPct val="100000"/>
              <a:buFont typeface="Times New Roman"/>
              <a:buChar char="●"/>
            </a:pPr>
            <a:r>
              <a:rPr lang="en" sz="5039">
                <a:solidFill>
                  <a:srgbClr val="000000"/>
                </a:solidFill>
                <a:latin typeface="Times New Roman"/>
                <a:ea typeface="Times New Roman"/>
                <a:cs typeface="Times New Roman"/>
                <a:sym typeface="Times New Roman"/>
              </a:rPr>
              <a:t> For each disk in</a:t>
            </a:r>
            <a:endParaRPr sz="5039">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257175"/>
            <a:ext cx="7505700" cy="58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FLOWCHART</a:t>
            </a:r>
            <a:endParaRPr b="1"/>
          </a:p>
        </p:txBody>
      </p:sp>
      <p:sp>
        <p:nvSpPr>
          <p:cNvPr id="159" name="Google Shape;159;p18"/>
          <p:cNvSpPr txBox="1"/>
          <p:nvPr>
            <p:ph idx="1" type="body"/>
          </p:nvPr>
        </p:nvSpPr>
        <p:spPr>
          <a:xfrm>
            <a:off x="257175" y="841575"/>
            <a:ext cx="8611500" cy="4044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descr="https://ars.els-cdn.com/content/image/1-s2.0-S2352484722006679-gr3_lrg.jpg" id="160" name="Google Shape;160;p18"/>
          <p:cNvPicPr preferRelativeResize="0"/>
          <p:nvPr/>
        </p:nvPicPr>
        <p:blipFill>
          <a:blip r:embed="rId3">
            <a:alphaModFix/>
          </a:blip>
          <a:stretch>
            <a:fillRect/>
          </a:stretch>
        </p:blipFill>
        <p:spPr>
          <a:xfrm>
            <a:off x="2299000" y="841575"/>
            <a:ext cx="5244800" cy="4044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740350"/>
            <a:ext cx="7505700" cy="102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ADVANTAGES </a:t>
            </a:r>
            <a:endParaRPr b="1"/>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Simple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User friendly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Easy to implement</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First come first served </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DISADVANTAGES </a:t>
            </a:r>
            <a:endParaRPr b="1"/>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Long waiting time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Lower device utilization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Favours Cpu over I/o</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Not ideal for time-sharing </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REFERENCES </a:t>
            </a:r>
            <a:endParaRPr b="1"/>
          </a:p>
        </p:txBody>
      </p:sp>
      <p:sp>
        <p:nvSpPr>
          <p:cNvPr id="178" name="Google Shape;178;p21"/>
          <p:cNvSpPr txBox="1"/>
          <p:nvPr>
            <p:ph idx="1" type="body"/>
          </p:nvPr>
        </p:nvSpPr>
        <p:spPr>
          <a:xfrm>
            <a:off x="819150" y="1714500"/>
            <a:ext cx="7505700" cy="20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Algorithm: </a:t>
            </a:r>
            <a:r>
              <a:rPr lang="en" sz="1400" u="sng">
                <a:solidFill>
                  <a:schemeClr val="hlink"/>
                </a:solidFill>
                <a:latin typeface="Times New Roman"/>
                <a:ea typeface="Times New Roman"/>
                <a:cs typeface="Times New Roman"/>
                <a:sym typeface="Times New Roman"/>
                <a:hlinkClick r:id="rId3"/>
              </a:rPr>
              <a:t>https://iq.opengenus.org/first-come-first-serve-cpu-scheduling/</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Implementation : </a:t>
            </a:r>
            <a:r>
              <a:rPr lang="en" sz="1400" u="sng">
                <a:solidFill>
                  <a:schemeClr val="hlink"/>
                </a:solidFill>
                <a:latin typeface="Times New Roman"/>
                <a:ea typeface="Times New Roman"/>
                <a:cs typeface="Times New Roman"/>
                <a:sym typeface="Times New Roman"/>
                <a:hlinkClick r:id="rId4"/>
              </a:rPr>
              <a:t>https://www.geeksforgeeks.org/program-for-fcfs-cpu-scheduling-set-1/</a:t>
            </a:r>
            <a:endParaRPr sz="1400">
              <a:latin typeface="Times New Roman"/>
              <a:ea typeface="Times New Roman"/>
              <a:cs typeface="Times New Roman"/>
              <a:sym typeface="Times New Roman"/>
            </a:endParaRPr>
          </a:p>
          <a:p>
            <a:pPr indent="0" lvl="0" marL="0" rtl="0" algn="l">
              <a:spcBef>
                <a:spcPts val="1200"/>
              </a:spcBef>
              <a:spcAft>
                <a:spcPts val="0"/>
              </a:spcAft>
              <a:buNone/>
            </a:pPr>
            <a:r>
              <a:rPr lang="en" sz="1400">
                <a:latin typeface="Times New Roman"/>
                <a:ea typeface="Times New Roman"/>
                <a:cs typeface="Times New Roman"/>
                <a:sym typeface="Times New Roman"/>
              </a:rPr>
              <a:t>Flowchart : </a:t>
            </a:r>
            <a:r>
              <a:rPr lang="en" sz="1400" u="sng">
                <a:solidFill>
                  <a:schemeClr val="hlink"/>
                </a:solidFill>
                <a:latin typeface="Times New Roman"/>
                <a:ea typeface="Times New Roman"/>
                <a:cs typeface="Times New Roman"/>
                <a:sym typeface="Times New Roman"/>
                <a:hlinkClick r:id="rId5"/>
              </a:rPr>
              <a:t>https://www.researchgate.net/figure/Flowchart-of-FCFS-Algorithm_fig2_301648483</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