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  <p:sldId id="262" r:id="rId6"/>
    <p:sldId id="267" r:id="rId7"/>
    <p:sldId id="256" r:id="rId8"/>
    <p:sldId id="259" r:id="rId9"/>
    <p:sldId id="260" r:id="rId10"/>
    <p:sldId id="263" r:id="rId11"/>
    <p:sldId id="264" r:id="rId12"/>
    <p:sldId id="265" r:id="rId13"/>
    <p:sldId id="266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5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ECA8A-5CFF-42A1-9185-2958D50FE7C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71B639-2490-4F99-93FA-8AA5FEACB3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Business Problem:</a:t>
          </a:r>
        </a:p>
      </dgm:t>
    </dgm:pt>
    <dgm:pt modelId="{F52290A5-57E5-48A4-B730-50DC36F3F0D0}" type="parTrans" cxnId="{1F6B5D4D-0061-4E93-9940-29F38AB55433}">
      <dgm:prSet/>
      <dgm:spPr/>
      <dgm:t>
        <a:bodyPr/>
        <a:lstStyle/>
        <a:p>
          <a:endParaRPr lang="en-US"/>
        </a:p>
      </dgm:t>
    </dgm:pt>
    <dgm:pt modelId="{CBB2855A-4102-4220-B6C5-DFFA7B4FD6E8}" type="sibTrans" cxnId="{1F6B5D4D-0061-4E93-9940-29F38AB55433}">
      <dgm:prSet/>
      <dgm:spPr/>
      <dgm:t>
        <a:bodyPr/>
        <a:lstStyle/>
        <a:p>
          <a:endParaRPr lang="en-US"/>
        </a:p>
      </dgm:t>
    </dgm:pt>
    <dgm:pt modelId="{9534C62F-8A79-4E66-A98D-1A8C4069DE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Payment defaults are detrimental to the business and are a significant cost factor</a:t>
          </a:r>
          <a:r>
            <a:rPr lang="en-US" sz="1200" kern="1200" dirty="0"/>
            <a:t>.</a:t>
          </a:r>
        </a:p>
      </dgm:t>
    </dgm:pt>
    <dgm:pt modelId="{1DDFEF7E-0E3D-4649-A93F-5F42390A8768}" type="parTrans" cxnId="{792D0D46-1877-422B-A690-D137F33989BE}">
      <dgm:prSet/>
      <dgm:spPr/>
      <dgm:t>
        <a:bodyPr/>
        <a:lstStyle/>
        <a:p>
          <a:endParaRPr lang="en-US"/>
        </a:p>
      </dgm:t>
    </dgm:pt>
    <dgm:pt modelId="{276288E4-A162-415E-B63E-C60BB4A5A042}" type="sibTrans" cxnId="{792D0D46-1877-422B-A690-D137F33989BE}">
      <dgm:prSet/>
      <dgm:spPr/>
      <dgm:t>
        <a:bodyPr/>
        <a:lstStyle/>
        <a:p>
          <a:endParaRPr lang="en-US"/>
        </a:p>
      </dgm:t>
    </dgm:pt>
    <dgm:pt modelId="{5A72D17E-9527-4F12-8984-6A39E69F0DA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Are there any key trends in the data that can help avoid default-prone customers in the future?</a:t>
          </a:r>
        </a:p>
      </dgm:t>
    </dgm:pt>
    <dgm:pt modelId="{F9E350BD-1D34-4692-A11E-BB6BB21C0CBF}" type="sibTrans" cxnId="{70AA2237-11B4-4519-868A-492C95DEA2EB}">
      <dgm:prSet/>
      <dgm:spPr/>
      <dgm:t>
        <a:bodyPr/>
        <a:lstStyle/>
        <a:p>
          <a:endParaRPr lang="en-US"/>
        </a:p>
      </dgm:t>
    </dgm:pt>
    <dgm:pt modelId="{F8621B82-E6E9-42DA-865C-272BE682DBFD}" type="parTrans" cxnId="{70AA2237-11B4-4519-868A-492C95DEA2EB}">
      <dgm:prSet/>
      <dgm:spPr/>
      <dgm:t>
        <a:bodyPr/>
        <a:lstStyle/>
        <a:p>
          <a:endParaRPr lang="en-US"/>
        </a:p>
      </dgm:t>
    </dgm:pt>
    <dgm:pt modelId="{D46B1389-BAC3-4919-8E3E-2EED7907A4FE}" type="pres">
      <dgm:prSet presAssocID="{4ADECA8A-5CFF-42A1-9185-2958D50FE7CB}" presName="root" presStyleCnt="0">
        <dgm:presLayoutVars>
          <dgm:dir/>
          <dgm:resizeHandles val="exact"/>
        </dgm:presLayoutVars>
      </dgm:prSet>
      <dgm:spPr/>
    </dgm:pt>
    <dgm:pt modelId="{2793351E-EFEE-49D8-8691-1295ABF577A7}" type="pres">
      <dgm:prSet presAssocID="{5E71B639-2490-4F99-93FA-8AA5FEACB3BE}" presName="compNode" presStyleCnt="0"/>
      <dgm:spPr/>
    </dgm:pt>
    <dgm:pt modelId="{B1015534-F815-4DC3-AAB5-9021006CD8AE}" type="pres">
      <dgm:prSet presAssocID="{5E71B639-2490-4F99-93FA-8AA5FEACB3BE}" presName="iconRect" presStyleLbl="node1" presStyleIdx="0" presStyleCnt="2" custLinFactNeighborX="62716" custLinFactNeighborY="-50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7E40ECD-BBD6-4938-8A1A-79ED6B773DB6}" type="pres">
      <dgm:prSet presAssocID="{5E71B639-2490-4F99-93FA-8AA5FEACB3BE}" presName="iconSpace" presStyleCnt="0"/>
      <dgm:spPr/>
    </dgm:pt>
    <dgm:pt modelId="{89B37903-99FD-4180-B274-9B2F51845DC3}" type="pres">
      <dgm:prSet presAssocID="{5E71B639-2490-4F99-93FA-8AA5FEACB3BE}" presName="parTx" presStyleLbl="revTx" presStyleIdx="0" presStyleCnt="4" custLinFactNeighborX="23780" custLinFactNeighborY="-1780">
        <dgm:presLayoutVars>
          <dgm:chMax val="0"/>
          <dgm:chPref val="0"/>
        </dgm:presLayoutVars>
      </dgm:prSet>
      <dgm:spPr/>
    </dgm:pt>
    <dgm:pt modelId="{DD984285-F8D1-436F-85B2-FB2A95643965}" type="pres">
      <dgm:prSet presAssocID="{5E71B639-2490-4F99-93FA-8AA5FEACB3BE}" presName="txSpace" presStyleCnt="0"/>
      <dgm:spPr/>
    </dgm:pt>
    <dgm:pt modelId="{6BBC2097-29F2-46E9-AA5E-4A750CC2F324}" type="pres">
      <dgm:prSet presAssocID="{5E71B639-2490-4F99-93FA-8AA5FEACB3BE}" presName="desTx" presStyleLbl="revTx" presStyleIdx="1" presStyleCnt="4" custLinFactNeighborX="-888" custLinFactNeighborY="11166">
        <dgm:presLayoutVars/>
      </dgm:prSet>
      <dgm:spPr/>
    </dgm:pt>
    <dgm:pt modelId="{05C4D199-A0BB-0741-AD4A-3E9F187AECA6}" type="pres">
      <dgm:prSet presAssocID="{CBB2855A-4102-4220-B6C5-DFFA7B4FD6E8}" presName="sibTrans" presStyleCnt="0"/>
      <dgm:spPr/>
    </dgm:pt>
    <dgm:pt modelId="{BDCC6C7B-9CE1-4E8D-8867-DA9BAB4EE482}" type="pres">
      <dgm:prSet presAssocID="{5A72D17E-9527-4F12-8984-6A39E69F0DA1}" presName="compNode" presStyleCnt="0"/>
      <dgm:spPr/>
    </dgm:pt>
    <dgm:pt modelId="{91694B6A-397B-49BB-B7B3-B2B9BBC2DE9A}" type="pres">
      <dgm:prSet presAssocID="{5A72D17E-9527-4F12-8984-6A39E69F0DA1}" presName="iconRect" presStyleLbl="node1" presStyleIdx="1" presStyleCnt="2" custLinFactX="8657" custLinFactNeighborX="100000" custLinFactNeighborY="-75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1B0A7B8-FE14-46D9-9CA2-7AE492F248B4}" type="pres">
      <dgm:prSet presAssocID="{5A72D17E-9527-4F12-8984-6A39E69F0DA1}" presName="iconSpace" presStyleCnt="0"/>
      <dgm:spPr/>
    </dgm:pt>
    <dgm:pt modelId="{C160EEAB-AF7F-4F1C-AB64-764A8021498B}" type="pres">
      <dgm:prSet presAssocID="{5A72D17E-9527-4F12-8984-6A39E69F0DA1}" presName="parTx" presStyleLbl="revTx" presStyleIdx="2" presStyleCnt="4" custLinFactY="20974" custLinFactNeighborX="16946" custLinFactNeighborY="100000">
        <dgm:presLayoutVars>
          <dgm:chMax val="0"/>
          <dgm:chPref val="0"/>
        </dgm:presLayoutVars>
      </dgm:prSet>
      <dgm:spPr/>
    </dgm:pt>
    <dgm:pt modelId="{ECF2CDFE-E0AF-4D2A-A1B9-CEDE61BD329D}" type="pres">
      <dgm:prSet presAssocID="{5A72D17E-9527-4F12-8984-6A39E69F0DA1}" presName="txSpace" presStyleCnt="0"/>
      <dgm:spPr/>
    </dgm:pt>
    <dgm:pt modelId="{A0109993-57AC-45EA-8F84-E323650DFB86}" type="pres">
      <dgm:prSet presAssocID="{5A72D17E-9527-4F12-8984-6A39E69F0DA1}" presName="desTx" presStyleLbl="revTx" presStyleIdx="3" presStyleCnt="4">
        <dgm:presLayoutVars/>
      </dgm:prSet>
      <dgm:spPr/>
    </dgm:pt>
  </dgm:ptLst>
  <dgm:cxnLst>
    <dgm:cxn modelId="{70AA2237-11B4-4519-868A-492C95DEA2EB}" srcId="{4ADECA8A-5CFF-42A1-9185-2958D50FE7CB}" destId="{5A72D17E-9527-4F12-8984-6A39E69F0DA1}" srcOrd="1" destOrd="0" parTransId="{F8621B82-E6E9-42DA-865C-272BE682DBFD}" sibTransId="{F9E350BD-1D34-4692-A11E-BB6BB21C0CBF}"/>
    <dgm:cxn modelId="{792D0D46-1877-422B-A690-D137F33989BE}" srcId="{5E71B639-2490-4F99-93FA-8AA5FEACB3BE}" destId="{9534C62F-8A79-4E66-A98D-1A8C4069DEC7}" srcOrd="0" destOrd="0" parTransId="{1DDFEF7E-0E3D-4649-A93F-5F42390A8768}" sibTransId="{276288E4-A162-415E-B63E-C60BB4A5A042}"/>
    <dgm:cxn modelId="{1F6B5D4D-0061-4E93-9940-29F38AB55433}" srcId="{4ADECA8A-5CFF-42A1-9185-2958D50FE7CB}" destId="{5E71B639-2490-4F99-93FA-8AA5FEACB3BE}" srcOrd="0" destOrd="0" parTransId="{F52290A5-57E5-48A4-B730-50DC36F3F0D0}" sibTransId="{CBB2855A-4102-4220-B6C5-DFFA7B4FD6E8}"/>
    <dgm:cxn modelId="{191D594F-095F-9B40-AD30-848CD8520292}" type="presOf" srcId="{5E71B639-2490-4F99-93FA-8AA5FEACB3BE}" destId="{89B37903-99FD-4180-B274-9B2F51845DC3}" srcOrd="0" destOrd="0" presId="urn:microsoft.com/office/officeart/2018/2/layout/IconLabelDescriptionList"/>
    <dgm:cxn modelId="{323CAFAB-70FC-B948-A830-2DF7060DA227}" type="presOf" srcId="{9534C62F-8A79-4E66-A98D-1A8C4069DEC7}" destId="{6BBC2097-29F2-46E9-AA5E-4A750CC2F324}" srcOrd="0" destOrd="0" presId="urn:microsoft.com/office/officeart/2018/2/layout/IconLabelDescriptionList"/>
    <dgm:cxn modelId="{34B56DB8-B443-E641-A66A-891F9018F9BC}" type="presOf" srcId="{5A72D17E-9527-4F12-8984-6A39E69F0DA1}" destId="{C160EEAB-AF7F-4F1C-AB64-764A8021498B}" srcOrd="0" destOrd="0" presId="urn:microsoft.com/office/officeart/2018/2/layout/IconLabelDescriptionList"/>
    <dgm:cxn modelId="{16B873CA-EB10-43AA-9AC8-2D81677B330F}" type="presOf" srcId="{4ADECA8A-5CFF-42A1-9185-2958D50FE7CB}" destId="{D46B1389-BAC3-4919-8E3E-2EED7907A4FE}" srcOrd="0" destOrd="0" presId="urn:microsoft.com/office/officeart/2018/2/layout/IconLabelDescriptionList"/>
    <dgm:cxn modelId="{028DEED1-2F5F-4449-90DB-51A93E66A1A8}" type="presParOf" srcId="{D46B1389-BAC3-4919-8E3E-2EED7907A4FE}" destId="{2793351E-EFEE-49D8-8691-1295ABF577A7}" srcOrd="0" destOrd="0" presId="urn:microsoft.com/office/officeart/2018/2/layout/IconLabelDescriptionList"/>
    <dgm:cxn modelId="{73B254AB-C0B3-B943-B89D-2147F7F97D47}" type="presParOf" srcId="{2793351E-EFEE-49D8-8691-1295ABF577A7}" destId="{B1015534-F815-4DC3-AAB5-9021006CD8AE}" srcOrd="0" destOrd="0" presId="urn:microsoft.com/office/officeart/2018/2/layout/IconLabelDescriptionList"/>
    <dgm:cxn modelId="{CE00C7AE-5936-9D4B-A630-01D5FA0485E4}" type="presParOf" srcId="{2793351E-EFEE-49D8-8691-1295ABF577A7}" destId="{97E40ECD-BBD6-4938-8A1A-79ED6B773DB6}" srcOrd="1" destOrd="0" presId="urn:microsoft.com/office/officeart/2018/2/layout/IconLabelDescriptionList"/>
    <dgm:cxn modelId="{76121E29-A008-A049-AB1A-923A1792BC12}" type="presParOf" srcId="{2793351E-EFEE-49D8-8691-1295ABF577A7}" destId="{89B37903-99FD-4180-B274-9B2F51845DC3}" srcOrd="2" destOrd="0" presId="urn:microsoft.com/office/officeart/2018/2/layout/IconLabelDescriptionList"/>
    <dgm:cxn modelId="{7EA48C83-6B9A-6B44-B66A-5BD0C88AE72E}" type="presParOf" srcId="{2793351E-EFEE-49D8-8691-1295ABF577A7}" destId="{DD984285-F8D1-436F-85B2-FB2A95643965}" srcOrd="3" destOrd="0" presId="urn:microsoft.com/office/officeart/2018/2/layout/IconLabelDescriptionList"/>
    <dgm:cxn modelId="{89B10FE9-4C69-BD44-9050-07D9216ED487}" type="presParOf" srcId="{2793351E-EFEE-49D8-8691-1295ABF577A7}" destId="{6BBC2097-29F2-46E9-AA5E-4A750CC2F324}" srcOrd="4" destOrd="0" presId="urn:microsoft.com/office/officeart/2018/2/layout/IconLabelDescriptionList"/>
    <dgm:cxn modelId="{77D9559E-718B-334F-9AD0-6EF5C33E38BA}" type="presParOf" srcId="{D46B1389-BAC3-4919-8E3E-2EED7907A4FE}" destId="{05C4D199-A0BB-0741-AD4A-3E9F187AECA6}" srcOrd="1" destOrd="0" presId="urn:microsoft.com/office/officeart/2018/2/layout/IconLabelDescriptionList"/>
    <dgm:cxn modelId="{E8E40FD1-A87B-C34D-BE10-B391274413B6}" type="presParOf" srcId="{D46B1389-BAC3-4919-8E3E-2EED7907A4FE}" destId="{BDCC6C7B-9CE1-4E8D-8867-DA9BAB4EE482}" srcOrd="2" destOrd="0" presId="urn:microsoft.com/office/officeart/2018/2/layout/IconLabelDescriptionList"/>
    <dgm:cxn modelId="{0327D7C0-7724-5843-AF52-C8878392589D}" type="presParOf" srcId="{BDCC6C7B-9CE1-4E8D-8867-DA9BAB4EE482}" destId="{91694B6A-397B-49BB-B7B3-B2B9BBC2DE9A}" srcOrd="0" destOrd="0" presId="urn:microsoft.com/office/officeart/2018/2/layout/IconLabelDescriptionList"/>
    <dgm:cxn modelId="{09BC9413-D860-CF45-BDC1-4883D033DA9D}" type="presParOf" srcId="{BDCC6C7B-9CE1-4E8D-8867-DA9BAB4EE482}" destId="{01B0A7B8-FE14-46D9-9CA2-7AE492F248B4}" srcOrd="1" destOrd="0" presId="urn:microsoft.com/office/officeart/2018/2/layout/IconLabelDescriptionList"/>
    <dgm:cxn modelId="{7654AC90-77FC-5F46-906F-8FCAE94C66BF}" type="presParOf" srcId="{BDCC6C7B-9CE1-4E8D-8867-DA9BAB4EE482}" destId="{C160EEAB-AF7F-4F1C-AB64-764A8021498B}" srcOrd="2" destOrd="0" presId="urn:microsoft.com/office/officeart/2018/2/layout/IconLabelDescriptionList"/>
    <dgm:cxn modelId="{589E9DFB-FCC0-E540-BEBA-6333F349F190}" type="presParOf" srcId="{BDCC6C7B-9CE1-4E8D-8867-DA9BAB4EE482}" destId="{ECF2CDFE-E0AF-4D2A-A1B9-CEDE61BD329D}" srcOrd="3" destOrd="0" presId="urn:microsoft.com/office/officeart/2018/2/layout/IconLabelDescriptionList"/>
    <dgm:cxn modelId="{271AB24A-C380-D942-A7FF-DA54A61E3EAA}" type="presParOf" srcId="{BDCC6C7B-9CE1-4E8D-8867-DA9BAB4EE482}" destId="{A0109993-57AC-45EA-8F84-E323650DFB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EEBCF-EBEB-4DD4-B44F-6FEAAEA84C7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DE4F22-FBC3-4E60-AD28-25839620F994}">
      <dgm:prSet/>
      <dgm:spPr/>
      <dgm:t>
        <a:bodyPr/>
        <a:lstStyle/>
        <a:p>
          <a:r>
            <a:rPr lang="en-AU" b="1"/>
            <a:t>“Top” RFM Segments Aren’t Always Safe</a:t>
          </a:r>
          <a:endParaRPr lang="en-US"/>
        </a:p>
      </dgm:t>
    </dgm:pt>
    <dgm:pt modelId="{8DC3A504-5863-4BAE-A583-DA79B32E88EE}" type="parTrans" cxnId="{83E279C7-2980-489D-B5E8-0743C826A885}">
      <dgm:prSet/>
      <dgm:spPr/>
      <dgm:t>
        <a:bodyPr/>
        <a:lstStyle/>
        <a:p>
          <a:endParaRPr lang="en-US"/>
        </a:p>
      </dgm:t>
    </dgm:pt>
    <dgm:pt modelId="{53C5CB1B-06E7-43A0-947F-90F9B24509C6}" type="sibTrans" cxnId="{83E279C7-2980-489D-B5E8-0743C826A885}">
      <dgm:prSet/>
      <dgm:spPr/>
      <dgm:t>
        <a:bodyPr/>
        <a:lstStyle/>
        <a:p>
          <a:endParaRPr lang="en-US"/>
        </a:p>
      </dgm:t>
    </dgm:pt>
    <dgm:pt modelId="{B5B5B986-2DDA-4683-8E43-413078B08851}">
      <dgm:prSet/>
      <dgm:spPr/>
      <dgm:t>
        <a:bodyPr/>
        <a:lstStyle/>
        <a:p>
          <a:r>
            <a:rPr lang="en-AU" sz="1200" dirty="0"/>
            <a:t>The </a:t>
          </a:r>
          <a:r>
            <a:rPr lang="en-GB" sz="1200" dirty="0"/>
            <a:t>highest-value</a:t>
          </a:r>
          <a:r>
            <a:rPr lang="en-AU" sz="1200" dirty="0"/>
            <a:t> customers (“Best” and “Frequent but low-spending”) show the </a:t>
          </a:r>
          <a:r>
            <a:rPr lang="en-AU" sz="1200" b="1" dirty="0"/>
            <a:t>highest default rates (30-31%)</a:t>
          </a:r>
          <a:r>
            <a:rPr lang="en-AU" sz="1200" dirty="0"/>
            <a:t>.</a:t>
          </a:r>
          <a:endParaRPr lang="en-US" sz="1200" dirty="0"/>
        </a:p>
      </dgm:t>
    </dgm:pt>
    <dgm:pt modelId="{61EEABDB-1F8D-4F1B-B630-D66A41BE2B17}" type="parTrans" cxnId="{F6FDA377-6CFD-47AD-B021-F6D90910248E}">
      <dgm:prSet/>
      <dgm:spPr/>
      <dgm:t>
        <a:bodyPr/>
        <a:lstStyle/>
        <a:p>
          <a:endParaRPr lang="en-US"/>
        </a:p>
      </dgm:t>
    </dgm:pt>
    <dgm:pt modelId="{A1A60FFF-5DEF-4289-846C-7489001FA491}" type="sibTrans" cxnId="{F6FDA377-6CFD-47AD-B021-F6D90910248E}">
      <dgm:prSet/>
      <dgm:spPr/>
      <dgm:t>
        <a:bodyPr/>
        <a:lstStyle/>
        <a:p>
          <a:endParaRPr lang="en-US"/>
        </a:p>
      </dgm:t>
    </dgm:pt>
    <dgm:pt modelId="{02E428BE-4445-4B99-BDA1-443EB9B38B15}">
      <dgm:prSet custT="1"/>
      <dgm:spPr/>
      <dgm:t>
        <a:bodyPr/>
        <a:lstStyle/>
        <a:p>
          <a:r>
            <a:rPr lang="en-AU" sz="1400" b="1" dirty="0"/>
            <a:t>Takeaway</a:t>
          </a:r>
          <a:r>
            <a:rPr lang="en-AU" sz="1200" dirty="0"/>
            <a:t>: Don’t assume past loyalty or volume guarantees on-time payments—monitor these high-exposure segments closely.</a:t>
          </a:r>
          <a:endParaRPr lang="en-US" sz="1200" dirty="0"/>
        </a:p>
      </dgm:t>
    </dgm:pt>
    <dgm:pt modelId="{25412636-E2D9-486F-B376-3F6DF807CCCA}" type="parTrans" cxnId="{16190637-BA7C-4444-8E48-FD5A512A77FF}">
      <dgm:prSet/>
      <dgm:spPr/>
      <dgm:t>
        <a:bodyPr/>
        <a:lstStyle/>
        <a:p>
          <a:endParaRPr lang="en-US"/>
        </a:p>
      </dgm:t>
    </dgm:pt>
    <dgm:pt modelId="{B9CB9ED5-C50F-4CC5-9A34-1CD1C85ADA6D}" type="sibTrans" cxnId="{16190637-BA7C-4444-8E48-FD5A512A77FF}">
      <dgm:prSet/>
      <dgm:spPr/>
      <dgm:t>
        <a:bodyPr/>
        <a:lstStyle/>
        <a:p>
          <a:endParaRPr lang="en-US"/>
        </a:p>
      </dgm:t>
    </dgm:pt>
    <dgm:pt modelId="{C523BD80-CAFC-4FC8-8703-D21AF5BD9DFA}">
      <dgm:prSet/>
      <dgm:spPr/>
      <dgm:t>
        <a:bodyPr/>
        <a:lstStyle/>
        <a:p>
          <a:r>
            <a:rPr lang="en-AU" b="1"/>
            <a:t>Younger Businesses Carry More Risk</a:t>
          </a:r>
          <a:endParaRPr lang="en-US"/>
        </a:p>
      </dgm:t>
    </dgm:pt>
    <dgm:pt modelId="{1D69DFE8-7FDC-44C2-A84A-A6459BFEE701}" type="parTrans" cxnId="{BBEDA675-C048-4B15-BDE4-17266F8E099E}">
      <dgm:prSet/>
      <dgm:spPr/>
      <dgm:t>
        <a:bodyPr/>
        <a:lstStyle/>
        <a:p>
          <a:endParaRPr lang="en-US"/>
        </a:p>
      </dgm:t>
    </dgm:pt>
    <dgm:pt modelId="{7AE3C305-A80D-472E-9343-501EC45364D2}" type="sibTrans" cxnId="{BBEDA675-C048-4B15-BDE4-17266F8E099E}">
      <dgm:prSet/>
      <dgm:spPr/>
      <dgm:t>
        <a:bodyPr/>
        <a:lstStyle/>
        <a:p>
          <a:endParaRPr lang="en-US"/>
        </a:p>
      </dgm:t>
    </dgm:pt>
    <dgm:pt modelId="{5A2D8460-4367-4700-ABA1-8EACC425E440}">
      <dgm:prSet/>
      <dgm:spPr/>
      <dgm:t>
        <a:bodyPr/>
        <a:lstStyle/>
        <a:p>
          <a:r>
            <a:rPr lang="en-AU" sz="1200"/>
            <a:t>Companies </a:t>
          </a:r>
          <a:r>
            <a:rPr lang="en-AU" sz="1200" b="1"/>
            <a:t>under 15 years old</a:t>
          </a:r>
          <a:r>
            <a:rPr lang="en-AU" sz="1200"/>
            <a:t> have default rates above </a:t>
          </a:r>
          <a:r>
            <a:rPr lang="en-AU" sz="1200" b="1"/>
            <a:t>10–13%</a:t>
          </a:r>
          <a:r>
            <a:rPr lang="en-AU" sz="1200"/>
            <a:t>, while those </a:t>
          </a:r>
          <a:r>
            <a:rPr lang="en-AU" sz="1200" b="1"/>
            <a:t>20+ years</a:t>
          </a:r>
          <a:r>
            <a:rPr lang="en-AU" sz="1200"/>
            <a:t> consistently stay below </a:t>
          </a:r>
          <a:r>
            <a:rPr lang="en-AU" sz="1200" b="1"/>
            <a:t>6%</a:t>
          </a:r>
          <a:r>
            <a:rPr lang="en-AU" sz="1200"/>
            <a:t>.</a:t>
          </a:r>
          <a:endParaRPr lang="en-US" sz="1200"/>
        </a:p>
      </dgm:t>
    </dgm:pt>
    <dgm:pt modelId="{1BA0FEA9-F61C-4464-9448-F5F6213B2C8E}" type="parTrans" cxnId="{7606AE41-9DB7-4F67-B030-093DB114F677}">
      <dgm:prSet/>
      <dgm:spPr/>
      <dgm:t>
        <a:bodyPr/>
        <a:lstStyle/>
        <a:p>
          <a:endParaRPr lang="en-US"/>
        </a:p>
      </dgm:t>
    </dgm:pt>
    <dgm:pt modelId="{E85AEC5F-6D96-46C9-B6F0-8402CE5A8EF0}" type="sibTrans" cxnId="{7606AE41-9DB7-4F67-B030-093DB114F677}">
      <dgm:prSet/>
      <dgm:spPr/>
      <dgm:t>
        <a:bodyPr/>
        <a:lstStyle/>
        <a:p>
          <a:endParaRPr lang="en-US"/>
        </a:p>
      </dgm:t>
    </dgm:pt>
    <dgm:pt modelId="{9B831F52-7E57-4AF7-990A-45640BA853B9}">
      <dgm:prSet custT="1"/>
      <dgm:spPr/>
      <dgm:t>
        <a:bodyPr/>
        <a:lstStyle/>
        <a:p>
          <a:r>
            <a:rPr lang="en-AU" sz="1400" b="1" dirty="0"/>
            <a:t>Takeaway: </a:t>
          </a:r>
          <a:r>
            <a:rPr lang="en-AU" sz="1200" dirty="0"/>
            <a:t>Use business age as a quick risk filter—apply stricter terms or extra vetting for newer firms.</a:t>
          </a:r>
          <a:endParaRPr lang="en-US" sz="1200" dirty="0"/>
        </a:p>
      </dgm:t>
    </dgm:pt>
    <dgm:pt modelId="{0B22B238-72E8-46DB-AE85-C164A49C747A}" type="parTrans" cxnId="{57E0B210-00D0-4B8A-BA78-114F10928983}">
      <dgm:prSet/>
      <dgm:spPr/>
      <dgm:t>
        <a:bodyPr/>
        <a:lstStyle/>
        <a:p>
          <a:endParaRPr lang="en-US"/>
        </a:p>
      </dgm:t>
    </dgm:pt>
    <dgm:pt modelId="{183226E1-B7C6-45A5-96C8-7F4C13E4448F}" type="sibTrans" cxnId="{57E0B210-00D0-4B8A-BA78-114F10928983}">
      <dgm:prSet/>
      <dgm:spPr/>
      <dgm:t>
        <a:bodyPr/>
        <a:lstStyle/>
        <a:p>
          <a:endParaRPr lang="en-US"/>
        </a:p>
      </dgm:t>
    </dgm:pt>
    <dgm:pt modelId="{888C60CC-B55F-4797-A80F-7103A403DD63}">
      <dgm:prSet/>
      <dgm:spPr/>
      <dgm:t>
        <a:bodyPr/>
        <a:lstStyle/>
        <a:p>
          <a:r>
            <a:rPr lang="en-AU" b="1"/>
            <a:t>Default Spikes Don’t Follow Volume</a:t>
          </a:r>
          <a:endParaRPr lang="en-US"/>
        </a:p>
      </dgm:t>
    </dgm:pt>
    <dgm:pt modelId="{59059F49-7661-4C04-8E33-131329CB8156}" type="parTrans" cxnId="{EC655E74-0482-46C2-A014-37BC8FCDE322}">
      <dgm:prSet/>
      <dgm:spPr/>
      <dgm:t>
        <a:bodyPr/>
        <a:lstStyle/>
        <a:p>
          <a:endParaRPr lang="en-US"/>
        </a:p>
      </dgm:t>
    </dgm:pt>
    <dgm:pt modelId="{487B626A-CA25-432D-BD7A-360B4D77D8CA}" type="sibTrans" cxnId="{EC655E74-0482-46C2-A014-37BC8FCDE322}">
      <dgm:prSet/>
      <dgm:spPr/>
      <dgm:t>
        <a:bodyPr/>
        <a:lstStyle/>
        <a:p>
          <a:endParaRPr lang="en-US"/>
        </a:p>
      </dgm:t>
    </dgm:pt>
    <dgm:pt modelId="{C9E9F6E8-EAB9-4CA6-A65C-394968CB4D76}">
      <dgm:prSet/>
      <dgm:spPr/>
      <dgm:t>
        <a:bodyPr/>
        <a:lstStyle/>
        <a:p>
          <a:r>
            <a:rPr lang="en-AU" sz="1200" dirty="0"/>
            <a:t>Peak transaction months (e.g., July) see </a:t>
          </a:r>
          <a:r>
            <a:rPr lang="en-AU" sz="1200" b="1" dirty="0"/>
            <a:t>low defaults</a:t>
          </a:r>
          <a:r>
            <a:rPr lang="en-AU" sz="1200" dirty="0"/>
            <a:t>, whereas </a:t>
          </a:r>
          <a:r>
            <a:rPr lang="en-AU" sz="1200" b="1" dirty="0"/>
            <a:t>September–October</a:t>
          </a:r>
          <a:r>
            <a:rPr lang="en-AU" sz="1200" dirty="0"/>
            <a:t> (off-peak) show </a:t>
          </a:r>
          <a:r>
            <a:rPr lang="en-AU" sz="1200" b="1" dirty="0"/>
            <a:t>notable rises</a:t>
          </a:r>
          <a:r>
            <a:rPr lang="en-AU" sz="1200" dirty="0"/>
            <a:t> in default rates.</a:t>
          </a:r>
          <a:endParaRPr lang="en-US" sz="1200" dirty="0"/>
        </a:p>
      </dgm:t>
    </dgm:pt>
    <dgm:pt modelId="{52A25FEA-4DB1-42E7-BD8B-F9E386214393}" type="parTrans" cxnId="{7012A2A1-3A2E-413D-8F67-E232F98B28CE}">
      <dgm:prSet/>
      <dgm:spPr/>
      <dgm:t>
        <a:bodyPr/>
        <a:lstStyle/>
        <a:p>
          <a:endParaRPr lang="en-US"/>
        </a:p>
      </dgm:t>
    </dgm:pt>
    <dgm:pt modelId="{D4B743D3-EEF2-4AC8-8DD7-3240FE8CECEB}" type="sibTrans" cxnId="{7012A2A1-3A2E-413D-8F67-E232F98B28CE}">
      <dgm:prSet/>
      <dgm:spPr/>
      <dgm:t>
        <a:bodyPr/>
        <a:lstStyle/>
        <a:p>
          <a:endParaRPr lang="en-US"/>
        </a:p>
      </dgm:t>
    </dgm:pt>
    <dgm:pt modelId="{3C13E984-2CBB-4B57-9DE2-2136459D54DA}">
      <dgm:prSet custT="1"/>
      <dgm:spPr/>
      <dgm:t>
        <a:bodyPr/>
        <a:lstStyle/>
        <a:p>
          <a:r>
            <a:rPr lang="en-AU" sz="1400" b="1" dirty="0"/>
            <a:t>Takeaway: </a:t>
          </a:r>
          <a:r>
            <a:rPr lang="en-AU" sz="1200" dirty="0"/>
            <a:t>Schedule targeted reminders, credit checks, or tightened terms in historically high-default windows, rather than focusing only on busy periods.</a:t>
          </a:r>
          <a:endParaRPr lang="en-US" sz="1200" dirty="0"/>
        </a:p>
      </dgm:t>
    </dgm:pt>
    <dgm:pt modelId="{DCF8F11A-9ECE-4073-9ABC-1C734595796E}" type="parTrans" cxnId="{8B673100-6F81-49A6-8141-A8420465F6EE}">
      <dgm:prSet/>
      <dgm:spPr/>
      <dgm:t>
        <a:bodyPr/>
        <a:lstStyle/>
        <a:p>
          <a:endParaRPr lang="en-US"/>
        </a:p>
      </dgm:t>
    </dgm:pt>
    <dgm:pt modelId="{44E9C1E7-02FB-47D0-A25F-469BFDD256E3}" type="sibTrans" cxnId="{8B673100-6F81-49A6-8141-A8420465F6EE}">
      <dgm:prSet/>
      <dgm:spPr/>
      <dgm:t>
        <a:bodyPr/>
        <a:lstStyle/>
        <a:p>
          <a:endParaRPr lang="en-US"/>
        </a:p>
      </dgm:t>
    </dgm:pt>
    <dgm:pt modelId="{FDB536CC-3B22-9148-AF47-B8D0264BF561}" type="pres">
      <dgm:prSet presAssocID="{2E9EEBCF-EBEB-4DD4-B44F-6FEAAEA84C76}" presName="Name0" presStyleCnt="0">
        <dgm:presLayoutVars>
          <dgm:dir/>
          <dgm:animLvl val="lvl"/>
          <dgm:resizeHandles val="exact"/>
        </dgm:presLayoutVars>
      </dgm:prSet>
      <dgm:spPr/>
    </dgm:pt>
    <dgm:pt modelId="{30EEAECD-FC38-FA46-B714-C29B592F09F0}" type="pres">
      <dgm:prSet presAssocID="{4EDE4F22-FBC3-4E60-AD28-25839620F994}" presName="linNode" presStyleCnt="0"/>
      <dgm:spPr/>
    </dgm:pt>
    <dgm:pt modelId="{0BA7AEFB-E457-6C48-90A6-D6BD27507E7E}" type="pres">
      <dgm:prSet presAssocID="{4EDE4F22-FBC3-4E60-AD28-25839620F99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99C88911-DC49-AC47-BDFB-33F45B0D6B95}" type="pres">
      <dgm:prSet presAssocID="{4EDE4F22-FBC3-4E60-AD28-25839620F994}" presName="descendantText" presStyleLbl="alignAccFollowNode1" presStyleIdx="0" presStyleCnt="3">
        <dgm:presLayoutVars>
          <dgm:bulletEnabled/>
        </dgm:presLayoutVars>
      </dgm:prSet>
      <dgm:spPr/>
    </dgm:pt>
    <dgm:pt modelId="{601800DD-B338-A943-A6E4-25DBD65B00C0}" type="pres">
      <dgm:prSet presAssocID="{53C5CB1B-06E7-43A0-947F-90F9B24509C6}" presName="sp" presStyleCnt="0"/>
      <dgm:spPr/>
    </dgm:pt>
    <dgm:pt modelId="{B1AAB5D0-C44D-F94B-A120-3AB4B9EF2435}" type="pres">
      <dgm:prSet presAssocID="{C523BD80-CAFC-4FC8-8703-D21AF5BD9DFA}" presName="linNode" presStyleCnt="0"/>
      <dgm:spPr/>
    </dgm:pt>
    <dgm:pt modelId="{A35EE93C-A255-454C-9790-F1FC884A04B6}" type="pres">
      <dgm:prSet presAssocID="{C523BD80-CAFC-4FC8-8703-D21AF5BD9DFA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7B3D753-965C-4A45-B3FD-D9A9A2DAB906}" type="pres">
      <dgm:prSet presAssocID="{C523BD80-CAFC-4FC8-8703-D21AF5BD9DFA}" presName="descendantText" presStyleLbl="alignAccFollowNode1" presStyleIdx="1" presStyleCnt="3">
        <dgm:presLayoutVars>
          <dgm:bulletEnabled/>
        </dgm:presLayoutVars>
      </dgm:prSet>
      <dgm:spPr/>
    </dgm:pt>
    <dgm:pt modelId="{4D3C3E52-5923-1C4F-A60D-D884B5033D37}" type="pres">
      <dgm:prSet presAssocID="{7AE3C305-A80D-472E-9343-501EC45364D2}" presName="sp" presStyleCnt="0"/>
      <dgm:spPr/>
    </dgm:pt>
    <dgm:pt modelId="{694C8368-302F-CF4E-B7BB-5F8755B49A08}" type="pres">
      <dgm:prSet presAssocID="{888C60CC-B55F-4797-A80F-7103A403DD63}" presName="linNode" presStyleCnt="0"/>
      <dgm:spPr/>
    </dgm:pt>
    <dgm:pt modelId="{69C66876-803D-2140-BD20-FB9166265095}" type="pres">
      <dgm:prSet presAssocID="{888C60CC-B55F-4797-A80F-7103A403DD63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C655E89-56EF-0E4A-8F5A-A08AE96742AB}" type="pres">
      <dgm:prSet presAssocID="{888C60CC-B55F-4797-A80F-7103A403DD63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B673100-6F81-49A6-8141-A8420465F6EE}" srcId="{888C60CC-B55F-4797-A80F-7103A403DD63}" destId="{3C13E984-2CBB-4B57-9DE2-2136459D54DA}" srcOrd="1" destOrd="0" parTransId="{DCF8F11A-9ECE-4073-9ABC-1C734595796E}" sibTransId="{44E9C1E7-02FB-47D0-A25F-469BFDD256E3}"/>
    <dgm:cxn modelId="{57E0B210-00D0-4B8A-BA78-114F10928983}" srcId="{C523BD80-CAFC-4FC8-8703-D21AF5BD9DFA}" destId="{9B831F52-7E57-4AF7-990A-45640BA853B9}" srcOrd="1" destOrd="0" parTransId="{0B22B238-72E8-46DB-AE85-C164A49C747A}" sibTransId="{183226E1-B7C6-45A5-96C8-7F4C13E4448F}"/>
    <dgm:cxn modelId="{16190637-BA7C-4444-8E48-FD5A512A77FF}" srcId="{4EDE4F22-FBC3-4E60-AD28-25839620F994}" destId="{02E428BE-4445-4B99-BDA1-443EB9B38B15}" srcOrd="1" destOrd="0" parTransId="{25412636-E2D9-486F-B376-3F6DF807CCCA}" sibTransId="{B9CB9ED5-C50F-4CC5-9A34-1CD1C85ADA6D}"/>
    <dgm:cxn modelId="{7606AE41-9DB7-4F67-B030-093DB114F677}" srcId="{C523BD80-CAFC-4FC8-8703-D21AF5BD9DFA}" destId="{5A2D8460-4367-4700-ABA1-8EACC425E440}" srcOrd="0" destOrd="0" parTransId="{1BA0FEA9-F61C-4464-9448-F5F6213B2C8E}" sibTransId="{E85AEC5F-6D96-46C9-B6F0-8402CE5A8EF0}"/>
    <dgm:cxn modelId="{8155D760-9E6B-D040-B1B9-75008222228C}" type="presOf" srcId="{C523BD80-CAFC-4FC8-8703-D21AF5BD9DFA}" destId="{A35EE93C-A255-454C-9790-F1FC884A04B6}" srcOrd="0" destOrd="0" presId="urn:microsoft.com/office/officeart/2016/7/layout/VerticalSolidActionList"/>
    <dgm:cxn modelId="{B4FFFB6C-A083-A946-ADCD-5BE9EC35F45F}" type="presOf" srcId="{4EDE4F22-FBC3-4E60-AD28-25839620F994}" destId="{0BA7AEFB-E457-6C48-90A6-D6BD27507E7E}" srcOrd="0" destOrd="0" presId="urn:microsoft.com/office/officeart/2016/7/layout/VerticalSolidActionList"/>
    <dgm:cxn modelId="{EC655E74-0482-46C2-A014-37BC8FCDE322}" srcId="{2E9EEBCF-EBEB-4DD4-B44F-6FEAAEA84C76}" destId="{888C60CC-B55F-4797-A80F-7103A403DD63}" srcOrd="2" destOrd="0" parTransId="{59059F49-7661-4C04-8E33-131329CB8156}" sibTransId="{487B626A-CA25-432D-BD7A-360B4D77D8CA}"/>
    <dgm:cxn modelId="{BBEDA675-C048-4B15-BDE4-17266F8E099E}" srcId="{2E9EEBCF-EBEB-4DD4-B44F-6FEAAEA84C76}" destId="{C523BD80-CAFC-4FC8-8703-D21AF5BD9DFA}" srcOrd="1" destOrd="0" parTransId="{1D69DFE8-7FDC-44C2-A84A-A6459BFEE701}" sibTransId="{7AE3C305-A80D-472E-9343-501EC45364D2}"/>
    <dgm:cxn modelId="{F6FDA377-6CFD-47AD-B021-F6D90910248E}" srcId="{4EDE4F22-FBC3-4E60-AD28-25839620F994}" destId="{B5B5B986-2DDA-4683-8E43-413078B08851}" srcOrd="0" destOrd="0" parTransId="{61EEABDB-1F8D-4F1B-B630-D66A41BE2B17}" sibTransId="{A1A60FFF-5DEF-4289-846C-7489001FA491}"/>
    <dgm:cxn modelId="{A510BC8E-4595-9D4D-8E48-8C763EF7B372}" type="presOf" srcId="{888C60CC-B55F-4797-A80F-7103A403DD63}" destId="{69C66876-803D-2140-BD20-FB9166265095}" srcOrd="0" destOrd="0" presId="urn:microsoft.com/office/officeart/2016/7/layout/VerticalSolidActionList"/>
    <dgm:cxn modelId="{9F29A192-9422-ED41-9C79-A6D255286940}" type="presOf" srcId="{9B831F52-7E57-4AF7-990A-45640BA853B9}" destId="{67B3D753-965C-4A45-B3FD-D9A9A2DAB906}" srcOrd="0" destOrd="1" presId="urn:microsoft.com/office/officeart/2016/7/layout/VerticalSolidActionList"/>
    <dgm:cxn modelId="{7012A2A1-3A2E-413D-8F67-E232F98B28CE}" srcId="{888C60CC-B55F-4797-A80F-7103A403DD63}" destId="{C9E9F6E8-EAB9-4CA6-A65C-394968CB4D76}" srcOrd="0" destOrd="0" parTransId="{52A25FEA-4DB1-42E7-BD8B-F9E386214393}" sibTransId="{D4B743D3-EEF2-4AC8-8DD7-3240FE8CECEB}"/>
    <dgm:cxn modelId="{83E279C7-2980-489D-B5E8-0743C826A885}" srcId="{2E9EEBCF-EBEB-4DD4-B44F-6FEAAEA84C76}" destId="{4EDE4F22-FBC3-4E60-AD28-25839620F994}" srcOrd="0" destOrd="0" parTransId="{8DC3A504-5863-4BAE-A583-DA79B32E88EE}" sibTransId="{53C5CB1B-06E7-43A0-947F-90F9B24509C6}"/>
    <dgm:cxn modelId="{CC320ED1-BAAB-764E-89A2-7943358E66E7}" type="presOf" srcId="{B5B5B986-2DDA-4683-8E43-413078B08851}" destId="{99C88911-DC49-AC47-BDFB-33F45B0D6B95}" srcOrd="0" destOrd="0" presId="urn:microsoft.com/office/officeart/2016/7/layout/VerticalSolidActionList"/>
    <dgm:cxn modelId="{BEADEFE3-96E9-F848-ADF0-670F10C75187}" type="presOf" srcId="{02E428BE-4445-4B99-BDA1-443EB9B38B15}" destId="{99C88911-DC49-AC47-BDFB-33F45B0D6B95}" srcOrd="0" destOrd="1" presId="urn:microsoft.com/office/officeart/2016/7/layout/VerticalSolidActionList"/>
    <dgm:cxn modelId="{173E15E8-6B07-DD48-A9E6-1CAA649716DA}" type="presOf" srcId="{3C13E984-2CBB-4B57-9DE2-2136459D54DA}" destId="{0C655E89-56EF-0E4A-8F5A-A08AE96742AB}" srcOrd="0" destOrd="1" presId="urn:microsoft.com/office/officeart/2016/7/layout/VerticalSolidActionList"/>
    <dgm:cxn modelId="{760632ED-E96A-FB40-99EF-E6B24F379BEE}" type="presOf" srcId="{2E9EEBCF-EBEB-4DD4-B44F-6FEAAEA84C76}" destId="{FDB536CC-3B22-9148-AF47-B8D0264BF561}" srcOrd="0" destOrd="0" presId="urn:microsoft.com/office/officeart/2016/7/layout/VerticalSolidActionList"/>
    <dgm:cxn modelId="{909BF8F7-19AF-B949-9AC1-AAFF8D6209C3}" type="presOf" srcId="{C9E9F6E8-EAB9-4CA6-A65C-394968CB4D76}" destId="{0C655E89-56EF-0E4A-8F5A-A08AE96742AB}" srcOrd="0" destOrd="0" presId="urn:microsoft.com/office/officeart/2016/7/layout/VerticalSolidActionList"/>
    <dgm:cxn modelId="{2F398CFC-F93F-2B4C-914E-F29985F520C7}" type="presOf" srcId="{5A2D8460-4367-4700-ABA1-8EACC425E440}" destId="{67B3D753-965C-4A45-B3FD-D9A9A2DAB906}" srcOrd="0" destOrd="0" presId="urn:microsoft.com/office/officeart/2016/7/layout/VerticalSolidActionList"/>
    <dgm:cxn modelId="{66AD1D82-3608-3845-B726-70F1004BA19F}" type="presParOf" srcId="{FDB536CC-3B22-9148-AF47-B8D0264BF561}" destId="{30EEAECD-FC38-FA46-B714-C29B592F09F0}" srcOrd="0" destOrd="0" presId="urn:microsoft.com/office/officeart/2016/7/layout/VerticalSolidActionList"/>
    <dgm:cxn modelId="{B45E1F2B-88F7-0A4F-A297-0CFAB102C95F}" type="presParOf" srcId="{30EEAECD-FC38-FA46-B714-C29B592F09F0}" destId="{0BA7AEFB-E457-6C48-90A6-D6BD27507E7E}" srcOrd="0" destOrd="0" presId="urn:microsoft.com/office/officeart/2016/7/layout/VerticalSolidActionList"/>
    <dgm:cxn modelId="{53471361-5AB1-1D4F-A99C-9A5BF409E247}" type="presParOf" srcId="{30EEAECD-FC38-FA46-B714-C29B592F09F0}" destId="{99C88911-DC49-AC47-BDFB-33F45B0D6B95}" srcOrd="1" destOrd="0" presId="urn:microsoft.com/office/officeart/2016/7/layout/VerticalSolidActionList"/>
    <dgm:cxn modelId="{810F095E-DFB8-6447-A8E2-FAB03C0D2A9A}" type="presParOf" srcId="{FDB536CC-3B22-9148-AF47-B8D0264BF561}" destId="{601800DD-B338-A943-A6E4-25DBD65B00C0}" srcOrd="1" destOrd="0" presId="urn:microsoft.com/office/officeart/2016/7/layout/VerticalSolidActionList"/>
    <dgm:cxn modelId="{FEAAF832-C1A2-D648-80A9-28C439F0590C}" type="presParOf" srcId="{FDB536CC-3B22-9148-AF47-B8D0264BF561}" destId="{B1AAB5D0-C44D-F94B-A120-3AB4B9EF2435}" srcOrd="2" destOrd="0" presId="urn:microsoft.com/office/officeart/2016/7/layout/VerticalSolidActionList"/>
    <dgm:cxn modelId="{411DF410-529F-E94D-AFC2-07CB88DD79CA}" type="presParOf" srcId="{B1AAB5D0-C44D-F94B-A120-3AB4B9EF2435}" destId="{A35EE93C-A255-454C-9790-F1FC884A04B6}" srcOrd="0" destOrd="0" presId="urn:microsoft.com/office/officeart/2016/7/layout/VerticalSolidActionList"/>
    <dgm:cxn modelId="{AE627E11-3A9B-4C4A-ABC9-A1EA0FD7EB32}" type="presParOf" srcId="{B1AAB5D0-C44D-F94B-A120-3AB4B9EF2435}" destId="{67B3D753-965C-4A45-B3FD-D9A9A2DAB906}" srcOrd="1" destOrd="0" presId="urn:microsoft.com/office/officeart/2016/7/layout/VerticalSolidActionList"/>
    <dgm:cxn modelId="{68CEC9B8-B6D7-3E40-81FA-DF4C3BFEF677}" type="presParOf" srcId="{FDB536CC-3B22-9148-AF47-B8D0264BF561}" destId="{4D3C3E52-5923-1C4F-A60D-D884B5033D37}" srcOrd="3" destOrd="0" presId="urn:microsoft.com/office/officeart/2016/7/layout/VerticalSolidActionList"/>
    <dgm:cxn modelId="{01913E58-51C7-7648-9539-CA902BF3F8C5}" type="presParOf" srcId="{FDB536CC-3B22-9148-AF47-B8D0264BF561}" destId="{694C8368-302F-CF4E-B7BB-5F8755B49A08}" srcOrd="4" destOrd="0" presId="urn:microsoft.com/office/officeart/2016/7/layout/VerticalSolidActionList"/>
    <dgm:cxn modelId="{7D70DDDD-96C9-E148-AC67-258645661815}" type="presParOf" srcId="{694C8368-302F-CF4E-B7BB-5F8755B49A08}" destId="{69C66876-803D-2140-BD20-FB9166265095}" srcOrd="0" destOrd="0" presId="urn:microsoft.com/office/officeart/2016/7/layout/VerticalSolidActionList"/>
    <dgm:cxn modelId="{5D8D81E5-2D56-8248-AA4F-3A16D28E514C}" type="presParOf" srcId="{694C8368-302F-CF4E-B7BB-5F8755B49A08}" destId="{0C655E89-56EF-0E4A-8F5A-A08AE96742A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15534-F815-4DC3-AAB5-9021006CD8AE}">
      <dsp:nvSpPr>
        <dsp:cNvPr id="0" name=""/>
        <dsp:cNvSpPr/>
      </dsp:nvSpPr>
      <dsp:spPr>
        <a:xfrm>
          <a:off x="1714180" y="59888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37903-99FD-4180-B274-9B2F51845DC3}">
      <dsp:nvSpPr>
        <dsp:cNvPr id="0" name=""/>
        <dsp:cNvSpPr/>
      </dsp:nvSpPr>
      <dsp:spPr>
        <a:xfrm>
          <a:off x="1793210" y="22975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Business Problem:</a:t>
          </a:r>
        </a:p>
      </dsp:txBody>
      <dsp:txXfrm>
        <a:off x="1793210" y="2297598"/>
        <a:ext cx="4320000" cy="648000"/>
      </dsp:txXfrm>
    </dsp:sp>
    <dsp:sp modelId="{6BBC2097-29F2-46E9-AA5E-4A750CC2F324}">
      <dsp:nvSpPr>
        <dsp:cNvPr id="0" name=""/>
        <dsp:cNvSpPr/>
      </dsp:nvSpPr>
      <dsp:spPr>
        <a:xfrm>
          <a:off x="727552" y="3070262"/>
          <a:ext cx="4320000" cy="503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Payment defaults are detrimental to the business and are a significant cost factor</a:t>
          </a:r>
          <a:r>
            <a:rPr lang="en-US" sz="1200" kern="1200" dirty="0"/>
            <a:t>.</a:t>
          </a:r>
        </a:p>
      </dsp:txBody>
      <dsp:txXfrm>
        <a:off x="727552" y="3070262"/>
        <a:ext cx="4320000" cy="503929"/>
      </dsp:txXfrm>
    </dsp:sp>
    <dsp:sp modelId="{91694B6A-397B-49BB-B7B3-B2B9BBC2DE9A}">
      <dsp:nvSpPr>
        <dsp:cNvPr id="0" name=""/>
        <dsp:cNvSpPr/>
      </dsp:nvSpPr>
      <dsp:spPr>
        <a:xfrm>
          <a:off x="7484808" y="56042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0EEAB-AF7F-4F1C-AB64-764A8021498B}">
      <dsp:nvSpPr>
        <dsp:cNvPr id="0" name=""/>
        <dsp:cNvSpPr/>
      </dsp:nvSpPr>
      <dsp:spPr>
        <a:xfrm>
          <a:off x="6573981" y="309304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 dirty="0"/>
            <a:t>Are there any key trends in the data that can help avoid default-prone customers in the future?</a:t>
          </a:r>
        </a:p>
      </dsp:txBody>
      <dsp:txXfrm>
        <a:off x="6573981" y="3093044"/>
        <a:ext cx="4320000" cy="648000"/>
      </dsp:txXfrm>
    </dsp:sp>
    <dsp:sp modelId="{A0109993-57AC-45EA-8F84-E323650DFB86}">
      <dsp:nvSpPr>
        <dsp:cNvPr id="0" name=""/>
        <dsp:cNvSpPr/>
      </dsp:nvSpPr>
      <dsp:spPr>
        <a:xfrm>
          <a:off x="5841914" y="3013993"/>
          <a:ext cx="4320000" cy="503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8911-DC49-AC47-BDFB-33F45B0D6B95}">
      <dsp:nvSpPr>
        <dsp:cNvPr id="0" name=""/>
        <dsp:cNvSpPr/>
      </dsp:nvSpPr>
      <dsp:spPr>
        <a:xfrm>
          <a:off x="1923123" y="1575"/>
          <a:ext cx="7692492" cy="1614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6" tIns="410178" rIns="149256" bIns="41017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The </a:t>
          </a:r>
          <a:r>
            <a:rPr lang="en-GB" sz="1200" kern="1200" dirty="0"/>
            <a:t>highest-value</a:t>
          </a:r>
          <a:r>
            <a:rPr lang="en-AU" sz="1200" kern="1200" dirty="0"/>
            <a:t> customers (“Best” and “Frequent but low-spending”) show the </a:t>
          </a:r>
          <a:r>
            <a:rPr lang="en-AU" sz="1200" b="1" kern="1200" dirty="0"/>
            <a:t>highest default rates (30-31%)</a:t>
          </a:r>
          <a:r>
            <a:rPr lang="en-AU" sz="1200" kern="1200" dirty="0"/>
            <a:t>.</a:t>
          </a:r>
          <a:endParaRPr lang="en-US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Takeaway</a:t>
          </a:r>
          <a:r>
            <a:rPr lang="en-AU" sz="1200" kern="1200" dirty="0"/>
            <a:t>: Don’t assume past loyalty or volume guarantees on-time payments—monitor these high-exposure segments closely.</a:t>
          </a:r>
          <a:endParaRPr lang="en-US" sz="1200" kern="1200" dirty="0"/>
        </a:p>
      </dsp:txBody>
      <dsp:txXfrm>
        <a:off x="1923123" y="1575"/>
        <a:ext cx="7692492" cy="1614873"/>
      </dsp:txXfrm>
    </dsp:sp>
    <dsp:sp modelId="{0BA7AEFB-E457-6C48-90A6-D6BD27507E7E}">
      <dsp:nvSpPr>
        <dsp:cNvPr id="0" name=""/>
        <dsp:cNvSpPr/>
      </dsp:nvSpPr>
      <dsp:spPr>
        <a:xfrm>
          <a:off x="0" y="1575"/>
          <a:ext cx="1923123" cy="16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65" tIns="159514" rIns="101765" bIns="15951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“Top” RFM Segments Aren’t Always Safe</a:t>
          </a:r>
          <a:endParaRPr lang="en-US" sz="2300" kern="1200"/>
        </a:p>
      </dsp:txBody>
      <dsp:txXfrm>
        <a:off x="0" y="1575"/>
        <a:ext cx="1923123" cy="1614873"/>
      </dsp:txXfrm>
    </dsp:sp>
    <dsp:sp modelId="{67B3D753-965C-4A45-B3FD-D9A9A2DAB906}">
      <dsp:nvSpPr>
        <dsp:cNvPr id="0" name=""/>
        <dsp:cNvSpPr/>
      </dsp:nvSpPr>
      <dsp:spPr>
        <a:xfrm>
          <a:off x="1923123" y="1713341"/>
          <a:ext cx="7692492" cy="1614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6" tIns="410178" rIns="149256" bIns="41017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Companies </a:t>
          </a:r>
          <a:r>
            <a:rPr lang="en-AU" sz="1200" b="1" kern="1200"/>
            <a:t>under 15 years old</a:t>
          </a:r>
          <a:r>
            <a:rPr lang="en-AU" sz="1200" kern="1200"/>
            <a:t> have default rates above </a:t>
          </a:r>
          <a:r>
            <a:rPr lang="en-AU" sz="1200" b="1" kern="1200"/>
            <a:t>10–13%</a:t>
          </a:r>
          <a:r>
            <a:rPr lang="en-AU" sz="1200" kern="1200"/>
            <a:t>, while those </a:t>
          </a:r>
          <a:r>
            <a:rPr lang="en-AU" sz="1200" b="1" kern="1200"/>
            <a:t>20+ years</a:t>
          </a:r>
          <a:r>
            <a:rPr lang="en-AU" sz="1200" kern="1200"/>
            <a:t> consistently stay below </a:t>
          </a:r>
          <a:r>
            <a:rPr lang="en-AU" sz="1200" b="1" kern="1200"/>
            <a:t>6%</a:t>
          </a:r>
          <a:r>
            <a:rPr lang="en-AU" sz="1200" kern="1200"/>
            <a:t>.</a:t>
          </a:r>
          <a:endParaRPr lang="en-US" sz="12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Takeaway: </a:t>
          </a:r>
          <a:r>
            <a:rPr lang="en-AU" sz="1200" kern="1200" dirty="0"/>
            <a:t>Use business age as a quick risk filter—apply stricter terms or extra vetting for newer firms.</a:t>
          </a:r>
          <a:endParaRPr lang="en-US" sz="1200" kern="1200" dirty="0"/>
        </a:p>
      </dsp:txBody>
      <dsp:txXfrm>
        <a:off x="1923123" y="1713341"/>
        <a:ext cx="7692492" cy="1614873"/>
      </dsp:txXfrm>
    </dsp:sp>
    <dsp:sp modelId="{A35EE93C-A255-454C-9790-F1FC884A04B6}">
      <dsp:nvSpPr>
        <dsp:cNvPr id="0" name=""/>
        <dsp:cNvSpPr/>
      </dsp:nvSpPr>
      <dsp:spPr>
        <a:xfrm>
          <a:off x="0" y="1713341"/>
          <a:ext cx="1923123" cy="16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65" tIns="159514" rIns="101765" bIns="15951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Younger Businesses Carry More Risk</a:t>
          </a:r>
          <a:endParaRPr lang="en-US" sz="2300" kern="1200"/>
        </a:p>
      </dsp:txBody>
      <dsp:txXfrm>
        <a:off x="0" y="1713341"/>
        <a:ext cx="1923123" cy="1614873"/>
      </dsp:txXfrm>
    </dsp:sp>
    <dsp:sp modelId="{0C655E89-56EF-0E4A-8F5A-A08AE96742AB}">
      <dsp:nvSpPr>
        <dsp:cNvPr id="0" name=""/>
        <dsp:cNvSpPr/>
      </dsp:nvSpPr>
      <dsp:spPr>
        <a:xfrm>
          <a:off x="1923123" y="3425107"/>
          <a:ext cx="7692492" cy="1614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256" tIns="410178" rIns="149256" bIns="410178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Peak transaction months (e.g., July) see </a:t>
          </a:r>
          <a:r>
            <a:rPr lang="en-AU" sz="1200" b="1" kern="1200" dirty="0"/>
            <a:t>low defaults</a:t>
          </a:r>
          <a:r>
            <a:rPr lang="en-AU" sz="1200" kern="1200" dirty="0"/>
            <a:t>, whereas </a:t>
          </a:r>
          <a:r>
            <a:rPr lang="en-AU" sz="1200" b="1" kern="1200" dirty="0"/>
            <a:t>September–October</a:t>
          </a:r>
          <a:r>
            <a:rPr lang="en-AU" sz="1200" kern="1200" dirty="0"/>
            <a:t> (off-peak) show </a:t>
          </a:r>
          <a:r>
            <a:rPr lang="en-AU" sz="1200" b="1" kern="1200" dirty="0"/>
            <a:t>notable rises</a:t>
          </a:r>
          <a:r>
            <a:rPr lang="en-AU" sz="1200" kern="1200" dirty="0"/>
            <a:t> in default rates.</a:t>
          </a:r>
          <a:endParaRPr lang="en-US" sz="12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b="1" kern="1200" dirty="0"/>
            <a:t>Takeaway: </a:t>
          </a:r>
          <a:r>
            <a:rPr lang="en-AU" sz="1200" kern="1200" dirty="0"/>
            <a:t>Schedule targeted reminders, credit checks, or tightened terms in historically high-default windows, rather than focusing only on busy periods.</a:t>
          </a:r>
          <a:endParaRPr lang="en-US" sz="1200" kern="1200" dirty="0"/>
        </a:p>
      </dsp:txBody>
      <dsp:txXfrm>
        <a:off x="1923123" y="3425107"/>
        <a:ext cx="7692492" cy="1614873"/>
      </dsp:txXfrm>
    </dsp:sp>
    <dsp:sp modelId="{69C66876-803D-2140-BD20-FB9166265095}">
      <dsp:nvSpPr>
        <dsp:cNvPr id="0" name=""/>
        <dsp:cNvSpPr/>
      </dsp:nvSpPr>
      <dsp:spPr>
        <a:xfrm>
          <a:off x="0" y="3425107"/>
          <a:ext cx="1923123" cy="16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65" tIns="159514" rIns="101765" bIns="15951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/>
            <a:t>Default Spikes Don’t Follow Volume</a:t>
          </a:r>
          <a:endParaRPr lang="en-US" sz="2300" kern="1200"/>
        </a:p>
      </dsp:txBody>
      <dsp:txXfrm>
        <a:off x="0" y="3425107"/>
        <a:ext cx="1923123" cy="1614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bloomreach.com/engagement/docs/rfm-segmentation" TargetMode="External"/><Relationship Id="rId2" Type="http://schemas.openxmlformats.org/officeDocument/2006/relationships/hyperlink" Target="https://www.analyticsvidhya.com/blog/2021/07/customer-segmentation-using-rfm-analy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yennhi95zz/using-rfm-analysis-for-effective-customer-segmentation-in-marketing-4964a99bf6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U" sz="4800" dirty="0">
                <a:solidFill>
                  <a:srgbClr val="FFFFFF"/>
                </a:solidFill>
              </a:rPr>
              <a:t>Customer Default Risk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Identifying key trends to avoid default-prone customers</a:t>
            </a:r>
            <a:endParaRPr lang="en-AU" dirty="0"/>
          </a:p>
          <a:p>
            <a:pPr algn="l"/>
            <a:endParaRPr lang="en-AU" dirty="0"/>
          </a:p>
          <a:p>
            <a:pPr algn="l"/>
            <a:r>
              <a:rPr dirty="0"/>
              <a:t>Live Power BI report embedded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C21D-0EF6-EE27-85DF-8B96F8A31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066"/>
            <a:ext cx="10515600" cy="1615560"/>
          </a:xfrm>
        </p:spPr>
        <p:txBody>
          <a:bodyPr>
            <a:normAutofit fontScale="90000"/>
          </a:bodyPr>
          <a:lstStyle/>
          <a:p>
            <a:r>
              <a:rPr lang="en-AU" dirty="0"/>
              <a:t>Top 3 Key Trends to Spot and Avoid Future Defaults</a:t>
            </a:r>
            <a:br>
              <a:rPr lang="en-AU" dirty="0"/>
            </a:br>
            <a:endParaRPr lang="en-US" dirty="0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D16AC68F-8530-D7C4-53E3-ADB455E6D6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5030067"/>
              </p:ext>
            </p:extLst>
          </p:nvPr>
        </p:nvGraphicFramePr>
        <p:xfrm>
          <a:off x="838200" y="1606378"/>
          <a:ext cx="9615616" cy="504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54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>
                <a:solidFill>
                  <a:srgbClr val="FFFFFF"/>
                </a:solidFill>
              </a:rPr>
              <a:t>Business Problem &amp;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F73D2E-C97C-6CC1-8A10-3DACC1FAD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0006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3983B8-8055-CE46-3B43-122C693B290E}"/>
              </a:ext>
            </a:extLst>
          </p:cNvPr>
          <p:cNvSpPr txBox="1"/>
          <p:nvPr/>
        </p:nvSpPr>
        <p:spPr>
          <a:xfrm>
            <a:off x="8128857" y="4299292"/>
            <a:ext cx="1425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Key Question: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5A20-5E27-FDDD-2C27-E5050A5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219307" cy="1482849"/>
          </a:xfrm>
        </p:spPr>
        <p:txBody>
          <a:bodyPr anchor="b">
            <a:noAutofit/>
          </a:bodyPr>
          <a:lstStyle/>
          <a:p>
            <a:r>
              <a:rPr lang="en-AU" sz="4000" dirty="0"/>
              <a:t>RFM Assumptions &amp; Methodology</a:t>
            </a:r>
            <a:br>
              <a:rPr lang="en-AU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4516-9DBB-C2A9-16C0-D0B23F6E8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341" y="229979"/>
            <a:ext cx="5219307" cy="5870489"/>
          </a:xfrm>
        </p:spPr>
        <p:txBody>
          <a:bodyPr anchor="t">
            <a:normAutofit/>
          </a:bodyPr>
          <a:lstStyle/>
          <a:p>
            <a:r>
              <a:rPr lang="en-AU" sz="1400" b="1" dirty="0"/>
              <a:t>Why RFM?</a:t>
            </a:r>
            <a:br>
              <a:rPr lang="en-AU" sz="1400" dirty="0"/>
            </a:br>
            <a:r>
              <a:rPr lang="en-AU" sz="1400" dirty="0"/>
              <a:t>− Proven technique to flag early‐risk patterns and tailor engagement.</a:t>
            </a:r>
            <a:br>
              <a:rPr lang="en-AU" sz="1400" dirty="0"/>
            </a:br>
            <a:r>
              <a:rPr lang="en-AU" sz="1400" dirty="0"/>
              <a:t>− More predictive than demographics alone, it aids both fraud detection and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Scoring (1–3) Logic </a:t>
            </a:r>
            <a:endParaRPr lang="en-A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Recency (R):</a:t>
            </a:r>
            <a:br>
              <a:rPr lang="en-AU" sz="1400" dirty="0"/>
            </a:br>
            <a:r>
              <a:rPr lang="en-AU" sz="1400" dirty="0"/>
              <a:t>1 = ≤ 641 d │ 2 = 642–961 d │ 3 = &gt; 961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Frequency (F):</a:t>
            </a:r>
            <a:br>
              <a:rPr lang="en-AU" sz="1400" dirty="0"/>
            </a:br>
            <a:r>
              <a:rPr lang="en-AU" sz="1400" dirty="0"/>
              <a:t>1 = ≤ 8 </a:t>
            </a:r>
            <a:r>
              <a:rPr lang="en-AU" sz="1400" dirty="0" err="1"/>
              <a:t>txns</a:t>
            </a:r>
            <a:r>
              <a:rPr lang="en-AU" sz="1400" dirty="0"/>
              <a:t> │ 2 = 9–28 </a:t>
            </a:r>
            <a:r>
              <a:rPr lang="en-AU" sz="1400" dirty="0" err="1"/>
              <a:t>txns</a:t>
            </a:r>
            <a:r>
              <a:rPr lang="en-AU" sz="1400" dirty="0"/>
              <a:t> │ 3 = &gt; 28 </a:t>
            </a:r>
            <a:r>
              <a:rPr lang="en-AU" sz="1400" dirty="0" err="1"/>
              <a:t>txns</a:t>
            </a:r>
            <a:endParaRPr lang="en-A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dirty="0"/>
              <a:t>Monetary (M):</a:t>
            </a:r>
            <a:br>
              <a:rPr lang="en-AU" sz="1400" dirty="0"/>
            </a:br>
            <a:r>
              <a:rPr lang="en-AU" sz="1400" dirty="0"/>
              <a:t>1 = ≤ 17 k AUD │ 2 = 17 k–33 k AUD │ 3 = &gt; 33 k AUD</a:t>
            </a:r>
          </a:p>
          <a:p>
            <a:r>
              <a:rPr lang="en-AU" sz="1400" dirty="0"/>
              <a:t>Each customer is assigned a three-digit RFM score (e.g. 3-1-2) for segmentation.</a:t>
            </a:r>
          </a:p>
          <a:p>
            <a:endParaRPr lang="en-US" sz="13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281789BC-9D4E-0149-1DCD-3E5138008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52" y="4106347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164CD-7777-3122-38CA-3C0103992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176085"/>
              </p:ext>
            </p:extLst>
          </p:nvPr>
        </p:nvGraphicFramePr>
        <p:xfrm>
          <a:off x="7169938" y="3566077"/>
          <a:ext cx="4332143" cy="1634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5600">
                  <a:extLst>
                    <a:ext uri="{9D8B030D-6E8A-4147-A177-3AD203B41FA5}">
                      <a16:colId xmlns:a16="http://schemas.microsoft.com/office/drawing/2014/main" val="1122165629"/>
                    </a:ext>
                  </a:extLst>
                </a:gridCol>
                <a:gridCol w="959926">
                  <a:extLst>
                    <a:ext uri="{9D8B030D-6E8A-4147-A177-3AD203B41FA5}">
                      <a16:colId xmlns:a16="http://schemas.microsoft.com/office/drawing/2014/main" val="345854851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2055312069"/>
                    </a:ext>
                  </a:extLst>
                </a:gridCol>
                <a:gridCol w="1177613">
                  <a:extLst>
                    <a:ext uri="{9D8B030D-6E8A-4147-A177-3AD203B41FA5}">
                      <a16:colId xmlns:a16="http://schemas.microsoft.com/office/drawing/2014/main" val="2659518722"/>
                    </a:ext>
                  </a:extLst>
                </a:gridCol>
              </a:tblGrid>
              <a:tr h="107073">
                <a:tc>
                  <a:txBody>
                    <a:bodyPr/>
                    <a:lstStyle/>
                    <a:p>
                      <a:pPr algn="ctr"/>
                      <a:r>
                        <a:rPr lang="en-AU" sz="1600" kern="100">
                          <a:effectLst/>
                        </a:rPr>
                        <a:t>Percentile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00" dirty="0">
                          <a:effectLst/>
                        </a:rPr>
                        <a:t>Recency (days)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00" dirty="0">
                          <a:effectLst/>
                        </a:rPr>
                        <a:t>Frequency (count)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kern="100" dirty="0">
                          <a:effectLst/>
                        </a:rPr>
                        <a:t>Monetary (amount)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extLst>
                  <a:ext uri="{0D108BD9-81ED-4DB2-BD59-A6C34878D82A}">
                    <a16:rowId xmlns:a16="http://schemas.microsoft.com/office/drawing/2014/main" val="1954490679"/>
                  </a:ext>
                </a:extLst>
              </a:tr>
              <a:tr h="280262"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25%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 dirty="0">
                          <a:effectLst/>
                        </a:rPr>
                        <a:t>321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8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8,050.02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extLst>
                  <a:ext uri="{0D108BD9-81ED-4DB2-BD59-A6C34878D82A}">
                    <a16:rowId xmlns:a16="http://schemas.microsoft.com/office/drawing/2014/main" val="3416173240"/>
                  </a:ext>
                </a:extLst>
              </a:tr>
              <a:tr h="280262"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50%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 dirty="0">
                          <a:effectLst/>
                        </a:rPr>
                        <a:t>641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18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17,003.73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extLst>
                  <a:ext uri="{0D108BD9-81ED-4DB2-BD59-A6C34878D82A}">
                    <a16:rowId xmlns:a16="http://schemas.microsoft.com/office/drawing/2014/main" val="412635338"/>
                  </a:ext>
                </a:extLst>
              </a:tr>
              <a:tr h="280262"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75%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 dirty="0">
                          <a:effectLst/>
                        </a:rPr>
                        <a:t>961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28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33,336.57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extLst>
                  <a:ext uri="{0D108BD9-81ED-4DB2-BD59-A6C34878D82A}">
                    <a16:rowId xmlns:a16="http://schemas.microsoft.com/office/drawing/2014/main" val="2517289442"/>
                  </a:ext>
                </a:extLst>
              </a:tr>
              <a:tr h="280262">
                <a:tc>
                  <a:txBody>
                    <a:bodyPr/>
                    <a:lstStyle/>
                    <a:p>
                      <a:r>
                        <a:rPr lang="en-AU" sz="1600" kern="100">
                          <a:effectLst/>
                        </a:rPr>
                        <a:t>Max</a:t>
                      </a:r>
                      <a:endParaRPr lang="en-AU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 dirty="0">
                          <a:effectLst/>
                        </a:rPr>
                        <a:t>1,281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 dirty="0">
                          <a:effectLst/>
                        </a:rPr>
                        <a:t>105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tc>
                  <a:txBody>
                    <a:bodyPr/>
                    <a:lstStyle/>
                    <a:p>
                      <a:r>
                        <a:rPr lang="en-AU" sz="1600" kern="100" dirty="0">
                          <a:effectLst/>
                        </a:rPr>
                        <a:t>284,276.59</a:t>
                      </a:r>
                      <a:endParaRPr lang="en-AU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905" marR="12905" marT="12905" marB="12905" anchor="ctr"/>
                </a:tc>
                <a:extLst>
                  <a:ext uri="{0D108BD9-81ED-4DB2-BD59-A6C34878D82A}">
                    <a16:rowId xmlns:a16="http://schemas.microsoft.com/office/drawing/2014/main" val="24545540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1AE31-5F10-3DC3-5729-E0162962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486670"/>
              </p:ext>
            </p:extLst>
          </p:nvPr>
        </p:nvGraphicFramePr>
        <p:xfrm>
          <a:off x="115979" y="1285102"/>
          <a:ext cx="5187672" cy="5251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9224">
                  <a:extLst>
                    <a:ext uri="{9D8B030D-6E8A-4147-A177-3AD203B41FA5}">
                      <a16:colId xmlns:a16="http://schemas.microsoft.com/office/drawing/2014/main" val="2944774415"/>
                    </a:ext>
                  </a:extLst>
                </a:gridCol>
                <a:gridCol w="1729224">
                  <a:extLst>
                    <a:ext uri="{9D8B030D-6E8A-4147-A177-3AD203B41FA5}">
                      <a16:colId xmlns:a16="http://schemas.microsoft.com/office/drawing/2014/main" val="3505135532"/>
                    </a:ext>
                  </a:extLst>
                </a:gridCol>
                <a:gridCol w="1729224">
                  <a:extLst>
                    <a:ext uri="{9D8B030D-6E8A-4147-A177-3AD203B41FA5}">
                      <a16:colId xmlns:a16="http://schemas.microsoft.com/office/drawing/2014/main" val="2315009312"/>
                    </a:ext>
                  </a:extLst>
                </a:gridCol>
              </a:tblGrid>
              <a:tr h="563565">
                <a:tc>
                  <a:txBody>
                    <a:bodyPr/>
                    <a:lstStyle/>
                    <a:p>
                      <a:pPr algn="ctr"/>
                      <a:r>
                        <a:rPr lang="en-AU" sz="1200" kern="100">
                          <a:effectLst/>
                        </a:rPr>
                        <a:t>RFM Score/Condition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kern="100" dirty="0">
                          <a:effectLst/>
                        </a:rPr>
                        <a:t>Segment Name</a:t>
                      </a:r>
                      <a:endParaRPr lang="en-AU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kern="100">
                          <a:effectLst/>
                        </a:rPr>
                        <a:t>Description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1250655"/>
                  </a:ext>
                </a:extLst>
              </a:tr>
              <a:tr h="601986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333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Best Customers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High spenders with frequent and recent payments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88014832"/>
                  </a:ext>
                </a:extLst>
              </a:tr>
              <a:tr h="601986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R=3, F=2, M≥2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Loyal Customers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Active and regular contributors with good value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2854599"/>
                  </a:ext>
                </a:extLst>
              </a:tr>
              <a:tr h="517870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R=3, F=1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 dirty="0">
                          <a:effectLst/>
                        </a:rPr>
                        <a:t>Recent Buyers</a:t>
                      </a:r>
                      <a:endParaRPr lang="en-AU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Newly active customers with fewer transactions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1270512"/>
                  </a:ext>
                </a:extLst>
              </a:tr>
              <a:tr h="408058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R=2, F=3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Frequent Buyers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Highly frequent, mid-recent customers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9018698"/>
                  </a:ext>
                </a:extLst>
              </a:tr>
              <a:tr h="408058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R=1, F=3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At Risk Loyalists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Previously loyal but no recent activity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6145977"/>
                  </a:ext>
                </a:extLst>
              </a:tr>
              <a:tr h="408058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111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Dormant Customers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Low across all dimensions—least engaged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5906709"/>
                  </a:ext>
                </a:extLst>
              </a:tr>
              <a:tr h="408058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R=1, F=1, M=3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Big Spenders Gone Silent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Large past spenders who are now inactive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7184192"/>
                  </a:ext>
                </a:extLst>
              </a:tr>
              <a:tr h="517870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R=2, F=2, M=2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Potential Loyalists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Average but stable, opportunity for growth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8054720"/>
                  </a:ext>
                </a:extLst>
              </a:tr>
              <a:tr h="408058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R=3, F=3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Frequent but Low-Spending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 dirty="0">
                          <a:effectLst/>
                        </a:rPr>
                        <a:t>Very active, but low overall contribution</a:t>
                      </a:r>
                      <a:endParaRPr lang="en-AU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6356225"/>
                  </a:ext>
                </a:extLst>
              </a:tr>
              <a:tr h="408058">
                <a:tc>
                  <a:txBody>
                    <a:bodyPr/>
                    <a:lstStyle/>
                    <a:p>
                      <a:r>
                        <a:rPr lang="en-AU" sz="1200" kern="100">
                          <a:effectLst/>
                        </a:rPr>
                        <a:t>Other combinations</a:t>
                      </a:r>
                      <a:endParaRPr lang="en-AU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 dirty="0">
                          <a:effectLst/>
                        </a:rPr>
                        <a:t>Others</a:t>
                      </a:r>
                      <a:endParaRPr lang="en-AU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AU" sz="1200" kern="100" dirty="0">
                          <a:effectLst/>
                        </a:rPr>
                        <a:t>Do not fall into a defined strategic group</a:t>
                      </a:r>
                      <a:endParaRPr lang="en-AU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68672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D7979D-4FEC-B3C7-D390-0CF210FA0959}"/>
              </a:ext>
            </a:extLst>
          </p:cNvPr>
          <p:cNvSpPr txBox="1"/>
          <p:nvPr/>
        </p:nvSpPr>
        <p:spPr>
          <a:xfrm>
            <a:off x="6139631" y="5634263"/>
            <a:ext cx="6196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Resources:</a:t>
            </a:r>
          </a:p>
          <a:p>
            <a:r>
              <a:rPr lang="en-AU" sz="1200" dirty="0">
                <a:hlinkClick r:id="rId2"/>
              </a:rPr>
              <a:t>https://www.analyticsvidhya.com/blog/2021/07/customer-segmentation-using-rfm-analysis/</a:t>
            </a:r>
            <a:endParaRPr lang="en-AU" sz="1200" dirty="0"/>
          </a:p>
          <a:p>
            <a:r>
              <a:rPr lang="en-AU" sz="1200" dirty="0">
                <a:hlinkClick r:id="rId3"/>
              </a:rPr>
              <a:t>https://documentation.bloomreach.com/engagement/docs/rfm-segmentation</a:t>
            </a:r>
            <a:endParaRPr lang="en-AU" sz="1200" dirty="0"/>
          </a:p>
          <a:p>
            <a:r>
              <a:rPr lang="en-AU" sz="1200" dirty="0">
                <a:hlinkClick r:id="rId4"/>
              </a:rPr>
              <a:t>https://medium.com/@yennhi95zz/using-rfm-analysis-for-effective-customer-segmentation-in-marketing-4964a99bf606</a:t>
            </a:r>
            <a:endParaRPr lang="en-AU" sz="1200" dirty="0"/>
          </a:p>
          <a:p>
            <a:endParaRPr lang="en-AU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D5546-0DAB-ECF2-BB43-7F7F51D7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94" y="1475273"/>
            <a:ext cx="3201366" cy="275448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Insight 1: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Default Rate By Customer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1A49-8B2E-F5D8-CBBD-0E3BA5DBA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567" y="133704"/>
            <a:ext cx="3025303" cy="6837724"/>
          </a:xfrm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r>
              <a:rPr lang="en-AU" sz="1800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Best Customers (31%)</a:t>
            </a:r>
            <a:r>
              <a:rPr lang="en-AU" sz="1400" dirty="0"/>
              <a:t> and </a:t>
            </a:r>
            <a:r>
              <a:rPr lang="en-AU" sz="1400" b="1" dirty="0"/>
              <a:t>Frequent Low Spenders (30%)</a:t>
            </a:r>
            <a:r>
              <a:rPr lang="en-AU" sz="1400" dirty="0"/>
              <a:t> have the highest default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Dormant</a:t>
            </a:r>
            <a:r>
              <a:rPr lang="en-AU" sz="1400" dirty="0"/>
              <a:t> and </a:t>
            </a:r>
            <a:r>
              <a:rPr lang="en-AU" sz="1400" b="1" dirty="0"/>
              <a:t>Silent</a:t>
            </a:r>
            <a:r>
              <a:rPr lang="en-AU" sz="1400" dirty="0"/>
              <a:t> segments default below </a:t>
            </a:r>
            <a:r>
              <a:rPr lang="en-AU" sz="1400" b="1" dirty="0"/>
              <a:t>5%</a:t>
            </a:r>
            <a:r>
              <a:rPr lang="en-AU" sz="1400" dirty="0"/>
              <a:t>, driven by inactivity rather than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dirty="0"/>
              <a:t>Small segment sizes (e.g. only 3 “Best” clients) can </a:t>
            </a:r>
            <a:r>
              <a:rPr lang="en-AU" sz="1400" b="1" dirty="0"/>
              <a:t>amplify</a:t>
            </a:r>
            <a:r>
              <a:rPr lang="en-AU" sz="1400" dirty="0"/>
              <a:t> default percentages.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1" dirty="0"/>
              <a:t>At-risk customers </a:t>
            </a:r>
            <a:r>
              <a:rPr lang="en-AU" sz="1400" dirty="0"/>
              <a:t>have maximum transactions (10k) but comparatively low default rates (12%).</a:t>
            </a:r>
          </a:p>
          <a:p>
            <a:pPr marL="0" indent="0" algn="ctr">
              <a:buNone/>
            </a:pPr>
            <a:r>
              <a:rPr lang="en-AU" sz="1800" b="1" dirty="0"/>
              <a:t>Interpretation</a:t>
            </a:r>
          </a:p>
          <a:p>
            <a:r>
              <a:rPr lang="en-AU" sz="1400" dirty="0"/>
              <a:t>High RFM scores don’t guarantee low risk—historical loyalty segments can flip into high-risk if payment behaviour sours.</a:t>
            </a:r>
          </a:p>
          <a:p>
            <a:pPr marL="0" indent="0" algn="ctr">
              <a:buNone/>
            </a:pPr>
            <a:r>
              <a:rPr lang="en-AU" sz="1800" b="1" dirty="0"/>
              <a:t>Recommendations</a:t>
            </a:r>
          </a:p>
          <a:p>
            <a:r>
              <a:rPr lang="en-AU" sz="1400" b="1" dirty="0"/>
              <a:t>Watch big spenders closely</a:t>
            </a:r>
            <a:r>
              <a:rPr lang="en-AU" sz="1050" dirty="0"/>
              <a:t> </a:t>
            </a:r>
            <a:r>
              <a:rPr lang="en-AU" sz="1400" dirty="0"/>
              <a:t>so you spot missed payments early.</a:t>
            </a:r>
          </a:p>
          <a:p>
            <a:r>
              <a:rPr lang="en-AU" sz="1400" b="1" dirty="0"/>
              <a:t>Don’t rely only on past loyalty</a:t>
            </a:r>
            <a:r>
              <a:rPr lang="en-AU" sz="1400" dirty="0"/>
              <a:t>—always check recent payment history before extending credit.</a:t>
            </a:r>
          </a:p>
          <a:p>
            <a:r>
              <a:rPr lang="en-AU" sz="1400" b="1" dirty="0"/>
              <a:t>Set up quick alerts or stricter terms</a:t>
            </a:r>
            <a:r>
              <a:rPr lang="en-AU" sz="1400" dirty="0"/>
              <a:t> for top customer groups when they start to slip.</a:t>
            </a:r>
          </a:p>
          <a:p>
            <a:pPr marL="0" indent="0">
              <a:buNone/>
            </a:pPr>
            <a:endParaRPr lang="en-AU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B6B8F-D566-F7B6-DA05-5BB0E7BC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80" y="1475273"/>
            <a:ext cx="4957972" cy="38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8290A-AE5D-D19C-BE5A-3EAE8BC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29422" cy="1640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Insight 2:</a:t>
            </a:r>
            <a:br>
              <a:rPr lang="en-US" sz="4000" dirty="0"/>
            </a:br>
            <a:r>
              <a:rPr lang="en-US" sz="4000" dirty="0"/>
              <a:t>Default Rate By Entity Type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B081F-E039-D672-DDA2-949E0D19B9E5}"/>
              </a:ext>
            </a:extLst>
          </p:cNvPr>
          <p:cNvSpPr txBox="1"/>
          <p:nvPr/>
        </p:nvSpPr>
        <p:spPr>
          <a:xfrm>
            <a:off x="0" y="1892480"/>
            <a:ext cx="6362448" cy="4375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900" b="1" dirty="0"/>
              <a:t>Key Insights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Discretionary Investment Trusts</a:t>
            </a:r>
            <a:r>
              <a:rPr lang="en-US" sz="1500" dirty="0"/>
              <a:t> (18.6%) and </a:t>
            </a:r>
            <a:r>
              <a:rPr lang="en-US" sz="1500" b="1" dirty="0"/>
              <a:t>Australian Public Companies</a:t>
            </a:r>
            <a:r>
              <a:rPr lang="en-US" sz="1500" dirty="0"/>
              <a:t> (12.5%) have the </a:t>
            </a:r>
            <a:r>
              <a:rPr lang="en-US" sz="1500" b="1" dirty="0"/>
              <a:t>highest default rates.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Individual/Sole Traders and Discretionary Trading </a:t>
            </a:r>
            <a:r>
              <a:rPr lang="en-US" sz="1500" dirty="0"/>
              <a:t>Trusts show </a:t>
            </a:r>
            <a:r>
              <a:rPr lang="en-US" sz="1500" b="1" dirty="0"/>
              <a:t>moderate risk </a:t>
            </a:r>
            <a:r>
              <a:rPr lang="en-US" sz="1500" dirty="0"/>
              <a:t>(~9–11%).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Family and Other Partnerships </a:t>
            </a:r>
            <a:r>
              <a:rPr lang="en-US" sz="1500" dirty="0"/>
              <a:t>report the </a:t>
            </a:r>
            <a:r>
              <a:rPr lang="en-US" sz="1500" b="1" dirty="0"/>
              <a:t>lowest defaults </a:t>
            </a:r>
            <a:r>
              <a:rPr lang="en-US" sz="1500" dirty="0"/>
              <a:t>(~4–5%).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Interpretation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Entity legal structure correlates with payment risk. </a:t>
            </a: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Complex or large‐scale trust and corporate forms </a:t>
            </a:r>
            <a:r>
              <a:rPr lang="en-US" sz="1500" dirty="0"/>
              <a:t>tend to </a:t>
            </a:r>
            <a:r>
              <a:rPr lang="en-US" sz="1500" b="1" dirty="0"/>
              <a:t>default more often, </a:t>
            </a:r>
            <a:r>
              <a:rPr lang="en-US" sz="1500" dirty="0"/>
              <a:t>while partnership models demonstrate stronger repayment </a:t>
            </a:r>
            <a:r>
              <a:rPr lang="en-US" sz="1500" dirty="0" err="1"/>
              <a:t>behaviour</a:t>
            </a:r>
            <a:r>
              <a:rPr lang="en-US" sz="1500" dirty="0"/>
              <a:t>.</a:t>
            </a:r>
          </a:p>
          <a:p>
            <a:pPr algn="ctr">
              <a:spcAft>
                <a:spcPts val="600"/>
              </a:spcAft>
            </a:pPr>
            <a:r>
              <a:rPr lang="en-US" sz="1900" b="1" dirty="0"/>
              <a:t>Recommendations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Embed </a:t>
            </a:r>
            <a:r>
              <a:rPr lang="en-US" sz="1500" b="1" dirty="0"/>
              <a:t>entity type </a:t>
            </a:r>
            <a:r>
              <a:rPr lang="en-US" sz="1500" dirty="0"/>
              <a:t>into credit scoring to </a:t>
            </a:r>
            <a:r>
              <a:rPr lang="en-US" sz="1500" b="1" dirty="0"/>
              <a:t>flag high‐risk structures </a:t>
            </a:r>
            <a:r>
              <a:rPr lang="en-US" sz="1500" dirty="0"/>
              <a:t>(trusts, public companies).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Apply stricter terms </a:t>
            </a:r>
            <a:r>
              <a:rPr lang="en-US" sz="1500" dirty="0"/>
              <a:t>or </a:t>
            </a:r>
            <a:r>
              <a:rPr lang="en-US" sz="1500" b="1" dirty="0"/>
              <a:t>enhanced due diligence </a:t>
            </a:r>
            <a:r>
              <a:rPr lang="en-US" sz="1500" dirty="0"/>
              <a:t>for trust‐based and corporate entities.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Leverage partnerships as </a:t>
            </a:r>
            <a:r>
              <a:rPr lang="en-US" sz="1500" b="1" dirty="0"/>
              <a:t>lower‐risk opportunities</a:t>
            </a:r>
            <a:r>
              <a:rPr lang="en-US" sz="1500" dirty="0"/>
              <a:t> when allocating credit or structuring repayment plans.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2D97DA-408F-8E89-6DC6-EA3B64726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0729" y="1670820"/>
            <a:ext cx="5681268" cy="4596712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BCE03-09E7-EC7C-A7E8-74F57815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4" y="148281"/>
            <a:ext cx="6530512" cy="1642970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Insight 3 : Monthly Default Rate vs Transaction Volume</a:t>
            </a:r>
            <a:br>
              <a:rPr lang="en-AU" sz="3700" b="1" dirty="0"/>
            </a:b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DD07-05C6-C162-D025-647FD226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90" y="1433384"/>
            <a:ext cx="6199087" cy="5090551"/>
          </a:xfrm>
        </p:spPr>
        <p:txBody>
          <a:bodyPr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AU" sz="1900" b="1" dirty="0"/>
              <a:t>Key Insights</a:t>
            </a:r>
            <a:endParaRPr lang="en-AU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July, being a financial year,</a:t>
            </a:r>
            <a:r>
              <a:rPr lang="en-AU" sz="1500" dirty="0"/>
              <a:t> had the </a:t>
            </a:r>
            <a:r>
              <a:rPr lang="en-AU" sz="1500" b="1" dirty="0"/>
              <a:t>highest number of transactions</a:t>
            </a:r>
            <a:r>
              <a:rPr lang="en-AU" sz="1500" dirty="0"/>
              <a:t> but one of the </a:t>
            </a:r>
            <a:r>
              <a:rPr lang="en-AU" sz="1500" b="1" dirty="0"/>
              <a:t>lowest default rates</a:t>
            </a:r>
            <a:r>
              <a:rPr lang="en-AU" sz="1500" dirty="0"/>
              <a:t>, showing strong payment performance during peak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September and October</a:t>
            </a:r>
            <a:r>
              <a:rPr lang="en-AU" sz="1500" dirty="0"/>
              <a:t> experienced </a:t>
            </a:r>
            <a:r>
              <a:rPr lang="en-AU" sz="1500" b="1" dirty="0"/>
              <a:t>spikes in default rate</a:t>
            </a:r>
            <a:r>
              <a:rPr lang="en-AU" sz="1500" dirty="0"/>
              <a:t> despite a drop in transaction volume, indicating risk factors beyond just transaction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November–December</a:t>
            </a:r>
            <a:r>
              <a:rPr lang="en-AU" sz="1500" dirty="0"/>
              <a:t> (cooling months) saw both transaction counts and default rates remain </a:t>
            </a:r>
            <a:r>
              <a:rPr lang="en-AU" sz="1500" b="1" dirty="0"/>
              <a:t>low and stable</a:t>
            </a:r>
            <a:r>
              <a:rPr lang="en-AU" sz="1500" dirty="0"/>
              <a:t>, closing out the year on steady footing.</a:t>
            </a:r>
          </a:p>
          <a:p>
            <a:pPr marL="0" indent="0" algn="ctr">
              <a:buNone/>
            </a:pPr>
            <a:r>
              <a:rPr lang="en-AU" sz="1900" b="1" dirty="0"/>
              <a:t>Interpretation</a:t>
            </a:r>
            <a:endParaRPr lang="en-AU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High volume ≠ high risk</a:t>
            </a:r>
            <a:r>
              <a:rPr lang="en-AU" sz="1500" dirty="0"/>
              <a:t>: Customers kept up with payments even when business was busiest.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Default risk peaks in off-peak months</a:t>
            </a:r>
            <a:r>
              <a:rPr lang="en-AU" sz="1500" dirty="0"/>
              <a:t>, suggesting </a:t>
            </a:r>
            <a:r>
              <a:rPr lang="en-AU" sz="1500" b="1" dirty="0"/>
              <a:t>seasonal cash-flow pressures</a:t>
            </a:r>
            <a:r>
              <a:rPr lang="en-AU" sz="1500" dirty="0"/>
              <a:t>, shifts in customer mix, or external economic influences.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End-of-year stability</a:t>
            </a:r>
            <a:r>
              <a:rPr lang="en-AU" sz="1500" dirty="0"/>
              <a:t> points to predictable behaviour once seasonal spikes pass.</a:t>
            </a:r>
          </a:p>
          <a:p>
            <a:pPr marL="0" indent="0" algn="ctr">
              <a:buNone/>
            </a:pPr>
            <a:r>
              <a:rPr lang="en-AU" sz="1900" b="1" dirty="0"/>
              <a:t>Recommendations</a:t>
            </a:r>
            <a:endParaRPr lang="en-AU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Targeted monitoring in September and October</a:t>
            </a:r>
            <a:r>
              <a:rPr lang="en-AU" sz="1500" dirty="0"/>
              <a:t>: deploy extra credit checks or reminder campaigns during these higher-risk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Proactive alerts in peak-risk periods</a:t>
            </a:r>
            <a:r>
              <a:rPr lang="en-AU" sz="1500" dirty="0"/>
              <a:t>: set up automated notifications when default rates begin to climb.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Seasonal risk planning</a:t>
            </a:r>
            <a:r>
              <a:rPr lang="en-AU" sz="1500" dirty="0"/>
              <a:t>: Adjust underwriting criteria or payment terms ahead of known high-default windows to safeguard cash flow.</a:t>
            </a:r>
          </a:p>
          <a:p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A9180-303E-C971-AC0F-761E33FF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26" y="2007820"/>
            <a:ext cx="5285874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7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C9301-4A8E-2F84-8088-CD4E4AA0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77" y="39951"/>
            <a:ext cx="5929422" cy="1640180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Insight 4: Cumulative Defaults Over Time</a:t>
            </a:r>
            <a:br>
              <a:rPr lang="en-AU" sz="3700" b="1" dirty="0"/>
            </a:br>
            <a:endParaRPr lang="en-US" sz="37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209CB27-600B-2717-6CF9-1EFF827A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4530"/>
            <a:ext cx="5929422" cy="436193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AU" sz="1900" b="1" dirty="0"/>
              <a:t>Key Insights</a:t>
            </a:r>
            <a:endParaRPr lang="en-AU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Rapid rise</a:t>
            </a:r>
            <a:r>
              <a:rPr lang="en-AU" sz="1500" dirty="0"/>
              <a:t> in defaults from </a:t>
            </a:r>
            <a:r>
              <a:rPr lang="en-AU" sz="1500" b="1" dirty="0"/>
              <a:t>mid-2017 through mid-2018</a:t>
            </a:r>
            <a:r>
              <a:rPr lang="en-AU" sz="1500" dirty="0"/>
              <a:t>, adding nearly 1,300 new defaults in that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After mid-2018</a:t>
            </a:r>
            <a:r>
              <a:rPr lang="en-AU" sz="1500" dirty="0"/>
              <a:t>, the slope </a:t>
            </a:r>
            <a:r>
              <a:rPr lang="en-AU" sz="1500" b="1" dirty="0"/>
              <a:t>flattens</a:t>
            </a:r>
            <a:r>
              <a:rPr lang="en-AU" sz="1500" dirty="0"/>
              <a:t>, with only about 300 more defaults by year-end.</a:t>
            </a:r>
          </a:p>
          <a:p>
            <a:pPr marL="0" indent="0" algn="ctr">
              <a:buNone/>
            </a:pPr>
            <a:r>
              <a:rPr lang="en-AU" sz="1900" b="1" dirty="0"/>
              <a:t>Interpretation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dirty="0"/>
              <a:t>A </a:t>
            </a:r>
            <a:r>
              <a:rPr lang="en-AU" sz="1500" b="1" dirty="0"/>
              <a:t>wave of high-risk clients</a:t>
            </a:r>
            <a:r>
              <a:rPr lang="en-AU" sz="1500" dirty="0"/>
              <a:t> or </a:t>
            </a:r>
            <a:r>
              <a:rPr lang="en-AU" sz="1500" b="1" dirty="0"/>
              <a:t>weaker onboarding</a:t>
            </a:r>
            <a:r>
              <a:rPr lang="en-AU" sz="1500" dirty="0"/>
              <a:t> drove the large jump in defaults during 2017–2018.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dirty="0"/>
              <a:t>Changes made around mid-2018—like </a:t>
            </a:r>
            <a:r>
              <a:rPr lang="en-AU" sz="1500" b="1" dirty="0"/>
              <a:t>tighter screening</a:t>
            </a:r>
            <a:r>
              <a:rPr lang="en-AU" sz="1500" dirty="0"/>
              <a:t> or </a:t>
            </a:r>
            <a:r>
              <a:rPr lang="en-AU" sz="1500" b="1" dirty="0"/>
              <a:t>updated credit policies</a:t>
            </a:r>
            <a:r>
              <a:rPr lang="en-AU" sz="1500" dirty="0"/>
              <a:t>—appear to have </a:t>
            </a:r>
            <a:r>
              <a:rPr lang="en-AU" sz="1500" b="1" dirty="0"/>
              <a:t>slowed new defaults</a:t>
            </a:r>
            <a:r>
              <a:rPr lang="en-AU" sz="1500" dirty="0"/>
              <a:t> significantly.</a:t>
            </a:r>
          </a:p>
          <a:p>
            <a:pPr marL="0" indent="0" algn="ctr">
              <a:buNone/>
            </a:pPr>
            <a:r>
              <a:rPr lang="en-AU" sz="1900" b="1" dirty="0"/>
              <a:t>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Audit</a:t>
            </a:r>
            <a:r>
              <a:rPr lang="en-AU" sz="1500" dirty="0"/>
              <a:t> the customer criteria and onboarding steps used in early 2017 to pinpoint where the risk was missed.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Standardise</a:t>
            </a:r>
            <a:r>
              <a:rPr lang="en-AU" sz="1500" dirty="0"/>
              <a:t> the improved screening and controls introduced in mid-2018 for all new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500" b="1" dirty="0"/>
              <a:t>Set up a monthly review</a:t>
            </a:r>
            <a:r>
              <a:rPr lang="en-AU" sz="1500" dirty="0"/>
              <a:t> of the cumulative defaults curve to catch any future upticks early.</a:t>
            </a:r>
          </a:p>
          <a:p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2FEDB-A78F-6445-D084-0DA724DC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86" y="1519557"/>
            <a:ext cx="5815914" cy="395416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2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21708-C55C-8C55-3BB4-C5DEC7E1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0"/>
            <a:ext cx="6002912" cy="16429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 5: Default Rate by Business Age</a:t>
            </a: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A7B81-2937-9D0D-DB0E-25987117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69" y="1742648"/>
            <a:ext cx="6002912" cy="41983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sz="1800" b="1" dirty="0"/>
              <a:t>Key Insights</a:t>
            </a:r>
            <a:endParaRPr lang="en-US" sz="1800" dirty="0"/>
          </a:p>
          <a:p>
            <a:pPr marL="285750">
              <a:spcAft>
                <a:spcPts val="600"/>
              </a:spcAft>
            </a:pPr>
            <a:r>
              <a:rPr lang="en-US" sz="1400" dirty="0"/>
              <a:t>Default risk is highest for businesses aged </a:t>
            </a:r>
            <a:r>
              <a:rPr lang="en-US" sz="1400" b="1" dirty="0"/>
              <a:t>10–15 years</a:t>
            </a:r>
            <a:r>
              <a:rPr lang="en-US" sz="1400" dirty="0"/>
              <a:t> (around 12–13%).</a:t>
            </a:r>
          </a:p>
          <a:p>
            <a:pPr marL="285750">
              <a:spcAft>
                <a:spcPts val="600"/>
              </a:spcAft>
            </a:pPr>
            <a:r>
              <a:rPr lang="en-US" sz="1400" dirty="0"/>
              <a:t>As businesses age beyond 15 years, default rates steadily decline, falling below 6% after 20 years.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800" b="1" dirty="0"/>
              <a:t>Interpretation</a:t>
            </a:r>
          </a:p>
          <a:p>
            <a:pPr marL="285750">
              <a:spcAft>
                <a:spcPts val="600"/>
              </a:spcAft>
            </a:pPr>
            <a:r>
              <a:rPr lang="en-US" sz="1400" dirty="0"/>
              <a:t>Younger and mid-aged companies face more payment challenges—likely due to limited track records and financial resilience—while long-established firms tend to manage repayments more reliably.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1800" b="1" dirty="0"/>
              <a:t>Recommendations</a:t>
            </a:r>
          </a:p>
          <a:p>
            <a:pPr marL="285750">
              <a:spcAft>
                <a:spcPts val="600"/>
              </a:spcAft>
            </a:pPr>
            <a:r>
              <a:rPr lang="en-US" sz="1500" dirty="0"/>
              <a:t>Apply </a:t>
            </a:r>
            <a:r>
              <a:rPr lang="en-US" sz="1500" b="1" dirty="0"/>
              <a:t>stricter credit checks</a:t>
            </a:r>
            <a:r>
              <a:rPr lang="en-US" sz="1500" dirty="0"/>
              <a:t> or </a:t>
            </a:r>
            <a:r>
              <a:rPr lang="en-US" sz="1500" b="1" dirty="0"/>
              <a:t>shorter payment terms</a:t>
            </a:r>
            <a:r>
              <a:rPr lang="en-US" sz="1500" dirty="0"/>
              <a:t> for businesses under 15 years old.</a:t>
            </a:r>
          </a:p>
          <a:p>
            <a:pPr marL="285750">
              <a:spcAft>
                <a:spcPts val="600"/>
              </a:spcAft>
            </a:pPr>
            <a:r>
              <a:rPr lang="en-US" sz="1500" dirty="0"/>
              <a:t>Offer </a:t>
            </a:r>
            <a:r>
              <a:rPr lang="en-US" sz="1500" b="1" dirty="0"/>
              <a:t>more </a:t>
            </a:r>
            <a:r>
              <a:rPr lang="en-US" sz="1500" b="1" dirty="0" err="1"/>
              <a:t>favourable</a:t>
            </a:r>
            <a:r>
              <a:rPr lang="en-US" sz="1500" b="1" dirty="0"/>
              <a:t> terms</a:t>
            </a:r>
            <a:r>
              <a:rPr lang="en-US" sz="1500" dirty="0"/>
              <a:t> or </a:t>
            </a:r>
            <a:r>
              <a:rPr lang="en-US" sz="1500" b="1" dirty="0"/>
              <a:t>volume discounts</a:t>
            </a:r>
            <a:r>
              <a:rPr lang="en-US" sz="1500" dirty="0"/>
              <a:t> to clients over 20 years old who have demonstrated strong payment </a:t>
            </a:r>
            <a:r>
              <a:rPr lang="en-US" sz="1500" dirty="0" err="1"/>
              <a:t>behaviour</a:t>
            </a:r>
            <a:r>
              <a:rPr lang="en-US" sz="1500" dirty="0"/>
              <a:t>.</a:t>
            </a:r>
          </a:p>
          <a:p>
            <a:pPr marL="285750">
              <a:spcAft>
                <a:spcPts val="600"/>
              </a:spcAft>
            </a:pPr>
            <a:r>
              <a:rPr lang="en-US" sz="1500" dirty="0"/>
              <a:t>Use </a:t>
            </a:r>
            <a:r>
              <a:rPr lang="en-US" sz="1500" b="1" dirty="0"/>
              <a:t>business age</a:t>
            </a:r>
            <a:r>
              <a:rPr lang="en-US" sz="1500" dirty="0"/>
              <a:t> as a quick risk flag in the underwriting process.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54F80-839A-64B4-0593-A717C07A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138" y="1742648"/>
            <a:ext cx="5323715" cy="40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906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bf52dbf-b3de-4abf-8ed5-9ad8ae532afd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YTW/bOBD9KwLPxoLUF6XcGqdAD00RJEEui6AYkSNHLS0ZFOWNN/B/3yFlJ6mTxsUiTb3dS0IO6eGbeW/4oTumm35hYPUJ5siO2HHXfZ2D/RoJNmHtaCtUXEmpMi51mmaxFnkV02i3cE3X9uzojjmwM3RXTT+A8Y7I+Of1hIExZzDzvRpMjxO2QNt3LZjmbxwn05CzA64nDG8XprPgXV44cOjdLmk69QmC+COhFUG5ZokXqNxoTWuZJiqVqhQlj2NdxgWnaf04ISB7dgrZ68Y48u6b1er97cIS4rv7gAWiyKqSC62xkGUsOZJft1r40Smhm3W2UWBYwG2xH2HesWlnhnlovf/GftENVuE51mGodY1beU/dfGHQYXSKlD8dnYCDHh1bUz7ObEfZCtMuLbQ9hJg+n/jU+PGb7q+pReppdpStJ/fYRZnnEiGvRIJ5WslE5PlhY78myzKoYdq1Dpp2y0sp4ziVGRcZCa6gvzz19r5pZ2ajn6CS0LocAxyXOh6cI/Ck0eoLicG7W/uFY1FJpbI05ZngJeeSV+X31bDJ2Tu9hFYR1t2EnSL0g8VXzth0mA8GvNCjE6xhMAR/N2ncE36wlPJA6Ys0GWJ5egPWfcsRdaxGe7wK+T9p7LbUxWQngreKbH293XZo3pdHG8sm7SPSt0JzHVTMRS255pgXnOcilwXXuFfFL8nkQ4MWrLpZfcQlmqdh3I8/HdrivQLbjJt3CPk1UrE5ke49s/0qfASUeWP0YPDDm/DYKe0zNy8W1RvXfABkVtGjoKJpN7TuEEFudqXo/LVrf3+d/V+FOtZ9qau6LqsEUs1BKtoARHxop9dWHGewmmMbRNJ0/0YlCqz+wcMh3j0c3jY0z86EibiErEhzQdTkIpHI8+LQyLnsHJjI37IsqGevFf9BWp4GNRJCR2Oc5BnnyFWCWgNd9g6TkEc7xG/FyU5cIy0qy1CUIpX0xpJSo6gSdZi0TE1DZf5bMfIQ0khGRu96rCpeFFpLzhMeJy+8jveR8VNuwccDZZp8RdG72XPXjV92Hfpp16DDOOXOf/n7Z5f58RKkagSpVcET2jhkiornfO9XAYe3rupudz8IBIcPFjb3eHyjG1y/AIVn0GIIcDHCajDMI3lBqz3PoW39/48NVcy49BWYwa8aPnqxsAihaSqDe37gP4WxAMvHuv4HRW3H2JwTAAA=&quot;"/>
    <we:property name="creatorSessionId" value="&quot;8d049a7c-eb09-46b1-9de7-8173cf4ec5d3&quot;"/>
    <we:property name="creatorTenantId" value="&quot;c5f68b74-360e-4cc3-8f83-0085ffa8b399&quot;"/>
    <we:property name="creatorUserId" value="&quot;100320042E7A5789&quot;"/>
    <we:property name="datasetId" value="&quot;cb2f80ab-5fe8-4846-b4e5-dd19231040af&quot;"/>
    <we:property name="embedUrl" value="&quot;/reportEmbed?reportId=af3a69d0-f3b7-4a77-bacb-e4ed8f9a1127&amp;config=eyJjbHVzdGVyVXJsIjoiaHR0cHM6Ly9XQUJJLUFVU1RSQUxJQS1TT1VUSEVBU1QtcmVkaXJlY3QuYW5hbHlzaXMud2luZG93cy5uZXQiLCJlbWJlZEZlYXR1cmVzIjp7InVzYWdlTWV0cmljc1ZOZXh0Ijp0cnVlfX0%3D&amp;disableSensitivityBanner=true&amp;storytellingChangeViewModeShortcutKeys=true&quot;"/>
    <we:property name="initialStateBookmark" value="&quot;H4sIAAAAAAAAA91Y227jNhD9FUNAsS1gFNTFuuQtcYI+bLMx4mBfimAxIkcOd2lRoKhs3MD/vkPKbhPDqYvuxlBj+MEaDmfmnDnixY+BkG2jYPUBlhicBGdaf1mC+TIKg3FQb2xXV+8vT6/ff/pwenlBZt1Yqes2OHkMLJgF2o+y7UC5CGT843YcgFIzWLinClSL46BB0+oalPwTe2casqbD9TjAh0ZpAy7k3IJFF/ae3OmZcoe/xpQRuJX3OEduN1ZWYMYnFY8ZfTCbJAUnt7Z38JXtdXGhffqpri3ImtI4G0ZxGfM0DJMMI56nooxjZ6+kshuXcnXx0BhCR5hXjWPlVNxDzVEEHoLBtq/4MbhEaDvjcVw8G5jrznC8xsoP1VbaFcWZ6mWj0OLoEolLMToHCy3aYE3czIwm5rzbjbagRjcG6hY2KJ3Hnf46NUi0ieCErW/J0sp6oTYs/w34pi+ag3EF6/IzUeWA0QRtBJqzlcd2Ls2W5Gi8U/4RcREQ8soBhSgK5JMsYVGOcRSmw2yLk5MBx+gb6slTUH1DWFyVZcKLJGcFTyFmSRYNrSHnWEGn7GgGqyXWdnTtVpa30ZaXoPXNqdKyTHlS8TwBTFmcxd/TnFMj7d0SrfSL5u9Y2dfHRXhwNEMKRIvzAkc///SLd72Wizuffs5pjri477t1TMpfKs1X5PY893BFs8BqIjje1Vu4Hg+Y82a4nO8p7YdyflQIWwT/H2UMTQ7fo4EpmRbaSE617xI81apb1j+48jku3Dq9Z/MZhjD3yfHfbIyqa2lHQdGTNr0DY4e5UT5Bub7d3iLI7/OTe8JGFX2prywDUisNiTKFNJywXDDBEmSizA8fa48u3t7/k+/5QAX8X8RrDeISml297pXGb0Z3zevp4jnDvTYqJujLOSZJBikTIOJ8aCfsze1ASRL127rw/AWpP1FDnoT0ekZlmEWACBwL34x/Fhg+2FI/PMfnomGeZJOMVxFGUcIKgQzE8F77l/esg21tleRongEPli6Z+yEonQfW9Lkk9uNa+GH0uOloI4mLPvZHUJ0L++6cZgj9tX7nGrNtzb731c9oj7eQp1CGKPIoT1jCwpQVkGQH9dH/yXHWWUsV7YjER93Hnu5s25D+ZlDjHhaJPagFigNMuj/cAp+DKpKlOsT81r/Hu/4GZGadWisUAAA=&quot;"/>
    <we:property name="isFiltersActionButtonVisible" value="true"/>
    <we:property name="isVisualContainerHeaderHidden" value="false"/>
    <we:property name="pageDisplayName" value="&quot;Trends 1&quot;"/>
    <we:property name="pageName" value="&quot;109e7c5fc30000e7549c&quot;"/>
    <we:property name="reportEmbeddedTime" value="&quot;2025-05-08T01:43:02.663Z&quot;"/>
    <we:property name="reportName" value="&quot;Final Insights&quot;"/>
    <we:property name="reportState" value="&quot;CONNECTED&quot;"/>
    <we:property name="reportUrl" value="&quot;/groups/me/reports/af3a69d0-f3b7-4a77-bacb-e4ed8f9a1127/4f743c47c919022d9280?bookmarkGuid=6d9aadba-23d6-4052-bc65-b4dd7b3866b9&amp;bookmarkUsage=1&amp;ctid=c5f68b74-360e-4cc3-8f83-0085ffa8b399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1324</Words>
  <Application>Microsoft Macintosh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Times New Roman</vt:lpstr>
      <vt:lpstr>Office Theme</vt:lpstr>
      <vt:lpstr>Customer Default Risk Analysis Dashboard</vt:lpstr>
      <vt:lpstr>Business Problem &amp; Objectives</vt:lpstr>
      <vt:lpstr>RFM Assumptions &amp; Methodology </vt:lpstr>
      <vt:lpstr>Microsoft Power BI</vt:lpstr>
      <vt:lpstr>Insight 1: Default Rate By Customer Segment</vt:lpstr>
      <vt:lpstr>Insight 2: Default Rate By Entity Type</vt:lpstr>
      <vt:lpstr>Insight 3 : Monthly Default Rate vs Transaction Volume </vt:lpstr>
      <vt:lpstr>Insight 4: Cumulative Defaults Over Time </vt:lpstr>
      <vt:lpstr>Insight 5: Default Rate by Business Age </vt:lpstr>
      <vt:lpstr>Top 3 Key Trends to Spot and Avoid Future Defaults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Aarushi Raichur</cp:lastModifiedBy>
  <cp:revision>18</cp:revision>
  <dcterms:created xsi:type="dcterms:W3CDTF">2018-06-07T21:39:02Z</dcterms:created>
  <dcterms:modified xsi:type="dcterms:W3CDTF">2025-05-14T07:27:29Z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