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5" r:id="rId19"/>
    <p:sldId id="279" r:id="rId20"/>
    <p:sldId id="280" r:id="rId21"/>
    <p:sldId id="281" r:id="rId22"/>
    <p:sldId id="282" r:id="rId23"/>
    <p:sldId id="278" r:id="rId24"/>
    <p:sldId id="277" r:id="rId25"/>
    <p:sldId id="261"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E11F3-F6B1-3E4E-A963-8FF831CAE0D1}"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A5172-35A0-E64F-B46E-956085E55E74}" type="slidenum">
              <a:rPr lang="en-US" smtClean="0"/>
              <a:t>‹#›</a:t>
            </a:fld>
            <a:endParaRPr lang="en-US"/>
          </a:p>
        </p:txBody>
      </p:sp>
    </p:spTree>
    <p:extLst>
      <p:ext uri="{BB962C8B-B14F-4D97-AF65-F5344CB8AC3E}">
        <p14:creationId xmlns:p14="http://schemas.microsoft.com/office/powerpoint/2010/main" val="291257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t>Additive Seasonality* : </a:t>
            </a:r>
            <a:r>
              <a:rPr lang="en-US" sz="1200" dirty="0"/>
              <a:t>Models with additive Seasonality assumes that the difference between any 2 months say January and July is approximately same each year which implies that amplitude of the seasonal effect is same each year. </a:t>
            </a:r>
          </a:p>
          <a:p>
            <a:pPr marL="0" indent="0">
              <a:buNone/>
            </a:pPr>
            <a:endParaRPr lang="en-US" sz="1200" dirty="0"/>
          </a:p>
          <a:p>
            <a:pPr marL="0" indent="0">
              <a:buNone/>
            </a:pPr>
            <a:r>
              <a:rPr lang="en-US" sz="1200" b="1" dirty="0"/>
              <a:t>Multiplicative Seasonality**  : </a:t>
            </a:r>
            <a:r>
              <a:rPr lang="en-US" sz="1200" dirty="0"/>
              <a:t>Models with </a:t>
            </a:r>
            <a:r>
              <a:rPr lang="en-US" sz="1200" b="1" dirty="0"/>
              <a:t>Multiplicative Seasonality </a:t>
            </a:r>
            <a:r>
              <a:rPr lang="en-US" sz="1200" dirty="0"/>
              <a:t>rather than focusing on constant difference, focuses more on proportional change. </a:t>
            </a:r>
          </a:p>
          <a:p>
            <a:endParaRPr lang="en-US" dirty="0"/>
          </a:p>
        </p:txBody>
      </p:sp>
      <p:sp>
        <p:nvSpPr>
          <p:cNvPr id="4" name="Slide Number Placeholder 3"/>
          <p:cNvSpPr>
            <a:spLocks noGrp="1"/>
          </p:cNvSpPr>
          <p:nvPr>
            <p:ph type="sldNum" sz="quarter" idx="5"/>
          </p:nvPr>
        </p:nvSpPr>
        <p:spPr/>
        <p:txBody>
          <a:bodyPr/>
          <a:lstStyle/>
          <a:p>
            <a:fld id="{D55A5172-35A0-E64F-B46E-956085E55E74}" type="slidenum">
              <a:rPr lang="en-US" smtClean="0"/>
              <a:t>5</a:t>
            </a:fld>
            <a:endParaRPr lang="en-US"/>
          </a:p>
        </p:txBody>
      </p:sp>
    </p:spTree>
    <p:extLst>
      <p:ext uri="{BB962C8B-B14F-4D97-AF65-F5344CB8AC3E}">
        <p14:creationId xmlns:p14="http://schemas.microsoft.com/office/powerpoint/2010/main" val="242775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Outliers are in Kharif Crops and Rabi Crops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 outlier is detected in other crops category</a:t>
            </a:r>
            <a:endParaRPr lang="en-IN"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5A5172-35A0-E64F-B46E-956085E55E74}" type="slidenum">
              <a:rPr lang="en-US" smtClean="0"/>
              <a:t>11</a:t>
            </a:fld>
            <a:endParaRPr lang="en-US"/>
          </a:p>
        </p:txBody>
      </p:sp>
    </p:spTree>
    <p:extLst>
      <p:ext uri="{BB962C8B-B14F-4D97-AF65-F5344CB8AC3E}">
        <p14:creationId xmlns:p14="http://schemas.microsoft.com/office/powerpoint/2010/main" val="40237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217605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397826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745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2431955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4852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282177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281879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416886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313667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7AF3E9-5437-A94B-98DD-14F0290D3F84}"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19369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AF3E9-5437-A94B-98DD-14F0290D3F84}"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188653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AF3E9-5437-A94B-98DD-14F0290D3F84}"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314575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AF3E9-5437-A94B-98DD-14F0290D3F84}"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37896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AF3E9-5437-A94B-98DD-14F0290D3F84}"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46781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7AF3E9-5437-A94B-98DD-14F0290D3F84}"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237825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7AF3E9-5437-A94B-98DD-14F0290D3F84}"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0ABD6-8765-EE48-8733-A66C85F8A4B4}" type="slidenum">
              <a:rPr lang="en-US" smtClean="0"/>
              <a:t>‹#›</a:t>
            </a:fld>
            <a:endParaRPr lang="en-US"/>
          </a:p>
        </p:txBody>
      </p:sp>
    </p:spTree>
    <p:extLst>
      <p:ext uri="{BB962C8B-B14F-4D97-AF65-F5344CB8AC3E}">
        <p14:creationId xmlns:p14="http://schemas.microsoft.com/office/powerpoint/2010/main" val="14488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7AF3E9-5437-A94B-98DD-14F0290D3F84}" type="datetimeFigureOut">
              <a:rPr lang="en-US" smtClean="0"/>
              <a:t>3/9/19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E0ABD6-8765-EE48-8733-A66C85F8A4B4}" type="slidenum">
              <a:rPr lang="en-US" smtClean="0"/>
              <a:t>‹#›</a:t>
            </a:fld>
            <a:endParaRPr lang="en-US"/>
          </a:p>
        </p:txBody>
      </p:sp>
    </p:spTree>
    <p:extLst>
      <p:ext uri="{BB962C8B-B14F-4D97-AF65-F5344CB8AC3E}">
        <p14:creationId xmlns:p14="http://schemas.microsoft.com/office/powerpoint/2010/main" val="660490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609A-267C-524E-9A4A-9E2C32D78613}"/>
              </a:ext>
            </a:extLst>
          </p:cNvPr>
          <p:cNvSpPr>
            <a:spLocks noGrp="1"/>
          </p:cNvSpPr>
          <p:nvPr>
            <p:ph type="ctrTitle"/>
          </p:nvPr>
        </p:nvSpPr>
        <p:spPr>
          <a:xfrm>
            <a:off x="1507066" y="2404534"/>
            <a:ext cx="8258725" cy="1423754"/>
          </a:xfrm>
        </p:spPr>
        <p:txBody>
          <a:bodyPr/>
          <a:lstStyle/>
          <a:p>
            <a:r>
              <a:rPr lang="en-US" b="1" dirty="0"/>
              <a:t>Agricultural Commodity Prices in Maharashtra </a:t>
            </a:r>
            <a:br>
              <a:rPr lang="en-US" b="1" dirty="0"/>
            </a:br>
            <a:r>
              <a:rPr lang="en-US" sz="2400" b="1" dirty="0"/>
              <a:t>using Time Series Analysis   </a:t>
            </a:r>
            <a:endParaRPr lang="en-US" b="1" dirty="0"/>
          </a:p>
        </p:txBody>
      </p:sp>
    </p:spTree>
    <p:extLst>
      <p:ext uri="{BB962C8B-B14F-4D97-AF65-F5344CB8AC3E}">
        <p14:creationId xmlns:p14="http://schemas.microsoft.com/office/powerpoint/2010/main" val="17596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06F5-B426-8D4F-9CEF-19B1EB027650}"/>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A997A66C-2ECA-954E-A79B-308CDC94D98E}"/>
              </a:ext>
            </a:extLst>
          </p:cNvPr>
          <p:cNvSpPr>
            <a:spLocks noGrp="1"/>
          </p:cNvSpPr>
          <p:nvPr>
            <p:ph idx="1"/>
          </p:nvPr>
        </p:nvSpPr>
        <p:spPr/>
        <p:txBody>
          <a:bodyPr/>
          <a:lstStyle/>
          <a:p>
            <a:r>
              <a:rPr lang="en-US" dirty="0"/>
              <a:t>Year 2012 and 2013 have no corresponding modal price for it. </a:t>
            </a:r>
            <a:endParaRPr lang="en-IN" dirty="0"/>
          </a:p>
          <a:p>
            <a:r>
              <a:rPr lang="en-US" dirty="0"/>
              <a:t>Removed Clusters whose count is less than 12 </a:t>
            </a:r>
          </a:p>
          <a:p>
            <a:r>
              <a:rPr lang="en-US" dirty="0"/>
              <a:t>Insufficient MSP data for certain commodities. </a:t>
            </a:r>
          </a:p>
        </p:txBody>
      </p:sp>
    </p:spTree>
    <p:extLst>
      <p:ext uri="{BB962C8B-B14F-4D97-AF65-F5344CB8AC3E}">
        <p14:creationId xmlns:p14="http://schemas.microsoft.com/office/powerpoint/2010/main" val="126182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6FB9-E395-CD47-B26A-84461AF3756B}"/>
              </a:ext>
            </a:extLst>
          </p:cNvPr>
          <p:cNvSpPr>
            <a:spLocks noGrp="1"/>
          </p:cNvSpPr>
          <p:nvPr>
            <p:ph type="title"/>
          </p:nvPr>
        </p:nvSpPr>
        <p:spPr/>
        <p:txBody>
          <a:bodyPr/>
          <a:lstStyle/>
          <a:p>
            <a:r>
              <a:rPr lang="en-US" dirty="0"/>
              <a:t>Insights </a:t>
            </a:r>
          </a:p>
        </p:txBody>
      </p:sp>
      <p:pic>
        <p:nvPicPr>
          <p:cNvPr id="13" name="Content Placeholder 12">
            <a:extLst>
              <a:ext uri="{FF2B5EF4-FFF2-40B4-BE49-F238E27FC236}">
                <a16:creationId xmlns:a16="http://schemas.microsoft.com/office/drawing/2014/main" id="{2553A106-D2F9-874A-A3F2-317166F3718E}"/>
              </a:ext>
            </a:extLst>
          </p:cNvPr>
          <p:cNvPicPr>
            <a:picLocks noGrp="1" noChangeAspect="1"/>
          </p:cNvPicPr>
          <p:nvPr>
            <p:ph idx="1"/>
          </p:nvPr>
        </p:nvPicPr>
        <p:blipFill>
          <a:blip r:embed="rId3"/>
          <a:stretch>
            <a:fillRect/>
          </a:stretch>
        </p:blipFill>
        <p:spPr>
          <a:xfrm>
            <a:off x="902208" y="1365504"/>
            <a:ext cx="8659834" cy="5242560"/>
          </a:xfrm>
        </p:spPr>
      </p:pic>
      <p:sp>
        <p:nvSpPr>
          <p:cNvPr id="3" name="TextBox 2">
            <a:extLst>
              <a:ext uri="{FF2B5EF4-FFF2-40B4-BE49-F238E27FC236}">
                <a16:creationId xmlns:a16="http://schemas.microsoft.com/office/drawing/2014/main" id="{037A68EE-C03A-124B-BC68-872BC5FA7C2A}"/>
              </a:ext>
            </a:extLst>
          </p:cNvPr>
          <p:cNvSpPr txBox="1"/>
          <p:nvPr/>
        </p:nvSpPr>
        <p:spPr>
          <a:xfrm>
            <a:off x="9274002" y="2501637"/>
            <a:ext cx="2767577" cy="2031325"/>
          </a:xfrm>
          <a:prstGeom prst="rect">
            <a:avLst/>
          </a:prstGeom>
          <a:noFill/>
        </p:spPr>
        <p:txBody>
          <a:bodyPr wrap="square" rtlCol="0">
            <a:spAutoFit/>
          </a:bodyPr>
          <a:lstStyle/>
          <a:p>
            <a:r>
              <a:rPr lang="en-US" dirty="0"/>
              <a:t>There are no outliers in case of Kharif, Rabi and other crops category. All the data points lie within the normal range(</a:t>
            </a:r>
            <a:r>
              <a:rPr lang="en-US" b="1" dirty="0"/>
              <a:t>Q</a:t>
            </a:r>
            <a:r>
              <a:rPr lang="en-US" b="1" baseline="-25000" dirty="0"/>
              <a:t>1</a:t>
            </a:r>
            <a:r>
              <a:rPr lang="en-US" b="1" dirty="0"/>
              <a:t> – 1.5× IQR*, Q</a:t>
            </a:r>
            <a:r>
              <a:rPr lang="en-US" b="1" baseline="-25000" dirty="0"/>
              <a:t>3</a:t>
            </a:r>
            <a:r>
              <a:rPr lang="en-US" b="1" dirty="0"/>
              <a:t>  + 1.5× IQR).</a:t>
            </a:r>
            <a:endParaRPr lang="en-US" dirty="0"/>
          </a:p>
        </p:txBody>
      </p:sp>
    </p:spTree>
    <p:extLst>
      <p:ext uri="{BB962C8B-B14F-4D97-AF65-F5344CB8AC3E}">
        <p14:creationId xmlns:p14="http://schemas.microsoft.com/office/powerpoint/2010/main" val="114262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882A-6F36-7F45-A63F-C093F065B8A6}"/>
              </a:ext>
            </a:extLst>
          </p:cNvPr>
          <p:cNvSpPr>
            <a:spLocks noGrp="1"/>
          </p:cNvSpPr>
          <p:nvPr>
            <p:ph type="title"/>
          </p:nvPr>
        </p:nvSpPr>
        <p:spPr/>
        <p:txBody>
          <a:bodyPr/>
          <a:lstStyle/>
          <a:p>
            <a:r>
              <a:rPr lang="en-US" dirty="0"/>
              <a:t>Kharif Crops</a:t>
            </a:r>
          </a:p>
        </p:txBody>
      </p:sp>
      <p:pic>
        <p:nvPicPr>
          <p:cNvPr id="4" name="Content Placeholder 3">
            <a:extLst>
              <a:ext uri="{FF2B5EF4-FFF2-40B4-BE49-F238E27FC236}">
                <a16:creationId xmlns:a16="http://schemas.microsoft.com/office/drawing/2014/main" id="{B02A0597-36FB-434E-97D1-3E0B3895C15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6822" y="2359628"/>
            <a:ext cx="4377785" cy="3431572"/>
          </a:xfrm>
          <a:prstGeom prst="rect">
            <a:avLst/>
          </a:prstGeom>
        </p:spPr>
      </p:pic>
      <p:pic>
        <p:nvPicPr>
          <p:cNvPr id="6" name="Picture 5">
            <a:extLst>
              <a:ext uri="{FF2B5EF4-FFF2-40B4-BE49-F238E27FC236}">
                <a16:creationId xmlns:a16="http://schemas.microsoft.com/office/drawing/2014/main" id="{B9E42C35-5A8E-8C43-9128-DDBE014C8BD4}"/>
              </a:ext>
            </a:extLst>
          </p:cNvPr>
          <p:cNvPicPr/>
          <p:nvPr/>
        </p:nvPicPr>
        <p:blipFill>
          <a:blip r:embed="rId3">
            <a:extLst>
              <a:ext uri="{28A0092B-C50C-407E-A947-70E740481C1C}">
                <a14:useLocalDpi xmlns:a14="http://schemas.microsoft.com/office/drawing/2010/main" val="0"/>
              </a:ext>
            </a:extLst>
          </a:blip>
          <a:stretch>
            <a:fillRect/>
          </a:stretch>
        </p:blipFill>
        <p:spPr>
          <a:xfrm>
            <a:off x="5201412" y="2359629"/>
            <a:ext cx="4357116" cy="3431572"/>
          </a:xfrm>
          <a:prstGeom prst="rect">
            <a:avLst/>
          </a:prstGeom>
        </p:spPr>
      </p:pic>
      <p:sp>
        <p:nvSpPr>
          <p:cNvPr id="3" name="TextBox 2">
            <a:extLst>
              <a:ext uri="{FF2B5EF4-FFF2-40B4-BE49-F238E27FC236}">
                <a16:creationId xmlns:a16="http://schemas.microsoft.com/office/drawing/2014/main" id="{8F61B9C9-C7E2-3840-9B9F-73B20C317F8D}"/>
              </a:ext>
            </a:extLst>
          </p:cNvPr>
          <p:cNvSpPr txBox="1"/>
          <p:nvPr/>
        </p:nvSpPr>
        <p:spPr>
          <a:xfrm>
            <a:off x="1009403" y="5897262"/>
            <a:ext cx="9103774" cy="923330"/>
          </a:xfrm>
          <a:prstGeom prst="rect">
            <a:avLst/>
          </a:prstGeom>
          <a:noFill/>
        </p:spPr>
        <p:txBody>
          <a:bodyPr wrap="none" rtlCol="0">
            <a:spAutoFit/>
          </a:bodyPr>
          <a:lstStyle/>
          <a:p>
            <a:r>
              <a:rPr lang="en-US" dirty="0"/>
              <a:t>Boxplot of Maize represents MSP ranging above 1350 and below 1175 as outliers.</a:t>
            </a:r>
          </a:p>
          <a:p>
            <a:r>
              <a:rPr lang="en-US" dirty="0"/>
              <a:t>Values in MSP of Pigeon Pea ranging above 4600 and below 3900 represents Outliers.  </a:t>
            </a:r>
          </a:p>
          <a:p>
            <a:r>
              <a:rPr lang="en-US" dirty="0"/>
              <a:t> </a:t>
            </a:r>
          </a:p>
        </p:txBody>
      </p:sp>
      <p:cxnSp>
        <p:nvCxnSpPr>
          <p:cNvPr id="7" name="Straight Arrow Connector 6">
            <a:extLst>
              <a:ext uri="{FF2B5EF4-FFF2-40B4-BE49-F238E27FC236}">
                <a16:creationId xmlns:a16="http://schemas.microsoft.com/office/drawing/2014/main" id="{DBB54114-B67C-C54E-B371-3FE902BB6646}"/>
              </a:ext>
            </a:extLst>
          </p:cNvPr>
          <p:cNvCxnSpPr/>
          <p:nvPr/>
        </p:nvCxnSpPr>
        <p:spPr>
          <a:xfrm flipV="1">
            <a:off x="2861953" y="2253566"/>
            <a:ext cx="2137559" cy="477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67B5E9-0661-954D-8F2D-4706AC3EE2F0}"/>
              </a:ext>
            </a:extLst>
          </p:cNvPr>
          <p:cNvCxnSpPr>
            <a:cxnSpLocks/>
          </p:cNvCxnSpPr>
          <p:nvPr/>
        </p:nvCxnSpPr>
        <p:spPr>
          <a:xfrm flipV="1">
            <a:off x="2933205" y="2492445"/>
            <a:ext cx="2133302" cy="264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B3C2E1-3820-384A-8266-BA4E5E5C9A72}"/>
              </a:ext>
            </a:extLst>
          </p:cNvPr>
          <p:cNvCxnSpPr/>
          <p:nvPr/>
        </p:nvCxnSpPr>
        <p:spPr>
          <a:xfrm flipH="1" flipV="1">
            <a:off x="5474525" y="2253566"/>
            <a:ext cx="2125683" cy="477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0A467F-7EF8-9642-9566-D5118F1E9128}"/>
              </a:ext>
            </a:extLst>
          </p:cNvPr>
          <p:cNvCxnSpPr/>
          <p:nvPr/>
        </p:nvCxnSpPr>
        <p:spPr>
          <a:xfrm flipH="1" flipV="1">
            <a:off x="5336317" y="2492445"/>
            <a:ext cx="2176573" cy="264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C4A99F-F368-EC41-892F-36E01E0E43DD}"/>
              </a:ext>
            </a:extLst>
          </p:cNvPr>
          <p:cNvSpPr txBox="1"/>
          <p:nvPr/>
        </p:nvSpPr>
        <p:spPr>
          <a:xfrm>
            <a:off x="4762659" y="1888257"/>
            <a:ext cx="1000595" cy="646331"/>
          </a:xfrm>
          <a:prstGeom prst="rect">
            <a:avLst/>
          </a:prstGeom>
          <a:noFill/>
        </p:spPr>
        <p:txBody>
          <a:bodyPr wrap="none" rtlCol="0">
            <a:spAutoFit/>
          </a:bodyPr>
          <a:lstStyle/>
          <a:p>
            <a:r>
              <a:rPr lang="en-US" dirty="0">
                <a:solidFill>
                  <a:srgbClr val="7030A0"/>
                </a:solidFill>
              </a:rPr>
              <a:t>Outliers</a:t>
            </a:r>
          </a:p>
          <a:p>
            <a:endParaRPr lang="en-US" dirty="0"/>
          </a:p>
        </p:txBody>
      </p:sp>
    </p:spTree>
    <p:extLst>
      <p:ext uri="{BB962C8B-B14F-4D97-AF65-F5344CB8AC3E}">
        <p14:creationId xmlns:p14="http://schemas.microsoft.com/office/powerpoint/2010/main" val="103765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7E6A-00F6-D340-93CC-4011D59C05C5}"/>
              </a:ext>
            </a:extLst>
          </p:cNvPr>
          <p:cNvSpPr>
            <a:spLocks noGrp="1"/>
          </p:cNvSpPr>
          <p:nvPr>
            <p:ph type="title"/>
          </p:nvPr>
        </p:nvSpPr>
        <p:spPr/>
        <p:txBody>
          <a:bodyPr/>
          <a:lstStyle/>
          <a:p>
            <a:r>
              <a:rPr lang="en-US" dirty="0"/>
              <a:t>Kharif Crops</a:t>
            </a:r>
          </a:p>
        </p:txBody>
      </p:sp>
      <p:pic>
        <p:nvPicPr>
          <p:cNvPr id="4" name="Content Placeholder 3">
            <a:extLst>
              <a:ext uri="{FF2B5EF4-FFF2-40B4-BE49-F238E27FC236}">
                <a16:creationId xmlns:a16="http://schemas.microsoft.com/office/drawing/2014/main" id="{6B3AC310-F29D-854A-A77D-1DFB4618D71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819" y="1735538"/>
            <a:ext cx="5045773" cy="3681984"/>
          </a:xfrm>
          <a:prstGeom prst="rect">
            <a:avLst/>
          </a:prstGeom>
        </p:spPr>
      </p:pic>
      <p:pic>
        <p:nvPicPr>
          <p:cNvPr id="5" name="Picture 4">
            <a:extLst>
              <a:ext uri="{FF2B5EF4-FFF2-40B4-BE49-F238E27FC236}">
                <a16:creationId xmlns:a16="http://schemas.microsoft.com/office/drawing/2014/main" id="{754C816D-D048-AA43-B6D9-75E09D20202B}"/>
              </a:ext>
            </a:extLst>
          </p:cNvPr>
          <p:cNvPicPr/>
          <p:nvPr/>
        </p:nvPicPr>
        <p:blipFill>
          <a:blip r:embed="rId3">
            <a:extLst>
              <a:ext uri="{28A0092B-C50C-407E-A947-70E740481C1C}">
                <a14:useLocalDpi xmlns:a14="http://schemas.microsoft.com/office/drawing/2010/main" val="0"/>
              </a:ext>
            </a:extLst>
          </a:blip>
          <a:stretch>
            <a:fillRect/>
          </a:stretch>
        </p:blipFill>
        <p:spPr>
          <a:xfrm>
            <a:off x="4975668" y="1577043"/>
            <a:ext cx="4293299" cy="3840479"/>
          </a:xfrm>
          <a:prstGeom prst="rect">
            <a:avLst/>
          </a:prstGeom>
        </p:spPr>
      </p:pic>
      <p:sp>
        <p:nvSpPr>
          <p:cNvPr id="6" name="TextBox 5">
            <a:extLst>
              <a:ext uri="{FF2B5EF4-FFF2-40B4-BE49-F238E27FC236}">
                <a16:creationId xmlns:a16="http://schemas.microsoft.com/office/drawing/2014/main" id="{2504CB8E-01A8-984C-ACA3-21EA0F2A3982}"/>
              </a:ext>
            </a:extLst>
          </p:cNvPr>
          <p:cNvSpPr txBox="1"/>
          <p:nvPr/>
        </p:nvSpPr>
        <p:spPr>
          <a:xfrm>
            <a:off x="457820" y="5417522"/>
            <a:ext cx="11377016" cy="646331"/>
          </a:xfrm>
          <a:prstGeom prst="rect">
            <a:avLst/>
          </a:prstGeom>
          <a:noFill/>
        </p:spPr>
        <p:txBody>
          <a:bodyPr wrap="square" rtlCol="0">
            <a:spAutoFit/>
          </a:bodyPr>
          <a:lstStyle/>
          <a:p>
            <a:r>
              <a:rPr lang="en-US" dirty="0"/>
              <a:t>Boxplot of Groundnut kernels represents  MSP ranging above 4100 and below 3700 as outliers.</a:t>
            </a:r>
          </a:p>
          <a:p>
            <a:r>
              <a:rPr lang="en-US" dirty="0"/>
              <a:t>No outlier value in </a:t>
            </a:r>
            <a:r>
              <a:rPr lang="en-US" dirty="0" err="1"/>
              <a:t>Soyabean</a:t>
            </a:r>
            <a:r>
              <a:rPr lang="en-US" dirty="0"/>
              <a:t> black as all the MSP values lie within the normal range.</a:t>
            </a:r>
          </a:p>
        </p:txBody>
      </p:sp>
      <p:cxnSp>
        <p:nvCxnSpPr>
          <p:cNvPr id="8" name="Straight Arrow Connector 7">
            <a:extLst>
              <a:ext uri="{FF2B5EF4-FFF2-40B4-BE49-F238E27FC236}">
                <a16:creationId xmlns:a16="http://schemas.microsoft.com/office/drawing/2014/main" id="{0C81F9E6-8FA1-2C4B-A74F-2275D22D2484}"/>
              </a:ext>
            </a:extLst>
          </p:cNvPr>
          <p:cNvCxnSpPr/>
          <p:nvPr/>
        </p:nvCxnSpPr>
        <p:spPr>
          <a:xfrm flipV="1">
            <a:off x="3051958" y="1935678"/>
            <a:ext cx="1745673" cy="283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3405D36-D960-0340-ABAC-D3DEE42E7259}"/>
              </a:ext>
            </a:extLst>
          </p:cNvPr>
          <p:cNvCxnSpPr/>
          <p:nvPr/>
        </p:nvCxnSpPr>
        <p:spPr>
          <a:xfrm flipV="1">
            <a:off x="3051958" y="1577043"/>
            <a:ext cx="2232561" cy="63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B4FBD9-39CA-CF42-A9FA-04A54252C1F9}"/>
              </a:ext>
            </a:extLst>
          </p:cNvPr>
          <p:cNvSpPr txBox="1"/>
          <p:nvPr/>
        </p:nvSpPr>
        <p:spPr>
          <a:xfrm>
            <a:off x="4700588" y="1614488"/>
            <a:ext cx="1000595" cy="369332"/>
          </a:xfrm>
          <a:prstGeom prst="rect">
            <a:avLst/>
          </a:prstGeom>
          <a:noFill/>
        </p:spPr>
        <p:txBody>
          <a:bodyPr wrap="none" rtlCol="0">
            <a:spAutoFit/>
          </a:bodyPr>
          <a:lstStyle/>
          <a:p>
            <a:r>
              <a:rPr lang="en-US" dirty="0">
                <a:solidFill>
                  <a:srgbClr val="7030A0"/>
                </a:solidFill>
              </a:rPr>
              <a:t>Outliers</a:t>
            </a:r>
          </a:p>
        </p:txBody>
      </p:sp>
    </p:spTree>
    <p:extLst>
      <p:ext uri="{BB962C8B-B14F-4D97-AF65-F5344CB8AC3E}">
        <p14:creationId xmlns:p14="http://schemas.microsoft.com/office/powerpoint/2010/main" val="199254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1C78-E949-0A43-A063-94DAD2EC7E73}"/>
              </a:ext>
            </a:extLst>
          </p:cNvPr>
          <p:cNvSpPr>
            <a:spLocks noGrp="1"/>
          </p:cNvSpPr>
          <p:nvPr>
            <p:ph type="title"/>
          </p:nvPr>
        </p:nvSpPr>
        <p:spPr/>
        <p:txBody>
          <a:bodyPr/>
          <a:lstStyle/>
          <a:p>
            <a:r>
              <a:rPr lang="en-US" dirty="0"/>
              <a:t>Kharif Crops</a:t>
            </a:r>
          </a:p>
        </p:txBody>
      </p:sp>
      <p:pic>
        <p:nvPicPr>
          <p:cNvPr id="4" name="Picture 3">
            <a:extLst>
              <a:ext uri="{FF2B5EF4-FFF2-40B4-BE49-F238E27FC236}">
                <a16:creationId xmlns:a16="http://schemas.microsoft.com/office/drawing/2014/main" id="{0062B7DF-22A4-9441-8059-7ED4F9F7764E}"/>
              </a:ext>
            </a:extLst>
          </p:cNvPr>
          <p:cNvPicPr/>
          <p:nvPr/>
        </p:nvPicPr>
        <p:blipFill>
          <a:blip r:embed="rId2">
            <a:extLst>
              <a:ext uri="{28A0092B-C50C-407E-A947-70E740481C1C}">
                <a14:useLocalDpi xmlns:a14="http://schemas.microsoft.com/office/drawing/2010/main" val="0"/>
              </a:ext>
            </a:extLst>
          </a:blip>
          <a:stretch>
            <a:fillRect/>
          </a:stretch>
        </p:blipFill>
        <p:spPr>
          <a:xfrm>
            <a:off x="927354" y="2340864"/>
            <a:ext cx="4571238" cy="3279647"/>
          </a:xfrm>
          <a:prstGeom prst="rect">
            <a:avLst/>
          </a:prstGeom>
        </p:spPr>
      </p:pic>
      <p:pic>
        <p:nvPicPr>
          <p:cNvPr id="5" name="Content Placeholder 4">
            <a:extLst>
              <a:ext uri="{FF2B5EF4-FFF2-40B4-BE49-F238E27FC236}">
                <a16:creationId xmlns:a16="http://schemas.microsoft.com/office/drawing/2014/main" id="{D76EB33D-FD37-0147-B934-B5FF882A92E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205984" y="2255520"/>
            <a:ext cx="4272693" cy="3243072"/>
          </a:xfrm>
          <a:prstGeom prst="rect">
            <a:avLst/>
          </a:prstGeom>
        </p:spPr>
      </p:pic>
      <p:sp>
        <p:nvSpPr>
          <p:cNvPr id="6" name="TextBox 5">
            <a:extLst>
              <a:ext uri="{FF2B5EF4-FFF2-40B4-BE49-F238E27FC236}">
                <a16:creationId xmlns:a16="http://schemas.microsoft.com/office/drawing/2014/main" id="{BE32D757-DDCD-4948-9861-FBB083FFD02E}"/>
              </a:ext>
            </a:extLst>
          </p:cNvPr>
          <p:cNvSpPr txBox="1"/>
          <p:nvPr/>
        </p:nvSpPr>
        <p:spPr>
          <a:xfrm>
            <a:off x="677334" y="5705855"/>
            <a:ext cx="8889613" cy="923330"/>
          </a:xfrm>
          <a:prstGeom prst="rect">
            <a:avLst/>
          </a:prstGeom>
          <a:noFill/>
        </p:spPr>
        <p:txBody>
          <a:bodyPr wrap="none" rtlCol="0">
            <a:spAutoFit/>
          </a:bodyPr>
          <a:lstStyle/>
          <a:p>
            <a:r>
              <a:rPr lang="en-US" dirty="0"/>
              <a:t>Boxplot of </a:t>
            </a:r>
            <a:r>
              <a:rPr lang="en-US" dirty="0" err="1"/>
              <a:t>Soyabean</a:t>
            </a:r>
            <a:r>
              <a:rPr lang="en-US" dirty="0"/>
              <a:t> represents MSP ranging above 2600 and below 2300 as outliers.</a:t>
            </a:r>
          </a:p>
          <a:p>
            <a:r>
              <a:rPr lang="en-US" dirty="0"/>
              <a:t>Sesame represents MSP ranging below 4200 as outliers.</a:t>
            </a:r>
          </a:p>
          <a:p>
            <a:endParaRPr lang="en-US" dirty="0"/>
          </a:p>
        </p:txBody>
      </p:sp>
      <p:cxnSp>
        <p:nvCxnSpPr>
          <p:cNvPr id="8" name="Straight Arrow Connector 7">
            <a:extLst>
              <a:ext uri="{FF2B5EF4-FFF2-40B4-BE49-F238E27FC236}">
                <a16:creationId xmlns:a16="http://schemas.microsoft.com/office/drawing/2014/main" id="{CB0CBF2D-5169-2647-966F-500D41B70197}"/>
              </a:ext>
            </a:extLst>
          </p:cNvPr>
          <p:cNvCxnSpPr/>
          <p:nvPr/>
        </p:nvCxnSpPr>
        <p:spPr>
          <a:xfrm flipV="1">
            <a:off x="3099460" y="2054431"/>
            <a:ext cx="1959428" cy="66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912C693-74A4-4F45-84EB-8A69991BE3AA}"/>
              </a:ext>
            </a:extLst>
          </p:cNvPr>
          <p:cNvCxnSpPr>
            <a:cxnSpLocks/>
          </p:cNvCxnSpPr>
          <p:nvPr/>
        </p:nvCxnSpPr>
        <p:spPr>
          <a:xfrm flipV="1">
            <a:off x="3099460" y="2255520"/>
            <a:ext cx="2106524" cy="273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4B3EF1-DCEC-624F-BD5C-BC0B87E67231}"/>
              </a:ext>
            </a:extLst>
          </p:cNvPr>
          <p:cNvCxnSpPr/>
          <p:nvPr/>
        </p:nvCxnSpPr>
        <p:spPr>
          <a:xfrm flipH="1" flipV="1">
            <a:off x="5498592" y="2149434"/>
            <a:ext cx="1935361" cy="270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8EF576B-FA72-FE42-971A-407EA8F4E4BF}"/>
              </a:ext>
            </a:extLst>
          </p:cNvPr>
          <p:cNvSpPr txBox="1"/>
          <p:nvPr/>
        </p:nvSpPr>
        <p:spPr>
          <a:xfrm>
            <a:off x="5296395" y="2101932"/>
            <a:ext cx="1000595" cy="369332"/>
          </a:xfrm>
          <a:prstGeom prst="rect">
            <a:avLst/>
          </a:prstGeom>
          <a:noFill/>
        </p:spPr>
        <p:txBody>
          <a:bodyPr wrap="none" rtlCol="0">
            <a:spAutoFit/>
          </a:bodyPr>
          <a:lstStyle/>
          <a:p>
            <a:r>
              <a:rPr lang="en-US" dirty="0">
                <a:solidFill>
                  <a:srgbClr val="7030A0"/>
                </a:solidFill>
              </a:rPr>
              <a:t>Outliers</a:t>
            </a:r>
          </a:p>
        </p:txBody>
      </p:sp>
    </p:spTree>
    <p:extLst>
      <p:ext uri="{BB962C8B-B14F-4D97-AF65-F5344CB8AC3E}">
        <p14:creationId xmlns:p14="http://schemas.microsoft.com/office/powerpoint/2010/main" val="145574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CE16-31F0-DC4D-956A-104A7335B8F7}"/>
              </a:ext>
            </a:extLst>
          </p:cNvPr>
          <p:cNvSpPr>
            <a:spLocks noGrp="1"/>
          </p:cNvSpPr>
          <p:nvPr>
            <p:ph type="title"/>
          </p:nvPr>
        </p:nvSpPr>
        <p:spPr/>
        <p:txBody>
          <a:bodyPr/>
          <a:lstStyle/>
          <a:p>
            <a:r>
              <a:rPr lang="en-US" dirty="0"/>
              <a:t>Rabi Crops</a:t>
            </a:r>
          </a:p>
        </p:txBody>
      </p:sp>
      <p:pic>
        <p:nvPicPr>
          <p:cNvPr id="4" name="Content Placeholder 3">
            <a:extLst>
              <a:ext uri="{FF2B5EF4-FFF2-40B4-BE49-F238E27FC236}">
                <a16:creationId xmlns:a16="http://schemas.microsoft.com/office/drawing/2014/main" id="{068222F4-C26B-F14A-8463-4335169FFC2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0726" y="1930400"/>
            <a:ext cx="4725257" cy="3836416"/>
          </a:xfrm>
          <a:prstGeom prst="rect">
            <a:avLst/>
          </a:prstGeom>
        </p:spPr>
      </p:pic>
      <p:pic>
        <p:nvPicPr>
          <p:cNvPr id="5" name="Picture 4">
            <a:extLst>
              <a:ext uri="{FF2B5EF4-FFF2-40B4-BE49-F238E27FC236}">
                <a16:creationId xmlns:a16="http://schemas.microsoft.com/office/drawing/2014/main" id="{C8EBD22C-780C-F447-95AD-C55A66E4B88C}"/>
              </a:ext>
            </a:extLst>
          </p:cNvPr>
          <p:cNvPicPr/>
          <p:nvPr/>
        </p:nvPicPr>
        <p:blipFill>
          <a:blip r:embed="rId3">
            <a:extLst>
              <a:ext uri="{28A0092B-C50C-407E-A947-70E740481C1C}">
                <a14:useLocalDpi xmlns:a14="http://schemas.microsoft.com/office/drawing/2010/main" val="0"/>
              </a:ext>
            </a:extLst>
          </a:blip>
          <a:stretch>
            <a:fillRect/>
          </a:stretch>
        </p:blipFill>
        <p:spPr>
          <a:xfrm>
            <a:off x="4862893" y="1930400"/>
            <a:ext cx="4500563" cy="3702304"/>
          </a:xfrm>
          <a:prstGeom prst="rect">
            <a:avLst/>
          </a:prstGeom>
        </p:spPr>
      </p:pic>
      <p:sp>
        <p:nvSpPr>
          <p:cNvPr id="3" name="TextBox 2">
            <a:extLst>
              <a:ext uri="{FF2B5EF4-FFF2-40B4-BE49-F238E27FC236}">
                <a16:creationId xmlns:a16="http://schemas.microsoft.com/office/drawing/2014/main" id="{ACF725AF-0183-5C48-81A8-7E313640725A}"/>
              </a:ext>
            </a:extLst>
          </p:cNvPr>
          <p:cNvSpPr txBox="1"/>
          <p:nvPr/>
        </p:nvSpPr>
        <p:spPr>
          <a:xfrm>
            <a:off x="581891" y="5766816"/>
            <a:ext cx="10656122" cy="646331"/>
          </a:xfrm>
          <a:prstGeom prst="rect">
            <a:avLst/>
          </a:prstGeom>
          <a:noFill/>
        </p:spPr>
        <p:txBody>
          <a:bodyPr wrap="none" rtlCol="0">
            <a:spAutoFit/>
          </a:bodyPr>
          <a:lstStyle/>
          <a:p>
            <a:r>
              <a:rPr lang="en-US" dirty="0"/>
              <a:t>No outlier values are in Wheat(unhusked) and </a:t>
            </a:r>
            <a:r>
              <a:rPr lang="en-US" dirty="0" err="1"/>
              <a:t>Barli</a:t>
            </a:r>
            <a:r>
              <a:rPr lang="en-US" dirty="0"/>
              <a:t> as all the MSP values lie within the normal range.</a:t>
            </a:r>
          </a:p>
          <a:p>
            <a:r>
              <a:rPr lang="en-US" dirty="0"/>
              <a:t> </a:t>
            </a:r>
          </a:p>
        </p:txBody>
      </p:sp>
    </p:spTree>
    <p:extLst>
      <p:ext uri="{BB962C8B-B14F-4D97-AF65-F5344CB8AC3E}">
        <p14:creationId xmlns:p14="http://schemas.microsoft.com/office/powerpoint/2010/main" val="268344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AF61-8220-634E-AC7A-E907FB20F638}"/>
              </a:ext>
            </a:extLst>
          </p:cNvPr>
          <p:cNvSpPr>
            <a:spLocks noGrp="1"/>
          </p:cNvSpPr>
          <p:nvPr>
            <p:ph type="title"/>
          </p:nvPr>
        </p:nvSpPr>
        <p:spPr/>
        <p:txBody>
          <a:bodyPr/>
          <a:lstStyle/>
          <a:p>
            <a:r>
              <a:rPr lang="en-US" dirty="0"/>
              <a:t>Rabi Crops</a:t>
            </a:r>
          </a:p>
        </p:txBody>
      </p:sp>
      <p:pic>
        <p:nvPicPr>
          <p:cNvPr id="5" name="Picture 4">
            <a:extLst>
              <a:ext uri="{FF2B5EF4-FFF2-40B4-BE49-F238E27FC236}">
                <a16:creationId xmlns:a16="http://schemas.microsoft.com/office/drawing/2014/main" id="{3A07BD8F-FF29-AD48-81D2-E85F7B17C468}"/>
              </a:ext>
            </a:extLst>
          </p:cNvPr>
          <p:cNvPicPr/>
          <p:nvPr/>
        </p:nvPicPr>
        <p:blipFill>
          <a:blip r:embed="rId2">
            <a:extLst>
              <a:ext uri="{28A0092B-C50C-407E-A947-70E740481C1C}">
                <a14:useLocalDpi xmlns:a14="http://schemas.microsoft.com/office/drawing/2010/main" val="0"/>
              </a:ext>
            </a:extLst>
          </a:blip>
          <a:stretch>
            <a:fillRect/>
          </a:stretch>
        </p:blipFill>
        <p:spPr>
          <a:xfrm>
            <a:off x="4583037" y="2113280"/>
            <a:ext cx="4890357" cy="3547872"/>
          </a:xfrm>
          <a:prstGeom prst="rect">
            <a:avLst/>
          </a:prstGeom>
        </p:spPr>
      </p:pic>
      <p:pic>
        <p:nvPicPr>
          <p:cNvPr id="8" name="Content Placeholder 7">
            <a:extLst>
              <a:ext uri="{FF2B5EF4-FFF2-40B4-BE49-F238E27FC236}">
                <a16:creationId xmlns:a16="http://schemas.microsoft.com/office/drawing/2014/main" id="{B82E8416-12C8-A343-A604-CBD35313C88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5072" y="2182368"/>
            <a:ext cx="4521866" cy="3560064"/>
          </a:xfrm>
          <a:prstGeom prst="rect">
            <a:avLst/>
          </a:prstGeom>
        </p:spPr>
      </p:pic>
      <p:sp>
        <p:nvSpPr>
          <p:cNvPr id="3" name="TextBox 2">
            <a:extLst>
              <a:ext uri="{FF2B5EF4-FFF2-40B4-BE49-F238E27FC236}">
                <a16:creationId xmlns:a16="http://schemas.microsoft.com/office/drawing/2014/main" id="{1DB332CB-AA57-5E49-B30C-C65AB738A3CA}"/>
              </a:ext>
            </a:extLst>
          </p:cNvPr>
          <p:cNvSpPr txBox="1"/>
          <p:nvPr/>
        </p:nvSpPr>
        <p:spPr>
          <a:xfrm>
            <a:off x="890649" y="5811520"/>
            <a:ext cx="8580682" cy="923330"/>
          </a:xfrm>
          <a:prstGeom prst="rect">
            <a:avLst/>
          </a:prstGeom>
          <a:noFill/>
        </p:spPr>
        <p:txBody>
          <a:bodyPr wrap="none" rtlCol="0">
            <a:spAutoFit/>
          </a:bodyPr>
          <a:lstStyle/>
          <a:p>
            <a:r>
              <a:rPr lang="en-US" dirty="0"/>
              <a:t>Boxplot of </a:t>
            </a:r>
            <a:r>
              <a:rPr lang="en-US" dirty="0" err="1"/>
              <a:t>Toria</a:t>
            </a:r>
            <a:r>
              <a:rPr lang="en-US" dirty="0"/>
              <a:t> Yellow represents  MSP ranging above 3250 as outliers.</a:t>
            </a:r>
          </a:p>
          <a:p>
            <a:r>
              <a:rPr lang="en-US" dirty="0"/>
              <a:t>No outlier value in Gram Yellow as all the MSP values lie within the normal range.</a:t>
            </a:r>
          </a:p>
          <a:p>
            <a:endParaRPr lang="en-US" dirty="0"/>
          </a:p>
        </p:txBody>
      </p:sp>
      <p:cxnSp>
        <p:nvCxnSpPr>
          <p:cNvPr id="6" name="Straight Arrow Connector 5">
            <a:extLst>
              <a:ext uri="{FF2B5EF4-FFF2-40B4-BE49-F238E27FC236}">
                <a16:creationId xmlns:a16="http://schemas.microsoft.com/office/drawing/2014/main" id="{AA2CCA68-6FC9-EE4E-A15C-1E0FFAA5C908}"/>
              </a:ext>
            </a:extLst>
          </p:cNvPr>
          <p:cNvCxnSpPr>
            <a:cxnSpLocks/>
            <a:endCxn id="10" idx="1"/>
          </p:cNvCxnSpPr>
          <p:nvPr/>
        </p:nvCxnSpPr>
        <p:spPr>
          <a:xfrm flipV="1">
            <a:off x="2636322" y="2256354"/>
            <a:ext cx="1135578" cy="368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C1F36D-8BFB-E44A-BB29-C589CA200721}"/>
              </a:ext>
            </a:extLst>
          </p:cNvPr>
          <p:cNvSpPr txBox="1"/>
          <p:nvPr/>
        </p:nvSpPr>
        <p:spPr>
          <a:xfrm>
            <a:off x="3771900" y="2071688"/>
            <a:ext cx="1207382" cy="369332"/>
          </a:xfrm>
          <a:prstGeom prst="rect">
            <a:avLst/>
          </a:prstGeom>
          <a:noFill/>
        </p:spPr>
        <p:txBody>
          <a:bodyPr wrap="none" rtlCol="0">
            <a:spAutoFit/>
          </a:bodyPr>
          <a:lstStyle/>
          <a:p>
            <a:r>
              <a:rPr lang="en-US" dirty="0">
                <a:solidFill>
                  <a:srgbClr val="7030A0"/>
                </a:solidFill>
              </a:rPr>
              <a:t>An outlier</a:t>
            </a:r>
          </a:p>
        </p:txBody>
      </p:sp>
    </p:spTree>
    <p:extLst>
      <p:ext uri="{BB962C8B-B14F-4D97-AF65-F5344CB8AC3E}">
        <p14:creationId xmlns:p14="http://schemas.microsoft.com/office/powerpoint/2010/main" val="170986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5EE1-80D5-2F4D-BAEA-574630AA9647}"/>
              </a:ext>
            </a:extLst>
          </p:cNvPr>
          <p:cNvSpPr>
            <a:spLocks noGrp="1"/>
          </p:cNvSpPr>
          <p:nvPr>
            <p:ph type="title"/>
          </p:nvPr>
        </p:nvSpPr>
        <p:spPr/>
        <p:txBody>
          <a:bodyPr/>
          <a:lstStyle/>
          <a:p>
            <a:r>
              <a:rPr lang="en-US" dirty="0"/>
              <a:t>Rabi Crops</a:t>
            </a:r>
          </a:p>
        </p:txBody>
      </p:sp>
      <p:pic>
        <p:nvPicPr>
          <p:cNvPr id="4" name="Content Placeholder 3">
            <a:extLst>
              <a:ext uri="{FF2B5EF4-FFF2-40B4-BE49-F238E27FC236}">
                <a16:creationId xmlns:a16="http://schemas.microsoft.com/office/drawing/2014/main" id="{D112E8A2-B0F4-2F41-A8CC-E18705EB955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4427" y="2438400"/>
            <a:ext cx="3911600" cy="2985738"/>
          </a:xfrm>
          <a:prstGeom prst="rect">
            <a:avLst/>
          </a:prstGeom>
        </p:spPr>
      </p:pic>
      <p:pic>
        <p:nvPicPr>
          <p:cNvPr id="5" name="Picture 4">
            <a:extLst>
              <a:ext uri="{FF2B5EF4-FFF2-40B4-BE49-F238E27FC236}">
                <a16:creationId xmlns:a16="http://schemas.microsoft.com/office/drawing/2014/main" id="{DC01916D-7F82-2E48-B649-3FF25E87AA43}"/>
              </a:ext>
            </a:extLst>
          </p:cNvPr>
          <p:cNvPicPr/>
          <p:nvPr/>
        </p:nvPicPr>
        <p:blipFill>
          <a:blip r:embed="rId3">
            <a:extLst>
              <a:ext uri="{28A0092B-C50C-407E-A947-70E740481C1C}">
                <a14:useLocalDpi xmlns:a14="http://schemas.microsoft.com/office/drawing/2010/main" val="0"/>
              </a:ext>
            </a:extLst>
          </a:blip>
          <a:stretch>
            <a:fillRect/>
          </a:stretch>
        </p:blipFill>
        <p:spPr>
          <a:xfrm>
            <a:off x="4975668" y="2438400"/>
            <a:ext cx="4298334" cy="2985738"/>
          </a:xfrm>
          <a:prstGeom prst="rect">
            <a:avLst/>
          </a:prstGeom>
        </p:spPr>
      </p:pic>
      <p:sp>
        <p:nvSpPr>
          <p:cNvPr id="3" name="TextBox 2">
            <a:extLst>
              <a:ext uri="{FF2B5EF4-FFF2-40B4-BE49-F238E27FC236}">
                <a16:creationId xmlns:a16="http://schemas.microsoft.com/office/drawing/2014/main" id="{563A4515-9E1D-3F4B-8A2B-D932C4897F71}"/>
              </a:ext>
            </a:extLst>
          </p:cNvPr>
          <p:cNvSpPr txBox="1"/>
          <p:nvPr/>
        </p:nvSpPr>
        <p:spPr>
          <a:xfrm>
            <a:off x="1100137" y="5729288"/>
            <a:ext cx="8620117" cy="923330"/>
          </a:xfrm>
          <a:prstGeom prst="rect">
            <a:avLst/>
          </a:prstGeom>
          <a:noFill/>
        </p:spPr>
        <p:txBody>
          <a:bodyPr wrap="none" rtlCol="0">
            <a:spAutoFit/>
          </a:bodyPr>
          <a:lstStyle/>
          <a:p>
            <a:r>
              <a:rPr lang="en-US" dirty="0"/>
              <a:t>Boxplot of Mustard represents  MSP ranging above 3350 as outliers.</a:t>
            </a:r>
          </a:p>
          <a:p>
            <a:r>
              <a:rPr lang="en-US" dirty="0"/>
              <a:t>No outlier value in </a:t>
            </a:r>
            <a:r>
              <a:rPr lang="en-US" dirty="0" err="1"/>
              <a:t>Masur</a:t>
            </a:r>
            <a:r>
              <a:rPr lang="en-US" dirty="0"/>
              <a:t> Yellow as all the MSP values lie within the normal range.</a:t>
            </a:r>
          </a:p>
          <a:p>
            <a:endParaRPr lang="en-US" dirty="0"/>
          </a:p>
        </p:txBody>
      </p:sp>
      <p:cxnSp>
        <p:nvCxnSpPr>
          <p:cNvPr id="7" name="Straight Arrow Connector 6">
            <a:extLst>
              <a:ext uri="{FF2B5EF4-FFF2-40B4-BE49-F238E27FC236}">
                <a16:creationId xmlns:a16="http://schemas.microsoft.com/office/drawing/2014/main" id="{D79FB676-8F7A-5547-8F33-7D1A121C268E}"/>
              </a:ext>
            </a:extLst>
          </p:cNvPr>
          <p:cNvCxnSpPr/>
          <p:nvPr/>
        </p:nvCxnSpPr>
        <p:spPr>
          <a:xfrm flipH="1" flipV="1">
            <a:off x="5214938" y="2438400"/>
            <a:ext cx="2057400"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24234F-EE09-4B4A-9B9D-78AB937DA112}"/>
              </a:ext>
            </a:extLst>
          </p:cNvPr>
          <p:cNvSpPr txBox="1"/>
          <p:nvPr/>
        </p:nvSpPr>
        <p:spPr>
          <a:xfrm>
            <a:off x="5329238" y="2243138"/>
            <a:ext cx="1207382" cy="646331"/>
          </a:xfrm>
          <a:prstGeom prst="rect">
            <a:avLst/>
          </a:prstGeom>
          <a:noFill/>
        </p:spPr>
        <p:txBody>
          <a:bodyPr wrap="none" rtlCol="0">
            <a:spAutoFit/>
          </a:bodyPr>
          <a:lstStyle/>
          <a:p>
            <a:r>
              <a:rPr lang="en-US" dirty="0">
                <a:solidFill>
                  <a:srgbClr val="7030A0"/>
                </a:solidFill>
              </a:rPr>
              <a:t>An outlier</a:t>
            </a:r>
          </a:p>
          <a:p>
            <a:endParaRPr lang="en-US" dirty="0"/>
          </a:p>
        </p:txBody>
      </p:sp>
    </p:spTree>
    <p:extLst>
      <p:ext uri="{BB962C8B-B14F-4D97-AF65-F5344CB8AC3E}">
        <p14:creationId xmlns:p14="http://schemas.microsoft.com/office/powerpoint/2010/main" val="86756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F449-DDC7-CA49-9391-F3343D19C315}"/>
              </a:ext>
            </a:extLst>
          </p:cNvPr>
          <p:cNvSpPr>
            <a:spLocks noGrp="1"/>
          </p:cNvSpPr>
          <p:nvPr>
            <p:ph type="title"/>
          </p:nvPr>
        </p:nvSpPr>
        <p:spPr/>
        <p:txBody>
          <a:bodyPr/>
          <a:lstStyle/>
          <a:p>
            <a:r>
              <a:rPr lang="en-US" dirty="0"/>
              <a:t>Rabi Crops</a:t>
            </a:r>
          </a:p>
        </p:txBody>
      </p:sp>
      <p:pic>
        <p:nvPicPr>
          <p:cNvPr id="5" name="Content Placeholder 4">
            <a:extLst>
              <a:ext uri="{FF2B5EF4-FFF2-40B4-BE49-F238E27FC236}">
                <a16:creationId xmlns:a16="http://schemas.microsoft.com/office/drawing/2014/main" id="{DB1349A8-D75D-B64C-8FCF-C7E14CF9FBB2}"/>
              </a:ext>
            </a:extLst>
          </p:cNvPr>
          <p:cNvPicPr>
            <a:picLocks noGrp="1" noChangeAspect="1"/>
          </p:cNvPicPr>
          <p:nvPr>
            <p:ph idx="1"/>
          </p:nvPr>
        </p:nvPicPr>
        <p:blipFill>
          <a:blip r:embed="rId2"/>
          <a:stretch>
            <a:fillRect/>
          </a:stretch>
        </p:blipFill>
        <p:spPr>
          <a:xfrm>
            <a:off x="677334" y="2170176"/>
            <a:ext cx="4553034" cy="3377184"/>
          </a:xfrm>
        </p:spPr>
      </p:pic>
      <p:pic>
        <p:nvPicPr>
          <p:cNvPr id="7" name="Content Placeholder 3">
            <a:extLst>
              <a:ext uri="{FF2B5EF4-FFF2-40B4-BE49-F238E27FC236}">
                <a16:creationId xmlns:a16="http://schemas.microsoft.com/office/drawing/2014/main" id="{40FF4B4E-0146-6E48-A35C-BE84DF7982E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103703" y="2063560"/>
            <a:ext cx="4512299" cy="3267456"/>
          </a:xfrm>
          <a:prstGeom prst="rect">
            <a:avLst/>
          </a:prstGeom>
        </p:spPr>
      </p:pic>
      <p:sp>
        <p:nvSpPr>
          <p:cNvPr id="4" name="TextBox 3">
            <a:extLst>
              <a:ext uri="{FF2B5EF4-FFF2-40B4-BE49-F238E27FC236}">
                <a16:creationId xmlns:a16="http://schemas.microsoft.com/office/drawing/2014/main" id="{FA401E0D-5DE9-E44D-BB2A-D34FF43CEC85}"/>
              </a:ext>
            </a:extLst>
          </p:cNvPr>
          <p:cNvSpPr txBox="1"/>
          <p:nvPr/>
        </p:nvSpPr>
        <p:spPr>
          <a:xfrm>
            <a:off x="677333" y="5787136"/>
            <a:ext cx="10724091" cy="923330"/>
          </a:xfrm>
          <a:prstGeom prst="rect">
            <a:avLst/>
          </a:prstGeom>
          <a:noFill/>
        </p:spPr>
        <p:txBody>
          <a:bodyPr wrap="square" rtlCol="0">
            <a:spAutoFit/>
          </a:bodyPr>
          <a:lstStyle/>
          <a:p>
            <a:r>
              <a:rPr lang="en-US" dirty="0"/>
              <a:t>No outlier values are in Wheat(husked) and Safflower as all the MSP values lie within the normal range.</a:t>
            </a:r>
          </a:p>
          <a:p>
            <a:endParaRPr lang="en-US" dirty="0"/>
          </a:p>
        </p:txBody>
      </p:sp>
    </p:spTree>
    <p:extLst>
      <p:ext uri="{BB962C8B-B14F-4D97-AF65-F5344CB8AC3E}">
        <p14:creationId xmlns:p14="http://schemas.microsoft.com/office/powerpoint/2010/main" val="227558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151C-F2AE-B349-974E-E4DEC11D1BE4}"/>
              </a:ext>
            </a:extLst>
          </p:cNvPr>
          <p:cNvSpPr>
            <a:spLocks noGrp="1"/>
          </p:cNvSpPr>
          <p:nvPr>
            <p:ph type="title"/>
          </p:nvPr>
        </p:nvSpPr>
        <p:spPr>
          <a:xfrm>
            <a:off x="402336" y="528320"/>
            <a:ext cx="5388864" cy="1320800"/>
          </a:xfrm>
        </p:spPr>
        <p:txBody>
          <a:bodyPr/>
          <a:lstStyle/>
          <a:p>
            <a:r>
              <a:rPr lang="en-US" dirty="0"/>
              <a:t>Identifying Seasonality Type </a:t>
            </a:r>
          </a:p>
        </p:txBody>
      </p:sp>
      <p:pic>
        <p:nvPicPr>
          <p:cNvPr id="4" name="Content Placeholder 3">
            <a:extLst>
              <a:ext uri="{FF2B5EF4-FFF2-40B4-BE49-F238E27FC236}">
                <a16:creationId xmlns:a16="http://schemas.microsoft.com/office/drawing/2014/main" id="{414478C6-31FA-B149-8715-BD43A6CFBA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27904" y="164592"/>
            <a:ext cx="4206241" cy="6681216"/>
          </a:xfrm>
          <a:prstGeom prst="rect">
            <a:avLst/>
          </a:prstGeom>
        </p:spPr>
      </p:pic>
    </p:spTree>
    <p:extLst>
      <p:ext uri="{BB962C8B-B14F-4D97-AF65-F5344CB8AC3E}">
        <p14:creationId xmlns:p14="http://schemas.microsoft.com/office/powerpoint/2010/main" val="72526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FCD5-3FAB-6F46-92F0-80CD82F73C77}"/>
              </a:ext>
            </a:extLst>
          </p:cNvPr>
          <p:cNvSpPr>
            <a:spLocks noGrp="1"/>
          </p:cNvSpPr>
          <p:nvPr>
            <p:ph type="title"/>
          </p:nvPr>
        </p:nvSpPr>
        <p:spPr/>
        <p:txBody>
          <a:bodyPr/>
          <a:lstStyle/>
          <a:p>
            <a:pPr algn="ctr"/>
            <a:r>
              <a:rPr lang="en-US" sz="4000" b="1" dirty="0"/>
              <a:t>Aim</a:t>
            </a:r>
            <a:endParaRPr lang="en-US" b="1" dirty="0"/>
          </a:p>
        </p:txBody>
      </p:sp>
      <p:sp>
        <p:nvSpPr>
          <p:cNvPr id="3" name="Content Placeholder 2">
            <a:extLst>
              <a:ext uri="{FF2B5EF4-FFF2-40B4-BE49-F238E27FC236}">
                <a16:creationId xmlns:a16="http://schemas.microsoft.com/office/drawing/2014/main" id="{59F76F67-ED25-0C46-AA00-B50F01B9B3CF}"/>
              </a:ext>
            </a:extLst>
          </p:cNvPr>
          <p:cNvSpPr>
            <a:spLocks noGrp="1"/>
          </p:cNvSpPr>
          <p:nvPr>
            <p:ph idx="1"/>
          </p:nvPr>
        </p:nvSpPr>
        <p:spPr/>
        <p:txBody>
          <a:bodyPr/>
          <a:lstStyle/>
          <a:p>
            <a:r>
              <a:rPr lang="en-US" dirty="0"/>
              <a:t>To analyze trends and seasonality of commodity prices for different </a:t>
            </a:r>
            <a:r>
              <a:rPr lang="en-US" b="1" dirty="0"/>
              <a:t>Agricultural Produce Market Committee (APMC) </a:t>
            </a:r>
            <a:r>
              <a:rPr lang="en-US" dirty="0"/>
              <a:t>in Maharashtra, India </a:t>
            </a:r>
          </a:p>
          <a:p>
            <a:r>
              <a:rPr lang="en-US" dirty="0"/>
              <a:t>To identify price fluctuations for different commodities </a:t>
            </a:r>
          </a:p>
          <a:p>
            <a:r>
              <a:rPr lang="en-US" dirty="0"/>
              <a:t>To depict insights visually by using </a:t>
            </a:r>
            <a:r>
              <a:rPr lang="en-US" b="1" dirty="0"/>
              <a:t>Python</a:t>
            </a:r>
            <a:r>
              <a:rPr lang="en-US" dirty="0"/>
              <a:t>. </a:t>
            </a:r>
          </a:p>
          <a:p>
            <a:endParaRPr lang="en-US" dirty="0"/>
          </a:p>
        </p:txBody>
      </p:sp>
    </p:spTree>
    <p:extLst>
      <p:ext uri="{BB962C8B-B14F-4D97-AF65-F5344CB8AC3E}">
        <p14:creationId xmlns:p14="http://schemas.microsoft.com/office/powerpoint/2010/main" val="266036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BD29-F4CC-7E46-AF5B-8A3546C0BCA2}"/>
              </a:ext>
            </a:extLst>
          </p:cNvPr>
          <p:cNvSpPr>
            <a:spLocks noGrp="1"/>
          </p:cNvSpPr>
          <p:nvPr>
            <p:ph type="title"/>
          </p:nvPr>
        </p:nvSpPr>
        <p:spPr>
          <a:xfrm>
            <a:off x="287190" y="1219200"/>
            <a:ext cx="4321386" cy="1320800"/>
          </a:xfrm>
        </p:spPr>
        <p:txBody>
          <a:bodyPr>
            <a:normAutofit fontScale="90000"/>
          </a:bodyPr>
          <a:lstStyle/>
          <a:p>
            <a:r>
              <a:rPr lang="en-US" dirty="0"/>
              <a:t>Comparing Raw Seasonalized and Deseasonalized Prices </a:t>
            </a:r>
          </a:p>
        </p:txBody>
      </p:sp>
      <p:pic>
        <p:nvPicPr>
          <p:cNvPr id="4" name="Content Placeholder 3">
            <a:extLst>
              <a:ext uri="{FF2B5EF4-FFF2-40B4-BE49-F238E27FC236}">
                <a16:creationId xmlns:a16="http://schemas.microsoft.com/office/drawing/2014/main" id="{4DEDE2A3-D1A0-2643-89F5-9AAF522D703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08576" y="341376"/>
            <a:ext cx="6010655" cy="6291072"/>
          </a:xfrm>
          <a:prstGeom prst="rect">
            <a:avLst/>
          </a:prstGeom>
        </p:spPr>
      </p:pic>
    </p:spTree>
    <p:extLst>
      <p:ext uri="{BB962C8B-B14F-4D97-AF65-F5344CB8AC3E}">
        <p14:creationId xmlns:p14="http://schemas.microsoft.com/office/powerpoint/2010/main" val="75914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F6FD-9F91-D44A-94A9-5A9DA30237EB}"/>
              </a:ext>
            </a:extLst>
          </p:cNvPr>
          <p:cNvSpPr>
            <a:spLocks noGrp="1"/>
          </p:cNvSpPr>
          <p:nvPr>
            <p:ph type="title"/>
          </p:nvPr>
        </p:nvSpPr>
        <p:spPr/>
        <p:txBody>
          <a:bodyPr/>
          <a:lstStyle/>
          <a:p>
            <a:r>
              <a:rPr lang="en-US" dirty="0"/>
              <a:t>Calculating Deseasonalized Prices </a:t>
            </a:r>
          </a:p>
        </p:txBody>
      </p:sp>
      <p:sp>
        <p:nvSpPr>
          <p:cNvPr id="3" name="Content Placeholder 2">
            <a:extLst>
              <a:ext uri="{FF2B5EF4-FFF2-40B4-BE49-F238E27FC236}">
                <a16:creationId xmlns:a16="http://schemas.microsoft.com/office/drawing/2014/main" id="{2A7A40CE-68B9-6649-A6A6-17DB64A227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9C2397-FB99-DA4B-89F0-FA05AA514FD4}"/>
              </a:ext>
            </a:extLst>
          </p:cNvPr>
          <p:cNvPicPr/>
          <p:nvPr/>
        </p:nvPicPr>
        <p:blipFill>
          <a:blip r:embed="rId2">
            <a:extLst>
              <a:ext uri="{28A0092B-C50C-407E-A947-70E740481C1C}">
                <a14:useLocalDpi xmlns:a14="http://schemas.microsoft.com/office/drawing/2010/main" val="0"/>
              </a:ext>
            </a:extLst>
          </a:blip>
          <a:stretch>
            <a:fillRect/>
          </a:stretch>
        </p:blipFill>
        <p:spPr>
          <a:xfrm>
            <a:off x="677334" y="1413192"/>
            <a:ext cx="8390466" cy="5316792"/>
          </a:xfrm>
          <a:prstGeom prst="rect">
            <a:avLst/>
          </a:prstGeom>
        </p:spPr>
      </p:pic>
    </p:spTree>
    <p:extLst>
      <p:ext uri="{BB962C8B-B14F-4D97-AF65-F5344CB8AC3E}">
        <p14:creationId xmlns:p14="http://schemas.microsoft.com/office/powerpoint/2010/main" val="142500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E7B3-23DF-9C4E-9F6C-8C4C02280A7B}"/>
              </a:ext>
            </a:extLst>
          </p:cNvPr>
          <p:cNvSpPr>
            <a:spLocks noGrp="1"/>
          </p:cNvSpPr>
          <p:nvPr>
            <p:ph type="title"/>
          </p:nvPr>
        </p:nvSpPr>
        <p:spPr>
          <a:xfrm>
            <a:off x="677334" y="609600"/>
            <a:ext cx="3967818" cy="1320800"/>
          </a:xfrm>
        </p:spPr>
        <p:txBody>
          <a:bodyPr>
            <a:normAutofit fontScale="90000"/>
          </a:bodyPr>
          <a:lstStyle/>
          <a:p>
            <a:r>
              <a:rPr lang="en-US" dirty="0"/>
              <a:t>Top 30 Highest Price Fluctuating  Commodities </a:t>
            </a:r>
          </a:p>
        </p:txBody>
      </p:sp>
      <p:pic>
        <p:nvPicPr>
          <p:cNvPr id="4" name="Content Placeholder 3">
            <a:extLst>
              <a:ext uri="{FF2B5EF4-FFF2-40B4-BE49-F238E27FC236}">
                <a16:creationId xmlns:a16="http://schemas.microsoft.com/office/drawing/2014/main" id="{F8430ED7-2B4D-4440-ABD0-3028E1EB1EB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48089" y="353568"/>
            <a:ext cx="5340313" cy="6278880"/>
          </a:xfrm>
          <a:prstGeom prst="rect">
            <a:avLst/>
          </a:prstGeom>
        </p:spPr>
      </p:pic>
    </p:spTree>
    <p:extLst>
      <p:ext uri="{BB962C8B-B14F-4D97-AF65-F5344CB8AC3E}">
        <p14:creationId xmlns:p14="http://schemas.microsoft.com/office/powerpoint/2010/main" val="234110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064A-E4CC-374B-9822-FDBB2AAA3DC5}"/>
              </a:ext>
            </a:extLst>
          </p:cNvPr>
          <p:cNvSpPr>
            <a:spLocks noGrp="1"/>
          </p:cNvSpPr>
          <p:nvPr>
            <p:ph type="title"/>
          </p:nvPr>
        </p:nvSpPr>
        <p:spPr/>
        <p:txBody>
          <a:bodyPr/>
          <a:lstStyle/>
          <a:p>
            <a:r>
              <a:rPr lang="en-US" dirty="0"/>
              <a:t>Alternative Approach : For Transforming Time Series </a:t>
            </a:r>
          </a:p>
        </p:txBody>
      </p:sp>
      <p:sp>
        <p:nvSpPr>
          <p:cNvPr id="3" name="Content Placeholder 2">
            <a:extLst>
              <a:ext uri="{FF2B5EF4-FFF2-40B4-BE49-F238E27FC236}">
                <a16:creationId xmlns:a16="http://schemas.microsoft.com/office/drawing/2014/main" id="{83D06B55-69FF-8D4C-8DB8-DD1A2ADAD99A}"/>
              </a:ext>
            </a:extLst>
          </p:cNvPr>
          <p:cNvSpPr>
            <a:spLocks noGrp="1"/>
          </p:cNvSpPr>
          <p:nvPr>
            <p:ph idx="1"/>
          </p:nvPr>
        </p:nvSpPr>
        <p:spPr/>
        <p:txBody>
          <a:bodyPr/>
          <a:lstStyle/>
          <a:p>
            <a:pPr lvl="0"/>
            <a:r>
              <a:rPr lang="en-US" b="1" dirty="0"/>
              <a:t>Power Transformation</a:t>
            </a:r>
            <a:r>
              <a:rPr lang="en-US" dirty="0"/>
              <a:t>-  Effective way to stabilize Variances is to apply a power transformation (square root , cube root , log ) to the time series.</a:t>
            </a:r>
            <a:endParaRPr lang="en-IN" dirty="0"/>
          </a:p>
          <a:p>
            <a:pPr lvl="0">
              <a:buFont typeface="Wingdings" pitchFamily="2" charset="2"/>
              <a:buChar char="Ø"/>
            </a:pPr>
            <a:r>
              <a:rPr lang="en-US" b="1" dirty="0"/>
              <a:t>Subtracting Seasonal Means - </a:t>
            </a:r>
            <a:r>
              <a:rPr lang="en-US" dirty="0"/>
              <a:t>One way to remove cycles in data observed periodically is to calculate the sample means of each of the periods then subtracting them from the corresponding period</a:t>
            </a:r>
            <a:endParaRPr lang="en-IN" dirty="0"/>
          </a:p>
          <a:p>
            <a:r>
              <a:rPr lang="en-US" b="1" dirty="0"/>
              <a:t>Differencing - </a:t>
            </a:r>
            <a:r>
              <a:rPr lang="en-US" dirty="0"/>
              <a:t>This method works very well in removing trends and cycles. </a:t>
            </a:r>
            <a:r>
              <a:rPr lang="en-IN" dirty="0"/>
              <a:t> </a:t>
            </a:r>
            <a:endParaRPr lang="en-US" dirty="0"/>
          </a:p>
        </p:txBody>
      </p:sp>
    </p:spTree>
    <p:extLst>
      <p:ext uri="{BB962C8B-B14F-4D97-AF65-F5344CB8AC3E}">
        <p14:creationId xmlns:p14="http://schemas.microsoft.com/office/powerpoint/2010/main" val="390470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581B-980B-934D-8920-59D4252E383C}"/>
              </a:ext>
            </a:extLst>
          </p:cNvPr>
          <p:cNvSpPr>
            <a:spLocks noGrp="1"/>
          </p:cNvSpPr>
          <p:nvPr>
            <p:ph type="title"/>
          </p:nvPr>
        </p:nvSpPr>
        <p:spPr/>
        <p:txBody>
          <a:bodyPr/>
          <a:lstStyle/>
          <a:p>
            <a:r>
              <a:rPr lang="en-US" dirty="0"/>
              <a:t>What else could have been done ? </a:t>
            </a:r>
          </a:p>
        </p:txBody>
      </p:sp>
      <p:sp>
        <p:nvSpPr>
          <p:cNvPr id="3" name="Content Placeholder 2">
            <a:extLst>
              <a:ext uri="{FF2B5EF4-FFF2-40B4-BE49-F238E27FC236}">
                <a16:creationId xmlns:a16="http://schemas.microsoft.com/office/drawing/2014/main" id="{39D09AD0-1F9D-A84D-A0F5-1DE232F45878}"/>
              </a:ext>
            </a:extLst>
          </p:cNvPr>
          <p:cNvSpPr>
            <a:spLocks noGrp="1"/>
          </p:cNvSpPr>
          <p:nvPr>
            <p:ph idx="1"/>
          </p:nvPr>
        </p:nvSpPr>
        <p:spPr/>
        <p:txBody>
          <a:bodyPr/>
          <a:lstStyle/>
          <a:p>
            <a:r>
              <a:rPr lang="en-US" dirty="0"/>
              <a:t>Considering the drought situation in Maharashtra, I could have analyzed which crops with the lowest water retention and highest profitability across years could have been sown.</a:t>
            </a:r>
          </a:p>
          <a:p>
            <a:r>
              <a:rPr lang="en-US" dirty="0"/>
              <a:t>The factors which I could have additionally taken into account </a:t>
            </a:r>
          </a:p>
          <a:p>
            <a:pPr>
              <a:buFont typeface="Wingdings" pitchFamily="2" charset="2"/>
              <a:buChar char="q"/>
            </a:pPr>
            <a:r>
              <a:rPr lang="en-US" dirty="0"/>
              <a:t>Inflation </a:t>
            </a:r>
          </a:p>
          <a:p>
            <a:pPr>
              <a:buFont typeface="Wingdings" pitchFamily="2" charset="2"/>
              <a:buChar char="q"/>
            </a:pPr>
            <a:r>
              <a:rPr lang="en-US" dirty="0"/>
              <a:t>Current Area under cultivation </a:t>
            </a:r>
          </a:p>
          <a:p>
            <a:pPr>
              <a:buFont typeface="Wingdings" pitchFamily="2" charset="2"/>
              <a:buChar char="q"/>
            </a:pPr>
            <a:r>
              <a:rPr lang="en-US" dirty="0"/>
              <a:t>Water Retention </a:t>
            </a:r>
          </a:p>
          <a:p>
            <a:pPr>
              <a:buFont typeface="Wingdings" pitchFamily="2" charset="2"/>
              <a:buChar char="q"/>
            </a:pPr>
            <a:r>
              <a:rPr lang="en-US" dirty="0"/>
              <a:t>Harvesting Period </a:t>
            </a:r>
          </a:p>
          <a:p>
            <a:pPr marL="0" indent="0">
              <a:buNone/>
            </a:pPr>
            <a:r>
              <a:rPr lang="en-US" dirty="0"/>
              <a:t> </a:t>
            </a:r>
          </a:p>
        </p:txBody>
      </p:sp>
    </p:spTree>
    <p:extLst>
      <p:ext uri="{BB962C8B-B14F-4D97-AF65-F5344CB8AC3E}">
        <p14:creationId xmlns:p14="http://schemas.microsoft.com/office/powerpoint/2010/main" val="176747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A9DB-EF7A-E04A-B882-04EB17CDF429}"/>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3A05F3E5-BBC3-0B45-B750-33B8EAAB5C6E}"/>
              </a:ext>
            </a:extLst>
          </p:cNvPr>
          <p:cNvSpPr>
            <a:spLocks noGrp="1"/>
          </p:cNvSpPr>
          <p:nvPr>
            <p:ph idx="1"/>
          </p:nvPr>
        </p:nvSpPr>
        <p:spPr/>
        <p:txBody>
          <a:bodyPr/>
          <a:lstStyle/>
          <a:p>
            <a:r>
              <a:rPr lang="en-US" dirty="0"/>
              <a:t>Statsmodel (For calculating de-seasonalized price) </a:t>
            </a:r>
          </a:p>
          <a:p>
            <a:r>
              <a:rPr lang="en-US" dirty="0"/>
              <a:t>Scipy Package  </a:t>
            </a:r>
          </a:p>
          <a:p>
            <a:r>
              <a:rPr lang="en-US" dirty="0"/>
              <a:t>Numpy , Pandas , Matplotlib  </a:t>
            </a:r>
          </a:p>
        </p:txBody>
      </p:sp>
    </p:spTree>
    <p:extLst>
      <p:ext uri="{BB962C8B-B14F-4D97-AF65-F5344CB8AC3E}">
        <p14:creationId xmlns:p14="http://schemas.microsoft.com/office/powerpoint/2010/main" val="274165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7E9A-80A0-0B48-B810-37221859A739}"/>
              </a:ext>
            </a:extLst>
          </p:cNvPr>
          <p:cNvSpPr>
            <a:spLocks noGrp="1"/>
          </p:cNvSpPr>
          <p:nvPr>
            <p:ph type="title"/>
          </p:nvPr>
        </p:nvSpPr>
        <p:spPr>
          <a:xfrm>
            <a:off x="134409" y="457200"/>
            <a:ext cx="8596668" cy="1320800"/>
          </a:xfrm>
        </p:spPr>
        <p:txBody>
          <a:bodyPr/>
          <a:lstStyle/>
          <a:p>
            <a:r>
              <a:rPr lang="en-US" dirty="0"/>
              <a:t>Conclusions</a:t>
            </a:r>
          </a:p>
        </p:txBody>
      </p:sp>
      <p:sp>
        <p:nvSpPr>
          <p:cNvPr id="3" name="Content Placeholder 2">
            <a:extLst>
              <a:ext uri="{FF2B5EF4-FFF2-40B4-BE49-F238E27FC236}">
                <a16:creationId xmlns:a16="http://schemas.microsoft.com/office/drawing/2014/main" id="{11A55C09-748D-494A-866A-7B01D3B9BBFC}"/>
              </a:ext>
            </a:extLst>
          </p:cNvPr>
          <p:cNvSpPr>
            <a:spLocks noGrp="1"/>
          </p:cNvSpPr>
          <p:nvPr>
            <p:ph idx="1"/>
          </p:nvPr>
        </p:nvSpPr>
        <p:spPr>
          <a:xfrm>
            <a:off x="485775" y="1778000"/>
            <a:ext cx="11365799" cy="4135912"/>
          </a:xfrm>
        </p:spPr>
        <p:txBody>
          <a:bodyPr>
            <a:normAutofit/>
          </a:bodyPr>
          <a:lstStyle/>
          <a:p>
            <a:pPr>
              <a:buFont typeface="Wingdings" pitchFamily="2" charset="2"/>
              <a:buChar char="q"/>
            </a:pPr>
            <a:r>
              <a:rPr lang="en-US" b="1" dirty="0"/>
              <a:t>Price Fluctuations</a:t>
            </a:r>
          </a:p>
          <a:p>
            <a:pPr>
              <a:buFont typeface="Wingdings" pitchFamily="2" charset="2"/>
              <a:buChar char="v"/>
            </a:pPr>
            <a:r>
              <a:rPr lang="en-US" dirty="0"/>
              <a:t>The agricultural commodities with </a:t>
            </a:r>
            <a:r>
              <a:rPr lang="en-US" b="1" dirty="0"/>
              <a:t>highest price fluctuations </a:t>
            </a:r>
            <a:r>
              <a:rPr lang="en-US" dirty="0"/>
              <a:t>are Brinjal, Tomato and Cabbage in Barshi cluster.</a:t>
            </a:r>
          </a:p>
          <a:p>
            <a:pPr>
              <a:buFont typeface="Wingdings" pitchFamily="2" charset="2"/>
              <a:buChar char="v"/>
            </a:pPr>
            <a:r>
              <a:rPr lang="en-US" dirty="0"/>
              <a:t>The agricultural commodity with </a:t>
            </a:r>
            <a:r>
              <a:rPr lang="en-US" b="1" dirty="0"/>
              <a:t>medium price fluctuation </a:t>
            </a:r>
            <a:r>
              <a:rPr lang="en-US" dirty="0"/>
              <a:t>is squash Gourd in Mumbai. </a:t>
            </a:r>
          </a:p>
          <a:p>
            <a:pPr>
              <a:buFont typeface="Wingdings" pitchFamily="2" charset="2"/>
              <a:buChar char="v"/>
            </a:pPr>
            <a:r>
              <a:rPr lang="en-US" dirty="0"/>
              <a:t>The agricultural commodity with </a:t>
            </a:r>
            <a:r>
              <a:rPr lang="en-US" b="1" dirty="0"/>
              <a:t>lowest price fluctuation </a:t>
            </a:r>
            <a:r>
              <a:rPr lang="en-US" dirty="0"/>
              <a:t>is Tomato in Pandharpur cluster. </a:t>
            </a:r>
          </a:p>
          <a:p>
            <a:pPr>
              <a:buFont typeface="Wingdings" pitchFamily="2" charset="2"/>
              <a:buChar char="q"/>
            </a:pPr>
            <a:r>
              <a:rPr lang="en-US" b="1" dirty="0"/>
              <a:t>MSP Prices</a:t>
            </a:r>
          </a:p>
          <a:p>
            <a:pPr>
              <a:buFont typeface="Wingdings" pitchFamily="2" charset="2"/>
              <a:buChar char="v"/>
            </a:pPr>
            <a:r>
              <a:rPr lang="en-US" dirty="0"/>
              <a:t>Copra(Ball) has highest MSP in 2016 with a value of 6240.</a:t>
            </a:r>
          </a:p>
          <a:p>
            <a:pPr>
              <a:buFont typeface="Wingdings" pitchFamily="2" charset="2"/>
              <a:buChar char="v"/>
            </a:pPr>
            <a:r>
              <a:rPr lang="en-US" dirty="0" err="1"/>
              <a:t>Masur</a:t>
            </a:r>
            <a:r>
              <a:rPr lang="en-US" dirty="0"/>
              <a:t> yellow has medium MSP in 2015 with a value of 3325.</a:t>
            </a:r>
          </a:p>
          <a:p>
            <a:pPr>
              <a:buFont typeface="Wingdings" pitchFamily="2" charset="2"/>
              <a:buChar char="v"/>
            </a:pPr>
            <a:r>
              <a:rPr lang="en-US" dirty="0"/>
              <a:t>Sugarcane has lowest MSP in 2012 with a value of 170.</a:t>
            </a:r>
          </a:p>
          <a:p>
            <a:pPr>
              <a:buFont typeface="Wingdings" pitchFamily="2" charset="2"/>
              <a:buChar char="q"/>
            </a:pPr>
            <a:endParaRPr lang="en-US" b="1" dirty="0"/>
          </a:p>
          <a:p>
            <a:endParaRPr lang="en-US" dirty="0"/>
          </a:p>
          <a:p>
            <a:endParaRPr lang="en-US" dirty="0"/>
          </a:p>
          <a:p>
            <a:endParaRPr lang="en-US" dirty="0"/>
          </a:p>
          <a:p>
            <a:endParaRPr lang="en-US" b="1" dirty="0"/>
          </a:p>
        </p:txBody>
      </p:sp>
    </p:spTree>
    <p:extLst>
      <p:ext uri="{BB962C8B-B14F-4D97-AF65-F5344CB8AC3E}">
        <p14:creationId xmlns:p14="http://schemas.microsoft.com/office/powerpoint/2010/main" val="318455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31C4-8CAA-2343-A11D-F702E73ADDB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630D913-0CC8-2A4D-B2C3-CABDD2B12F5B}"/>
              </a:ext>
            </a:extLst>
          </p:cNvPr>
          <p:cNvSpPr>
            <a:spLocks noGrp="1"/>
          </p:cNvSpPr>
          <p:nvPr>
            <p:ph idx="1"/>
          </p:nvPr>
        </p:nvSpPr>
        <p:spPr>
          <a:xfrm>
            <a:off x="285751" y="1930400"/>
            <a:ext cx="11515724" cy="4756150"/>
          </a:xfrm>
        </p:spPr>
        <p:txBody>
          <a:bodyPr>
            <a:normAutofit/>
          </a:bodyPr>
          <a:lstStyle/>
          <a:p>
            <a:pPr>
              <a:buFont typeface="Wingdings" pitchFamily="2" charset="2"/>
              <a:buChar char="q"/>
            </a:pPr>
            <a:r>
              <a:rPr lang="en-US" b="1" dirty="0"/>
              <a:t>Compensation by Govt measured as a difference between modal price and MSP</a:t>
            </a:r>
          </a:p>
          <a:p>
            <a:pPr>
              <a:buFont typeface="Wingdings" pitchFamily="2" charset="2"/>
              <a:buChar char="v"/>
            </a:pPr>
            <a:r>
              <a:rPr lang="en-US" dirty="0"/>
              <a:t>Maximum compensation was given to Sesame crop in 2016 with a difference of 5850.</a:t>
            </a:r>
          </a:p>
          <a:p>
            <a:pPr>
              <a:buFont typeface="Wingdings" pitchFamily="2" charset="2"/>
              <a:buChar char="v"/>
            </a:pPr>
            <a:r>
              <a:rPr lang="en-US" dirty="0"/>
              <a:t>Minimum compensation was given to Maize crop in 2015 with a difference of 475. </a:t>
            </a:r>
          </a:p>
          <a:p>
            <a:pPr>
              <a:buFont typeface="Wingdings" pitchFamily="2" charset="2"/>
              <a:buChar char="q"/>
            </a:pPr>
            <a:r>
              <a:rPr lang="en-US" b="1" dirty="0"/>
              <a:t>Seasonality</a:t>
            </a:r>
          </a:p>
          <a:p>
            <a:pPr>
              <a:buFont typeface="Wingdings" pitchFamily="2" charset="2"/>
              <a:buChar char="v"/>
            </a:pPr>
            <a:r>
              <a:rPr lang="en-US" dirty="0"/>
              <a:t>Commodities within clusters suffers more with multiplicative seasonality type in comparison to additive seasonality.</a:t>
            </a:r>
          </a:p>
          <a:p>
            <a:pPr>
              <a:buFont typeface="Wingdings" pitchFamily="2" charset="2"/>
              <a:buChar char="q"/>
            </a:pPr>
            <a:r>
              <a:rPr lang="en-US" b="1" dirty="0"/>
              <a:t>Difference between Raw Prices(Modal price) and Deseasonalized Prices</a:t>
            </a:r>
            <a:r>
              <a:rPr lang="en-US" dirty="0"/>
              <a:t> </a:t>
            </a:r>
          </a:p>
          <a:p>
            <a:pPr>
              <a:buFont typeface="Wingdings" pitchFamily="2" charset="2"/>
              <a:buChar char="v"/>
            </a:pPr>
            <a:r>
              <a:rPr lang="en-US" dirty="0"/>
              <a:t>Cardamom has maximum difference between raw price and </a:t>
            </a:r>
            <a:r>
              <a:rPr lang="en-US" dirty="0" err="1"/>
              <a:t>deseasonalized</a:t>
            </a:r>
            <a:r>
              <a:rPr lang="en-US" dirty="0"/>
              <a:t> Price in year 2016 with a value of 44792.76</a:t>
            </a:r>
          </a:p>
          <a:p>
            <a:pPr>
              <a:buFont typeface="Wingdings" pitchFamily="2" charset="2"/>
              <a:buChar char="v"/>
            </a:pPr>
            <a:r>
              <a:rPr lang="en-US" dirty="0" err="1"/>
              <a:t>Cashewnuts</a:t>
            </a:r>
            <a:r>
              <a:rPr lang="en-US" dirty="0"/>
              <a:t> has minimum difference between raw price and </a:t>
            </a:r>
            <a:r>
              <a:rPr lang="en-US" dirty="0" err="1"/>
              <a:t>deseasonalized</a:t>
            </a:r>
            <a:r>
              <a:rPr lang="en-US" dirty="0"/>
              <a:t> Price in year 2016 with a value of -21349.14.</a:t>
            </a:r>
          </a:p>
          <a:p>
            <a:endParaRPr lang="en-US" dirty="0"/>
          </a:p>
        </p:txBody>
      </p:sp>
    </p:spTree>
    <p:extLst>
      <p:ext uri="{BB962C8B-B14F-4D97-AF65-F5344CB8AC3E}">
        <p14:creationId xmlns:p14="http://schemas.microsoft.com/office/powerpoint/2010/main" val="397628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91A1-377E-DF49-9DF6-3C01EBE4927F}"/>
              </a:ext>
            </a:extLst>
          </p:cNvPr>
          <p:cNvSpPr>
            <a:spLocks noGrp="1"/>
          </p:cNvSpPr>
          <p:nvPr>
            <p:ph type="title"/>
          </p:nvPr>
        </p:nvSpPr>
        <p:spPr/>
        <p:txBody>
          <a:bodyPr>
            <a:normAutofit/>
          </a:bodyPr>
          <a:lstStyle/>
          <a:p>
            <a:pPr algn="ctr"/>
            <a:r>
              <a:rPr lang="en-US" sz="4000" b="1" dirty="0"/>
              <a:t>Methodology </a:t>
            </a:r>
          </a:p>
        </p:txBody>
      </p:sp>
      <p:sp>
        <p:nvSpPr>
          <p:cNvPr id="3" name="Content Placeholder 2">
            <a:extLst>
              <a:ext uri="{FF2B5EF4-FFF2-40B4-BE49-F238E27FC236}">
                <a16:creationId xmlns:a16="http://schemas.microsoft.com/office/drawing/2014/main" id="{2E388002-F93A-FA4C-9346-4DFAAB2E37A0}"/>
              </a:ext>
            </a:extLst>
          </p:cNvPr>
          <p:cNvSpPr>
            <a:spLocks noGrp="1"/>
          </p:cNvSpPr>
          <p:nvPr>
            <p:ph idx="1"/>
          </p:nvPr>
        </p:nvSpPr>
        <p:spPr/>
        <p:txBody>
          <a:bodyPr/>
          <a:lstStyle/>
          <a:p>
            <a:pPr marL="0" indent="0">
              <a:buNone/>
            </a:pPr>
            <a:r>
              <a:rPr lang="en-US" dirty="0"/>
              <a:t>The methodology is divided into four parts : </a:t>
            </a:r>
          </a:p>
          <a:p>
            <a:pPr marL="0" indent="0">
              <a:buNone/>
            </a:pPr>
            <a:endParaRPr lang="en-US" dirty="0"/>
          </a:p>
          <a:p>
            <a:pPr marL="0" indent="0">
              <a:buNone/>
            </a:pPr>
            <a:r>
              <a:rPr lang="en-US" b="1" dirty="0"/>
              <a:t>1.Data Exploration Phase</a:t>
            </a:r>
          </a:p>
          <a:p>
            <a:pPr marL="0" indent="0">
              <a:buNone/>
            </a:pPr>
            <a:r>
              <a:rPr lang="en-US" b="1" dirty="0"/>
              <a:t>2.Data Transformation </a:t>
            </a:r>
          </a:p>
          <a:p>
            <a:pPr marL="0" indent="0">
              <a:buNone/>
            </a:pPr>
            <a:r>
              <a:rPr lang="en-US" b="1" dirty="0"/>
              <a:t>3.Price Comparison </a:t>
            </a:r>
          </a:p>
          <a:p>
            <a:pPr marL="0" indent="0">
              <a:buNone/>
            </a:pPr>
            <a:r>
              <a:rPr lang="en-US" b="1" dirty="0"/>
              <a:t>4.Flagging Data </a:t>
            </a:r>
          </a:p>
        </p:txBody>
      </p:sp>
    </p:spTree>
    <p:extLst>
      <p:ext uri="{BB962C8B-B14F-4D97-AF65-F5344CB8AC3E}">
        <p14:creationId xmlns:p14="http://schemas.microsoft.com/office/powerpoint/2010/main" val="78333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A343-7654-B947-8CD8-A1690AE595A3}"/>
              </a:ext>
            </a:extLst>
          </p:cNvPr>
          <p:cNvSpPr>
            <a:spLocks noGrp="1"/>
          </p:cNvSpPr>
          <p:nvPr>
            <p:ph type="title"/>
          </p:nvPr>
        </p:nvSpPr>
        <p:spPr/>
        <p:txBody>
          <a:bodyPr/>
          <a:lstStyle/>
          <a:p>
            <a:pPr algn="ctr"/>
            <a:r>
              <a:rPr lang="en-US" dirty="0"/>
              <a:t>Data Exploration Phase </a:t>
            </a:r>
          </a:p>
        </p:txBody>
      </p:sp>
      <p:sp>
        <p:nvSpPr>
          <p:cNvPr id="3" name="Content Placeholder 2">
            <a:extLst>
              <a:ext uri="{FF2B5EF4-FFF2-40B4-BE49-F238E27FC236}">
                <a16:creationId xmlns:a16="http://schemas.microsoft.com/office/drawing/2014/main" id="{87F6C2FC-83CE-FC47-8274-C645B1F67D1D}"/>
              </a:ext>
            </a:extLst>
          </p:cNvPr>
          <p:cNvSpPr>
            <a:spLocks noGrp="1"/>
          </p:cNvSpPr>
          <p:nvPr>
            <p:ph idx="1"/>
          </p:nvPr>
        </p:nvSpPr>
        <p:spPr>
          <a:xfrm>
            <a:off x="677334" y="2160589"/>
            <a:ext cx="9125034" cy="4045139"/>
          </a:xfrm>
        </p:spPr>
        <p:txBody>
          <a:bodyPr>
            <a:normAutofit/>
          </a:bodyPr>
          <a:lstStyle/>
          <a:p>
            <a:r>
              <a:rPr lang="en-US" b="1" dirty="0"/>
              <a:t>Outliers</a:t>
            </a:r>
            <a:r>
              <a:rPr lang="en-US" dirty="0"/>
              <a:t> were analyzed in category of Kharif Crops , Rabi Crops and other crops on the basis of MSP*. </a:t>
            </a:r>
          </a:p>
          <a:p>
            <a:r>
              <a:rPr lang="en-US" dirty="0"/>
              <a:t>Any data point which is below </a:t>
            </a:r>
            <a:r>
              <a:rPr lang="en-US" b="1" dirty="0"/>
              <a:t>Q</a:t>
            </a:r>
            <a:r>
              <a:rPr lang="en-US" b="1" baseline="-25000" dirty="0"/>
              <a:t>1</a:t>
            </a:r>
            <a:r>
              <a:rPr lang="en-US" b="1" dirty="0"/>
              <a:t> – 1.5× IQR* </a:t>
            </a:r>
            <a:r>
              <a:rPr lang="en-US" dirty="0"/>
              <a:t>or above </a:t>
            </a:r>
            <a:r>
              <a:rPr lang="en-US" b="1" dirty="0"/>
              <a:t>Q</a:t>
            </a:r>
            <a:r>
              <a:rPr lang="en-US" b="1" baseline="-25000" dirty="0"/>
              <a:t>3</a:t>
            </a:r>
            <a:r>
              <a:rPr lang="en-US" b="1" dirty="0"/>
              <a:t>  + 1.5× IQR </a:t>
            </a:r>
            <a:r>
              <a:rPr lang="en-US" dirty="0"/>
              <a:t>is considered as an </a:t>
            </a:r>
            <a:r>
              <a:rPr lang="en-US" b="1" dirty="0"/>
              <a:t>outlier</a:t>
            </a:r>
            <a:r>
              <a:rPr lang="en-US" dirty="0"/>
              <a:t>, where </a:t>
            </a:r>
            <a:r>
              <a:rPr lang="en-US" b="1" dirty="0"/>
              <a:t>IQR = Q</a:t>
            </a:r>
            <a:r>
              <a:rPr lang="en-US" b="1" baseline="-25000" dirty="0"/>
              <a:t>3</a:t>
            </a:r>
            <a:r>
              <a:rPr lang="en-US" b="1" dirty="0"/>
              <a:t> – Q</a:t>
            </a:r>
            <a:r>
              <a:rPr lang="en-US" b="1" baseline="-25000" dirty="0"/>
              <a:t>1</a:t>
            </a:r>
            <a:r>
              <a:rPr lang="en-US" b="1" dirty="0"/>
              <a:t> </a:t>
            </a:r>
            <a:r>
              <a:rPr lang="en-US" dirty="0"/>
              <a:t>. </a:t>
            </a:r>
          </a:p>
          <a:p>
            <a:r>
              <a:rPr lang="en-US" dirty="0"/>
              <a:t>Similarly, outliers in monthly dataset, for modal price is also calculated on the basis of each APMC*** and commodity. </a:t>
            </a:r>
          </a:p>
          <a:p>
            <a:endParaRPr lang="en-US" dirty="0"/>
          </a:p>
          <a:p>
            <a:pPr marL="0" indent="0">
              <a:buNone/>
            </a:pPr>
            <a:r>
              <a:rPr lang="en-US" sz="1500" dirty="0"/>
              <a:t>*</a:t>
            </a:r>
            <a:r>
              <a:rPr lang="en-US" sz="1200" dirty="0"/>
              <a:t>MSP stands for Minimum Support Price.</a:t>
            </a:r>
          </a:p>
          <a:p>
            <a:pPr marL="0" indent="0">
              <a:buNone/>
            </a:pPr>
            <a:r>
              <a:rPr lang="en-US" sz="1200" dirty="0"/>
              <a:t>**IQR stands for Inter Quartile Range</a:t>
            </a:r>
            <a:r>
              <a:rPr lang="en-US" sz="1500" dirty="0"/>
              <a:t>.</a:t>
            </a:r>
          </a:p>
          <a:p>
            <a:pPr marL="0" indent="0">
              <a:buNone/>
            </a:pPr>
            <a:r>
              <a:rPr lang="en-US" sz="1300" dirty="0"/>
              <a:t>*** APMC stands for Agricultural Produce Market Committee</a:t>
            </a:r>
            <a:r>
              <a:rPr lang="en-US" sz="1700" b="1"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1250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6187-7419-A545-9423-3AAB899E7CF3}"/>
              </a:ext>
            </a:extLst>
          </p:cNvPr>
          <p:cNvSpPr>
            <a:spLocks noGrp="1"/>
          </p:cNvSpPr>
          <p:nvPr>
            <p:ph type="title"/>
          </p:nvPr>
        </p:nvSpPr>
        <p:spPr/>
        <p:txBody>
          <a:bodyPr/>
          <a:lstStyle/>
          <a:p>
            <a:pPr algn="ctr"/>
            <a:r>
              <a:rPr lang="en-US" dirty="0"/>
              <a:t>Data Transformation </a:t>
            </a:r>
          </a:p>
        </p:txBody>
      </p:sp>
      <p:sp>
        <p:nvSpPr>
          <p:cNvPr id="3" name="Content Placeholder 2">
            <a:extLst>
              <a:ext uri="{FF2B5EF4-FFF2-40B4-BE49-F238E27FC236}">
                <a16:creationId xmlns:a16="http://schemas.microsoft.com/office/drawing/2014/main" id="{FF548D90-5EA6-4C44-A46A-6E603EA5DE66}"/>
              </a:ext>
            </a:extLst>
          </p:cNvPr>
          <p:cNvSpPr>
            <a:spLocks noGrp="1"/>
          </p:cNvSpPr>
          <p:nvPr>
            <p:ph idx="1"/>
          </p:nvPr>
        </p:nvSpPr>
        <p:spPr>
          <a:xfrm>
            <a:off x="463296" y="1572768"/>
            <a:ext cx="10814304" cy="5145024"/>
          </a:xfrm>
        </p:spPr>
        <p:txBody>
          <a:bodyPr>
            <a:noAutofit/>
          </a:bodyPr>
          <a:lstStyle/>
          <a:p>
            <a:r>
              <a:rPr lang="en-US" sz="1700" b="1" dirty="0"/>
              <a:t>Judging Seasonality  : </a:t>
            </a:r>
          </a:p>
          <a:p>
            <a:pPr>
              <a:buFont typeface="Wingdings" pitchFamily="2" charset="2"/>
              <a:buChar char="q"/>
            </a:pPr>
            <a:r>
              <a:rPr lang="en-US" sz="1700" b="1" dirty="0"/>
              <a:t>Additive Seasonality* : </a:t>
            </a:r>
            <a:r>
              <a:rPr lang="en-US" sz="1700" dirty="0"/>
              <a:t>is</a:t>
            </a:r>
            <a:r>
              <a:rPr lang="en-US" sz="1700" b="1" dirty="0"/>
              <a:t> </a:t>
            </a:r>
            <a:r>
              <a:rPr lang="en-US" sz="1700" dirty="0"/>
              <a:t>de-</a:t>
            </a:r>
            <a:r>
              <a:rPr lang="en-US" sz="1700" dirty="0" err="1"/>
              <a:t>seasonalised</a:t>
            </a:r>
            <a:r>
              <a:rPr lang="en-US" sz="1700" dirty="0"/>
              <a:t> by subtracting each value from its corresponding seasonal index.</a:t>
            </a:r>
          </a:p>
          <a:p>
            <a:pPr>
              <a:buFont typeface="Wingdings" pitchFamily="2" charset="2"/>
              <a:buChar char="q"/>
            </a:pPr>
            <a:r>
              <a:rPr lang="en-US" sz="1700" b="1" dirty="0"/>
              <a:t>Multiplicative Seasonality** : </a:t>
            </a:r>
            <a:r>
              <a:rPr lang="en-US" sz="1700" dirty="0"/>
              <a:t>is done by dividing each value from its corresponding seasonal index.</a:t>
            </a:r>
          </a:p>
          <a:p>
            <a:r>
              <a:rPr lang="en-US" sz="1700" b="1" dirty="0"/>
              <a:t>Calculating Seasonal Index : S</a:t>
            </a:r>
            <a:r>
              <a:rPr lang="en-US" sz="1700" dirty="0"/>
              <a:t>easonal Indexes are calculated using </a:t>
            </a:r>
            <a:r>
              <a:rPr lang="en-US" sz="1700" b="1" dirty="0"/>
              <a:t>Centered Moving Average </a:t>
            </a:r>
            <a:r>
              <a:rPr lang="en-US" sz="1700" dirty="0"/>
              <a:t>method by taking an average of first 12 months , then next 12 months and so on. </a:t>
            </a:r>
          </a:p>
          <a:p>
            <a:r>
              <a:rPr lang="en-US" sz="1700" b="1" dirty="0"/>
              <a:t>Calculations : </a:t>
            </a:r>
          </a:p>
          <a:p>
            <a:pPr>
              <a:buFont typeface="Wingdings" pitchFamily="2" charset="2"/>
              <a:buChar char="q"/>
            </a:pPr>
            <a:r>
              <a:rPr lang="en-US" sz="1700" b="1" dirty="0"/>
              <a:t>Ratio :</a:t>
            </a:r>
            <a:r>
              <a:rPr lang="en-US" sz="1700" dirty="0"/>
              <a:t>is calculated by dividing actual price by its </a:t>
            </a:r>
            <a:r>
              <a:rPr lang="en-US" sz="1700" b="1" dirty="0"/>
              <a:t>Centered Moving Average.</a:t>
            </a:r>
            <a:r>
              <a:rPr lang="en-US" sz="1700" dirty="0"/>
              <a:t>  </a:t>
            </a:r>
          </a:p>
          <a:p>
            <a:pPr>
              <a:buFont typeface="Wingdings" pitchFamily="2" charset="2"/>
              <a:buChar char="q"/>
            </a:pPr>
            <a:r>
              <a:rPr lang="en-US" sz="1700" b="1" dirty="0"/>
              <a:t>Unadjusted factor : </a:t>
            </a:r>
            <a:r>
              <a:rPr lang="en-US" sz="1700" dirty="0"/>
              <a:t>is</a:t>
            </a:r>
            <a:r>
              <a:rPr lang="en-US" sz="1700" b="1" dirty="0"/>
              <a:t> </a:t>
            </a:r>
            <a:r>
              <a:rPr lang="en-US" sz="1700" dirty="0"/>
              <a:t>calculated by taking average of ratio of all years for similar months.</a:t>
            </a:r>
          </a:p>
          <a:p>
            <a:pPr>
              <a:buFont typeface="Wingdings" pitchFamily="2" charset="2"/>
              <a:buChar char="q"/>
            </a:pPr>
            <a:r>
              <a:rPr lang="en-US" sz="1700" b="1" dirty="0"/>
              <a:t>Adjusted factor :  </a:t>
            </a:r>
            <a:r>
              <a:rPr lang="en-US" sz="1700" dirty="0"/>
              <a:t>is calculated by multiplying it by number of months and by dividing it by the sum of  corresponding unadjusted factor of each year to get a seasonal index.</a:t>
            </a:r>
          </a:p>
          <a:p>
            <a:pPr>
              <a:buFont typeface="Wingdings" pitchFamily="2" charset="2"/>
              <a:buChar char="q"/>
            </a:pPr>
            <a:r>
              <a:rPr lang="en-US" sz="1700" b="1" dirty="0"/>
              <a:t>Deseasonalized Price </a:t>
            </a:r>
            <a:r>
              <a:rPr lang="en-US" sz="1700" dirty="0"/>
              <a:t>: is calculated by dividing actual price by its adjusted factor. </a:t>
            </a:r>
          </a:p>
          <a:p>
            <a:pPr>
              <a:buFont typeface="Wingdings" pitchFamily="2" charset="2"/>
              <a:buChar char="q"/>
            </a:pPr>
            <a:endParaRPr lang="en-US" sz="1700" b="1" dirty="0"/>
          </a:p>
          <a:p>
            <a:endParaRPr lang="en-US" sz="1700" b="1" dirty="0"/>
          </a:p>
          <a:p>
            <a:pPr marL="0" indent="0">
              <a:buNone/>
            </a:pPr>
            <a:endParaRPr lang="en-US" sz="1700" dirty="0"/>
          </a:p>
        </p:txBody>
      </p:sp>
    </p:spTree>
    <p:extLst>
      <p:ext uri="{BB962C8B-B14F-4D97-AF65-F5344CB8AC3E}">
        <p14:creationId xmlns:p14="http://schemas.microsoft.com/office/powerpoint/2010/main" val="332963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7160-4B98-794D-867C-A4FB230374DA}"/>
              </a:ext>
            </a:extLst>
          </p:cNvPr>
          <p:cNvSpPr>
            <a:spLocks noGrp="1"/>
          </p:cNvSpPr>
          <p:nvPr>
            <p:ph type="title"/>
          </p:nvPr>
        </p:nvSpPr>
        <p:spPr/>
        <p:txBody>
          <a:bodyPr/>
          <a:lstStyle/>
          <a:p>
            <a:r>
              <a:rPr lang="en-US" dirty="0"/>
              <a:t>Price Comparison and Flagging Data  </a:t>
            </a:r>
          </a:p>
        </p:txBody>
      </p:sp>
      <p:sp>
        <p:nvSpPr>
          <p:cNvPr id="3" name="Content Placeholder 2">
            <a:extLst>
              <a:ext uri="{FF2B5EF4-FFF2-40B4-BE49-F238E27FC236}">
                <a16:creationId xmlns:a16="http://schemas.microsoft.com/office/drawing/2014/main" id="{04AAF12D-F096-2E4C-AD60-A54115A9C056}"/>
              </a:ext>
            </a:extLst>
          </p:cNvPr>
          <p:cNvSpPr>
            <a:spLocks noGrp="1"/>
          </p:cNvSpPr>
          <p:nvPr>
            <p:ph idx="1"/>
          </p:nvPr>
        </p:nvSpPr>
        <p:spPr/>
        <p:txBody>
          <a:bodyPr/>
          <a:lstStyle/>
          <a:p>
            <a:r>
              <a:rPr lang="en-US" dirty="0"/>
              <a:t>Comparing Actual Price (which is Modal Price) with its MSP Price and Deseasonalized Price</a:t>
            </a:r>
          </a:p>
          <a:p>
            <a:pPr marL="0" indent="0">
              <a:buNone/>
            </a:pPr>
            <a:endParaRPr lang="en-US" dirty="0"/>
          </a:p>
          <a:p>
            <a:r>
              <a:rPr lang="en-US" b="1" dirty="0"/>
              <a:t>Variation Coefficient </a:t>
            </a:r>
            <a:r>
              <a:rPr lang="en-US" dirty="0"/>
              <a:t>is calculated using ratio of standard deviation to its Mean. Commodities with </a:t>
            </a:r>
            <a:r>
              <a:rPr lang="en-US" b="1" dirty="0"/>
              <a:t>High Variation Coefficient </a:t>
            </a:r>
            <a:r>
              <a:rPr lang="en-US" dirty="0"/>
              <a:t>represents highest fluctuation in its prices. </a:t>
            </a:r>
          </a:p>
        </p:txBody>
      </p:sp>
    </p:spTree>
    <p:extLst>
      <p:ext uri="{BB962C8B-B14F-4D97-AF65-F5344CB8AC3E}">
        <p14:creationId xmlns:p14="http://schemas.microsoft.com/office/powerpoint/2010/main" val="89522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4C85-63B7-3A40-BD08-D785A8E18EEA}"/>
              </a:ext>
            </a:extLst>
          </p:cNvPr>
          <p:cNvSpPr>
            <a:spLocks noGrp="1"/>
          </p:cNvSpPr>
          <p:nvPr>
            <p:ph type="title"/>
          </p:nvPr>
        </p:nvSpPr>
        <p:spPr/>
        <p:txBody>
          <a:bodyPr/>
          <a:lstStyle/>
          <a:p>
            <a:r>
              <a:rPr lang="en-US" dirty="0"/>
              <a:t>Why This Approach ? </a:t>
            </a:r>
          </a:p>
        </p:txBody>
      </p:sp>
      <p:sp>
        <p:nvSpPr>
          <p:cNvPr id="3" name="Content Placeholder 2">
            <a:extLst>
              <a:ext uri="{FF2B5EF4-FFF2-40B4-BE49-F238E27FC236}">
                <a16:creationId xmlns:a16="http://schemas.microsoft.com/office/drawing/2014/main" id="{A4392F13-A910-AF43-BCAE-8879517976BE}"/>
              </a:ext>
            </a:extLst>
          </p:cNvPr>
          <p:cNvSpPr>
            <a:spLocks noGrp="1"/>
          </p:cNvSpPr>
          <p:nvPr>
            <p:ph idx="1"/>
          </p:nvPr>
        </p:nvSpPr>
        <p:spPr/>
        <p:txBody>
          <a:bodyPr/>
          <a:lstStyle/>
          <a:p>
            <a:r>
              <a:rPr lang="en-US" b="1" dirty="0"/>
              <a:t>Identification of outliers : </a:t>
            </a:r>
            <a:r>
              <a:rPr lang="en-US" dirty="0"/>
              <a:t>is important as presence of outliers indicates biased data .The reason for biases in data could be such as data may have been coded incorrectly or experiment may not have been performed correctly.</a:t>
            </a:r>
            <a:endParaRPr lang="en-IN" dirty="0"/>
          </a:p>
          <a:p>
            <a:r>
              <a:rPr lang="en-US" b="1" dirty="0"/>
              <a:t>Deseasonalizing Prices : </a:t>
            </a:r>
            <a:r>
              <a:rPr lang="en-US" dirty="0"/>
              <a:t>is important for decoding the underlying trends in the data, which were masked due to seasonality factor. It balances out the short term fluctuations and identifies the long term trend.</a:t>
            </a:r>
          </a:p>
        </p:txBody>
      </p:sp>
    </p:spTree>
    <p:extLst>
      <p:ext uri="{BB962C8B-B14F-4D97-AF65-F5344CB8AC3E}">
        <p14:creationId xmlns:p14="http://schemas.microsoft.com/office/powerpoint/2010/main" val="271172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CD-CBDA-AB44-8A4C-0A1F347BEC64}"/>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7E3911E8-6336-914C-84FE-885C62BF3BA0}"/>
              </a:ext>
            </a:extLst>
          </p:cNvPr>
          <p:cNvSpPr>
            <a:spLocks noGrp="1"/>
          </p:cNvSpPr>
          <p:nvPr>
            <p:ph idx="1"/>
          </p:nvPr>
        </p:nvSpPr>
        <p:spPr/>
        <p:txBody>
          <a:bodyPr/>
          <a:lstStyle/>
          <a:p>
            <a:r>
              <a:rPr lang="en-US" dirty="0"/>
              <a:t>Replaced Nan values in commodity’s modal price with average price of that commodity so that empty values do not interfere with data processing.</a:t>
            </a:r>
          </a:p>
          <a:p>
            <a:r>
              <a:rPr lang="en-US" dirty="0"/>
              <a:t>Variation coefficient above 3 standard deviation from its mean values which is 99 percentile is considered as a </a:t>
            </a:r>
            <a:r>
              <a:rPr lang="en-US" b="1" dirty="0"/>
              <a:t>bar value</a:t>
            </a:r>
            <a:r>
              <a:rPr lang="en-US" dirty="0"/>
              <a:t>. Any value exceeding this limit value is considered in the highest price fluctuation category. </a:t>
            </a:r>
          </a:p>
        </p:txBody>
      </p:sp>
    </p:spTree>
    <p:extLst>
      <p:ext uri="{BB962C8B-B14F-4D97-AF65-F5344CB8AC3E}">
        <p14:creationId xmlns:p14="http://schemas.microsoft.com/office/powerpoint/2010/main" val="156203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67D6-72E9-D94D-92B9-E4E7DD7BF545}"/>
              </a:ext>
            </a:extLst>
          </p:cNvPr>
          <p:cNvSpPr>
            <a:spLocks noGrp="1"/>
          </p:cNvSpPr>
          <p:nvPr>
            <p:ph type="title"/>
          </p:nvPr>
        </p:nvSpPr>
        <p:spPr/>
        <p:txBody>
          <a:bodyPr/>
          <a:lstStyle/>
          <a:p>
            <a:r>
              <a:rPr lang="en-US" dirty="0"/>
              <a:t>Shortcomings</a:t>
            </a:r>
          </a:p>
        </p:txBody>
      </p:sp>
      <p:sp>
        <p:nvSpPr>
          <p:cNvPr id="3" name="Content Placeholder 2">
            <a:extLst>
              <a:ext uri="{FF2B5EF4-FFF2-40B4-BE49-F238E27FC236}">
                <a16:creationId xmlns:a16="http://schemas.microsoft.com/office/drawing/2014/main" id="{6ACAB871-B7C3-7141-BA8C-F0FFD556123D}"/>
              </a:ext>
            </a:extLst>
          </p:cNvPr>
          <p:cNvSpPr>
            <a:spLocks noGrp="1"/>
          </p:cNvSpPr>
          <p:nvPr>
            <p:ph idx="1"/>
          </p:nvPr>
        </p:nvSpPr>
        <p:spPr/>
        <p:txBody>
          <a:bodyPr/>
          <a:lstStyle/>
          <a:p>
            <a:pPr>
              <a:buFont typeface="Wingdings" pitchFamily="2" charset="2"/>
              <a:buChar char="Ø"/>
            </a:pPr>
            <a:r>
              <a:rPr lang="en-US" b="1" dirty="0"/>
              <a:t>Statistical outlier detection meth</a:t>
            </a:r>
            <a:r>
              <a:rPr lang="en-US" dirty="0"/>
              <a:t>ods served certain problems: </a:t>
            </a:r>
          </a:p>
          <a:p>
            <a:pPr>
              <a:buFont typeface="Wingdings" pitchFamily="2" charset="2"/>
              <a:buChar char="q"/>
            </a:pPr>
            <a:r>
              <a:rPr lang="en-US" dirty="0"/>
              <a:t>Cannot be applied in case of multi dimensional space. </a:t>
            </a:r>
          </a:p>
          <a:p>
            <a:pPr>
              <a:buFont typeface="Wingdings" pitchFamily="2" charset="2"/>
              <a:buChar char="q"/>
            </a:pPr>
            <a:r>
              <a:rPr lang="en-US" dirty="0"/>
              <a:t>Limited to large Real world databases because no prior knowledge is available  regarding the distribution of dataset</a:t>
            </a:r>
          </a:p>
          <a:p>
            <a:pPr>
              <a:buFont typeface="Wingdings" pitchFamily="2" charset="2"/>
              <a:buChar char="Ø"/>
            </a:pPr>
            <a:r>
              <a:rPr lang="en-US" b="1" dirty="0"/>
              <a:t>Centered Moving Average </a:t>
            </a:r>
            <a:r>
              <a:rPr lang="en-US" dirty="0"/>
              <a:t>method has certain limitations : </a:t>
            </a:r>
          </a:p>
          <a:p>
            <a:pPr>
              <a:buFont typeface="Wingdings" pitchFamily="2" charset="2"/>
              <a:buChar char="q"/>
            </a:pPr>
            <a:r>
              <a:rPr lang="en-US" dirty="0"/>
              <a:t>Not Applicable in case of short time series. </a:t>
            </a:r>
          </a:p>
          <a:p>
            <a:pPr>
              <a:buFont typeface="Wingdings" pitchFamily="2" charset="2"/>
              <a:buChar char="q"/>
            </a:pPr>
            <a:r>
              <a:rPr lang="en-US" dirty="0"/>
              <a:t>Does not take into Account the data outside the average period. </a:t>
            </a:r>
          </a:p>
          <a:p>
            <a:pPr marL="0" indent="0">
              <a:buNone/>
            </a:pPr>
            <a:endParaRPr lang="en-US" dirty="0"/>
          </a:p>
        </p:txBody>
      </p:sp>
    </p:spTree>
    <p:extLst>
      <p:ext uri="{BB962C8B-B14F-4D97-AF65-F5344CB8AC3E}">
        <p14:creationId xmlns:p14="http://schemas.microsoft.com/office/powerpoint/2010/main" val="1239725103"/>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{F14D3467-1C1E-9449-943E-BCC9872B7C88}tf10001060</Template>
  <TotalTime>313</TotalTime>
  <Words>1199</Words>
  <Application>Microsoft Macintosh PowerPoint</Application>
  <PresentationFormat>Widescreen</PresentationFormat>
  <Paragraphs>130</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Agricultural Commodity Prices in Maharashtra  using Time Series Analysis   </vt:lpstr>
      <vt:lpstr>Aim</vt:lpstr>
      <vt:lpstr>Methodology </vt:lpstr>
      <vt:lpstr>Data Exploration Phase </vt:lpstr>
      <vt:lpstr>Data Transformation </vt:lpstr>
      <vt:lpstr>Price Comparison and Flagging Data  </vt:lpstr>
      <vt:lpstr>Why This Approach ? </vt:lpstr>
      <vt:lpstr>Assumptions </vt:lpstr>
      <vt:lpstr>Shortcomings</vt:lpstr>
      <vt:lpstr>Problems Faced</vt:lpstr>
      <vt:lpstr>Insights </vt:lpstr>
      <vt:lpstr>Kharif Crops</vt:lpstr>
      <vt:lpstr>Kharif Crops</vt:lpstr>
      <vt:lpstr>Kharif Crops</vt:lpstr>
      <vt:lpstr>Rabi Crops</vt:lpstr>
      <vt:lpstr>Rabi Crops</vt:lpstr>
      <vt:lpstr>Rabi Crops</vt:lpstr>
      <vt:lpstr>Rabi Crops</vt:lpstr>
      <vt:lpstr>Identifying Seasonality Type </vt:lpstr>
      <vt:lpstr>Comparing Raw Seasonalized and Deseasonalized Prices </vt:lpstr>
      <vt:lpstr>Calculating Deseasonalized Prices </vt:lpstr>
      <vt:lpstr>Top 30 Highest Price Fluctuating  Commodities </vt:lpstr>
      <vt:lpstr>Alternative Approach : For Transforming Time Series </vt:lpstr>
      <vt:lpstr>What else could have been done ? </vt:lpstr>
      <vt:lpstr>Tools Used</vt:lpstr>
      <vt:lpstr>Conclusions</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Behl</dc:creator>
  <cp:lastModifiedBy>Parul Behl</cp:lastModifiedBy>
  <cp:revision>29</cp:revision>
  <dcterms:created xsi:type="dcterms:W3CDTF">2019-03-08T09:39:38Z</dcterms:created>
  <dcterms:modified xsi:type="dcterms:W3CDTF">2019-03-08T22:23:16Z</dcterms:modified>
</cp:coreProperties>
</file>