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800" b="1">
                <a:solidFill>
                  <a:srgbClr val="14213D"/>
                </a:solidFill>
              </a:defRPr>
            </a:pPr>
            <a:r>
              <a:t>Strategic Partnership Opportunity</a:t>
            </a:r>
          </a:p>
        </p:txBody>
      </p:sp>
      <p:sp>
        <p:nvSpPr>
          <p:cNvPr id="3" name="Subtitle 2"/>
          <p:cNvSpPr>
            <a:spLocks noGrp="1"/>
          </p:cNvSpPr>
          <p:nvPr>
            <p:ph type="subTitle" idx="1"/>
          </p:nvPr>
        </p:nvSpPr>
        <p:spPr/>
        <p:txBody>
          <a:bodyPr/>
          <a:lstStyle/>
          <a:p>
            <a:pPr>
              <a:defRPr sz="2800">
                <a:solidFill>
                  <a:srgbClr val="34495E"/>
                </a:solidFill>
              </a:defRPr>
            </a:pPr>
            <a:r>
              <a:t>Tesla Business Transformation Overview</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b="1">
                <a:solidFill>
                  <a:srgbClr val="14213D"/>
                </a:solidFill>
              </a:defRPr>
            </a:pPr>
            <a:r>
              <a:t>Company Overview</a:t>
            </a:r>
          </a:p>
        </p:txBody>
      </p:sp>
      <p:sp>
        <p:nvSpPr>
          <p:cNvPr id="3" name="Content Placeholder 2"/>
          <p:cNvSpPr>
            <a:spLocks noGrp="1"/>
          </p:cNvSpPr>
          <p:nvPr>
            <p:ph idx="1"/>
          </p:nvPr>
        </p:nvSpPr>
        <p:spPr/>
        <p:txBody>
          <a:bodyPr/>
          <a:lstStyle/>
          <a:p>
            <a:pPr>
              <a:spcBef>
                <a:spcPts val="800"/>
              </a:spcBef>
              <a:defRPr sz="2400">
                <a:solidFill>
                  <a:srgbClr val="2C3E50"/>
                </a:solidFill>
              </a:defRPr>
            </a:pPr>
            <a:r>
              <a:t>Current State: Tesla maintains market leadership but faces intensifying competition from traditional automakers and new EV entrants investing heavily in AI capabilities, creating pressure to accelerate innovation across manufacturing, autonomous driving, and customer experience</a:t>
            </a:r>
          </a:p>
          <a:p>
            <a:pPr>
              <a:spcBef>
                <a:spcPts val="800"/>
              </a:spcBef>
              <a:defRPr sz="2400">
                <a:solidFill>
                  <a:srgbClr val="2C3E50"/>
                </a:solidFill>
              </a:defRPr>
            </a:pPr>
          </a:p>
          <a:p>
            <a:pPr>
              <a:spcBef>
                <a:spcPts val="800"/>
              </a:spcBef>
              <a:defRPr sz="2400">
                <a:solidFill>
                  <a:srgbClr val="2C3E50"/>
                </a:solidFill>
              </a:defRPr>
            </a:pPr>
            <a:r>
              <a:t>Key Business Metrics:</a:t>
            </a:r>
          </a:p>
          <a:p>
            <a:pPr>
              <a:spcBef>
                <a:spcPts val="800"/>
              </a:spcBef>
              <a:defRPr sz="2400">
                <a:solidFill>
                  <a:srgbClr val="2C3E50"/>
                </a:solidFill>
              </a:defRPr>
            </a:pPr>
            <a:r>
              <a:t>• Global leader in electric vehicles and clean energy</a:t>
            </a:r>
          </a:p>
          <a:p>
            <a:pPr>
              <a:spcBef>
                <a:spcPts val="800"/>
              </a:spcBef>
              <a:defRPr sz="2400">
                <a:solidFill>
                  <a:srgbClr val="2C3E50"/>
                </a:solidFill>
              </a:defRPr>
            </a:pPr>
            <a:r>
              <a:t>• 2+ million vehicle annual production capacity</a:t>
            </a:r>
          </a:p>
          <a:p>
            <a:pPr>
              <a:spcBef>
                <a:spcPts val="800"/>
              </a:spcBef>
              <a:defRPr sz="2400">
                <a:solidFill>
                  <a:srgbClr val="2C3E50"/>
                </a:solidFill>
              </a:defRPr>
            </a:pPr>
            <a:r>
              <a:t>• World's largest fast-charging network operator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b="1">
                <a:solidFill>
                  <a:srgbClr val="14213D"/>
                </a:solidFill>
              </a:defRPr>
            </a:pPr>
            <a:r>
              <a:t>Strategic Opportunities Identified</a:t>
            </a:r>
          </a:p>
        </p:txBody>
      </p:sp>
      <p:sp>
        <p:nvSpPr>
          <p:cNvPr id="3" name="Content Placeholder 2"/>
          <p:cNvSpPr>
            <a:spLocks noGrp="1"/>
          </p:cNvSpPr>
          <p:nvPr>
            <p:ph idx="1"/>
          </p:nvPr>
        </p:nvSpPr>
        <p:spPr/>
        <p:txBody>
          <a:bodyPr/>
          <a:lstStyle/>
          <a:p>
            <a:pPr>
              <a:spcBef>
                <a:spcPts val="800"/>
              </a:spcBef>
              <a:defRPr sz="2400">
                <a:solidFill>
                  <a:srgbClr val="2C3E50"/>
                </a:solidFill>
              </a:defRPr>
            </a:pPr>
            <a:r>
              <a:t>Manufacturing Excellence: Transform Gigafactory operations to achieve industry-leading efficiency and cost position through intelligent automation and predictive optimization</a:t>
            </a:r>
          </a:p>
          <a:p>
            <a:pPr>
              <a:spcBef>
                <a:spcPts val="800"/>
              </a:spcBef>
              <a:defRPr sz="2400">
                <a:solidFill>
                  <a:srgbClr val="2C3E50"/>
                </a:solidFill>
              </a:defRPr>
            </a:pPr>
            <a:r>
              <a:t>Autonomous Driving Leadership: Accelerate Full Self-Driving development and deployment by leveraging Tesla's unique fleet data advantage and vertical integration</a:t>
            </a:r>
          </a:p>
          <a:p>
            <a:pPr>
              <a:spcBef>
                <a:spcPts val="800"/>
              </a:spcBef>
              <a:defRPr sz="2400">
                <a:solidFill>
                  <a:srgbClr val="2C3E50"/>
                </a:solidFill>
              </a:defRPr>
            </a:pPr>
            <a:r>
              <a:t>Integrated Customer Experience: Create seamless, personalized experiences across Tesla's entire ecosystem - vehicles, energy products, and charging network</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b="1">
                <a:solidFill>
                  <a:srgbClr val="14213D"/>
                </a:solidFill>
              </a:defRPr>
            </a:pPr>
            <a:r>
              <a:t>Potential Business Value</a:t>
            </a:r>
          </a:p>
        </p:txBody>
      </p:sp>
      <p:sp>
        <p:nvSpPr>
          <p:cNvPr id="3" name="Content Placeholder 2"/>
          <p:cNvSpPr>
            <a:spLocks noGrp="1"/>
          </p:cNvSpPr>
          <p:nvPr>
            <p:ph idx="1"/>
          </p:nvPr>
        </p:nvSpPr>
        <p:spPr/>
        <p:txBody>
          <a:bodyPr/>
          <a:lstStyle/>
          <a:p>
            <a:pPr>
              <a:spcBef>
                <a:spcPts val="800"/>
              </a:spcBef>
              <a:defRPr sz="2400">
                <a:solidFill>
                  <a:srgbClr val="2C3E50"/>
                </a:solidFill>
              </a:defRPr>
            </a:pPr>
            <a:r>
              <a:t>Potential Value Creation:</a:t>
            </a:r>
          </a:p>
          <a:p>
            <a:pPr>
              <a:spcBef>
                <a:spcPts val="800"/>
              </a:spcBef>
              <a:defRPr sz="2400">
                <a:solidFill>
                  <a:srgbClr val="2C3E50"/>
                </a:solidFill>
              </a:defRPr>
            </a:pPr>
            <a:r>
              <a:t>• Cost optimization potential: 20-40% reduction in manufacturing costs</a:t>
            </a:r>
          </a:p>
          <a:p>
            <a:pPr>
              <a:spcBef>
                <a:spcPts val="800"/>
              </a:spcBef>
              <a:defRPr sz="2400">
                <a:solidFill>
                  <a:srgbClr val="2C3E50"/>
                </a:solidFill>
              </a:defRPr>
            </a:pPr>
            <a:r>
              <a:t>• Efficiency improvement: 25-45% operational efficiency gains across facilities</a:t>
            </a:r>
          </a:p>
          <a:p>
            <a:pPr>
              <a:spcBef>
                <a:spcPts val="800"/>
              </a:spcBef>
              <a:defRPr sz="2400">
                <a:solidFill>
                  <a:srgbClr val="2C3E50"/>
                </a:solidFill>
              </a:defRPr>
            </a:pPr>
            <a:r>
              <a:t>• Revenue growth enablement: 15-25% market share expansion through competitive advantages</a:t>
            </a:r>
          </a:p>
          <a:p>
            <a:pPr>
              <a:spcBef>
                <a:spcPts val="800"/>
              </a:spcBef>
              <a:defRPr sz="2400">
                <a:solidFill>
                  <a:srgbClr val="2C3E50"/>
                </a:solidFill>
              </a:defRPr>
            </a:pPr>
          </a:p>
          <a:p>
            <a:pPr>
              <a:spcBef>
                <a:spcPts val="800"/>
              </a:spcBef>
              <a:defRPr sz="2400">
                <a:solidFill>
                  <a:srgbClr val="2C3E50"/>
                </a:solidFill>
              </a:defRPr>
            </a:pPr>
            <a:r>
              <a:t>Timeline: Initial results in 6-18 months with 400-600% ROI within 24 months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b="1">
                <a:solidFill>
                  <a:srgbClr val="14213D"/>
                </a:solidFill>
              </a:defRPr>
            </a:pPr>
            <a:r>
              <a:t>Proposed Next Steps</a:t>
            </a:r>
          </a:p>
        </p:txBody>
      </p:sp>
      <p:sp>
        <p:nvSpPr>
          <p:cNvPr id="3" name="Content Placeholder 2"/>
          <p:cNvSpPr>
            <a:spLocks noGrp="1"/>
          </p:cNvSpPr>
          <p:nvPr>
            <p:ph idx="1"/>
          </p:nvPr>
        </p:nvSpPr>
        <p:spPr/>
        <p:txBody>
          <a:bodyPr/>
          <a:lstStyle/>
          <a:p>
            <a:pPr>
              <a:spcBef>
                <a:spcPts val="800"/>
              </a:spcBef>
              <a:defRPr sz="2400">
                <a:solidFill>
                  <a:srgbClr val="2C3E50"/>
                </a:solidFill>
              </a:defRPr>
            </a:pPr>
            <a:r>
              <a:t>Detailed assessment of Tesla's current AI readiness and infrastructure capabilities</a:t>
            </a:r>
          </a:p>
          <a:p>
            <a:pPr>
              <a:spcBef>
                <a:spcPts val="800"/>
              </a:spcBef>
              <a:defRPr sz="2400">
                <a:solidFill>
                  <a:srgbClr val="2C3E50"/>
                </a:solidFill>
              </a:defRPr>
            </a:pPr>
            <a:r>
              <a:t>Proof of concept development for highest-impact manufacturing optimization use case</a:t>
            </a:r>
          </a:p>
          <a:p>
            <a:pPr>
              <a:spcBef>
                <a:spcPts val="800"/>
              </a:spcBef>
              <a:defRPr sz="2400">
                <a:solidFill>
                  <a:srgbClr val="2C3E50"/>
                </a:solidFill>
              </a:defRPr>
            </a:pPr>
            <a:r>
              <a:t>Comprehensive transformation roadmap with phased implementation strategy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