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bddd9bde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bddd9bde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edbc9168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edbc9168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edbc9168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4edbc9168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bddd9bde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bddd9bde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lm-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bddd9bde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bddd9bde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edbc9168f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4edbc9168f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bddd9bde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4bddd9bde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4edbc9168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4edbc9168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bcf25e4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bcf25e4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bddd9bd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bddd9bd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bddd9bde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bddd9bd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bddd9bde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bddd9bde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ca03f67a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ca03f67a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edbc9168f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edbc9168f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bddd9bde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bddd9bde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bddd9bde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bddd9bde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rxiv.org/abs/2406.07835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rxiv.org/abs/2406.07835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/>
              <a:t>Enhancing Scientific Literature Analysis with a RAG System</a:t>
            </a:r>
            <a:endParaRPr sz="32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6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Jin Huang, Xuteng Luo, Omkar Vodela, Aarya Kulshrestha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Michigan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</a:t>
            </a:r>
            <a:r>
              <a:rPr lang="en"/>
              <a:t> 18, 2025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Method: RAG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8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684475" y="1249200"/>
            <a:ext cx="1666500" cy="16665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Rag</a:t>
            </a: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3450600" y="1249200"/>
            <a:ext cx="1666500" cy="16665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Answers</a:t>
            </a: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6216725" y="1249200"/>
            <a:ext cx="1666500" cy="16665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Queries</a:t>
            </a:r>
            <a:endParaRPr/>
          </a:p>
        </p:txBody>
      </p:sp>
      <p:cxnSp>
        <p:nvCxnSpPr>
          <p:cNvPr id="131" name="Google Shape;131;p22"/>
          <p:cNvCxnSpPr>
            <a:endCxn id="129" idx="2"/>
          </p:cNvCxnSpPr>
          <p:nvPr/>
        </p:nvCxnSpPr>
        <p:spPr>
          <a:xfrm>
            <a:off x="2351100" y="2082450"/>
            <a:ext cx="109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2"/>
          <p:cNvCxnSpPr>
            <a:stCxn id="129" idx="6"/>
            <a:endCxn id="130" idx="2"/>
          </p:cNvCxnSpPr>
          <p:nvPr/>
        </p:nvCxnSpPr>
        <p:spPr>
          <a:xfrm>
            <a:off x="5117100" y="2082450"/>
            <a:ext cx="109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22"/>
          <p:cNvSpPr txBox="1"/>
          <p:nvPr/>
        </p:nvSpPr>
        <p:spPr>
          <a:xfrm>
            <a:off x="3652650" y="684775"/>
            <a:ext cx="12624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Evolution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34" name="Google Shape;134;p22" title="embedding_projection.png"/>
          <p:cNvPicPr preferRelativeResize="0"/>
          <p:nvPr/>
        </p:nvPicPr>
        <p:blipFill rotWithShape="1">
          <a:blip r:embed="rId3">
            <a:alphaModFix/>
          </a:blip>
          <a:srcRect b="0" l="13533" r="15464" t="10265"/>
          <a:stretch/>
        </p:blipFill>
        <p:spPr>
          <a:xfrm>
            <a:off x="2947025" y="3012425"/>
            <a:ext cx="2673649" cy="180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 title="expand_query_embedding_projection.png"/>
          <p:cNvPicPr preferRelativeResize="0"/>
          <p:nvPr/>
        </p:nvPicPr>
        <p:blipFill rotWithShape="1">
          <a:blip r:embed="rId4">
            <a:alphaModFix/>
          </a:blip>
          <a:srcRect b="0" l="11817" r="10330" t="10968"/>
          <a:stretch/>
        </p:blipFill>
        <p:spPr>
          <a:xfrm>
            <a:off x="6151725" y="3012425"/>
            <a:ext cx="2613701" cy="180607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396775" y="3129300"/>
            <a:ext cx="2241900" cy="18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Embed data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Document </a:t>
            </a:r>
            <a:r>
              <a:rPr b="1" lang="en">
                <a:solidFill>
                  <a:schemeClr val="dk1"/>
                </a:solidFill>
              </a:rPr>
              <a:t>R</a:t>
            </a:r>
            <a:r>
              <a:rPr lang="en">
                <a:solidFill>
                  <a:schemeClr val="dk1"/>
                </a:solidFill>
              </a:rPr>
              <a:t>etrieval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Data </a:t>
            </a:r>
            <a:r>
              <a:rPr b="1" lang="en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ugmentation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LLM </a:t>
            </a:r>
            <a:r>
              <a:rPr b="1" lang="en">
                <a:solidFill>
                  <a:schemeClr val="dk1"/>
                </a:solidFill>
              </a:rPr>
              <a:t>G</a:t>
            </a:r>
            <a:r>
              <a:rPr lang="en">
                <a:solidFill>
                  <a:schemeClr val="dk1"/>
                </a:solidFill>
              </a:rPr>
              <a:t>eneration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Method: RAG</a:t>
            </a:r>
            <a:endParaRPr/>
          </a:p>
        </p:txBody>
      </p:sp>
      <p:pic>
        <p:nvPicPr>
          <p:cNvPr id="143" name="Google Shape;143;p23" title="crossencoder_projec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538" y="1152473"/>
            <a:ext cx="4760923" cy="367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Method: RAG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5276475" y="1152475"/>
            <a:ext cx="371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9154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69"/>
              <a:buChar char="●"/>
            </a:pPr>
            <a:r>
              <a:rPr lang="en" sz="1268">
                <a:solidFill>
                  <a:schemeClr val="dk1"/>
                </a:solidFill>
              </a:rPr>
              <a:t>E</a:t>
            </a:r>
            <a:r>
              <a:rPr lang="en" sz="1268">
                <a:solidFill>
                  <a:schemeClr val="dk1"/>
                </a:solidFill>
              </a:rPr>
              <a:t>mbed all documents using a dense retriever (contriever-msmarco).</a:t>
            </a:r>
            <a:endParaRPr sz="1268">
              <a:solidFill>
                <a:schemeClr val="dk1"/>
              </a:solidFill>
            </a:endParaRPr>
          </a:p>
          <a:p>
            <a:pPr indent="-309154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69"/>
              <a:buChar char="●"/>
            </a:pPr>
            <a:r>
              <a:rPr lang="en" sz="1268">
                <a:solidFill>
                  <a:schemeClr val="dk1"/>
                </a:solidFill>
              </a:rPr>
              <a:t>For each evaluation query, retrieve K top documents</a:t>
            </a:r>
            <a:endParaRPr sz="1268">
              <a:solidFill>
                <a:schemeClr val="dk1"/>
              </a:solidFill>
            </a:endParaRPr>
          </a:p>
          <a:p>
            <a:pPr indent="-309154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69"/>
              <a:buChar char="●"/>
            </a:pPr>
            <a:r>
              <a:rPr lang="en" sz="1268">
                <a:solidFill>
                  <a:schemeClr val="dk1"/>
                </a:solidFill>
              </a:rPr>
              <a:t>Apply filters for deduplication, decontamination (remove overlap with test data)</a:t>
            </a:r>
            <a:endParaRPr sz="1268">
              <a:solidFill>
                <a:schemeClr val="dk1"/>
              </a:solidFill>
            </a:endParaRPr>
          </a:p>
          <a:p>
            <a:pPr indent="-309154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69"/>
              <a:buChar char="●"/>
            </a:pPr>
            <a:r>
              <a:rPr lang="en" sz="1268">
                <a:solidFill>
                  <a:schemeClr val="dk1"/>
                </a:solidFill>
              </a:rPr>
              <a:t>Rerank using a cross-encoder for more precise document ranking</a:t>
            </a:r>
            <a:endParaRPr sz="1268">
              <a:solidFill>
                <a:schemeClr val="dk1"/>
              </a:solidFill>
            </a:endParaRPr>
          </a:p>
          <a:p>
            <a:pPr indent="-309154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69"/>
              <a:buChar char="●"/>
            </a:pPr>
            <a:r>
              <a:rPr lang="en" sz="1268">
                <a:solidFill>
                  <a:schemeClr val="dk1"/>
                </a:solidFill>
              </a:rPr>
              <a:t>Run evaluation tasks to generate fine-grained metrics</a:t>
            </a:r>
            <a:endParaRPr sz="1268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190">
              <a:solidFill>
                <a:schemeClr val="dk1"/>
              </a:solidFill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500" y="1823725"/>
            <a:ext cx="4461174" cy="20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Analysis 1 </a:t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90" y="1216000"/>
            <a:ext cx="7632621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Analysis 2 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Results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BM-25 </a:t>
            </a:r>
            <a:r>
              <a:rPr lang="en">
                <a:solidFill>
                  <a:schemeClr val="dk1"/>
                </a:solidFill>
              </a:rPr>
              <a:t>retrieved</a:t>
            </a:r>
            <a:r>
              <a:rPr lang="en">
                <a:solidFill>
                  <a:schemeClr val="dk1"/>
                </a:solidFill>
              </a:rPr>
              <a:t> documents harm the performance and RAG brings a small </a:t>
            </a:r>
            <a:r>
              <a:rPr lang="en">
                <a:solidFill>
                  <a:schemeClr val="dk1"/>
                </a:solidFill>
              </a:rPr>
              <a:t>performance</a:t>
            </a:r>
            <a:r>
              <a:rPr lang="en">
                <a:solidFill>
                  <a:schemeClr val="dk1"/>
                </a:solidFill>
              </a:rPr>
              <a:t> improvement, indicating the </a:t>
            </a:r>
            <a:r>
              <a:rPr lang="en">
                <a:solidFill>
                  <a:schemeClr val="dk1"/>
                </a:solidFill>
              </a:rPr>
              <a:t>effectiveness</a:t>
            </a:r>
            <a:r>
              <a:rPr lang="en">
                <a:solidFill>
                  <a:schemeClr val="dk1"/>
                </a:solidFill>
              </a:rPr>
              <a:t> of our RAG module.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Analysis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number of </a:t>
            </a:r>
            <a:r>
              <a:rPr lang="en">
                <a:solidFill>
                  <a:schemeClr val="dk1"/>
                </a:solidFill>
              </a:rPr>
              <a:t>documents</a:t>
            </a:r>
            <a:r>
              <a:rPr lang="en">
                <a:solidFill>
                  <a:schemeClr val="dk1"/>
                </a:solidFill>
              </a:rPr>
              <a:t> in current vector database is small (1k) → limited </a:t>
            </a:r>
            <a:r>
              <a:rPr lang="en">
                <a:solidFill>
                  <a:schemeClr val="dk1"/>
                </a:solidFill>
              </a:rPr>
              <a:t>knowledge</a:t>
            </a:r>
            <a:r>
              <a:rPr lang="en">
                <a:solidFill>
                  <a:schemeClr val="dk1"/>
                </a:solidFill>
              </a:rPr>
              <a:t> coverage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SciRIFF is mostly a in-context benchmark, i.e. not strictly rely on external knowledge → the small improvement from RAG is understandable.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 and Contributions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What We Did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Extended the SciLitLLM pipeline with a Retrieval-Augmented Generation (RAG) module for scientific literature analysis.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Conducted direct comparisons between lexical (BM25) and</a:t>
            </a:r>
            <a:r>
              <a:rPr lang="en" sz="1500">
                <a:solidFill>
                  <a:schemeClr val="dk1"/>
                </a:solidFill>
              </a:rPr>
              <a:t> various semantic (</a:t>
            </a:r>
            <a:r>
              <a:rPr lang="en" sz="1500">
                <a:solidFill>
                  <a:schemeClr val="dk1"/>
                </a:solidFill>
              </a:rPr>
              <a:t>RAG) retrieval methods to find the most appropriate pipeline.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Takeaways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RAG pipelines provide better factual accuracy and reduce hallucinations by grounding responses in verifiable source documents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Preprocessing is everything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Adding rerankers, query expansion, or hybrid retrievers can improve performance — but increase latency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Human evaluation and retrieval precision provided a better picture of real-world performance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Considerations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Real-World Risks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Hallucinations remain a threat</a:t>
            </a:r>
            <a:r>
              <a:rPr lang="en" sz="1300">
                <a:solidFill>
                  <a:schemeClr val="dk1"/>
                </a:solidFill>
              </a:rPr>
              <a:t>: Poorly tuned RAG can inject unrelated or misleading context if retrieval returns off-topic documents.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Bias in embeddings</a:t>
            </a:r>
            <a:r>
              <a:rPr lang="en" sz="1300">
                <a:solidFill>
                  <a:schemeClr val="dk1"/>
                </a:solidFill>
              </a:rPr>
              <a:t>: Vector-based systems may inherit biases from pre-trained models, leading to skewed context or exclusion of diverse sources.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Mitigations Considered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Used </a:t>
            </a:r>
            <a:r>
              <a:rPr b="1" lang="en" sz="1300">
                <a:solidFill>
                  <a:schemeClr val="dk1"/>
                </a:solidFill>
              </a:rPr>
              <a:t>answer-aware augmentation</a:t>
            </a:r>
            <a:r>
              <a:rPr lang="en" sz="1300">
                <a:solidFill>
                  <a:schemeClr val="dk1"/>
                </a:solidFill>
              </a:rPr>
              <a:t> to ground queries in plausible contexts, reducing hallucination risks.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Designed evaluation methodology (e.g., UMAP visualization) to detect retrieval noise and semantic drift early.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Focused on transparent document sources and query interpretability to support reproducibility and auditability.</a:t>
            </a:r>
            <a:endParaRPr sz="2000"/>
          </a:p>
        </p:txBody>
      </p:sp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Reflections and Future Work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152475"/>
            <a:ext cx="8520600" cy="3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What Went Well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Current RAG </a:t>
            </a:r>
            <a:r>
              <a:rPr lang="en" sz="1300">
                <a:solidFill>
                  <a:schemeClr val="dk1"/>
                </a:solidFill>
              </a:rPr>
              <a:t>framework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lang="en" sz="1300">
                <a:solidFill>
                  <a:schemeClr val="dk1"/>
                </a:solidFill>
              </a:rPr>
              <a:t>retrieved</a:t>
            </a:r>
            <a:r>
              <a:rPr lang="en" sz="1300">
                <a:solidFill>
                  <a:schemeClr val="dk1"/>
                </a:solidFill>
              </a:rPr>
              <a:t> relevant documents and improve performance on the scientific analysis tasks.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Our RAG module outperform the baseline: BM25.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What We’d Do Differently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We expect the incorporation of </a:t>
            </a:r>
            <a:r>
              <a:rPr b="1" lang="en" sz="1300">
                <a:solidFill>
                  <a:schemeClr val="dk1"/>
                </a:solidFill>
              </a:rPr>
              <a:t>larger corpora</a:t>
            </a:r>
            <a:r>
              <a:rPr lang="en" sz="1300">
                <a:solidFill>
                  <a:schemeClr val="dk1"/>
                </a:solidFill>
              </a:rPr>
              <a:t> and more diverse scientific domains would yield better generalization.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We could benefit from more fine-</a:t>
            </a:r>
            <a:r>
              <a:rPr lang="en" sz="1300">
                <a:solidFill>
                  <a:schemeClr val="dk1"/>
                </a:solidFill>
              </a:rPr>
              <a:t>grained</a:t>
            </a:r>
            <a:r>
              <a:rPr lang="en" sz="1300">
                <a:solidFill>
                  <a:schemeClr val="dk1"/>
                </a:solidFill>
              </a:rPr>
              <a:t> RAG tuning (e.g., chunk size, embedding models).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Future Directions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Apply</a:t>
            </a:r>
            <a:r>
              <a:rPr lang="en" sz="1300">
                <a:solidFill>
                  <a:schemeClr val="dk1"/>
                </a:solidFill>
              </a:rPr>
              <a:t> query rewriting and augmentation strategies potentially using reinforcement learning or user feedback loops.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Apply the pipeline to </a:t>
            </a:r>
            <a:r>
              <a:rPr b="1" lang="en" sz="1300">
                <a:solidFill>
                  <a:schemeClr val="dk1"/>
                </a:solidFill>
              </a:rPr>
              <a:t>domain-specific evaluations</a:t>
            </a:r>
            <a:r>
              <a:rPr lang="en" sz="1300">
                <a:solidFill>
                  <a:schemeClr val="dk1"/>
                </a:solidFill>
              </a:rPr>
              <a:t> (e.g., biomedicine, materials science) with corresponding RAG datasets</a:t>
            </a:r>
            <a:r>
              <a:rPr lang="en" sz="1300">
                <a:solidFill>
                  <a:schemeClr val="dk1"/>
                </a:solidFill>
              </a:rPr>
              <a:t>.</a:t>
            </a:r>
            <a:endParaRPr b="1" sz="216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87" name="Google Shape;18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Context and motivation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Scientific fields are evolving rapidly, with thousands of new papers published weekly.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Researchers struggle to keep up, analyze, and synthesize this vast literature.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Traditional LLMs help, but their knowledge becomes outdated quickly.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aim to build a system that retrieves </a:t>
            </a:r>
            <a:r>
              <a:rPr b="1" lang="en">
                <a:solidFill>
                  <a:schemeClr val="dk1"/>
                </a:solidFill>
              </a:rPr>
              <a:t>up-to-date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relevant</a:t>
            </a:r>
            <a:r>
              <a:rPr lang="en">
                <a:solidFill>
                  <a:schemeClr val="dk1"/>
                </a:solidFill>
              </a:rPr>
              <a:t>, and </a:t>
            </a:r>
            <a:r>
              <a:rPr b="1" lang="en">
                <a:solidFill>
                  <a:schemeClr val="dk1"/>
                </a:solidFill>
              </a:rPr>
              <a:t>contextual</a:t>
            </a:r>
            <a:r>
              <a:rPr lang="en">
                <a:solidFill>
                  <a:schemeClr val="dk1"/>
                </a:solidFill>
              </a:rPr>
              <a:t> scientific insights on demand.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can we build a scientific literature assistant that </a:t>
            </a:r>
            <a:r>
              <a:rPr b="1" lang="en">
                <a:solidFill>
                  <a:schemeClr val="dk1"/>
                </a:solidFill>
              </a:rPr>
              <a:t>dynamically incorporates new information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responds accurately in real time</a:t>
            </a:r>
            <a:r>
              <a:rPr lang="en">
                <a:solidFill>
                  <a:schemeClr val="dk1"/>
                </a:solidFill>
              </a:rPr>
              <a:t>?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Challenges: Most previous works lack real time </a:t>
            </a:r>
            <a:r>
              <a:rPr lang="en">
                <a:solidFill>
                  <a:schemeClr val="dk1"/>
                </a:solidFill>
              </a:rPr>
              <a:t>adaptation</a:t>
            </a:r>
            <a:r>
              <a:rPr lang="en">
                <a:solidFill>
                  <a:schemeClr val="dk1"/>
                </a:solidFill>
              </a:rPr>
              <a:t> to new literatures.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works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Domain-Specific Pretraining (e.g., SciBERT)</a:t>
            </a:r>
            <a:r>
              <a:rPr lang="en">
                <a:solidFill>
                  <a:schemeClr val="dk1"/>
                </a:solidFill>
              </a:rPr>
              <a:t>: great for tailored understanding but fixed post-training.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SciLitLLM</a:t>
            </a:r>
            <a:r>
              <a:rPr lang="en">
                <a:solidFill>
                  <a:schemeClr val="dk1"/>
                </a:solidFill>
              </a:rPr>
              <a:t>: adds domain knowledge by continual pre-training and supervised fine-tuning on scientific corpora, but still static and lacks real-time adaptability.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BM25 Retrieval</a:t>
            </a:r>
            <a:r>
              <a:rPr lang="en">
                <a:solidFill>
                  <a:schemeClr val="dk1"/>
                </a:solidFill>
              </a:rPr>
              <a:t>: simple and fast but fails to capture semantic meaning—limited for nuanced queries.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Existing systems lack </a:t>
            </a:r>
            <a:r>
              <a:rPr i="1" lang="en" sz="1600">
                <a:solidFill>
                  <a:schemeClr val="dk1"/>
                </a:solidFill>
              </a:rPr>
              <a:t>semantic, real-time adaptability</a:t>
            </a:r>
            <a:r>
              <a:rPr lang="en" sz="1600">
                <a:solidFill>
                  <a:schemeClr val="dk1"/>
                </a:solidFill>
              </a:rPr>
              <a:t> to evolving scientific literature.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ontributions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Dynamic Retrieval</a:t>
            </a:r>
            <a:r>
              <a:rPr lang="en">
                <a:solidFill>
                  <a:schemeClr val="dk1"/>
                </a:solidFill>
              </a:rPr>
              <a:t>: Inject external context into the model at inference time.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Semantic Understanding</a:t>
            </a:r>
            <a:r>
              <a:rPr lang="en">
                <a:solidFill>
                  <a:schemeClr val="dk1"/>
                </a:solidFill>
              </a:rPr>
              <a:t>: Use vector databases and embedding-based similarity.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Key Advantage</a:t>
            </a:r>
            <a:r>
              <a:rPr lang="en">
                <a:solidFill>
                  <a:schemeClr val="dk1"/>
                </a:solidFill>
              </a:rPr>
              <a:t>: No need to retrain model for every update—</a:t>
            </a:r>
            <a:r>
              <a:rPr b="1" lang="en">
                <a:solidFill>
                  <a:schemeClr val="dk1"/>
                </a:solidFill>
              </a:rPr>
              <a:t>just update the corpus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71175" y="4125050"/>
            <a:ext cx="8253300" cy="9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Table 1, </a:t>
            </a:r>
            <a:r>
              <a:rPr lang="en" u="sng">
                <a:solidFill>
                  <a:schemeClr val="hlink"/>
                </a:solidFill>
                <a:hlinkClick r:id="rId3"/>
              </a:rPr>
              <a:t>[2406.07835] SciRIFF: A Resource to Enhance Language Model Instruction-Following over Scientific Literature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8839200" cy="201827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71175" y="4125050"/>
            <a:ext cx="8253300" cy="9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Table 1, </a:t>
            </a:r>
            <a:r>
              <a:rPr lang="en" u="sng">
                <a:solidFill>
                  <a:schemeClr val="hlink"/>
                </a:solidFill>
                <a:hlinkClick r:id="rId3"/>
              </a:rPr>
              <a:t>[2406.07835] SciRIFF: A Resource to Enhance Language Model Instruction-Following over Scientific Literature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8839200" cy="2018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/>
          <p:nvPr/>
        </p:nvSpPr>
        <p:spPr>
          <a:xfrm>
            <a:off x="315075" y="2191000"/>
            <a:ext cx="8645100" cy="458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(below example: BioRED task)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150650" y="899700"/>
            <a:ext cx="8427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Input 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5195"/>
            <a:ext cx="8832299" cy="198726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2020050" y="3955725"/>
            <a:ext cx="16386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Expected output 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1900" y="3247525"/>
            <a:ext cx="1890900" cy="189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69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Retrieval</a:t>
            </a:r>
            <a:r>
              <a:rPr lang="en">
                <a:solidFill>
                  <a:schemeClr val="dk1"/>
                </a:solidFill>
              </a:rPr>
              <a:t> Dataset: sampled 1000 papers about bio-medicine from S2ORC (The Semantic Scholar Open Research Corpus)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Retrial query: the whole input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62" y="2402000"/>
            <a:ext cx="7529075" cy="252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1415850" y="2316275"/>
            <a:ext cx="4592100" cy="1330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6091750" y="2328275"/>
            <a:ext cx="10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RAG module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