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2" r:id="rId11"/>
    <p:sldId id="2146847061"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Secure 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Aarya Jadhav</a:t>
            </a:r>
          </a:p>
          <a:p>
            <a:r>
              <a:rPr lang="en-US" sz="2000" b="1" dirty="0">
                <a:solidFill>
                  <a:schemeClr val="accent1">
                    <a:lumMod val="75000"/>
                  </a:schemeClr>
                </a:solidFill>
                <a:latin typeface="Arial"/>
                <a:cs typeface="Arial"/>
              </a:rPr>
              <a:t>College Name &amp; Department : K.K. </a:t>
            </a:r>
            <a:r>
              <a:rPr lang="en-US" sz="2000" b="1" dirty="0" err="1">
                <a:solidFill>
                  <a:schemeClr val="accent1">
                    <a:lumMod val="75000"/>
                  </a:schemeClr>
                </a:solidFill>
                <a:latin typeface="Arial"/>
                <a:cs typeface="Arial"/>
              </a:rPr>
              <a:t>Wagh</a:t>
            </a:r>
            <a:r>
              <a:rPr lang="en-US" sz="2000" b="1" dirty="0">
                <a:solidFill>
                  <a:schemeClr val="accent1">
                    <a:lumMod val="75000"/>
                  </a:schemeClr>
                </a:solidFill>
                <a:latin typeface="Arial"/>
                <a:cs typeface="Arial"/>
              </a:rPr>
              <a:t> College of engineering it dept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0" indent="0">
              <a:buNone/>
            </a:pPr>
            <a:r>
              <a:rPr lang="en-US" sz="3200" dirty="0"/>
              <a:t>In today’s digital era, secure communication and data protection are critical due to the increasing threats of cyberattacks and unauthorized access. Traditional encryption methods provide security but can attract attention, making encrypted data a target for attackers. Steganography offers a solution by concealing data within digital images, making it nearly undetectable. However, existing techniques often suffer from limitations such as low data hiding capacity, reduced image quality, and vulnerability to attacks. This project aims to develop an efficient and secure steganographic approach that enhances data embedding capacity while preserving image integrity and robustness against detection and tampering.</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6" name="Rectangle 3">
            <a:extLst>
              <a:ext uri="{FF2B5EF4-FFF2-40B4-BE49-F238E27FC236}">
                <a16:creationId xmlns:a16="http://schemas.microsoft.com/office/drawing/2014/main" id="{BABE336E-68FD-4914-8D87-B39724BA02EA}"/>
              </a:ext>
            </a:extLst>
          </p:cNvPr>
          <p:cNvSpPr>
            <a:spLocks noGrp="1" noChangeArrowheads="1"/>
          </p:cNvSpPr>
          <p:nvPr>
            <p:ph idx="1"/>
          </p:nvPr>
        </p:nvSpPr>
        <p:spPr bwMode="auto">
          <a:xfrm>
            <a:off x="581024" y="1997838"/>
            <a:ext cx="1091706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1.Python (or Java, MATLAB, C++) – for implementing steganographic algorithms.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Steganography Techniques:</a:t>
            </a:r>
            <a:r>
              <a:rPr kumimoji="0" lang="en-US" altLang="en-US" sz="1800" b="0" i="0" u="none" strike="noStrike" cap="none" normalizeH="0" baseline="0" dirty="0">
                <a:ln>
                  <a:noFill/>
                </a:ln>
                <a:solidFill>
                  <a:schemeClr val="tx1"/>
                </a:solidFill>
                <a:effectLst/>
                <a:latin typeface="Arial" panose="020B0604020202020204" pitchFamily="34" charset="0"/>
              </a:rPr>
              <a:t> LSB (Least Significant Bit), DCT (Discrete Cosine Transform), DWT (Discrete Wavelet Transform), etc.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Image Processing Libraries:</a:t>
            </a:r>
            <a:r>
              <a:rPr kumimoji="0" lang="en-US" altLang="en-US" sz="1800" b="0" i="0" u="none" strike="noStrike" cap="none" normalizeH="0" baseline="0" dirty="0">
                <a:ln>
                  <a:noFill/>
                </a:ln>
                <a:solidFill>
                  <a:schemeClr val="tx1"/>
                </a:solidFill>
                <a:effectLst/>
                <a:latin typeface="Arial" panose="020B0604020202020204" pitchFamily="34" charset="0"/>
              </a:rPr>
              <a:t> OpenCV, PIL (Pillow), NumPy – for image manipulation and embedding data.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Cryptography Libraries: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PyCryptodome</a:t>
            </a:r>
            <a:r>
              <a:rPr kumimoji="0" lang="en-US" altLang="en-US" sz="1800" b="0" i="0" u="none" strike="noStrike" cap="none" normalizeH="0" baseline="0" dirty="0">
                <a:ln>
                  <a:noFill/>
                </a:ln>
                <a:solidFill>
                  <a:schemeClr val="tx1"/>
                </a:solidFill>
                <a:effectLst/>
                <a:latin typeface="Arial" panose="020B0604020202020204" pitchFamily="34" charset="0"/>
              </a:rPr>
              <a:t> or </a:t>
            </a:r>
            <a:r>
              <a:rPr kumimoji="0" lang="en-US" altLang="en-US" sz="1800" b="0" i="0" u="none" strike="noStrike" cap="none" normalizeH="0" baseline="0" dirty="0" err="1">
                <a:ln>
                  <a:noFill/>
                </a:ln>
                <a:solidFill>
                  <a:schemeClr val="tx1"/>
                </a:solidFill>
                <a:effectLst/>
                <a:latin typeface="Arial" panose="020B0604020202020204" pitchFamily="34" charset="0"/>
              </a:rPr>
              <a:t>hashlib</a:t>
            </a:r>
            <a:r>
              <a:rPr kumimoji="0" lang="en-US" altLang="en-US" sz="1800" b="0" i="0" u="none" strike="noStrike" cap="none" normalizeH="0" baseline="0" dirty="0">
                <a:ln>
                  <a:noFill/>
                </a:ln>
                <a:solidFill>
                  <a:schemeClr val="tx1"/>
                </a:solidFill>
                <a:effectLst/>
                <a:latin typeface="Arial" panose="020B0604020202020204" pitchFamily="34" charset="0"/>
              </a:rPr>
              <a:t> – for optional encryption before hiding data.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Graphical User Interface (Optional):</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Tkinter</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PyQt</a:t>
            </a:r>
            <a:r>
              <a:rPr kumimoji="0" lang="en-US" altLang="en-US" sz="1800" b="0" i="0" u="none" strike="noStrike" cap="none" normalizeH="0" baseline="0" dirty="0">
                <a:ln>
                  <a:noFill/>
                </a:ln>
                <a:solidFill>
                  <a:schemeClr val="tx1"/>
                </a:solidFill>
                <a:effectLst/>
                <a:latin typeface="Arial" panose="020B0604020202020204" pitchFamily="34" charset="0"/>
              </a:rPr>
              <a:t>, or </a:t>
            </a:r>
            <a:r>
              <a:rPr kumimoji="0" lang="en-US" altLang="en-US" sz="1800" b="0" i="0" u="none" strike="noStrike" cap="none" normalizeH="0" baseline="0" dirty="0" err="1">
                <a:ln>
                  <a:noFill/>
                </a:ln>
                <a:solidFill>
                  <a:schemeClr val="tx1"/>
                </a:solidFill>
                <a:effectLst/>
                <a:latin typeface="Arial" panose="020B0604020202020204" pitchFamily="34" charset="0"/>
              </a:rPr>
              <a:t>Streamlit</a:t>
            </a:r>
            <a:r>
              <a:rPr kumimoji="0" lang="en-US" altLang="en-US" sz="1800" b="0" i="0" u="none" strike="noStrike" cap="none" normalizeH="0" baseline="0" dirty="0">
                <a:ln>
                  <a:noFill/>
                </a:ln>
                <a:solidFill>
                  <a:schemeClr val="tx1"/>
                </a:solidFill>
                <a:effectLst/>
                <a:latin typeface="Arial" panose="020B0604020202020204" pitchFamily="34" charset="0"/>
              </a:rPr>
              <a:t> – for user interaction and ease of use.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Testing &amp; Evaluation Tools:</a:t>
            </a:r>
            <a:r>
              <a:rPr kumimoji="0" lang="en-US" altLang="en-US" sz="1800" b="0" i="0" u="none" strike="noStrike" cap="none" normalizeH="0" baseline="0" dirty="0">
                <a:ln>
                  <a:noFill/>
                </a:ln>
                <a:solidFill>
                  <a:schemeClr val="tx1"/>
                </a:solidFill>
                <a:effectLst/>
                <a:latin typeface="Arial" panose="020B0604020202020204" pitchFamily="34" charset="0"/>
              </a:rPr>
              <a:t> PSNR (Peak Signal-to-Noise Ratio), SSIM (Structural Similarity Index) – for evaluating image quality after embedding.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ED945CB9-BC5F-4ADB-80DA-41B71F9AAC24}"/>
              </a:ext>
            </a:extLst>
          </p:cNvPr>
          <p:cNvSpPr>
            <a:spLocks noGrp="1" noChangeArrowheads="1"/>
          </p:cNvSpPr>
          <p:nvPr>
            <p:ph idx="1"/>
          </p:nvPr>
        </p:nvSpPr>
        <p:spPr bwMode="auto">
          <a:xfrm>
            <a:off x="581192" y="1168781"/>
            <a:ext cx="10148417"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solidFill>
                  <a:schemeClr val="tx1"/>
                </a:solidFill>
                <a:latin typeface="Arial" panose="020B0604020202020204" pitchFamily="34" charset="0"/>
              </a:rPr>
              <a:t>1.Dual Security Mechanism</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 Combines steganography with encryption to provide double-layered data protection.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High Data Hiding Capacity 📦</a:t>
            </a:r>
            <a:r>
              <a:rPr kumimoji="0" lang="en-US" altLang="en-US" sz="1800" b="0" i="0" u="none" strike="noStrike" cap="none" normalizeH="0" baseline="0" dirty="0">
                <a:ln>
                  <a:noFill/>
                </a:ln>
                <a:solidFill>
                  <a:schemeClr val="tx1"/>
                </a:solidFill>
                <a:effectLst/>
                <a:latin typeface="Arial" panose="020B0604020202020204" pitchFamily="34" charset="0"/>
              </a:rPr>
              <a:t> – Optimized algorithms allow embedding more data without compromising image quality.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Invisible to the Human Eye 👀</a:t>
            </a:r>
            <a:r>
              <a:rPr kumimoji="0" lang="en-US" altLang="en-US" sz="1800" b="0" i="0" u="none" strike="noStrike" cap="none" normalizeH="0" baseline="0" dirty="0">
                <a:ln>
                  <a:noFill/>
                </a:ln>
                <a:solidFill>
                  <a:schemeClr val="tx1"/>
                </a:solidFill>
                <a:effectLst/>
                <a:latin typeface="Arial" panose="020B0604020202020204" pitchFamily="34" charset="0"/>
              </a:rPr>
              <a:t> – The modifications in the image are undetectable, ensuring stealthy communication.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Robustness Against Attacks 🛡️</a:t>
            </a:r>
            <a:r>
              <a:rPr kumimoji="0" lang="en-US" altLang="en-US" sz="1800" b="0" i="0" u="none" strike="noStrike" cap="none" normalizeH="0" baseline="0" dirty="0">
                <a:ln>
                  <a:noFill/>
                </a:ln>
                <a:solidFill>
                  <a:schemeClr val="tx1"/>
                </a:solidFill>
                <a:effectLst/>
                <a:latin typeface="Arial" panose="020B0604020202020204" pitchFamily="34" charset="0"/>
              </a:rPr>
              <a:t> – Resistant to noise, compression, and tampering, making data extraction secure even after modifications.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User-Friendly Interface 🎨</a:t>
            </a:r>
            <a:r>
              <a:rPr kumimoji="0" lang="en-US" altLang="en-US" sz="1800" b="0" i="0" u="none" strike="noStrike" cap="none" normalizeH="0" baseline="0" dirty="0">
                <a:ln>
                  <a:noFill/>
                </a:ln>
                <a:solidFill>
                  <a:schemeClr val="tx1"/>
                </a:solidFill>
                <a:effectLst/>
                <a:latin typeface="Arial" panose="020B0604020202020204" pitchFamily="34" charset="0"/>
              </a:rPr>
              <a:t> – Interactive GUI for easy image selection, data embedding, and extraction.</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Real-Time Processing ⚡</a:t>
            </a:r>
            <a:r>
              <a:rPr kumimoji="0" lang="en-US" altLang="en-US" sz="1800" b="0" i="0" u="none" strike="noStrike" cap="none" normalizeH="0" baseline="0" dirty="0">
                <a:ln>
                  <a:noFill/>
                </a:ln>
                <a:solidFill>
                  <a:schemeClr val="tx1"/>
                </a:solidFill>
                <a:effectLst/>
                <a:latin typeface="Arial" panose="020B0604020202020204" pitchFamily="34" charset="0"/>
              </a:rPr>
              <a:t> – Fast and efficient data hiding and retrieval without noticeable delays.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Multi-Format Support 🖼️</a:t>
            </a:r>
            <a:r>
              <a:rPr kumimoji="0" lang="en-US" altLang="en-US" sz="1800" b="0" i="0" u="none" strike="noStrike" cap="none" normalizeH="0" baseline="0" dirty="0">
                <a:ln>
                  <a:noFill/>
                </a:ln>
                <a:solidFill>
                  <a:schemeClr val="tx1"/>
                </a:solidFill>
                <a:effectLst/>
                <a:latin typeface="Arial" panose="020B0604020202020204" pitchFamily="34" charset="0"/>
              </a:rPr>
              <a:t> – Works with various image formats like PNG, JPEG, BMP, and more.</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1" i="0" u="none" strike="noStrike" cap="none" normalizeH="0" baseline="0" dirty="0">
                <a:ln>
                  <a:noFill/>
                </a:ln>
                <a:solidFill>
                  <a:schemeClr val="tx1"/>
                </a:solidFill>
                <a:effectLst/>
                <a:latin typeface="Arial" panose="020B0604020202020204" pitchFamily="34" charset="0"/>
              </a:rPr>
              <a:t>Cross-Platform Compatibility 💻📱</a:t>
            </a:r>
            <a:r>
              <a:rPr kumimoji="0" lang="en-US" altLang="en-US" sz="1800" b="0" i="0" u="none" strike="noStrike" cap="none" normalizeH="0" baseline="0" dirty="0">
                <a:ln>
                  <a:noFill/>
                </a:ln>
                <a:solidFill>
                  <a:schemeClr val="tx1"/>
                </a:solidFill>
                <a:effectLst/>
                <a:latin typeface="Arial" panose="020B0604020202020204" pitchFamily="34" charset="0"/>
              </a:rPr>
              <a:t> – Can be implemented on desktop and mobile applications for wider usability.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Rectangle 2">
            <a:extLst>
              <a:ext uri="{FF2B5EF4-FFF2-40B4-BE49-F238E27FC236}">
                <a16:creationId xmlns:a16="http://schemas.microsoft.com/office/drawing/2014/main" id="{EF70BDEB-4AC1-4889-B5AA-7D9430497A13}"/>
              </a:ext>
            </a:extLst>
          </p:cNvPr>
          <p:cNvSpPr>
            <a:spLocks noGrp="1" noChangeArrowheads="1"/>
          </p:cNvSpPr>
          <p:nvPr>
            <p:ph idx="1"/>
          </p:nvPr>
        </p:nvSpPr>
        <p:spPr bwMode="auto">
          <a:xfrm>
            <a:off x="581193" y="1584279"/>
            <a:ext cx="9684598" cy="410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 Government agencies🏛️</a:t>
            </a:r>
            <a:r>
              <a:rPr kumimoji="0" lang="en-US" altLang="en-US" sz="1800" b="0" i="0" u="none" strike="noStrike" cap="none" normalizeH="0" baseline="0" dirty="0">
                <a:ln>
                  <a:noFill/>
                </a:ln>
                <a:solidFill>
                  <a:schemeClr val="tx1"/>
                </a:solidFill>
                <a:effectLst/>
                <a:latin typeface="Arial" panose="020B0604020202020204" pitchFamily="34" charset="0"/>
              </a:rPr>
              <a:t> – For secure communication and intelligence data transfer.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Cybersecurity Professionals 🔐</a:t>
            </a:r>
            <a:r>
              <a:rPr kumimoji="0" lang="en-US" altLang="en-US" sz="1800" b="0" i="0" u="none" strike="noStrike" cap="none" normalizeH="0" baseline="0" dirty="0">
                <a:ln>
                  <a:noFill/>
                </a:ln>
                <a:solidFill>
                  <a:schemeClr val="tx1"/>
                </a:solidFill>
                <a:effectLst/>
                <a:latin typeface="Arial" panose="020B0604020202020204" pitchFamily="34" charset="0"/>
              </a:rPr>
              <a:t> – To protect sensitive information from hackers and cyber threats.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Journalists &amp; Whistleblowers 📰</a:t>
            </a:r>
            <a:r>
              <a:rPr kumimoji="0" lang="en-US" altLang="en-US" sz="1800" b="0" i="0" u="none" strike="noStrike" cap="none" normalizeH="0" baseline="0" dirty="0">
                <a:ln>
                  <a:noFill/>
                </a:ln>
                <a:solidFill>
                  <a:schemeClr val="tx1"/>
                </a:solidFill>
                <a:effectLst/>
                <a:latin typeface="Arial" panose="020B0604020202020204" pitchFamily="34" charset="0"/>
              </a:rPr>
              <a:t> – For securely transmitting confidential reports and evidence.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Corporate Organizations 🏢</a:t>
            </a:r>
            <a:r>
              <a:rPr kumimoji="0" lang="en-US" altLang="en-US" sz="1800" b="0" i="0" u="none" strike="noStrike" cap="none" normalizeH="0" baseline="0" dirty="0">
                <a:ln>
                  <a:noFill/>
                </a:ln>
                <a:solidFill>
                  <a:schemeClr val="tx1"/>
                </a:solidFill>
                <a:effectLst/>
                <a:latin typeface="Arial" panose="020B0604020202020204" pitchFamily="34" charset="0"/>
              </a:rPr>
              <a:t> – To safeguard trade secrets and private business communications.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Forensic Experts &amp; Law Enforcement 🚔</a:t>
            </a:r>
            <a:r>
              <a:rPr kumimoji="0" lang="en-US" altLang="en-US" sz="1800" b="0" i="0" u="none" strike="noStrike" cap="none" normalizeH="0" baseline="0" dirty="0">
                <a:ln>
                  <a:noFill/>
                </a:ln>
                <a:solidFill>
                  <a:schemeClr val="tx1"/>
                </a:solidFill>
                <a:effectLst/>
                <a:latin typeface="Arial" panose="020B0604020202020204" pitchFamily="34" charset="0"/>
              </a:rPr>
              <a:t> – For secure evidence storage and covert investigations.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Medical Industry 🏥</a:t>
            </a:r>
            <a:r>
              <a:rPr kumimoji="0" lang="en-US" altLang="en-US" sz="1800" b="0" i="0" u="none" strike="noStrike" cap="none" normalizeH="0" baseline="0" dirty="0">
                <a:ln>
                  <a:noFill/>
                </a:ln>
                <a:solidFill>
                  <a:schemeClr val="tx1"/>
                </a:solidFill>
                <a:effectLst/>
                <a:latin typeface="Arial" panose="020B0604020202020204" pitchFamily="34" charset="0"/>
              </a:rPr>
              <a:t> – To securely store and transmit confidential patient data.</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General Users 📱</a:t>
            </a:r>
            <a:r>
              <a:rPr kumimoji="0" lang="en-US" altLang="en-US" sz="1800" b="0" i="0" u="none" strike="noStrike" cap="none" normalizeH="0" baseline="0" dirty="0">
                <a:ln>
                  <a:noFill/>
                </a:ln>
                <a:solidFill>
                  <a:schemeClr val="tx1"/>
                </a:solidFill>
                <a:effectLst/>
                <a:latin typeface="Arial" panose="020B0604020202020204" pitchFamily="34" charset="0"/>
              </a:rPr>
              <a:t> – For personal data protection and private communication.</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1" i="0" u="none" strike="noStrike" cap="none" normalizeH="0" baseline="0" dirty="0">
                <a:ln>
                  <a:noFill/>
                </a:ln>
                <a:solidFill>
                  <a:schemeClr val="tx1"/>
                </a:solidFill>
                <a:effectLst/>
                <a:latin typeface="Arial" panose="020B0604020202020204" pitchFamily="34" charset="0"/>
              </a:rPr>
              <a:t>Content Creators &amp; Digital Watermarking 🎨</a:t>
            </a:r>
            <a:r>
              <a:rPr kumimoji="0" lang="en-US" altLang="en-US" sz="1800" b="0" i="0" u="none" strike="noStrike" cap="none" normalizeH="0" baseline="0" dirty="0">
                <a:ln>
                  <a:noFill/>
                </a:ln>
                <a:solidFill>
                  <a:schemeClr val="tx1"/>
                </a:solidFill>
                <a:effectLst/>
                <a:latin typeface="Arial" panose="020B0604020202020204" pitchFamily="34" charset="0"/>
              </a:rPr>
              <a:t> – To embed copyrights and prevent unauthorized use of digital assets.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5B8A52B2-E0A0-427D-BDA6-3D3E68BB3341}"/>
              </a:ext>
            </a:extLst>
          </p:cNvPr>
          <p:cNvSpPr>
            <a:spLocks noGrp="1" noChangeArrowheads="1"/>
          </p:cNvSpPr>
          <p:nvPr>
            <p:ph idx="1"/>
          </p:nvPr>
        </p:nvSpPr>
        <p:spPr bwMode="auto">
          <a:xfrm>
            <a:off x="581192" y="1491946"/>
            <a:ext cx="10304059"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Secure data hiding in images using steganography provides an advanced method for confidential communication by making hidden data nearly undetectable. This project enhances security by integrating steganographic techniques with encryption, ensuring robust protection against cyber threats. The proposed solution maintains image quality while increasing data hiding capacity and resistance to attacks. With applications in various fields such as cybersecurity, law enforcement, and digital forensics, this technology plays a crucial role in safeguarding sensitive information. Future improvements can focus on enhancing efficiency, supporting more file formats, and integrating AI for adaptive security mechanisms.</a:t>
            </a:r>
          </a:p>
        </p:txBody>
      </p:sp>
    </p:spTree>
    <p:extLst>
      <p:ext uri="{BB962C8B-B14F-4D97-AF65-F5344CB8AC3E}">
        <p14:creationId xmlns:p14="http://schemas.microsoft.com/office/powerpoint/2010/main" val="4233882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a:t>https://github.com/Aarya1105/Cyber-Security-Project.git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A696E724-25C6-4217-B1C2-DE7C5BA569A7}"/>
              </a:ext>
            </a:extLst>
          </p:cNvPr>
          <p:cNvSpPr>
            <a:spLocks noGrp="1" noChangeArrowheads="1"/>
          </p:cNvSpPr>
          <p:nvPr>
            <p:ph idx="1"/>
          </p:nvPr>
        </p:nvSpPr>
        <p:spPr bwMode="auto">
          <a:xfrm>
            <a:off x="301658" y="1197781"/>
            <a:ext cx="10953245"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Enhanced Security with Quantum Cryptography 🔐</a:t>
            </a:r>
            <a:r>
              <a:rPr kumimoji="0" lang="en-US" altLang="en-US" sz="1800" b="0" i="0" u="none" strike="noStrike" cap="none" normalizeH="0" baseline="0" dirty="0">
                <a:ln>
                  <a:noFill/>
                </a:ln>
                <a:solidFill>
                  <a:schemeClr val="tx1"/>
                </a:solidFill>
                <a:effectLst/>
                <a:latin typeface="Arial" panose="020B0604020202020204" pitchFamily="34" charset="0"/>
              </a:rPr>
              <a:t> – Future integration with quantum encryption techniques for unbreakable security.</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Video &amp; Audio Steganography 🎥🎵</a:t>
            </a:r>
            <a:r>
              <a:rPr kumimoji="0" lang="en-US" altLang="en-US" sz="1800" b="0" i="0" u="none" strike="noStrike" cap="none" normalizeH="0" baseline="0" dirty="0">
                <a:ln>
                  <a:noFill/>
                </a:ln>
                <a:solidFill>
                  <a:schemeClr val="tx1"/>
                </a:solidFill>
                <a:effectLst/>
                <a:latin typeface="Arial" panose="020B0604020202020204" pitchFamily="34" charset="0"/>
              </a:rPr>
              <a:t> – Expanding beyond images to hide data in videos and audio files for broader applications.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Cloud-Based Steganographic Systems ☁️</a:t>
            </a:r>
            <a:r>
              <a:rPr kumimoji="0" lang="en-US" altLang="en-US" sz="1800" b="0" i="0" u="none" strike="noStrike" cap="none" normalizeH="0" baseline="0" dirty="0">
                <a:ln>
                  <a:noFill/>
                </a:ln>
                <a:solidFill>
                  <a:schemeClr val="tx1"/>
                </a:solidFill>
                <a:effectLst/>
                <a:latin typeface="Arial" panose="020B0604020202020204" pitchFamily="34" charset="0"/>
              </a:rPr>
              <a:t> – Secure data hiding and retrieval through cloud platforms for remote access and global communication.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Real-Time </a:t>
            </a:r>
            <a:r>
              <a:rPr kumimoji="0" lang="en-US" altLang="en-US" sz="1800" b="1" i="0" u="none" strike="noStrike" cap="none" normalizeH="0" baseline="0" dirty="0" err="1">
                <a:ln>
                  <a:noFill/>
                </a:ln>
                <a:solidFill>
                  <a:schemeClr val="tx1"/>
                </a:solidFill>
                <a:effectLst/>
                <a:latin typeface="Arial" panose="020B0604020202020204" pitchFamily="34" charset="0"/>
              </a:rPr>
              <a:t>Steganalysis</a:t>
            </a:r>
            <a:r>
              <a:rPr kumimoji="0" lang="en-US" altLang="en-US" sz="1800" b="1" i="0" u="none" strike="noStrike" cap="none" normalizeH="0" baseline="0" dirty="0">
                <a:ln>
                  <a:noFill/>
                </a:ln>
                <a:solidFill>
                  <a:schemeClr val="tx1"/>
                </a:solidFill>
                <a:effectLst/>
                <a:latin typeface="Arial" panose="020B0604020202020204" pitchFamily="34" charset="0"/>
              </a:rPr>
              <a:t> Resistance 🛡️</a:t>
            </a:r>
            <a:r>
              <a:rPr kumimoji="0" lang="en-US" altLang="en-US" sz="1800" b="0" i="0" u="none" strike="noStrike" cap="none" normalizeH="0" baseline="0" dirty="0">
                <a:ln>
                  <a:noFill/>
                </a:ln>
                <a:solidFill>
                  <a:schemeClr val="tx1"/>
                </a:solidFill>
                <a:effectLst/>
                <a:latin typeface="Arial" panose="020B0604020202020204" pitchFamily="34" charset="0"/>
              </a:rPr>
              <a:t> – Developing advanced algorithms to counteract modern </a:t>
            </a:r>
            <a:r>
              <a:rPr kumimoji="0" lang="en-US" altLang="en-US" sz="1800" b="0" i="0" u="none" strike="noStrike" cap="none" normalizeH="0" baseline="0" dirty="0" err="1">
                <a:ln>
                  <a:noFill/>
                </a:ln>
                <a:solidFill>
                  <a:schemeClr val="tx1"/>
                </a:solidFill>
                <a:effectLst/>
                <a:latin typeface="Arial" panose="020B0604020202020204" pitchFamily="34" charset="0"/>
              </a:rPr>
              <a:t>steganalysis</a:t>
            </a:r>
            <a:r>
              <a:rPr kumimoji="0" lang="en-US" altLang="en-US" sz="1800" b="0" i="0" u="none" strike="noStrike" cap="none" normalizeH="0" baseline="0" dirty="0">
                <a:ln>
                  <a:noFill/>
                </a:ln>
                <a:solidFill>
                  <a:schemeClr val="tx1"/>
                </a:solidFill>
                <a:effectLst/>
                <a:latin typeface="Arial" panose="020B0604020202020204" pitchFamily="34" charset="0"/>
              </a:rPr>
              <a:t> techniques and prevent detection.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Multi-Layered Steganography 📦</a:t>
            </a:r>
            <a:r>
              <a:rPr kumimoji="0" lang="en-US" altLang="en-US" sz="1800" b="0" i="0" u="none" strike="noStrike" cap="none" normalizeH="0" baseline="0" dirty="0">
                <a:ln>
                  <a:noFill/>
                </a:ln>
                <a:solidFill>
                  <a:schemeClr val="tx1"/>
                </a:solidFill>
                <a:effectLst/>
                <a:latin typeface="Arial" panose="020B0604020202020204" pitchFamily="34" charset="0"/>
              </a:rPr>
              <a:t> – Embedding data in multiple layers within an image to increase security and robustness.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Blockchain Integration ⛓️</a:t>
            </a:r>
            <a:r>
              <a:rPr kumimoji="0" lang="en-US" altLang="en-US" sz="1800" b="0" i="0" u="none" strike="noStrike" cap="none" normalizeH="0" baseline="0" dirty="0">
                <a:ln>
                  <a:noFill/>
                </a:ln>
                <a:solidFill>
                  <a:schemeClr val="tx1"/>
                </a:solidFill>
                <a:effectLst/>
                <a:latin typeface="Arial" panose="020B0604020202020204" pitchFamily="34" charset="0"/>
              </a:rPr>
              <a:t> – Utilizing blockchain for secure logging and verification of steganographic transactions.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Mobile &amp; IoT Compatibility 📱</a:t>
            </a:r>
            <a:r>
              <a:rPr kumimoji="0" lang="en-US" altLang="en-US" sz="1800" b="0" i="0" u="none" strike="noStrike" cap="none" normalizeH="0" baseline="0" dirty="0">
                <a:ln>
                  <a:noFill/>
                </a:ln>
                <a:solidFill>
                  <a:schemeClr val="tx1"/>
                </a:solidFill>
                <a:effectLst/>
                <a:latin typeface="Arial" panose="020B0604020202020204" pitchFamily="34" charset="0"/>
              </a:rPr>
              <a:t> – Adapting steganographic techniques for secure communication in mobile and IoT devices.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Automated Quality Assessment 📊</a:t>
            </a:r>
            <a:r>
              <a:rPr kumimoji="0" lang="en-US" altLang="en-US" sz="1800" b="0" i="0" u="none" strike="noStrike" cap="none" normalizeH="0" baseline="0" dirty="0">
                <a:ln>
                  <a:noFill/>
                </a:ln>
                <a:solidFill>
                  <a:schemeClr val="tx1"/>
                </a:solidFill>
                <a:effectLst/>
                <a:latin typeface="Arial" panose="020B0604020202020204" pitchFamily="34" charset="0"/>
              </a:rPr>
              <a:t> – AI-based tools to analyze and improve image quality after data embedding.</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Steganography for Digital Watermarking 🖼️</a:t>
            </a:r>
            <a:r>
              <a:rPr kumimoji="0" lang="en-US" altLang="en-US" sz="1800" b="0" i="0" u="none" strike="noStrike" cap="none" normalizeH="0" baseline="0" dirty="0">
                <a:ln>
                  <a:noFill/>
                </a:ln>
                <a:solidFill>
                  <a:schemeClr val="tx1"/>
                </a:solidFill>
                <a:effectLst/>
                <a:latin typeface="Arial" panose="020B0604020202020204" pitchFamily="34" charset="0"/>
              </a:rPr>
              <a:t> – Enhancing copyright protection for artists, photographers, and content creators.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42</TotalTime>
  <Words>825</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Aarya Jadhav</cp:lastModifiedBy>
  <cp:revision>27</cp:revision>
  <dcterms:created xsi:type="dcterms:W3CDTF">2021-05-26T16:50:10Z</dcterms:created>
  <dcterms:modified xsi:type="dcterms:W3CDTF">2025-02-24T07:22:15Z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