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71" r:id="rId10"/>
    <p:sldId id="274" r:id="rId11"/>
    <p:sldId id="265" r:id="rId12"/>
    <p:sldId id="272" r:id="rId13"/>
    <p:sldId id="273" r:id="rId14"/>
    <p:sldId id="275" r:id="rId15"/>
    <p:sldId id="276" r:id="rId16"/>
    <p:sldId id="277" r:id="rId17"/>
    <p:sldId id="266" r:id="rId18"/>
    <p:sldId id="270"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70066-148B-46C1-8D6D-FD2A350CD022}" type="datetimeFigureOut">
              <a:rPr lang="en-US" smtClean="0"/>
              <a:pPr/>
              <a:t>6/29/2022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CD3F8-194C-4B10-A953-4BED40A9DC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A8B12A-7711-44FD-88FB-88EE55AF4492}" type="datetime1">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013C4-1C0A-4170-8B6A-51760C76E6B6}" type="datetime1">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775A2F-7A58-4C0B-904A-CE58EE3F39E0}" type="datetime1">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70170-D799-42FD-9501-ECE380AA5FEA}" type="datetime1">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956DD-91F8-4B8F-9301-1D5F6083D273}" type="datetime1">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32261-FFAA-431A-BC6A-536514277C52}" type="datetime1">
              <a:rPr lang="en-US" smtClean="0"/>
              <a:pPr/>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D1E6EE-D03D-4E3F-B533-240A7A6FF804}" type="datetime1">
              <a:rPr lang="en-US" smtClean="0"/>
              <a:pPr/>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8CEDD-440A-4317-8CC3-1F5EA9A51517}" type="datetime1">
              <a:rPr lang="en-US" smtClean="0"/>
              <a:pPr/>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F7C8F-81E2-4BCE-BD77-209BD3D2A40F}" type="datetime1">
              <a:rPr lang="en-US" smtClean="0"/>
              <a:pPr/>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D82D4D-198F-4D99-AF3F-9B508721F479}" type="datetime1">
              <a:rPr lang="en-US" smtClean="0"/>
              <a:pPr/>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7A4AC-F98E-4ECC-A3B0-DA326F7716EE}" type="datetime1">
              <a:rPr lang="en-US" smtClean="0"/>
              <a:pPr/>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9847A-037B-4C47-B8E3-5257362A4C8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CD3CE-B2E3-49C2-9379-105A96BF6354}" type="datetime1">
              <a:rPr lang="en-US" smtClean="0"/>
              <a:pPr/>
              <a:t>6/29/2022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9847A-037B-4C47-B8E3-5257362A4C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thonclassroomdiary.files.wordpress.com/2020/01/project-report-the-mall-of-emirates" TargetMode="External"/><Relationship Id="rId2" Type="http://schemas.openxmlformats.org/officeDocument/2006/relationships/hyperlink" Target="https://www.researchgate.net/publication/264556861_Online_Shopping_-_An_Overview" TargetMode="External"/><Relationship Id="rId1" Type="http://schemas.openxmlformats.org/officeDocument/2006/relationships/slideLayout" Target="../slideLayouts/slideLayout2.xml"/><Relationship Id="rId5" Type="http://schemas.openxmlformats.org/officeDocument/2006/relationships/hyperlink" Target="http://www.ijarset.com/upload/2021/may/01-busari-30" TargetMode="External"/><Relationship Id="rId4" Type="http://schemas.openxmlformats.org/officeDocument/2006/relationships/hyperlink" Target="https://www.academia.edu/38999169/THE_STUDY_OF_IMPACT_OF_ONLINE_SHOPPING_ON_CONVENTIONAL_SHOPPING_METHODS_BY_TODAYS_YOUTH_WITH_RESPECT_TO_CLOTHING_AND_ACCESSO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86"/>
            <a:ext cx="7772400" cy="1371601"/>
          </a:xfrm>
        </p:spPr>
        <p:txBody>
          <a:bodyPr>
            <a:normAutofit fontScale="90000"/>
          </a:bodyPr>
          <a:lstStyle/>
          <a:p>
            <a:r>
              <a:rPr lang="en-US" dirty="0">
                <a:solidFill>
                  <a:srgbClr val="C00000"/>
                </a:solidFill>
                <a:latin typeface="Times New Roman" panose="02020603050405020304" pitchFamily="18" charset="0"/>
                <a:cs typeface="Times New Roman" panose="02020603050405020304" pitchFamily="18" charset="0"/>
              </a:rPr>
              <a:t>Online Shopping Mall using Python </a:t>
            </a:r>
          </a:p>
        </p:txBody>
      </p:sp>
      <p:sp>
        <p:nvSpPr>
          <p:cNvPr id="3" name="Subtitle 2"/>
          <p:cNvSpPr>
            <a:spLocks noGrp="1"/>
          </p:cNvSpPr>
          <p:nvPr>
            <p:ph type="subTitle" idx="1"/>
          </p:nvPr>
        </p:nvSpPr>
        <p:spPr>
          <a:xfrm>
            <a:off x="457200" y="1066800"/>
            <a:ext cx="8229600" cy="5486400"/>
          </a:xfrm>
        </p:spPr>
        <p:txBody>
          <a:bodyPr>
            <a:normAutofit fontScale="55000" lnSpcReduction="20000"/>
          </a:bodyPr>
          <a:lstStyle/>
          <a:p>
            <a:pPr>
              <a:spcBef>
                <a:spcPts val="1200"/>
              </a:spcBef>
            </a:pPr>
            <a:r>
              <a:rPr lang="en-US" sz="6000" b="1" dirty="0" err="1">
                <a:solidFill>
                  <a:schemeClr val="tx1"/>
                </a:solidFill>
              </a:rPr>
              <a:t>B.Tech</a:t>
            </a:r>
            <a:r>
              <a:rPr lang="en-US" sz="6000" b="1" dirty="0">
                <a:solidFill>
                  <a:schemeClr val="tx1"/>
                </a:solidFill>
              </a:rPr>
              <a:t> F.Y. </a:t>
            </a:r>
          </a:p>
          <a:p>
            <a:pPr>
              <a:spcBef>
                <a:spcPts val="1200"/>
              </a:spcBef>
            </a:pPr>
            <a:r>
              <a:rPr lang="en-US" sz="4400" b="1" dirty="0">
                <a:solidFill>
                  <a:srgbClr val="C00000"/>
                </a:solidFill>
              </a:rPr>
              <a:t>L-B3</a:t>
            </a:r>
          </a:p>
          <a:p>
            <a:pPr>
              <a:spcBef>
                <a:spcPts val="1200"/>
              </a:spcBef>
            </a:pPr>
            <a:endParaRPr lang="en-US" b="1" dirty="0">
              <a:solidFill>
                <a:srgbClr val="C00000"/>
              </a:solidFill>
            </a:endParaRPr>
          </a:p>
          <a:p>
            <a:pPr>
              <a:spcBef>
                <a:spcPts val="1200"/>
              </a:spcBef>
            </a:pPr>
            <a:endParaRPr lang="en-US" b="1" dirty="0">
              <a:solidFill>
                <a:srgbClr val="C00000"/>
              </a:solidFill>
            </a:endParaRPr>
          </a:p>
          <a:p>
            <a:pPr>
              <a:spcBef>
                <a:spcPts val="1200"/>
              </a:spcBef>
            </a:pPr>
            <a:endParaRPr lang="en-US" b="1" dirty="0">
              <a:solidFill>
                <a:srgbClr val="C00000"/>
              </a:solidFill>
            </a:endParaRPr>
          </a:p>
          <a:p>
            <a:pPr>
              <a:spcBef>
                <a:spcPts val="1200"/>
              </a:spcBef>
            </a:pPr>
            <a:endParaRPr lang="en-US" b="1" dirty="0">
              <a:solidFill>
                <a:srgbClr val="C00000"/>
              </a:solidFill>
            </a:endParaRPr>
          </a:p>
          <a:p>
            <a:pPr>
              <a:spcBef>
                <a:spcPts val="1200"/>
              </a:spcBef>
            </a:pPr>
            <a:endParaRPr lang="en-US" b="1" dirty="0">
              <a:solidFill>
                <a:srgbClr val="C00000"/>
              </a:solidFill>
            </a:endParaRPr>
          </a:p>
          <a:p>
            <a:pPr>
              <a:spcBef>
                <a:spcPts val="1200"/>
              </a:spcBef>
            </a:pPr>
            <a:endParaRPr lang="en-US" b="1" dirty="0">
              <a:solidFill>
                <a:srgbClr val="C00000"/>
              </a:solidFill>
            </a:endParaRPr>
          </a:p>
          <a:p>
            <a:pPr>
              <a:spcBef>
                <a:spcPts val="1200"/>
              </a:spcBef>
            </a:pPr>
            <a:endParaRPr lang="en-US" b="1" dirty="0">
              <a:solidFill>
                <a:schemeClr val="tx1"/>
              </a:solidFill>
            </a:endParaRPr>
          </a:p>
          <a:p>
            <a:pPr>
              <a:spcBef>
                <a:spcPts val="1200"/>
              </a:spcBef>
            </a:pPr>
            <a:endParaRPr lang="en-US" b="1" dirty="0">
              <a:solidFill>
                <a:schemeClr val="tx1"/>
              </a:solidFill>
            </a:endParaRPr>
          </a:p>
          <a:p>
            <a:pPr>
              <a:spcBef>
                <a:spcPts val="1200"/>
              </a:spcBef>
            </a:pPr>
            <a:r>
              <a:rPr lang="en-US" b="1" dirty="0">
                <a:solidFill>
                  <a:schemeClr val="tx1"/>
                </a:solidFill>
              </a:rPr>
              <a:t>Data Structures Using Python Course Project</a:t>
            </a:r>
          </a:p>
          <a:p>
            <a:pPr>
              <a:spcBef>
                <a:spcPts val="1200"/>
              </a:spcBef>
            </a:pPr>
            <a:r>
              <a:rPr lang="en-US" b="1" dirty="0">
                <a:solidFill>
                  <a:schemeClr val="tx1"/>
                </a:solidFill>
              </a:rPr>
              <a:t>Department of Engineering, Sciences and Humanities (DESH)</a:t>
            </a:r>
          </a:p>
          <a:p>
            <a:pPr>
              <a:spcBef>
                <a:spcPts val="1200"/>
              </a:spcBef>
            </a:pPr>
            <a:r>
              <a:rPr lang="en-US" b="1" dirty="0">
                <a:solidFill>
                  <a:schemeClr val="tx1"/>
                </a:solidFill>
              </a:rPr>
              <a:t>Vishwakarma Institute of Technology, Pune</a:t>
            </a:r>
          </a:p>
          <a:p>
            <a:pPr>
              <a:spcBef>
                <a:spcPts val="1200"/>
              </a:spcBef>
            </a:pPr>
            <a:r>
              <a:rPr lang="en-US" b="1" dirty="0">
                <a:solidFill>
                  <a:schemeClr val="tx1"/>
                </a:solidFill>
              </a:rPr>
              <a:t>A.Y.(2021-2022) Term II</a:t>
            </a:r>
          </a:p>
          <a:p>
            <a:pPr>
              <a:spcBef>
                <a:spcPts val="1200"/>
              </a:spcBef>
            </a:pPr>
            <a:endParaRPr lang="en-US" dirty="0">
              <a:solidFill>
                <a:schemeClr val="tx1"/>
              </a:solidFill>
            </a:endParaRPr>
          </a:p>
        </p:txBody>
      </p:sp>
      <p:graphicFrame>
        <p:nvGraphicFramePr>
          <p:cNvPr id="4" name="Table 4">
            <a:extLst>
              <a:ext uri="{FF2B5EF4-FFF2-40B4-BE49-F238E27FC236}">
                <a16:creationId xmlns:a16="http://schemas.microsoft.com/office/drawing/2014/main" id="{FD25B1C0-9748-4B1A-A960-859A9719D10D}"/>
              </a:ext>
            </a:extLst>
          </p:cNvPr>
          <p:cNvGraphicFramePr>
            <a:graphicFrameLocks noGrp="1"/>
          </p:cNvGraphicFramePr>
          <p:nvPr>
            <p:extLst>
              <p:ext uri="{D42A27DB-BD31-4B8C-83A1-F6EECF244321}">
                <p14:modId xmlns:p14="http://schemas.microsoft.com/office/powerpoint/2010/main" val="954145523"/>
              </p:ext>
            </p:extLst>
          </p:nvPr>
        </p:nvGraphicFramePr>
        <p:xfrm>
          <a:off x="2400300" y="2148840"/>
          <a:ext cx="4343400" cy="256032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4127561059"/>
                    </a:ext>
                  </a:extLst>
                </a:gridCol>
                <a:gridCol w="1295400">
                  <a:extLst>
                    <a:ext uri="{9D8B030D-6E8A-4147-A177-3AD203B41FA5}">
                      <a16:colId xmlns:a16="http://schemas.microsoft.com/office/drawing/2014/main" val="2240837585"/>
                    </a:ext>
                  </a:extLst>
                </a:gridCol>
                <a:gridCol w="2057400">
                  <a:extLst>
                    <a:ext uri="{9D8B030D-6E8A-4147-A177-3AD203B41FA5}">
                      <a16:colId xmlns:a16="http://schemas.microsoft.com/office/drawing/2014/main" val="4293477691"/>
                    </a:ext>
                  </a:extLst>
                </a:gridCol>
              </a:tblGrid>
              <a:tr h="359229">
                <a:tc>
                  <a:txBody>
                    <a:bodyPr/>
                    <a:lstStyle/>
                    <a:p>
                      <a:pPr algn="ctr"/>
                      <a:r>
                        <a:rPr lang="en-IN" dirty="0"/>
                        <a:t>Roll No.</a:t>
                      </a:r>
                    </a:p>
                  </a:txBody>
                  <a:tcPr/>
                </a:tc>
                <a:tc>
                  <a:txBody>
                    <a:bodyPr/>
                    <a:lstStyle/>
                    <a:p>
                      <a:pPr algn="ctr"/>
                      <a:r>
                        <a:rPr lang="en-IN" dirty="0"/>
                        <a:t>PRN No.</a:t>
                      </a:r>
                    </a:p>
                  </a:txBody>
                  <a:tcPr/>
                </a:tc>
                <a:tc>
                  <a:txBody>
                    <a:bodyPr/>
                    <a:lstStyle/>
                    <a:p>
                      <a:pPr algn="ctr"/>
                      <a:r>
                        <a:rPr lang="en-IN" dirty="0"/>
                        <a:t>Member</a:t>
                      </a:r>
                    </a:p>
                  </a:txBody>
                  <a:tcPr/>
                </a:tc>
                <a:extLst>
                  <a:ext uri="{0D108BD9-81ED-4DB2-BD59-A6C34878D82A}">
                    <a16:rowId xmlns:a16="http://schemas.microsoft.com/office/drawing/2014/main" val="3732221829"/>
                  </a:ext>
                </a:extLst>
              </a:tr>
              <a:tr h="359229">
                <a:tc>
                  <a:txBody>
                    <a:bodyPr/>
                    <a:lstStyle/>
                    <a:p>
                      <a:pPr algn="ctr"/>
                      <a:r>
                        <a:rPr lang="en-US" b="1" dirty="0">
                          <a:solidFill>
                            <a:srgbClr val="C00000"/>
                          </a:solidFill>
                        </a:rPr>
                        <a:t>58</a:t>
                      </a:r>
                      <a:endParaRPr lang="en-IN" dirty="0"/>
                    </a:p>
                  </a:txBody>
                  <a:tcPr/>
                </a:tc>
                <a:tc>
                  <a:txBody>
                    <a:bodyPr/>
                    <a:lstStyle/>
                    <a:p>
                      <a:pPr algn="ctr"/>
                      <a:r>
                        <a:rPr lang="en-US" b="1" dirty="0">
                          <a:solidFill>
                            <a:srgbClr val="C00000"/>
                          </a:solidFill>
                        </a:rPr>
                        <a:t>12110699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Aarya Nirgude</a:t>
                      </a:r>
                    </a:p>
                  </a:txBody>
                  <a:tcPr/>
                </a:tc>
                <a:extLst>
                  <a:ext uri="{0D108BD9-81ED-4DB2-BD59-A6C34878D82A}">
                    <a16:rowId xmlns:a16="http://schemas.microsoft.com/office/drawing/2014/main" val="3591786072"/>
                  </a:ext>
                </a:extLst>
              </a:tr>
              <a:tr h="359229">
                <a:tc>
                  <a:txBody>
                    <a:bodyPr/>
                    <a:lstStyle/>
                    <a:p>
                      <a:pPr algn="ctr"/>
                      <a:r>
                        <a:rPr lang="en-US" b="1" dirty="0">
                          <a:solidFill>
                            <a:srgbClr val="C00000"/>
                          </a:solidFill>
                        </a:rPr>
                        <a:t>59</a:t>
                      </a:r>
                      <a:endParaRPr lang="en-IN" dirty="0"/>
                    </a:p>
                  </a:txBody>
                  <a:tcPr/>
                </a:tc>
                <a:tc>
                  <a:txBody>
                    <a:bodyPr/>
                    <a:lstStyle/>
                    <a:p>
                      <a:pPr algn="ctr"/>
                      <a:r>
                        <a:rPr lang="en-US" b="1" dirty="0">
                          <a:solidFill>
                            <a:srgbClr val="C00000"/>
                          </a:solidFill>
                        </a:rPr>
                        <a:t>12110007</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solidFill>
                            <a:srgbClr val="C00000"/>
                          </a:solidFill>
                        </a:rPr>
                        <a:t>Tejashri</a:t>
                      </a:r>
                      <a:r>
                        <a:rPr lang="en-US" b="1" dirty="0">
                          <a:solidFill>
                            <a:srgbClr val="C00000"/>
                          </a:solidFill>
                        </a:rPr>
                        <a:t> Nirmal</a:t>
                      </a:r>
                    </a:p>
                  </a:txBody>
                  <a:tcPr/>
                </a:tc>
                <a:extLst>
                  <a:ext uri="{0D108BD9-81ED-4DB2-BD59-A6C34878D82A}">
                    <a16:rowId xmlns:a16="http://schemas.microsoft.com/office/drawing/2014/main" val="1238791292"/>
                  </a:ext>
                </a:extLst>
              </a:tr>
              <a:tr h="359229">
                <a:tc>
                  <a:txBody>
                    <a:bodyPr/>
                    <a:lstStyle/>
                    <a:p>
                      <a:pPr algn="ctr"/>
                      <a:r>
                        <a:rPr lang="en-US" b="1" dirty="0">
                          <a:solidFill>
                            <a:srgbClr val="C00000"/>
                          </a:solidFill>
                        </a:rPr>
                        <a:t>60</a:t>
                      </a:r>
                      <a:endParaRPr lang="en-IN" dirty="0"/>
                    </a:p>
                  </a:txBody>
                  <a:tcPr/>
                </a:tc>
                <a:tc>
                  <a:txBody>
                    <a:bodyPr/>
                    <a:lstStyle/>
                    <a:p>
                      <a:pPr algn="ctr"/>
                      <a:r>
                        <a:rPr lang="en-US" b="1" dirty="0">
                          <a:solidFill>
                            <a:srgbClr val="C00000"/>
                          </a:solidFill>
                        </a:rPr>
                        <a:t>12110824</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Nitesh </a:t>
                      </a:r>
                      <a:r>
                        <a:rPr lang="en-US" b="1" dirty="0" err="1">
                          <a:solidFill>
                            <a:srgbClr val="C00000"/>
                          </a:solidFill>
                        </a:rPr>
                        <a:t>Rahangdale</a:t>
                      </a:r>
                      <a:endParaRPr lang="en-US" b="1" dirty="0">
                        <a:solidFill>
                          <a:srgbClr val="C00000"/>
                        </a:solidFill>
                      </a:endParaRPr>
                    </a:p>
                  </a:txBody>
                  <a:tcPr/>
                </a:tc>
                <a:extLst>
                  <a:ext uri="{0D108BD9-81ED-4DB2-BD59-A6C34878D82A}">
                    <a16:rowId xmlns:a16="http://schemas.microsoft.com/office/drawing/2014/main" val="1252723159"/>
                  </a:ext>
                </a:extLst>
              </a:tr>
              <a:tr h="359229">
                <a:tc>
                  <a:txBody>
                    <a:bodyPr/>
                    <a:lstStyle/>
                    <a:p>
                      <a:pPr algn="ctr"/>
                      <a:r>
                        <a:rPr lang="en-US" b="1" dirty="0">
                          <a:solidFill>
                            <a:srgbClr val="C00000"/>
                          </a:solidFill>
                        </a:rPr>
                        <a:t>61</a:t>
                      </a:r>
                      <a:endParaRPr lang="en-IN" dirty="0"/>
                    </a:p>
                  </a:txBody>
                  <a:tcPr/>
                </a:tc>
                <a:tc>
                  <a:txBody>
                    <a:bodyPr/>
                    <a:lstStyle/>
                    <a:p>
                      <a:pPr algn="ctr"/>
                      <a:r>
                        <a:rPr lang="en-US" b="1" dirty="0">
                          <a:solidFill>
                            <a:srgbClr val="C00000"/>
                          </a:solidFill>
                        </a:rPr>
                        <a:t>12110102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Nitin Choudhary</a:t>
                      </a:r>
                    </a:p>
                  </a:txBody>
                  <a:tcPr/>
                </a:tc>
                <a:extLst>
                  <a:ext uri="{0D108BD9-81ED-4DB2-BD59-A6C34878D82A}">
                    <a16:rowId xmlns:a16="http://schemas.microsoft.com/office/drawing/2014/main" val="1724169807"/>
                  </a:ext>
                </a:extLst>
              </a:tr>
              <a:tr h="359229">
                <a:tc>
                  <a:txBody>
                    <a:bodyPr/>
                    <a:lstStyle/>
                    <a:p>
                      <a:pPr algn="ctr"/>
                      <a:r>
                        <a:rPr lang="en-US" b="1" dirty="0">
                          <a:solidFill>
                            <a:srgbClr val="C00000"/>
                          </a:solidFill>
                        </a:rPr>
                        <a:t>62</a:t>
                      </a:r>
                      <a:endParaRPr lang="en-IN" dirty="0"/>
                    </a:p>
                  </a:txBody>
                  <a:tcPr/>
                </a:tc>
                <a:tc>
                  <a:txBody>
                    <a:bodyPr/>
                    <a:lstStyle/>
                    <a:p>
                      <a:pPr algn="ctr"/>
                      <a:r>
                        <a:rPr lang="en-US" b="1" dirty="0">
                          <a:solidFill>
                            <a:srgbClr val="C00000"/>
                          </a:solidFill>
                        </a:rPr>
                        <a:t>12110700</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rPr>
                        <a:t>Pratik </a:t>
                      </a:r>
                      <a:r>
                        <a:rPr lang="en-US" b="1" dirty="0" err="1">
                          <a:solidFill>
                            <a:srgbClr val="C00000"/>
                          </a:solidFill>
                        </a:rPr>
                        <a:t>Ohol</a:t>
                      </a:r>
                      <a:endParaRPr lang="en-US" b="1" dirty="0">
                        <a:solidFill>
                          <a:srgbClr val="C00000"/>
                        </a:solidFill>
                      </a:endParaRPr>
                    </a:p>
                  </a:txBody>
                  <a:tcPr/>
                </a:tc>
                <a:extLst>
                  <a:ext uri="{0D108BD9-81ED-4DB2-BD59-A6C34878D82A}">
                    <a16:rowId xmlns:a16="http://schemas.microsoft.com/office/drawing/2014/main" val="2771238967"/>
                  </a:ext>
                </a:extLst>
              </a:tr>
              <a:tr h="359229">
                <a:tc>
                  <a:txBody>
                    <a:bodyPr/>
                    <a:lstStyle/>
                    <a:p>
                      <a:pPr algn="ctr"/>
                      <a:r>
                        <a:rPr lang="en-US" b="1" dirty="0">
                          <a:solidFill>
                            <a:srgbClr val="C00000"/>
                          </a:solidFill>
                        </a:rPr>
                        <a:t>63</a:t>
                      </a:r>
                      <a:endParaRPr lang="en-IN" dirty="0"/>
                    </a:p>
                  </a:txBody>
                  <a:tcPr/>
                </a:tc>
                <a:tc>
                  <a:txBody>
                    <a:bodyPr/>
                    <a:lstStyle/>
                    <a:p>
                      <a:pPr algn="ctr"/>
                      <a:r>
                        <a:rPr lang="en-US" b="1" dirty="0">
                          <a:solidFill>
                            <a:srgbClr val="C00000"/>
                          </a:solidFill>
                        </a:rPr>
                        <a:t>12111073</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err="1">
                          <a:solidFill>
                            <a:srgbClr val="C00000"/>
                          </a:solidFill>
                        </a:rPr>
                        <a:t>Ojas</a:t>
                      </a:r>
                      <a:r>
                        <a:rPr lang="en-US" b="1" dirty="0">
                          <a:solidFill>
                            <a:srgbClr val="C00000"/>
                          </a:solidFill>
                        </a:rPr>
                        <a:t> </a:t>
                      </a:r>
                      <a:r>
                        <a:rPr lang="en-US" b="1" dirty="0" err="1">
                          <a:solidFill>
                            <a:srgbClr val="C00000"/>
                          </a:solidFill>
                        </a:rPr>
                        <a:t>Khade</a:t>
                      </a:r>
                      <a:endParaRPr lang="en-US" b="1" dirty="0">
                        <a:solidFill>
                          <a:srgbClr val="C00000"/>
                        </a:solidFill>
                      </a:endParaRPr>
                    </a:p>
                  </a:txBody>
                  <a:tcPr/>
                </a:tc>
                <a:extLst>
                  <a:ext uri="{0D108BD9-81ED-4DB2-BD59-A6C34878D82A}">
                    <a16:rowId xmlns:a16="http://schemas.microsoft.com/office/drawing/2014/main" val="184767706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A54E-20AB-4849-8623-4B9C7C3B3419}"/>
              </a:ext>
            </a:extLst>
          </p:cNvPr>
          <p:cNvSpPr>
            <a:spLocks noGrp="1"/>
          </p:cNvSpPr>
          <p:nvPr>
            <p:ph type="title"/>
          </p:nvPr>
        </p:nvSpPr>
        <p:spPr/>
        <p:txBody>
          <a:bodyPr/>
          <a:lstStyle/>
          <a:p>
            <a:r>
              <a:rPr lang="en-IN" dirty="0"/>
              <a:t>Flowchart</a:t>
            </a:r>
          </a:p>
        </p:txBody>
      </p:sp>
      <p:pic>
        <p:nvPicPr>
          <p:cNvPr id="6" name="Content Placeholder 5">
            <a:extLst>
              <a:ext uri="{FF2B5EF4-FFF2-40B4-BE49-F238E27FC236}">
                <a16:creationId xmlns:a16="http://schemas.microsoft.com/office/drawing/2014/main" id="{2C30CFD5-5064-4A07-A9ED-79D28904AA78}"/>
              </a:ext>
            </a:extLst>
          </p:cNvPr>
          <p:cNvPicPr>
            <a:picLocks noGrp="1" noChangeAspect="1"/>
          </p:cNvPicPr>
          <p:nvPr>
            <p:ph idx="1"/>
          </p:nvPr>
        </p:nvPicPr>
        <p:blipFill>
          <a:blip r:embed="rId2"/>
          <a:stretch>
            <a:fillRect/>
          </a:stretch>
        </p:blipFill>
        <p:spPr>
          <a:xfrm>
            <a:off x="2514601" y="1524000"/>
            <a:ext cx="4038599" cy="5197475"/>
          </a:xfrm>
        </p:spPr>
      </p:pic>
      <p:sp>
        <p:nvSpPr>
          <p:cNvPr id="4" name="Slide Number Placeholder 3">
            <a:extLst>
              <a:ext uri="{FF2B5EF4-FFF2-40B4-BE49-F238E27FC236}">
                <a16:creationId xmlns:a16="http://schemas.microsoft.com/office/drawing/2014/main" id="{5F3F27AF-825B-4CC1-9CD6-0DC1DE76A771}"/>
              </a:ext>
            </a:extLst>
          </p:cNvPr>
          <p:cNvSpPr>
            <a:spLocks noGrp="1"/>
          </p:cNvSpPr>
          <p:nvPr>
            <p:ph type="sldNum" sz="quarter" idx="12"/>
          </p:nvPr>
        </p:nvSpPr>
        <p:spPr/>
        <p:txBody>
          <a:bodyPr/>
          <a:lstStyle/>
          <a:p>
            <a:fld id="{BD29847A-037B-4C47-B8E3-5257362A4C86}" type="slidenum">
              <a:rPr lang="en-US" smtClean="0"/>
              <a:pPr/>
              <a:t>10</a:t>
            </a:fld>
            <a:endParaRPr lang="en-US"/>
          </a:p>
        </p:txBody>
      </p:sp>
    </p:spTree>
    <p:extLst>
      <p:ext uri="{BB962C8B-B14F-4D97-AF65-F5344CB8AC3E}">
        <p14:creationId xmlns:p14="http://schemas.microsoft.com/office/powerpoint/2010/main" val="69816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Results and discussion</a:t>
            </a:r>
          </a:p>
        </p:txBody>
      </p:sp>
      <p:sp>
        <p:nvSpPr>
          <p:cNvPr id="4" name="Slide Number Placeholder 3"/>
          <p:cNvSpPr>
            <a:spLocks noGrp="1"/>
          </p:cNvSpPr>
          <p:nvPr>
            <p:ph type="sldNum" sz="quarter" idx="12"/>
          </p:nvPr>
        </p:nvSpPr>
        <p:spPr/>
        <p:txBody>
          <a:bodyPr/>
          <a:lstStyle/>
          <a:p>
            <a:fld id="{BD29847A-037B-4C47-B8E3-5257362A4C86}" type="slidenum">
              <a:rPr lang="en-US" smtClean="0"/>
              <a:pPr/>
              <a:t>11</a:t>
            </a:fld>
            <a:endParaRPr lang="en-US"/>
          </a:p>
        </p:txBody>
      </p:sp>
      <p:pic>
        <p:nvPicPr>
          <p:cNvPr id="8" name="Picture 7">
            <a:extLst>
              <a:ext uri="{FF2B5EF4-FFF2-40B4-BE49-F238E27FC236}">
                <a16:creationId xmlns:a16="http://schemas.microsoft.com/office/drawing/2014/main" id="{5956A383-1863-06C1-FEBB-8A651F1ECB5D}"/>
              </a:ext>
            </a:extLst>
          </p:cNvPr>
          <p:cNvPicPr>
            <a:picLocks noChangeAspect="1"/>
          </p:cNvPicPr>
          <p:nvPr/>
        </p:nvPicPr>
        <p:blipFill>
          <a:blip r:embed="rId2"/>
          <a:stretch>
            <a:fillRect/>
          </a:stretch>
        </p:blipFill>
        <p:spPr>
          <a:xfrm>
            <a:off x="914400" y="1981200"/>
            <a:ext cx="7315200" cy="3109377"/>
          </a:xfrm>
          <a:prstGeom prst="rect">
            <a:avLst/>
          </a:prstGeom>
        </p:spPr>
      </p:pic>
      <p:sp>
        <p:nvSpPr>
          <p:cNvPr id="9" name="TextBox 8">
            <a:extLst>
              <a:ext uri="{FF2B5EF4-FFF2-40B4-BE49-F238E27FC236}">
                <a16:creationId xmlns:a16="http://schemas.microsoft.com/office/drawing/2014/main" id="{DD98D959-D7C7-59B6-6A9C-39E5131DB761}"/>
              </a:ext>
            </a:extLst>
          </p:cNvPr>
          <p:cNvSpPr txBox="1"/>
          <p:nvPr/>
        </p:nvSpPr>
        <p:spPr>
          <a:xfrm>
            <a:off x="2781300" y="5622409"/>
            <a:ext cx="3581400"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Fig1. All Menu for Electronics Shop</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4106-298D-46D8-8A9F-087703C5E7F3}"/>
              </a:ext>
            </a:extLst>
          </p:cNvPr>
          <p:cNvSpPr>
            <a:spLocks noGrp="1"/>
          </p:cNvSpPr>
          <p:nvPr>
            <p:ph type="title"/>
          </p:nvPr>
        </p:nvSpPr>
        <p:spPr/>
        <p:txBody>
          <a:bodyPr/>
          <a:lstStyle/>
          <a:p>
            <a:r>
              <a:rPr lang="en-US" b="1" cap="small" dirty="0"/>
              <a:t>Results and discussion</a:t>
            </a:r>
            <a:endParaRPr lang="en-IN" dirty="0"/>
          </a:p>
        </p:txBody>
      </p:sp>
      <p:sp>
        <p:nvSpPr>
          <p:cNvPr id="4" name="Slide Number Placeholder 3">
            <a:extLst>
              <a:ext uri="{FF2B5EF4-FFF2-40B4-BE49-F238E27FC236}">
                <a16:creationId xmlns:a16="http://schemas.microsoft.com/office/drawing/2014/main" id="{EAAC8C33-1036-49C1-A1B0-2AECFE7585DF}"/>
              </a:ext>
            </a:extLst>
          </p:cNvPr>
          <p:cNvSpPr>
            <a:spLocks noGrp="1"/>
          </p:cNvSpPr>
          <p:nvPr>
            <p:ph type="sldNum" sz="quarter" idx="12"/>
          </p:nvPr>
        </p:nvSpPr>
        <p:spPr/>
        <p:txBody>
          <a:bodyPr/>
          <a:lstStyle/>
          <a:p>
            <a:fld id="{BD29847A-037B-4C47-B8E3-5257362A4C86}" type="slidenum">
              <a:rPr lang="en-US" smtClean="0"/>
              <a:pPr/>
              <a:t>12</a:t>
            </a:fld>
            <a:endParaRPr lang="en-US"/>
          </a:p>
        </p:txBody>
      </p:sp>
      <p:pic>
        <p:nvPicPr>
          <p:cNvPr id="8" name="Picture 7">
            <a:extLst>
              <a:ext uri="{FF2B5EF4-FFF2-40B4-BE49-F238E27FC236}">
                <a16:creationId xmlns:a16="http://schemas.microsoft.com/office/drawing/2014/main" id="{2ABD8E1F-EB4E-9BC6-A752-460F87140419}"/>
              </a:ext>
            </a:extLst>
          </p:cNvPr>
          <p:cNvPicPr>
            <a:picLocks noChangeAspect="1"/>
          </p:cNvPicPr>
          <p:nvPr/>
        </p:nvPicPr>
        <p:blipFill>
          <a:blip r:embed="rId2"/>
          <a:stretch>
            <a:fillRect/>
          </a:stretch>
        </p:blipFill>
        <p:spPr>
          <a:xfrm>
            <a:off x="2133600" y="1981200"/>
            <a:ext cx="4876800" cy="3657600"/>
          </a:xfrm>
          <a:prstGeom prst="rect">
            <a:avLst/>
          </a:prstGeom>
        </p:spPr>
      </p:pic>
      <p:sp>
        <p:nvSpPr>
          <p:cNvPr id="9" name="TextBox 8">
            <a:extLst>
              <a:ext uri="{FF2B5EF4-FFF2-40B4-BE49-F238E27FC236}">
                <a16:creationId xmlns:a16="http://schemas.microsoft.com/office/drawing/2014/main" id="{14B68B34-247E-801C-8B1B-6D8E39F114DF}"/>
              </a:ext>
            </a:extLst>
          </p:cNvPr>
          <p:cNvSpPr txBox="1"/>
          <p:nvPr/>
        </p:nvSpPr>
        <p:spPr>
          <a:xfrm>
            <a:off x="2819400" y="6017696"/>
            <a:ext cx="3505200"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Fig2. Variety of items in Elec. Shop</a:t>
            </a:r>
            <a:endParaRPr lang="en-IN" dirty="0"/>
          </a:p>
        </p:txBody>
      </p:sp>
    </p:spTree>
    <p:extLst>
      <p:ext uri="{BB962C8B-B14F-4D97-AF65-F5344CB8AC3E}">
        <p14:creationId xmlns:p14="http://schemas.microsoft.com/office/powerpoint/2010/main" val="14550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870C-619F-48C9-AC5D-5AA0987CF641}"/>
              </a:ext>
            </a:extLst>
          </p:cNvPr>
          <p:cNvSpPr>
            <a:spLocks noGrp="1"/>
          </p:cNvSpPr>
          <p:nvPr>
            <p:ph type="title"/>
          </p:nvPr>
        </p:nvSpPr>
        <p:spPr/>
        <p:txBody>
          <a:bodyPr/>
          <a:lstStyle/>
          <a:p>
            <a:r>
              <a:rPr lang="en-US" b="1" cap="small" dirty="0"/>
              <a:t>Results and discussion</a:t>
            </a:r>
            <a:endParaRPr lang="en-IN" dirty="0"/>
          </a:p>
        </p:txBody>
      </p:sp>
      <p:sp>
        <p:nvSpPr>
          <p:cNvPr id="4" name="Slide Number Placeholder 3">
            <a:extLst>
              <a:ext uri="{FF2B5EF4-FFF2-40B4-BE49-F238E27FC236}">
                <a16:creationId xmlns:a16="http://schemas.microsoft.com/office/drawing/2014/main" id="{2773449A-A9D4-400C-A9EA-FBEC8CCC9BA6}"/>
              </a:ext>
            </a:extLst>
          </p:cNvPr>
          <p:cNvSpPr>
            <a:spLocks noGrp="1"/>
          </p:cNvSpPr>
          <p:nvPr>
            <p:ph type="sldNum" sz="quarter" idx="12"/>
          </p:nvPr>
        </p:nvSpPr>
        <p:spPr/>
        <p:txBody>
          <a:bodyPr/>
          <a:lstStyle/>
          <a:p>
            <a:fld id="{BD29847A-037B-4C47-B8E3-5257362A4C86}" type="slidenum">
              <a:rPr lang="en-US" smtClean="0"/>
              <a:pPr/>
              <a:t>13</a:t>
            </a:fld>
            <a:endParaRPr lang="en-US"/>
          </a:p>
        </p:txBody>
      </p:sp>
      <p:pic>
        <p:nvPicPr>
          <p:cNvPr id="8" name="Picture 7">
            <a:extLst>
              <a:ext uri="{FF2B5EF4-FFF2-40B4-BE49-F238E27FC236}">
                <a16:creationId xmlns:a16="http://schemas.microsoft.com/office/drawing/2014/main" id="{8AEEAF1F-C211-6123-623C-2D66A0010118}"/>
              </a:ext>
            </a:extLst>
          </p:cNvPr>
          <p:cNvPicPr>
            <a:picLocks noChangeAspect="1"/>
          </p:cNvPicPr>
          <p:nvPr/>
        </p:nvPicPr>
        <p:blipFill>
          <a:blip r:embed="rId2"/>
          <a:stretch>
            <a:fillRect/>
          </a:stretch>
        </p:blipFill>
        <p:spPr>
          <a:xfrm>
            <a:off x="1257300" y="1752600"/>
            <a:ext cx="6629399" cy="3962400"/>
          </a:xfrm>
          <a:prstGeom prst="rect">
            <a:avLst/>
          </a:prstGeom>
        </p:spPr>
      </p:pic>
      <p:sp>
        <p:nvSpPr>
          <p:cNvPr id="6" name="TextBox 5">
            <a:extLst>
              <a:ext uri="{FF2B5EF4-FFF2-40B4-BE49-F238E27FC236}">
                <a16:creationId xmlns:a16="http://schemas.microsoft.com/office/drawing/2014/main" id="{E95AA0BE-14EC-F7D4-727D-92BC1008BEE3}"/>
              </a:ext>
            </a:extLst>
          </p:cNvPr>
          <p:cNvSpPr txBox="1"/>
          <p:nvPr/>
        </p:nvSpPr>
        <p:spPr>
          <a:xfrm>
            <a:off x="2705099" y="5937031"/>
            <a:ext cx="3733800"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Fig3. Variety of items in Clothes Shop</a:t>
            </a:r>
          </a:p>
          <a:p>
            <a:endParaRPr lang="en-IN" dirty="0"/>
          </a:p>
        </p:txBody>
      </p:sp>
    </p:spTree>
    <p:extLst>
      <p:ext uri="{BB962C8B-B14F-4D97-AF65-F5344CB8AC3E}">
        <p14:creationId xmlns:p14="http://schemas.microsoft.com/office/powerpoint/2010/main" val="29669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870C-619F-48C9-AC5D-5AA0987CF641}"/>
              </a:ext>
            </a:extLst>
          </p:cNvPr>
          <p:cNvSpPr>
            <a:spLocks noGrp="1"/>
          </p:cNvSpPr>
          <p:nvPr>
            <p:ph type="title"/>
          </p:nvPr>
        </p:nvSpPr>
        <p:spPr/>
        <p:txBody>
          <a:bodyPr/>
          <a:lstStyle/>
          <a:p>
            <a:r>
              <a:rPr lang="en-US" b="1" cap="small" dirty="0"/>
              <a:t>Results and discussion</a:t>
            </a:r>
            <a:endParaRPr lang="en-IN" dirty="0"/>
          </a:p>
        </p:txBody>
      </p:sp>
      <p:sp>
        <p:nvSpPr>
          <p:cNvPr id="4" name="Slide Number Placeholder 3">
            <a:extLst>
              <a:ext uri="{FF2B5EF4-FFF2-40B4-BE49-F238E27FC236}">
                <a16:creationId xmlns:a16="http://schemas.microsoft.com/office/drawing/2014/main" id="{2773449A-A9D4-400C-A9EA-FBEC8CCC9BA6}"/>
              </a:ext>
            </a:extLst>
          </p:cNvPr>
          <p:cNvSpPr>
            <a:spLocks noGrp="1"/>
          </p:cNvSpPr>
          <p:nvPr>
            <p:ph type="sldNum" sz="quarter" idx="12"/>
          </p:nvPr>
        </p:nvSpPr>
        <p:spPr/>
        <p:txBody>
          <a:bodyPr/>
          <a:lstStyle/>
          <a:p>
            <a:fld id="{BD29847A-037B-4C47-B8E3-5257362A4C86}" type="slidenum">
              <a:rPr lang="en-US" smtClean="0"/>
              <a:pPr/>
              <a:t>14</a:t>
            </a:fld>
            <a:endParaRPr lang="en-US"/>
          </a:p>
        </p:txBody>
      </p:sp>
      <p:sp>
        <p:nvSpPr>
          <p:cNvPr id="6" name="TextBox 5">
            <a:extLst>
              <a:ext uri="{FF2B5EF4-FFF2-40B4-BE49-F238E27FC236}">
                <a16:creationId xmlns:a16="http://schemas.microsoft.com/office/drawing/2014/main" id="{E95AA0BE-14EC-F7D4-727D-92BC1008BEE3}"/>
              </a:ext>
            </a:extLst>
          </p:cNvPr>
          <p:cNvSpPr txBox="1"/>
          <p:nvPr/>
        </p:nvSpPr>
        <p:spPr>
          <a:xfrm>
            <a:off x="2705099" y="5937031"/>
            <a:ext cx="3733800"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Fig4. Sales(Electronics vs Clothes)</a:t>
            </a:r>
            <a:endParaRPr lang="en-IN" dirty="0"/>
          </a:p>
        </p:txBody>
      </p:sp>
      <p:pic>
        <p:nvPicPr>
          <p:cNvPr id="7" name="Picture 6">
            <a:extLst>
              <a:ext uri="{FF2B5EF4-FFF2-40B4-BE49-F238E27FC236}">
                <a16:creationId xmlns:a16="http://schemas.microsoft.com/office/drawing/2014/main" id="{2571C25E-B142-0D38-F4B3-1B64DF7D2768}"/>
              </a:ext>
            </a:extLst>
          </p:cNvPr>
          <p:cNvPicPr>
            <a:picLocks noChangeAspect="1"/>
          </p:cNvPicPr>
          <p:nvPr/>
        </p:nvPicPr>
        <p:blipFill>
          <a:blip r:embed="rId2"/>
          <a:stretch>
            <a:fillRect/>
          </a:stretch>
        </p:blipFill>
        <p:spPr>
          <a:xfrm>
            <a:off x="2362201" y="1898967"/>
            <a:ext cx="4419600" cy="3663633"/>
          </a:xfrm>
          <a:prstGeom prst="rect">
            <a:avLst/>
          </a:prstGeom>
        </p:spPr>
      </p:pic>
    </p:spTree>
    <p:extLst>
      <p:ext uri="{BB962C8B-B14F-4D97-AF65-F5344CB8AC3E}">
        <p14:creationId xmlns:p14="http://schemas.microsoft.com/office/powerpoint/2010/main" val="22220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870C-619F-48C9-AC5D-5AA0987CF641}"/>
              </a:ext>
            </a:extLst>
          </p:cNvPr>
          <p:cNvSpPr>
            <a:spLocks noGrp="1"/>
          </p:cNvSpPr>
          <p:nvPr>
            <p:ph type="title"/>
          </p:nvPr>
        </p:nvSpPr>
        <p:spPr/>
        <p:txBody>
          <a:bodyPr/>
          <a:lstStyle/>
          <a:p>
            <a:r>
              <a:rPr lang="en-US" b="1" cap="small" dirty="0"/>
              <a:t>Results and discussion</a:t>
            </a:r>
            <a:endParaRPr lang="en-IN" dirty="0"/>
          </a:p>
        </p:txBody>
      </p:sp>
      <p:sp>
        <p:nvSpPr>
          <p:cNvPr id="4" name="Slide Number Placeholder 3">
            <a:extLst>
              <a:ext uri="{FF2B5EF4-FFF2-40B4-BE49-F238E27FC236}">
                <a16:creationId xmlns:a16="http://schemas.microsoft.com/office/drawing/2014/main" id="{2773449A-A9D4-400C-A9EA-FBEC8CCC9BA6}"/>
              </a:ext>
            </a:extLst>
          </p:cNvPr>
          <p:cNvSpPr>
            <a:spLocks noGrp="1"/>
          </p:cNvSpPr>
          <p:nvPr>
            <p:ph type="sldNum" sz="quarter" idx="12"/>
          </p:nvPr>
        </p:nvSpPr>
        <p:spPr/>
        <p:txBody>
          <a:bodyPr/>
          <a:lstStyle/>
          <a:p>
            <a:fld id="{BD29847A-037B-4C47-B8E3-5257362A4C86}" type="slidenum">
              <a:rPr lang="en-US" smtClean="0"/>
              <a:pPr/>
              <a:t>15</a:t>
            </a:fld>
            <a:endParaRPr lang="en-US"/>
          </a:p>
        </p:txBody>
      </p:sp>
      <p:sp>
        <p:nvSpPr>
          <p:cNvPr id="6" name="TextBox 5">
            <a:extLst>
              <a:ext uri="{FF2B5EF4-FFF2-40B4-BE49-F238E27FC236}">
                <a16:creationId xmlns:a16="http://schemas.microsoft.com/office/drawing/2014/main" id="{E95AA0BE-14EC-F7D4-727D-92BC1008BEE3}"/>
              </a:ext>
            </a:extLst>
          </p:cNvPr>
          <p:cNvSpPr txBox="1"/>
          <p:nvPr/>
        </p:nvSpPr>
        <p:spPr>
          <a:xfrm>
            <a:off x="2000249" y="5867400"/>
            <a:ext cx="5143500" cy="370871"/>
          </a:xfrm>
          <a:prstGeom prst="rect">
            <a:avLst/>
          </a:prstGeom>
          <a:noFill/>
        </p:spPr>
        <p:txBody>
          <a:bodyPr wrap="square" rtlCol="0">
            <a:spAutoFit/>
          </a:bodyPr>
          <a:lstStyle/>
          <a:p>
            <a:pPr marL="6350" indent="450850" algn="just">
              <a:lnSpc>
                <a:spcPct val="108000"/>
              </a:lnSpc>
              <a:spcAft>
                <a:spcPts val="805"/>
              </a:spcAft>
            </a:pPr>
            <a:r>
              <a:rPr lang="en-IN" sz="1800" dirty="0">
                <a:solidFill>
                  <a:srgbClr val="000000"/>
                </a:solidFill>
                <a:effectLst/>
                <a:latin typeface="Times New Roman" panose="02020603050405020304" pitchFamily="18" charset="0"/>
                <a:ea typeface="Times New Roman" panose="02020603050405020304" pitchFamily="18" charset="0"/>
              </a:rPr>
              <a:t>Fig5. Sales of Elec. items in form of Bar Graph </a:t>
            </a:r>
          </a:p>
        </p:txBody>
      </p:sp>
      <p:pic>
        <p:nvPicPr>
          <p:cNvPr id="7" name="Picture 6">
            <a:extLst>
              <a:ext uri="{FF2B5EF4-FFF2-40B4-BE49-F238E27FC236}">
                <a16:creationId xmlns:a16="http://schemas.microsoft.com/office/drawing/2014/main" id="{402654B8-3E95-C90E-B6F8-4C66211E7CC5}"/>
              </a:ext>
            </a:extLst>
          </p:cNvPr>
          <p:cNvPicPr>
            <a:picLocks noChangeAspect="1"/>
          </p:cNvPicPr>
          <p:nvPr/>
        </p:nvPicPr>
        <p:blipFill>
          <a:blip r:embed="rId2"/>
          <a:stretch>
            <a:fillRect/>
          </a:stretch>
        </p:blipFill>
        <p:spPr>
          <a:xfrm>
            <a:off x="1295399" y="1676975"/>
            <a:ext cx="6553200" cy="3581400"/>
          </a:xfrm>
          <a:prstGeom prst="rect">
            <a:avLst/>
          </a:prstGeom>
        </p:spPr>
      </p:pic>
    </p:spTree>
    <p:extLst>
      <p:ext uri="{BB962C8B-B14F-4D97-AF65-F5344CB8AC3E}">
        <p14:creationId xmlns:p14="http://schemas.microsoft.com/office/powerpoint/2010/main" val="238375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870C-619F-48C9-AC5D-5AA0987CF641}"/>
              </a:ext>
            </a:extLst>
          </p:cNvPr>
          <p:cNvSpPr>
            <a:spLocks noGrp="1"/>
          </p:cNvSpPr>
          <p:nvPr>
            <p:ph type="title"/>
          </p:nvPr>
        </p:nvSpPr>
        <p:spPr/>
        <p:txBody>
          <a:bodyPr/>
          <a:lstStyle/>
          <a:p>
            <a:r>
              <a:rPr lang="en-US" b="1" cap="small" dirty="0"/>
              <a:t>Results and discussion</a:t>
            </a:r>
            <a:endParaRPr lang="en-IN" dirty="0"/>
          </a:p>
        </p:txBody>
      </p:sp>
      <p:sp>
        <p:nvSpPr>
          <p:cNvPr id="4" name="Slide Number Placeholder 3">
            <a:extLst>
              <a:ext uri="{FF2B5EF4-FFF2-40B4-BE49-F238E27FC236}">
                <a16:creationId xmlns:a16="http://schemas.microsoft.com/office/drawing/2014/main" id="{2773449A-A9D4-400C-A9EA-FBEC8CCC9BA6}"/>
              </a:ext>
            </a:extLst>
          </p:cNvPr>
          <p:cNvSpPr>
            <a:spLocks noGrp="1"/>
          </p:cNvSpPr>
          <p:nvPr>
            <p:ph type="sldNum" sz="quarter" idx="12"/>
          </p:nvPr>
        </p:nvSpPr>
        <p:spPr/>
        <p:txBody>
          <a:bodyPr/>
          <a:lstStyle/>
          <a:p>
            <a:fld id="{BD29847A-037B-4C47-B8E3-5257362A4C86}" type="slidenum">
              <a:rPr lang="en-US" smtClean="0"/>
              <a:pPr/>
              <a:t>16</a:t>
            </a:fld>
            <a:endParaRPr lang="en-US"/>
          </a:p>
        </p:txBody>
      </p:sp>
      <p:sp>
        <p:nvSpPr>
          <p:cNvPr id="6" name="TextBox 5">
            <a:extLst>
              <a:ext uri="{FF2B5EF4-FFF2-40B4-BE49-F238E27FC236}">
                <a16:creationId xmlns:a16="http://schemas.microsoft.com/office/drawing/2014/main" id="{E95AA0BE-14EC-F7D4-727D-92BC1008BEE3}"/>
              </a:ext>
            </a:extLst>
          </p:cNvPr>
          <p:cNvSpPr txBox="1"/>
          <p:nvPr/>
        </p:nvSpPr>
        <p:spPr>
          <a:xfrm>
            <a:off x="2000249" y="5867400"/>
            <a:ext cx="5143500" cy="370871"/>
          </a:xfrm>
          <a:prstGeom prst="rect">
            <a:avLst/>
          </a:prstGeom>
          <a:noFill/>
        </p:spPr>
        <p:txBody>
          <a:bodyPr wrap="square" rtlCol="0">
            <a:spAutoFit/>
          </a:bodyPr>
          <a:lstStyle/>
          <a:p>
            <a:pPr marL="6350" indent="450850" algn="just">
              <a:lnSpc>
                <a:spcPct val="108000"/>
              </a:lnSpc>
              <a:spcAft>
                <a:spcPts val="805"/>
              </a:spcAft>
            </a:pPr>
            <a:r>
              <a:rPr lang="en-IN" sz="1800" dirty="0">
                <a:solidFill>
                  <a:srgbClr val="000000"/>
                </a:solidFill>
                <a:effectLst/>
                <a:latin typeface="Times New Roman" panose="02020603050405020304" pitchFamily="18" charset="0"/>
                <a:ea typeface="Times New Roman" panose="02020603050405020304" pitchFamily="18" charset="0"/>
              </a:rPr>
              <a:t>Fig6. Stocks available in Electronics store</a:t>
            </a:r>
          </a:p>
        </p:txBody>
      </p:sp>
      <p:pic>
        <p:nvPicPr>
          <p:cNvPr id="8" name="Picture 7">
            <a:extLst>
              <a:ext uri="{FF2B5EF4-FFF2-40B4-BE49-F238E27FC236}">
                <a16:creationId xmlns:a16="http://schemas.microsoft.com/office/drawing/2014/main" id="{3C8149CE-AEF8-562F-D0BD-80F848631CED}"/>
              </a:ext>
            </a:extLst>
          </p:cNvPr>
          <p:cNvPicPr>
            <a:picLocks noChangeAspect="1"/>
          </p:cNvPicPr>
          <p:nvPr/>
        </p:nvPicPr>
        <p:blipFill>
          <a:blip r:embed="rId2"/>
          <a:stretch>
            <a:fillRect/>
          </a:stretch>
        </p:blipFill>
        <p:spPr>
          <a:xfrm>
            <a:off x="1262855" y="1880660"/>
            <a:ext cx="6618288" cy="3500150"/>
          </a:xfrm>
          <a:prstGeom prst="rect">
            <a:avLst/>
          </a:prstGeom>
        </p:spPr>
      </p:pic>
    </p:spTree>
    <p:extLst>
      <p:ext uri="{BB962C8B-B14F-4D97-AF65-F5344CB8AC3E}">
        <p14:creationId xmlns:p14="http://schemas.microsoft.com/office/powerpoint/2010/main" val="165475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Conclusion and Future Scope </a:t>
            </a:r>
            <a:r>
              <a:rPr lang="en-US" dirty="0"/>
              <a:t> </a:t>
            </a:r>
            <a:endParaRPr lang="en-US" b="1" cap="small" dirty="0"/>
          </a:p>
        </p:txBody>
      </p:sp>
      <p:sp>
        <p:nvSpPr>
          <p:cNvPr id="3" name="Content Placeholder 2"/>
          <p:cNvSpPr>
            <a:spLocks noGrp="1"/>
          </p:cNvSpPr>
          <p:nvPr>
            <p:ph idx="1"/>
          </p:nvPr>
        </p:nvSpPr>
        <p:spPr>
          <a:xfrm>
            <a:off x="457200" y="1524000"/>
            <a:ext cx="8229600" cy="4525963"/>
          </a:xfrm>
        </p:spPr>
        <p:txBody>
          <a:bodyPr>
            <a:noAutofit/>
          </a:bodyPr>
          <a:lstStyle/>
          <a:p>
            <a:r>
              <a:rPr lang="en-US" sz="2200" b="1" cap="small" dirty="0">
                <a:latin typeface="Times New Roman" panose="02020603050405020304" pitchFamily="18" charset="0"/>
                <a:cs typeface="Times New Roman" panose="02020603050405020304" pitchFamily="18" charset="0"/>
              </a:rPr>
              <a:t>Conclusion </a:t>
            </a:r>
          </a:p>
          <a:p>
            <a:pPr marL="0" indent="0" algn="just">
              <a:buNone/>
            </a:pPr>
            <a:r>
              <a:rPr lang="en-US" sz="2200" b="0" i="0" dirty="0">
                <a:solidFill>
                  <a:srgbClr val="202124"/>
                </a:solidFill>
                <a:effectLst/>
                <a:latin typeface="Times New Roman" panose="02020603050405020304" pitchFamily="18" charset="0"/>
                <a:cs typeface="Times New Roman" panose="02020603050405020304" pitchFamily="18" charset="0"/>
              </a:rPr>
              <a:t>Based on a thorough analysis of the study of customer preference towards online shopping with respect to various online shopping platforms, it is concluded that although there are a large number of products available in the market, a large proportion of respondents prefers to purchase products through online shopping. So, we have made a try to bring the offline market on the online platform. </a:t>
            </a:r>
          </a:p>
          <a:p>
            <a:pPr marL="0" indent="0" algn="just">
              <a:buNone/>
            </a:pPr>
            <a:r>
              <a:rPr lang="en-US" sz="2200" b="0" i="0" dirty="0">
                <a:solidFill>
                  <a:srgbClr val="202124"/>
                </a:solidFill>
                <a:effectLst/>
                <a:latin typeface="Times New Roman" panose="02020603050405020304" pitchFamily="18" charset="0"/>
                <a:cs typeface="Times New Roman" panose="02020603050405020304" pitchFamily="18" charset="0"/>
              </a:rPr>
              <a:t>Hence, the system has been developed with much care and free of errors and at the same time it is efficient and less time consuming. </a:t>
            </a:r>
          </a:p>
          <a:p>
            <a:pPr marL="0" indent="0" algn="just">
              <a:buNone/>
            </a:pPr>
            <a:endParaRPr lang="en-US" sz="2200" b="0" i="0" dirty="0">
              <a:solidFill>
                <a:srgbClr val="202124"/>
              </a:solidFill>
              <a:effectLst/>
              <a:latin typeface="Times New Roman" panose="02020603050405020304" pitchFamily="18" charset="0"/>
              <a:cs typeface="Times New Roman" panose="02020603050405020304" pitchFamily="18" charset="0"/>
            </a:endParaRPr>
          </a:p>
          <a:p>
            <a:pPr algn="just"/>
            <a:r>
              <a:rPr lang="en-US" sz="2200" b="1" cap="small" dirty="0">
                <a:latin typeface="Times New Roman" panose="02020603050405020304" pitchFamily="18" charset="0"/>
                <a:cs typeface="Times New Roman" panose="02020603050405020304" pitchFamily="18" charset="0"/>
              </a:rPr>
              <a:t>Future Scope </a:t>
            </a:r>
          </a:p>
          <a:p>
            <a:pPr lvl="1"/>
            <a:r>
              <a:rPr lang="en-US" sz="2200" b="0" i="0" dirty="0">
                <a:solidFill>
                  <a:srgbClr val="202124"/>
                </a:solidFill>
                <a:effectLst/>
                <a:latin typeface="Times New Roman" panose="02020603050405020304" pitchFamily="18" charset="0"/>
                <a:cs typeface="Times New Roman" panose="02020603050405020304" pitchFamily="18" charset="0"/>
              </a:rPr>
              <a:t>Many other shops can be added. </a:t>
            </a:r>
          </a:p>
          <a:p>
            <a:pPr lvl="1"/>
            <a:r>
              <a:rPr lang="en-US" sz="2200" b="0" i="0" dirty="0">
                <a:solidFill>
                  <a:srgbClr val="202124"/>
                </a:solidFill>
                <a:effectLst/>
                <a:latin typeface="Times New Roman" panose="02020603050405020304" pitchFamily="18" charset="0"/>
                <a:cs typeface="Times New Roman" panose="02020603050405020304" pitchFamily="18" charset="0"/>
              </a:rPr>
              <a:t>GUI can be introduced to give customers a visual experience.</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Contribution</a:t>
            </a:r>
          </a:p>
        </p:txBody>
      </p:sp>
      <p:sp>
        <p:nvSpPr>
          <p:cNvPr id="3" name="Content Placeholder 2"/>
          <p:cNvSpPr>
            <a:spLocks noGrp="1"/>
          </p:cNvSpPr>
          <p:nvPr>
            <p:ph idx="1"/>
          </p:nvPr>
        </p:nvSpPr>
        <p:spPr>
          <a:xfrm>
            <a:off x="457200" y="1219200"/>
            <a:ext cx="8229600" cy="5410200"/>
          </a:xfrm>
        </p:spPr>
        <p:txBody>
          <a:bodyPr>
            <a:normAutofit fontScale="47500" lnSpcReduction="20000"/>
          </a:bodyPr>
          <a:lstStyle/>
          <a:p>
            <a:pPr>
              <a:spcBef>
                <a:spcPts val="1200"/>
              </a:spcBef>
            </a:pPr>
            <a:r>
              <a:rPr lang="en-US" sz="4200" b="1" dirty="0" err="1"/>
              <a:t>Div</a:t>
            </a:r>
            <a:r>
              <a:rPr lang="en-US" sz="4200" b="1" dirty="0"/>
              <a:t> L Batch B3</a:t>
            </a:r>
          </a:p>
          <a:p>
            <a:pPr>
              <a:spcBef>
                <a:spcPts val="1200"/>
              </a:spcBef>
            </a:pPr>
            <a:r>
              <a:rPr lang="en-US" sz="4200" b="1" dirty="0">
                <a:solidFill>
                  <a:srgbClr val="C00000"/>
                </a:solidFill>
              </a:rPr>
              <a:t>Roll No 58-PRNNo-12110699-Aarya</a:t>
            </a:r>
          </a:p>
          <a:p>
            <a:pPr lvl="1">
              <a:spcBef>
                <a:spcPts val="1200"/>
              </a:spcBef>
            </a:pPr>
            <a:r>
              <a:rPr lang="en-US" sz="4500" dirty="0">
                <a:solidFill>
                  <a:srgbClr val="C00000"/>
                </a:solidFill>
              </a:rPr>
              <a:t>Coding, Objectives </a:t>
            </a:r>
          </a:p>
          <a:p>
            <a:pPr>
              <a:spcBef>
                <a:spcPts val="1200"/>
              </a:spcBef>
            </a:pPr>
            <a:r>
              <a:rPr lang="en-US" sz="4200" b="1" dirty="0">
                <a:solidFill>
                  <a:srgbClr val="C00000"/>
                </a:solidFill>
              </a:rPr>
              <a:t>Roll No 59-PRNNo-12110007-Tejashri</a:t>
            </a:r>
          </a:p>
          <a:p>
            <a:pPr lvl="1">
              <a:spcBef>
                <a:spcPts val="1200"/>
              </a:spcBef>
            </a:pPr>
            <a:r>
              <a:rPr lang="en-US" sz="4500" dirty="0">
                <a:solidFill>
                  <a:srgbClr val="C00000"/>
                </a:solidFill>
              </a:rPr>
              <a:t>Coding, UI Design idea</a:t>
            </a:r>
          </a:p>
          <a:p>
            <a:pPr>
              <a:spcBef>
                <a:spcPts val="1200"/>
              </a:spcBef>
            </a:pPr>
            <a:r>
              <a:rPr lang="en-US" sz="4200" b="1" dirty="0">
                <a:solidFill>
                  <a:srgbClr val="C00000"/>
                </a:solidFill>
              </a:rPr>
              <a:t>Roll No 60-PRNNo-12110824-Nitesh</a:t>
            </a:r>
          </a:p>
          <a:p>
            <a:pPr lvl="1">
              <a:spcBef>
                <a:spcPts val="1200"/>
              </a:spcBef>
            </a:pPr>
            <a:r>
              <a:rPr lang="en-US" sz="4500" dirty="0">
                <a:solidFill>
                  <a:srgbClr val="C00000"/>
                </a:solidFill>
              </a:rPr>
              <a:t>Algorithm and Coding</a:t>
            </a:r>
          </a:p>
          <a:p>
            <a:pPr>
              <a:spcBef>
                <a:spcPts val="1200"/>
              </a:spcBef>
            </a:pPr>
            <a:r>
              <a:rPr lang="en-US" sz="4200" b="1" dirty="0">
                <a:solidFill>
                  <a:srgbClr val="C00000"/>
                </a:solidFill>
              </a:rPr>
              <a:t>Roll No 61-PRNNo-12110102-Nitin</a:t>
            </a:r>
          </a:p>
          <a:p>
            <a:pPr lvl="1">
              <a:spcBef>
                <a:spcPts val="1200"/>
              </a:spcBef>
            </a:pPr>
            <a:r>
              <a:rPr lang="en-US" sz="4500" dirty="0">
                <a:solidFill>
                  <a:srgbClr val="C00000"/>
                </a:solidFill>
              </a:rPr>
              <a:t>Problem Statement, Coding and Debugging</a:t>
            </a:r>
          </a:p>
          <a:p>
            <a:pPr>
              <a:spcBef>
                <a:spcPts val="1200"/>
              </a:spcBef>
            </a:pPr>
            <a:r>
              <a:rPr lang="en-US" sz="4200" b="1" dirty="0">
                <a:solidFill>
                  <a:srgbClr val="C00000"/>
                </a:solidFill>
              </a:rPr>
              <a:t>Roll No 62-PRNNo-12110700-Pratik</a:t>
            </a:r>
          </a:p>
          <a:p>
            <a:pPr lvl="1">
              <a:spcBef>
                <a:spcPts val="1200"/>
              </a:spcBef>
            </a:pPr>
            <a:r>
              <a:rPr lang="en-US" sz="4500" dirty="0">
                <a:solidFill>
                  <a:srgbClr val="C00000"/>
                </a:solidFill>
              </a:rPr>
              <a:t>Project Testing and Coding</a:t>
            </a:r>
          </a:p>
          <a:p>
            <a:pPr>
              <a:spcBef>
                <a:spcPts val="1200"/>
              </a:spcBef>
            </a:pPr>
            <a:r>
              <a:rPr lang="en-US" sz="4200" b="1" dirty="0">
                <a:solidFill>
                  <a:srgbClr val="C00000"/>
                </a:solidFill>
              </a:rPr>
              <a:t>Roll No 63-PRNNo-12111073-Ojas</a:t>
            </a:r>
          </a:p>
          <a:p>
            <a:pPr lvl="1">
              <a:spcBef>
                <a:spcPts val="1200"/>
              </a:spcBef>
            </a:pPr>
            <a:r>
              <a:rPr lang="en-US" sz="4500" dirty="0">
                <a:solidFill>
                  <a:srgbClr val="C00000"/>
                </a:solidFill>
              </a:rPr>
              <a:t>Model Design and Coding</a:t>
            </a:r>
            <a:endParaRPr lang="en-US" b="1" dirty="0">
              <a:solidFill>
                <a:srgbClr val="C00000"/>
              </a:solidFill>
            </a:endParaRPr>
          </a:p>
          <a:p>
            <a:pPr>
              <a:spcBef>
                <a:spcPts val="1200"/>
              </a:spcBef>
            </a:pPr>
            <a:endParaRPr lang="en-US" b="1" dirty="0">
              <a:solidFill>
                <a:srgbClr val="C00000"/>
              </a:solidFill>
            </a:endParaRPr>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References</a:t>
            </a:r>
          </a:p>
        </p:txBody>
      </p:sp>
      <p:sp>
        <p:nvSpPr>
          <p:cNvPr id="3" name="Content Placeholder 2"/>
          <p:cNvSpPr>
            <a:spLocks noGrp="1"/>
          </p:cNvSpPr>
          <p:nvPr>
            <p:ph idx="1"/>
          </p:nvPr>
        </p:nvSpPr>
        <p:spPr>
          <a:xfrm>
            <a:off x="457200" y="1433512"/>
            <a:ext cx="8229600" cy="4906963"/>
          </a:xfrm>
        </p:spPr>
        <p:txBody>
          <a:bodyPr>
            <a:normAutofit/>
          </a:bodyPr>
          <a:lstStyle/>
          <a:p>
            <a:pPr marL="0" indent="0" algn="just">
              <a:lnSpc>
                <a:spcPct val="108000"/>
              </a:lnSpc>
              <a:spcAft>
                <a:spcPts val="805"/>
              </a:spcAft>
              <a:buNone/>
            </a:pP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https://www.researchgate.net/publication/264556861_Online_Shopping_-_An_Overview</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08000"/>
              </a:lnSpc>
              <a:spcAft>
                <a:spcPts val="805"/>
              </a:spcAft>
              <a:buNone/>
            </a:pPr>
            <a:r>
              <a:rPr lang="en-IN" sz="1800" dirty="0">
                <a:solidFill>
                  <a:srgbClr val="000000"/>
                </a:solidFill>
                <a:effectLst/>
                <a:latin typeface="Times New Roman" panose="02020603050405020304" pitchFamily="18" charset="0"/>
                <a:ea typeface="Times New Roman" panose="02020603050405020304" pitchFamily="18" charset="0"/>
              </a:rPr>
              <a:t>[2]</a:t>
            </a:r>
            <a:r>
              <a:rPr lang="en-IN" sz="1800" u="sng" dirty="0">
                <a:solidFill>
                  <a:srgbClr val="000000"/>
                </a:solidFill>
                <a:effectLst/>
                <a:latin typeface="Times New Roman" panose="02020603050405020304" pitchFamily="18" charset="0"/>
                <a:ea typeface="Times New Roman" panose="02020603050405020304" pitchFamily="18" charset="0"/>
                <a:hlinkClick r:id="rId3"/>
              </a:rPr>
              <a:t>https://pythonclassroomdiary.files.wordpress.com/2020/01/project-report-the-mall-of-emirates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08000"/>
              </a:lnSpc>
              <a:spcAft>
                <a:spcPts val="805"/>
              </a:spcAft>
              <a:buNone/>
            </a:pPr>
            <a:r>
              <a:rPr lang="en-IN" sz="1800" dirty="0">
                <a:solidFill>
                  <a:srgbClr val="000000"/>
                </a:solidFill>
                <a:effectLst/>
                <a:latin typeface="Times New Roman" panose="02020603050405020304" pitchFamily="18" charset="0"/>
                <a:ea typeface="Times New Roman" panose="02020603050405020304" pitchFamily="18" charset="0"/>
              </a:rPr>
              <a:t>[3]</a:t>
            </a:r>
            <a:r>
              <a:rPr lang="en-IN" sz="1800" u="sng" dirty="0">
                <a:solidFill>
                  <a:srgbClr val="000000"/>
                </a:solidFill>
                <a:effectLst/>
                <a:latin typeface="Times New Roman" panose="02020603050405020304" pitchFamily="18" charset="0"/>
                <a:ea typeface="Times New Roman" panose="02020603050405020304" pitchFamily="18" charset="0"/>
                <a:hlinkClick r:id="rId4"/>
              </a:rPr>
              <a:t>https://www.academia.edu/38999169/THE_STUDY_OF_IMPACT_OF_ONLINE_SHOPPING_ON_CONVENTIONAL_SHOPPING_METHODS_BY_TODAYS_YOUTH_WITH_RESPECT_TO_CLOTHING_AND_ACCESSORIES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08000"/>
              </a:lnSpc>
              <a:spcAft>
                <a:spcPts val="805"/>
              </a:spcAft>
              <a:buNone/>
            </a:pPr>
            <a:r>
              <a:rPr lang="en-IN" sz="1800" dirty="0">
                <a:solidFill>
                  <a:srgbClr val="000000"/>
                </a:solidFill>
                <a:effectLst/>
                <a:latin typeface="Times New Roman" panose="02020603050405020304" pitchFamily="18" charset="0"/>
                <a:ea typeface="Times New Roman" panose="02020603050405020304" pitchFamily="18" charset="0"/>
              </a:rPr>
              <a:t>[4] </a:t>
            </a:r>
            <a:r>
              <a:rPr lang="en-IN" sz="1800" u="sng" dirty="0">
                <a:solidFill>
                  <a:srgbClr val="000000"/>
                </a:solidFill>
                <a:effectLst/>
                <a:latin typeface="Times New Roman" panose="02020603050405020304" pitchFamily="18" charset="0"/>
                <a:ea typeface="Times New Roman" panose="02020603050405020304" pitchFamily="18" charset="0"/>
                <a:hlinkClick r:id="rId5"/>
              </a:rPr>
              <a:t>http://www.ijarset.com/upload/2021/may/01-busari-30</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228600"/>
            <a:ext cx="5867400" cy="1143000"/>
          </a:xfrm>
        </p:spPr>
        <p:txBody>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2133600" y="1371600"/>
            <a:ext cx="5410200" cy="4800600"/>
          </a:xfrm>
        </p:spPr>
        <p:txBody>
          <a:bodyPr>
            <a:normAutofit/>
          </a:bodyPr>
          <a:lstStyle/>
          <a:p>
            <a:r>
              <a:rPr lang="en-US" b="1" cap="small" dirty="0"/>
              <a:t>Introduction </a:t>
            </a:r>
          </a:p>
          <a:p>
            <a:r>
              <a:rPr lang="en-US" b="1" cap="small" dirty="0"/>
              <a:t>problem statement</a:t>
            </a:r>
          </a:p>
          <a:p>
            <a:r>
              <a:rPr lang="en-US" b="1" cap="small" dirty="0"/>
              <a:t>objectives</a:t>
            </a:r>
          </a:p>
          <a:p>
            <a:r>
              <a:rPr lang="en-US" b="1" cap="small" dirty="0"/>
              <a:t>background</a:t>
            </a:r>
          </a:p>
          <a:p>
            <a:r>
              <a:rPr lang="en-US" b="1" cap="small" dirty="0"/>
              <a:t>Implementation</a:t>
            </a:r>
          </a:p>
          <a:p>
            <a:r>
              <a:rPr lang="en-US" b="1" cap="small" dirty="0"/>
              <a:t>Results and discussion</a:t>
            </a:r>
          </a:p>
          <a:p>
            <a:r>
              <a:rPr lang="en-US" b="1" cap="small" dirty="0"/>
              <a:t>Conclusion and Future Scope </a:t>
            </a:r>
            <a:r>
              <a:rPr lang="en-US" dirty="0"/>
              <a:t> </a:t>
            </a:r>
            <a:endParaRPr lang="en-US" b="1" cap="small" dirty="0"/>
          </a:p>
          <a:p>
            <a:r>
              <a:rPr lang="en-US" b="1" cap="small" dirty="0"/>
              <a:t>References</a:t>
            </a:r>
          </a:p>
          <a:p>
            <a:endParaRPr lang="en-US" b="1" cap="small" dirty="0"/>
          </a:p>
          <a:p>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3200"/>
            <a:ext cx="8229600" cy="1143000"/>
          </a:xfrm>
        </p:spPr>
        <p:txBody>
          <a:bodyPr>
            <a:noAutofit/>
          </a:bodyPr>
          <a:lstStyle/>
          <a:p>
            <a:r>
              <a:rPr lang="en-US" sz="9600" b="1" dirty="0"/>
              <a:t>Thank You</a:t>
            </a:r>
          </a:p>
        </p:txBody>
      </p:sp>
      <p:sp>
        <p:nvSpPr>
          <p:cNvPr id="4" name="Slide Number Placeholder 3"/>
          <p:cNvSpPr>
            <a:spLocks noGrp="1"/>
          </p:cNvSpPr>
          <p:nvPr>
            <p:ph type="sldNum" sz="quarter" idx="12"/>
          </p:nvPr>
        </p:nvSpPr>
        <p:spPr/>
        <p:txBody>
          <a:bodyPr/>
          <a:lstStyle/>
          <a:p>
            <a:fld id="{BD29847A-037B-4C47-B8E3-5257362A4C86}" type="slidenum">
              <a:rPr lang="en-US" smtClean="0"/>
              <a:pPr/>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Introduction </a:t>
            </a:r>
          </a:p>
        </p:txBody>
      </p:sp>
      <p:sp>
        <p:nvSpPr>
          <p:cNvPr id="3" name="Content Placeholder 2"/>
          <p:cNvSpPr>
            <a:spLocks noGrp="1"/>
          </p:cNvSpPr>
          <p:nvPr>
            <p:ph idx="1"/>
          </p:nvPr>
        </p:nvSpPr>
        <p:spPr>
          <a:xfrm>
            <a:off x="457200" y="1631082"/>
            <a:ext cx="8458200" cy="4525963"/>
          </a:xfrm>
        </p:spPr>
        <p:txBody>
          <a:bodyPr>
            <a:normAutofit/>
          </a:bodyPr>
          <a:lstStyle/>
          <a:p>
            <a:r>
              <a:rPr lang="en-US" sz="2400" b="0" i="0" dirty="0">
                <a:solidFill>
                  <a:srgbClr val="202124"/>
                </a:solidFill>
                <a:effectLst/>
                <a:latin typeface="Times New Roman" panose="02020603050405020304" pitchFamily="18" charset="0"/>
                <a:cs typeface="Times New Roman" panose="02020603050405020304" pitchFamily="18" charset="0"/>
              </a:rPr>
              <a:t>The popularity of online shopping is due to a variety of factors which includes external factors such as the increasing cost of fuel and the difficulty of reaching far away shops. This has led to a rise in interest in online shopping.</a:t>
            </a:r>
          </a:p>
          <a:p>
            <a:r>
              <a:rPr lang="en-US" sz="2400" b="0" i="0" dirty="0">
                <a:solidFill>
                  <a:srgbClr val="202124"/>
                </a:solidFill>
                <a:effectLst/>
                <a:latin typeface="Times New Roman" panose="02020603050405020304" pitchFamily="18" charset="0"/>
                <a:cs typeface="Times New Roman" panose="02020603050405020304" pitchFamily="18" charset="0"/>
              </a:rPr>
              <a:t>People prefer online shopping because they can find a variety of products and it is easy.</a:t>
            </a:r>
          </a:p>
          <a:p>
            <a:r>
              <a:rPr lang="en-US" sz="2400" b="0" i="0" dirty="0">
                <a:solidFill>
                  <a:srgbClr val="202124"/>
                </a:solidFill>
                <a:effectLst/>
                <a:latin typeface="Times New Roman" panose="02020603050405020304" pitchFamily="18" charset="0"/>
                <a:cs typeface="Times New Roman" panose="02020603050405020304" pitchFamily="18" charset="0"/>
              </a:rPr>
              <a:t>There are a lot of products available online and you can easily search for products you want.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t>problem statement</a:t>
            </a:r>
          </a:p>
        </p:txBody>
      </p:sp>
      <p:sp>
        <p:nvSpPr>
          <p:cNvPr id="3" name="Content Placeholder 2"/>
          <p:cNvSpPr>
            <a:spLocks noGrp="1"/>
          </p:cNvSpPr>
          <p:nvPr>
            <p:ph idx="1"/>
          </p:nvPr>
        </p:nvSpPr>
        <p:spPr>
          <a:xfrm>
            <a:off x="457200" y="1624012"/>
            <a:ext cx="8305800" cy="4525963"/>
          </a:xfrm>
        </p:spPr>
        <p:txBody>
          <a:bodyPr>
            <a:normAutofit/>
          </a:bodyPr>
          <a:lstStyle/>
          <a:p>
            <a:r>
              <a:rPr lang="en-US" sz="2800" b="0" i="0" dirty="0">
                <a:solidFill>
                  <a:srgbClr val="202124"/>
                </a:solidFill>
                <a:effectLst/>
                <a:latin typeface="Times New Roman" panose="02020603050405020304" pitchFamily="18" charset="0"/>
                <a:cs typeface="Times New Roman" panose="02020603050405020304" pitchFamily="18" charset="0"/>
              </a:rPr>
              <a:t>Online sellers face the challenge of identifying the customer's wants and needs because customers are in great numbers. So, it is necessary for the researcher to identify the factors influencing customers to shopping online.</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29847A-037B-4C47-B8E3-5257362A4C8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objectives</a:t>
            </a:r>
          </a:p>
        </p:txBody>
      </p:sp>
      <p:sp>
        <p:nvSpPr>
          <p:cNvPr id="3" name="Content Placeholder 2"/>
          <p:cNvSpPr>
            <a:spLocks noGrp="1"/>
          </p:cNvSpPr>
          <p:nvPr>
            <p:ph idx="1"/>
          </p:nvPr>
        </p:nvSpPr>
        <p:spPr>
          <a:xfrm>
            <a:off x="457200" y="1524000"/>
            <a:ext cx="8229600" cy="4495800"/>
          </a:xfrm>
        </p:spPr>
        <p:txBody>
          <a:bodyPr>
            <a:normAutofit/>
          </a:bodyPr>
          <a:lstStyle/>
          <a:p>
            <a:pPr marL="0" indent="0">
              <a:buNone/>
            </a:pPr>
            <a:r>
              <a:rPr lang="en-US" sz="2800" b="0" i="0" dirty="0">
                <a:solidFill>
                  <a:srgbClr val="202124"/>
                </a:solidFill>
                <a:effectLst/>
                <a:latin typeface="Times New Roman" panose="02020603050405020304" pitchFamily="18" charset="0"/>
                <a:cs typeface="Times New Roman" panose="02020603050405020304" pitchFamily="18" charset="0"/>
              </a:rPr>
              <a:t>1. Creating a virtual shop environment for users, which will be available to them through the internet.</a:t>
            </a:r>
          </a:p>
          <a:p>
            <a:pPr marL="0" indent="0">
              <a:buNone/>
            </a:pPr>
            <a:r>
              <a:rPr lang="en-US" sz="2800" b="0" i="0" dirty="0">
                <a:solidFill>
                  <a:srgbClr val="202124"/>
                </a:solidFill>
                <a:effectLst/>
                <a:latin typeface="Times New Roman" panose="02020603050405020304" pitchFamily="18" charset="0"/>
                <a:cs typeface="Times New Roman" panose="02020603050405020304" pitchFamily="18" charset="0"/>
              </a:rPr>
              <a:t>2. Easy navigation of products which are needed by the customers. </a:t>
            </a:r>
          </a:p>
          <a:p>
            <a:pPr marL="0" indent="0">
              <a:buNone/>
            </a:pPr>
            <a:r>
              <a:rPr lang="en-US" sz="2800" b="0" i="0" dirty="0">
                <a:solidFill>
                  <a:srgbClr val="202124"/>
                </a:solidFill>
                <a:effectLst/>
                <a:latin typeface="Times New Roman" panose="02020603050405020304" pitchFamily="18" charset="0"/>
                <a:cs typeface="Times New Roman" panose="02020603050405020304" pitchFamily="18" charset="0"/>
              </a:rPr>
              <a:t>3. To increase the number of customers and enhance relationship between sellers and customers.</a:t>
            </a: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D29847A-037B-4C47-B8E3-5257362A4C8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background</a:t>
            </a:r>
          </a:p>
        </p:txBody>
      </p:sp>
      <p:sp>
        <p:nvSpPr>
          <p:cNvPr id="3" name="Content Placeholder 2"/>
          <p:cNvSpPr>
            <a:spLocks noGrp="1"/>
          </p:cNvSpPr>
          <p:nvPr>
            <p:ph idx="1"/>
          </p:nvPr>
        </p:nvSpPr>
        <p:spPr/>
        <p:txBody>
          <a:bodyPr>
            <a:normAutofit/>
          </a:bodyPr>
          <a:lstStyle/>
          <a:p>
            <a:pPr algn="just"/>
            <a:r>
              <a:rPr lang="en-US" sz="2800" b="0" i="0" dirty="0">
                <a:solidFill>
                  <a:srgbClr val="202124"/>
                </a:solidFill>
                <a:effectLst/>
                <a:latin typeface="Times New Roman" panose="02020603050405020304" pitchFamily="18" charset="0"/>
                <a:cs typeface="Times New Roman" panose="02020603050405020304" pitchFamily="18" charset="0"/>
              </a:rPr>
              <a:t>The current shopping system requires people to visit shops manually to buy products and to pay for the same item in cash mode. This kind of system is not very user-friendly as people will have to visit shops physically and it is unknown if their desired product is available.</a:t>
            </a:r>
            <a:endParaRPr lang="en-US" sz="2800" b="0" i="0" dirty="0">
              <a:solidFill>
                <a:srgbClr val="FF0000"/>
              </a:solidFill>
              <a:effectLst/>
              <a:latin typeface="Times New Roman" panose="02020603050405020304" pitchFamily="18" charset="0"/>
              <a:cs typeface="Times New Roman" panose="02020603050405020304" pitchFamily="18" charset="0"/>
            </a:endParaRPr>
          </a:p>
          <a:p>
            <a:pPr algn="just"/>
            <a:r>
              <a:rPr lang="en-US" sz="2800" b="0" i="0" dirty="0">
                <a:solidFill>
                  <a:srgbClr val="202124"/>
                </a:solidFill>
                <a:effectLst/>
                <a:latin typeface="Times New Roman" panose="02020603050405020304" pitchFamily="18" charset="0"/>
                <a:cs typeface="Times New Roman" panose="02020603050405020304" pitchFamily="18" charset="0"/>
              </a:rPr>
              <a:t>Many times, these shops are not accessible to certain people So, through the Online Shopping System people can buy products and the shop owner can be the admin of the system.</a:t>
            </a:r>
          </a:p>
        </p:txBody>
      </p:sp>
      <p:sp>
        <p:nvSpPr>
          <p:cNvPr id="4" name="Slide Number Placeholder 3"/>
          <p:cNvSpPr>
            <a:spLocks noGrp="1"/>
          </p:cNvSpPr>
          <p:nvPr>
            <p:ph type="sldNum" sz="quarter" idx="12"/>
          </p:nvPr>
        </p:nvSpPr>
        <p:spPr/>
        <p:txBody>
          <a:bodyPr/>
          <a:lstStyle/>
          <a:p>
            <a:fld id="{BD29847A-037B-4C47-B8E3-5257362A4C86}"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a:t>
            </a:r>
          </a:p>
        </p:txBody>
      </p:sp>
      <p:sp>
        <p:nvSpPr>
          <p:cNvPr id="3" name="Content Placeholder 2"/>
          <p:cNvSpPr>
            <a:spLocks noGrp="1"/>
          </p:cNvSpPr>
          <p:nvPr>
            <p:ph idx="1"/>
          </p:nvPr>
        </p:nvSpPr>
        <p:spPr>
          <a:xfrm>
            <a:off x="457200" y="1621655"/>
            <a:ext cx="8229600" cy="4525963"/>
          </a:xfrm>
        </p:spPr>
        <p:txBody>
          <a:bodyPr>
            <a:normAutofit/>
          </a:bodyPr>
          <a:lstStyle/>
          <a:p>
            <a:r>
              <a:rPr lang="en-US" b="1" dirty="0"/>
              <a:t>Category of the project </a:t>
            </a:r>
          </a:p>
          <a:p>
            <a:pPr marL="457200" lvl="1" indent="0">
              <a:buNone/>
            </a:pPr>
            <a:r>
              <a:rPr lang="en-US" dirty="0"/>
              <a:t> </a:t>
            </a:r>
            <a:r>
              <a:rPr lang="en-US" b="1" dirty="0"/>
              <a:t>-</a:t>
            </a:r>
            <a:r>
              <a:rPr lang="en-US" dirty="0"/>
              <a:t> Online Shopping Mall Platform </a:t>
            </a:r>
          </a:p>
          <a:p>
            <a:r>
              <a:rPr lang="en-US" b="1" dirty="0"/>
              <a:t>Tools / Platform</a:t>
            </a:r>
          </a:p>
          <a:p>
            <a:pPr marL="0" indent="0">
              <a:buNone/>
            </a:pPr>
            <a:r>
              <a:rPr lang="en-US" b="1" dirty="0"/>
              <a:t>      - </a:t>
            </a:r>
            <a:r>
              <a:rPr lang="en-US" sz="2800" dirty="0"/>
              <a:t>Visual Studio Code, MySQL, Matplotlib,         </a:t>
            </a:r>
          </a:p>
          <a:p>
            <a:pPr marL="0" indent="0">
              <a:buNone/>
            </a:pPr>
            <a:r>
              <a:rPr lang="en-US" sz="2800" dirty="0"/>
              <a:t>          Text-to-speech</a:t>
            </a:r>
          </a:p>
          <a:p>
            <a:pPr lvl="1">
              <a:buNone/>
            </a:pPr>
            <a:endParaRPr lang="en-US" b="1"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a:xfrm>
            <a:off x="457200" y="1624012"/>
            <a:ext cx="8229600" cy="4525963"/>
          </a:xfrm>
        </p:spPr>
        <p:txBody>
          <a:bodyPr>
            <a:normAutofit/>
          </a:bodyPr>
          <a:lstStyle/>
          <a:p>
            <a:pPr marL="0" indent="0">
              <a:buNone/>
            </a:pPr>
            <a:r>
              <a:rPr lang="en-US" b="1" dirty="0"/>
              <a:t>   Features</a:t>
            </a:r>
          </a:p>
          <a:p>
            <a:r>
              <a:rPr lang="en-US" sz="2800" b="0" i="0" dirty="0">
                <a:solidFill>
                  <a:srgbClr val="202124"/>
                </a:solidFill>
                <a:effectLst/>
                <a:latin typeface="Times New Roman" panose="02020603050405020304" pitchFamily="18" charset="0"/>
                <a:cs typeface="Times New Roman" panose="02020603050405020304" pitchFamily="18" charset="0"/>
              </a:rPr>
              <a:t>It will provide different graphs of products along with the quantity sold. </a:t>
            </a:r>
          </a:p>
          <a:p>
            <a:r>
              <a:rPr lang="en-US" sz="2800" b="0" i="0" dirty="0">
                <a:solidFill>
                  <a:srgbClr val="202124"/>
                </a:solidFill>
                <a:effectLst/>
                <a:latin typeface="Times New Roman" panose="02020603050405020304" pitchFamily="18" charset="0"/>
                <a:cs typeface="Times New Roman" panose="02020603050405020304" pitchFamily="18" charset="0"/>
              </a:rPr>
              <a:t>Customers will have the facility of text-to-speech where they will be able to hear details. </a:t>
            </a:r>
          </a:p>
          <a:p>
            <a:r>
              <a:rPr lang="en-US" sz="2800" b="0" i="0" dirty="0">
                <a:solidFill>
                  <a:srgbClr val="202124"/>
                </a:solidFill>
                <a:effectLst/>
                <a:latin typeface="Times New Roman" panose="02020603050405020304" pitchFamily="18" charset="0"/>
                <a:cs typeface="Times New Roman" panose="02020603050405020304" pitchFamily="18" charset="0"/>
              </a:rPr>
              <a:t>It will be easy for users to navigate for products.</a:t>
            </a:r>
            <a:endParaRPr lang="en-US" sz="2800"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29847A-037B-4C47-B8E3-5257362A4C86}"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t>Implementation (Cont.)</a:t>
            </a:r>
          </a:p>
        </p:txBody>
      </p:sp>
      <p:sp>
        <p:nvSpPr>
          <p:cNvPr id="3" name="Content Placeholder 2"/>
          <p:cNvSpPr>
            <a:spLocks noGrp="1"/>
          </p:cNvSpPr>
          <p:nvPr>
            <p:ph idx="1"/>
          </p:nvPr>
        </p:nvSpPr>
        <p:spPr>
          <a:xfrm>
            <a:off x="457200" y="1440109"/>
            <a:ext cx="8229600" cy="4983163"/>
          </a:xfrm>
        </p:spPr>
        <p:txBody>
          <a:bodyPr>
            <a:normAutofit/>
          </a:bodyPr>
          <a:lstStyle/>
          <a:p>
            <a:pPr marL="342900" lvl="1" indent="-342900"/>
            <a:r>
              <a:rPr lang="en-US" sz="3200" b="1" dirty="0"/>
              <a:t>Algorithm</a:t>
            </a:r>
          </a:p>
          <a:p>
            <a:pPr marL="0" indent="0">
              <a:buNone/>
            </a:pPr>
            <a:r>
              <a:rPr lang="en-US" sz="2000" dirty="0"/>
              <a:t>Step 1: Start </a:t>
            </a:r>
          </a:p>
          <a:p>
            <a:pPr marL="0" indent="0">
              <a:buNone/>
            </a:pPr>
            <a:r>
              <a:rPr lang="en-US" sz="2000" dirty="0"/>
              <a:t>Step 2: Firstly main() function will be executed, in this quiz will ask about player’s name, then menu() function will be called.   </a:t>
            </a:r>
          </a:p>
          <a:p>
            <a:pPr marL="0" indent="0">
              <a:buNone/>
            </a:pPr>
            <a:r>
              <a:rPr lang="en-US" sz="2000" dirty="0"/>
              <a:t>Step 3: In menu() function instructions are displayed as well as player can start the quiz, then question() function will be called. </a:t>
            </a:r>
          </a:p>
          <a:p>
            <a:pPr marL="0" indent="0">
              <a:buNone/>
            </a:pPr>
            <a:r>
              <a:rPr lang="en-US" sz="2000" dirty="0"/>
              <a:t>Step 4: question() function is executed and the questions will be displayed sequentially as the player proceeds further and result() function will be called </a:t>
            </a:r>
            <a:r>
              <a:rPr lang="en-US" sz="2000" dirty="0" err="1"/>
              <a:t>everytime</a:t>
            </a:r>
            <a:r>
              <a:rPr lang="en-US" sz="2000" dirty="0"/>
              <a:t> as player gives answer. Then </a:t>
            </a:r>
            <a:r>
              <a:rPr lang="en-US" sz="2000" dirty="0" err="1"/>
              <a:t>calculateScore</a:t>
            </a:r>
            <a:r>
              <a:rPr lang="en-US" sz="2000" dirty="0"/>
              <a:t>() will be called.  </a:t>
            </a:r>
          </a:p>
          <a:p>
            <a:pPr marL="0" indent="0">
              <a:buNone/>
            </a:pPr>
            <a:r>
              <a:rPr lang="en-US" sz="2000" dirty="0"/>
              <a:t>Step 5: </a:t>
            </a:r>
            <a:r>
              <a:rPr lang="en-US" sz="2000" dirty="0" err="1"/>
              <a:t>calculateScore</a:t>
            </a:r>
            <a:r>
              <a:rPr lang="en-US" sz="2000" dirty="0"/>
              <a:t>() function will display the score as well as number of questions attempted, the number of correct answers also.   </a:t>
            </a:r>
          </a:p>
          <a:p>
            <a:pPr marL="0" indent="0">
              <a:buNone/>
            </a:pPr>
            <a:r>
              <a:rPr lang="en-US" sz="2000" dirty="0"/>
              <a:t>Step 6: The above whole process will be repeated for every new attempt.</a:t>
            </a:r>
          </a:p>
          <a:p>
            <a:pPr marL="0" indent="0">
              <a:buNone/>
            </a:pPr>
            <a:r>
              <a:rPr lang="en-US" sz="2000" dirty="0"/>
              <a:t>Step 7: Stop.</a:t>
            </a:r>
          </a:p>
        </p:txBody>
      </p:sp>
      <p:sp>
        <p:nvSpPr>
          <p:cNvPr id="4" name="Slide Number Placeholder 3"/>
          <p:cNvSpPr>
            <a:spLocks noGrp="1"/>
          </p:cNvSpPr>
          <p:nvPr>
            <p:ph type="sldNum" sz="quarter" idx="12"/>
          </p:nvPr>
        </p:nvSpPr>
        <p:spPr/>
        <p:txBody>
          <a:bodyPr/>
          <a:lstStyle/>
          <a:p>
            <a:fld id="{BD29847A-037B-4C47-B8E3-5257362A4C86}"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395</TotalTime>
  <Words>934</Words>
  <Application>Microsoft Office PowerPoint</Application>
  <PresentationFormat>On-screen Show (4:3)</PresentationFormat>
  <Paragraphs>138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Online Shopping Mall using Python </vt:lpstr>
      <vt:lpstr>OUTLINE</vt:lpstr>
      <vt:lpstr>Introduction </vt:lpstr>
      <vt:lpstr>problem statement</vt:lpstr>
      <vt:lpstr>objectives</vt:lpstr>
      <vt:lpstr>background</vt:lpstr>
      <vt:lpstr>Implementation</vt:lpstr>
      <vt:lpstr>Implementation (Cont.)</vt:lpstr>
      <vt:lpstr>Implementation (Cont.)</vt:lpstr>
      <vt:lpstr>Flowchart</vt:lpstr>
      <vt:lpstr>Results and discussion</vt:lpstr>
      <vt:lpstr>Results and discussion</vt:lpstr>
      <vt:lpstr>Results and discussion</vt:lpstr>
      <vt:lpstr>Results and discussion</vt:lpstr>
      <vt:lpstr>Results and discussion</vt:lpstr>
      <vt:lpstr>Results and discussion</vt:lpstr>
      <vt:lpstr>Conclusion and Future Scope  </vt:lpstr>
      <vt:lpstr>Contribution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owner</dc:creator>
  <cp:lastModifiedBy>Aarya Nirgude</cp:lastModifiedBy>
  <cp:revision>66</cp:revision>
  <dcterms:created xsi:type="dcterms:W3CDTF">2020-04-18T19:31:48Z</dcterms:created>
  <dcterms:modified xsi:type="dcterms:W3CDTF">2022-06-29T13:35:02Z</dcterms:modified>
</cp:coreProperties>
</file>