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Gulfs Display" charset="1" panose="00000500000000000000"/>
      <p:regular r:id="rId20"/>
    </p:embeddedFont>
    <p:embeddedFont>
      <p:font typeface="Bold Ink" charset="1" panose="00000500000000000000"/>
      <p:regular r:id="rId21"/>
    </p:embeddedFont>
    <p:embeddedFont>
      <p:font typeface="Tenor Sans" charset="1" panose="02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8.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jpe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24368"/>
        </a:solidFill>
      </p:bgPr>
    </p:bg>
    <p:spTree>
      <p:nvGrpSpPr>
        <p:cNvPr id="1" name=""/>
        <p:cNvGrpSpPr/>
        <p:nvPr/>
      </p:nvGrpSpPr>
      <p:grpSpPr>
        <a:xfrm>
          <a:off x="0" y="0"/>
          <a:ext cx="0" cy="0"/>
          <a:chOff x="0" y="0"/>
          <a:chExt cx="0" cy="0"/>
        </a:xfrm>
      </p:grpSpPr>
      <p:sp>
        <p:nvSpPr>
          <p:cNvPr name="Freeform 2" id="2"/>
          <p:cNvSpPr/>
          <p:nvPr/>
        </p:nvSpPr>
        <p:spPr>
          <a:xfrm flipH="false" flipV="false" rot="0">
            <a:off x="9584665" y="-1884553"/>
            <a:ext cx="13265449" cy="14056105"/>
          </a:xfrm>
          <a:custGeom>
            <a:avLst/>
            <a:gdLst/>
            <a:ahLst/>
            <a:cxnLst/>
            <a:rect r="r" b="b" t="t" l="l"/>
            <a:pathLst>
              <a:path h="14056105" w="13265449">
                <a:moveTo>
                  <a:pt x="0" y="0"/>
                </a:moveTo>
                <a:lnTo>
                  <a:pt x="13265450" y="0"/>
                </a:lnTo>
                <a:lnTo>
                  <a:pt x="13265450" y="14056106"/>
                </a:lnTo>
                <a:lnTo>
                  <a:pt x="0" y="140561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97964" y="1028700"/>
            <a:ext cx="6061336" cy="7321191"/>
          </a:xfrm>
          <a:custGeom>
            <a:avLst/>
            <a:gdLst/>
            <a:ahLst/>
            <a:cxnLst/>
            <a:rect r="r" b="b" t="t" l="l"/>
            <a:pathLst>
              <a:path h="7321191" w="6061336">
                <a:moveTo>
                  <a:pt x="0" y="0"/>
                </a:moveTo>
                <a:lnTo>
                  <a:pt x="6061336" y="0"/>
                </a:lnTo>
                <a:lnTo>
                  <a:pt x="6061336" y="7321191"/>
                </a:lnTo>
                <a:lnTo>
                  <a:pt x="0" y="7321191"/>
                </a:lnTo>
                <a:lnTo>
                  <a:pt x="0" y="0"/>
                </a:lnTo>
                <a:close/>
              </a:path>
            </a:pathLst>
          </a:custGeom>
          <a:blipFill>
            <a:blip r:embed="rId4"/>
            <a:stretch>
              <a:fillRect l="0" t="0" r="0" b="0"/>
            </a:stretch>
          </a:blipFill>
        </p:spPr>
      </p:sp>
      <p:sp>
        <p:nvSpPr>
          <p:cNvPr name="Freeform 4" id="4"/>
          <p:cNvSpPr/>
          <p:nvPr/>
        </p:nvSpPr>
        <p:spPr>
          <a:xfrm flipH="false" flipV="false" rot="0">
            <a:off x="-123693" y="8873991"/>
            <a:ext cx="10788019" cy="2313916"/>
          </a:xfrm>
          <a:custGeom>
            <a:avLst/>
            <a:gdLst/>
            <a:ahLst/>
            <a:cxnLst/>
            <a:rect r="r" b="b" t="t" l="l"/>
            <a:pathLst>
              <a:path h="2313916" w="10788019">
                <a:moveTo>
                  <a:pt x="0" y="0"/>
                </a:moveTo>
                <a:lnTo>
                  <a:pt x="10788019" y="0"/>
                </a:lnTo>
                <a:lnTo>
                  <a:pt x="10788019" y="2313916"/>
                </a:lnTo>
                <a:lnTo>
                  <a:pt x="0" y="2313916"/>
                </a:lnTo>
                <a:lnTo>
                  <a:pt x="0" y="0"/>
                </a:lnTo>
                <a:close/>
              </a:path>
            </a:pathLst>
          </a:custGeom>
          <a:blipFill>
            <a:blip r:embed="rId5">
              <a:alphaModFix amt="24000"/>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798086" y="-786111"/>
            <a:ext cx="2694800" cy="2341892"/>
          </a:xfrm>
          <a:custGeom>
            <a:avLst/>
            <a:gdLst/>
            <a:ahLst/>
            <a:cxnLst/>
            <a:rect r="r" b="b" t="t" l="l"/>
            <a:pathLst>
              <a:path h="2341892" w="2694800">
                <a:moveTo>
                  <a:pt x="0" y="0"/>
                </a:moveTo>
                <a:lnTo>
                  <a:pt x="2694799" y="0"/>
                </a:lnTo>
                <a:lnTo>
                  <a:pt x="2694799" y="2341892"/>
                </a:lnTo>
                <a:lnTo>
                  <a:pt x="0" y="23418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6217390" y="8611964"/>
            <a:ext cx="2694800" cy="2341892"/>
          </a:xfrm>
          <a:custGeom>
            <a:avLst/>
            <a:gdLst/>
            <a:ahLst/>
            <a:cxnLst/>
            <a:rect r="r" b="b" t="t" l="l"/>
            <a:pathLst>
              <a:path h="2341892" w="2694800">
                <a:moveTo>
                  <a:pt x="0" y="0"/>
                </a:moveTo>
                <a:lnTo>
                  <a:pt x="2694800" y="0"/>
                </a:lnTo>
                <a:lnTo>
                  <a:pt x="2694800" y="2341892"/>
                </a:lnTo>
                <a:lnTo>
                  <a:pt x="0" y="23418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843161" y="4937807"/>
            <a:ext cx="1789209" cy="2151397"/>
          </a:xfrm>
          <a:custGeom>
            <a:avLst/>
            <a:gdLst/>
            <a:ahLst/>
            <a:cxnLst/>
            <a:rect r="r" b="b" t="t" l="l"/>
            <a:pathLst>
              <a:path h="2151397" w="1789209">
                <a:moveTo>
                  <a:pt x="0" y="0"/>
                </a:moveTo>
                <a:lnTo>
                  <a:pt x="1789209" y="0"/>
                </a:lnTo>
                <a:lnTo>
                  <a:pt x="1789209" y="2151397"/>
                </a:lnTo>
                <a:lnTo>
                  <a:pt x="0" y="2151397"/>
                </a:lnTo>
                <a:lnTo>
                  <a:pt x="0" y="0"/>
                </a:lnTo>
                <a:close/>
              </a:path>
            </a:pathLst>
          </a:custGeom>
          <a:blipFill>
            <a:blip r:embed="rId9"/>
            <a:stretch>
              <a:fillRect l="-32388" t="-21324" r="-32388" b="-15712"/>
            </a:stretch>
          </a:blipFill>
        </p:spPr>
      </p:sp>
      <p:sp>
        <p:nvSpPr>
          <p:cNvPr name="TextBox 8" id="8"/>
          <p:cNvSpPr txBox="true"/>
          <p:nvPr/>
        </p:nvSpPr>
        <p:spPr>
          <a:xfrm rot="0">
            <a:off x="2801632" y="5257800"/>
            <a:ext cx="10430747" cy="1125055"/>
          </a:xfrm>
          <a:prstGeom prst="rect">
            <a:avLst/>
          </a:prstGeom>
        </p:spPr>
        <p:txBody>
          <a:bodyPr anchor="t" rtlCol="false" tIns="0" lIns="0" bIns="0" rIns="0">
            <a:spAutoFit/>
          </a:bodyPr>
          <a:lstStyle/>
          <a:p>
            <a:pPr algn="l">
              <a:lnSpc>
                <a:spcPts val="9254"/>
              </a:lnSpc>
              <a:spcBef>
                <a:spcPct val="0"/>
              </a:spcBef>
            </a:pPr>
            <a:r>
              <a:rPr lang="en-US" sz="6610">
                <a:solidFill>
                  <a:srgbClr val="E0EBF1"/>
                </a:solidFill>
                <a:latin typeface="Gulfs Display"/>
                <a:ea typeface="Gulfs Display"/>
                <a:cs typeface="Gulfs Display"/>
                <a:sym typeface="Gulfs Display"/>
              </a:rPr>
              <a:t>DUTCH BROS COFFEE</a:t>
            </a:r>
          </a:p>
        </p:txBody>
      </p:sp>
      <p:sp>
        <p:nvSpPr>
          <p:cNvPr name="TextBox 9" id="9"/>
          <p:cNvSpPr txBox="true"/>
          <p:nvPr/>
        </p:nvSpPr>
        <p:spPr>
          <a:xfrm rot="0">
            <a:off x="-1579826" y="2059079"/>
            <a:ext cx="13700285" cy="2630217"/>
          </a:xfrm>
          <a:prstGeom prst="rect">
            <a:avLst/>
          </a:prstGeom>
        </p:spPr>
        <p:txBody>
          <a:bodyPr anchor="t" rtlCol="false" tIns="0" lIns="0" bIns="0" rIns="0">
            <a:spAutoFit/>
          </a:bodyPr>
          <a:lstStyle/>
          <a:p>
            <a:pPr algn="r">
              <a:lnSpc>
                <a:spcPts val="6801"/>
              </a:lnSpc>
            </a:pPr>
            <a:r>
              <a:rPr lang="en-US" sz="6801">
                <a:solidFill>
                  <a:srgbClr val="F2974F"/>
                </a:solidFill>
                <a:latin typeface="Bold Ink"/>
                <a:ea typeface="Bold Ink"/>
                <a:cs typeface="Bold Ink"/>
                <a:sym typeface="Bold Ink"/>
              </a:rPr>
              <a:t>Product &amp; Sales Performance Analysis  </a:t>
            </a:r>
          </a:p>
          <a:p>
            <a:pPr algn="ctr">
              <a:lnSpc>
                <a:spcPts val="6801"/>
              </a:lnSpc>
              <a:spcBef>
                <a:spcPct val="0"/>
              </a:spcBef>
            </a:pPr>
            <a:r>
              <a:rPr lang="en-US" sz="6801">
                <a:solidFill>
                  <a:srgbClr val="F2974F"/>
                </a:solidFill>
                <a:latin typeface="Bold Ink"/>
                <a:ea typeface="Bold Ink"/>
                <a:cs typeface="Bold Ink"/>
                <a:sym typeface="Bold Ink"/>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24368"/>
        </a:solidFill>
      </p:bgPr>
    </p:bg>
    <p:spTree>
      <p:nvGrpSpPr>
        <p:cNvPr id="1" name=""/>
        <p:cNvGrpSpPr/>
        <p:nvPr/>
      </p:nvGrpSpPr>
      <p:grpSpPr>
        <a:xfrm>
          <a:off x="0" y="0"/>
          <a:ext cx="0" cy="0"/>
          <a:chOff x="0" y="0"/>
          <a:chExt cx="0" cy="0"/>
        </a:xfrm>
      </p:grpSpPr>
      <p:sp>
        <p:nvSpPr>
          <p:cNvPr name="Freeform 2" id="2"/>
          <p:cNvSpPr/>
          <p:nvPr/>
        </p:nvSpPr>
        <p:spPr>
          <a:xfrm flipH="false" flipV="false" rot="0">
            <a:off x="-2336360" y="8557373"/>
            <a:ext cx="10788019" cy="2313916"/>
          </a:xfrm>
          <a:custGeom>
            <a:avLst/>
            <a:gdLst/>
            <a:ahLst/>
            <a:cxnLst/>
            <a:rect r="r" b="b" t="t" l="l"/>
            <a:pathLst>
              <a:path h="2313916" w="10788019">
                <a:moveTo>
                  <a:pt x="0" y="0"/>
                </a:moveTo>
                <a:lnTo>
                  <a:pt x="10788019" y="0"/>
                </a:lnTo>
                <a:lnTo>
                  <a:pt x="10788019" y="2313917"/>
                </a:lnTo>
                <a:lnTo>
                  <a:pt x="0" y="2313917"/>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36980" y="294879"/>
            <a:ext cx="17814040" cy="8043410"/>
          </a:xfrm>
          <a:prstGeom prst="rect">
            <a:avLst/>
          </a:prstGeom>
        </p:spPr>
        <p:txBody>
          <a:bodyPr anchor="t" rtlCol="false" tIns="0" lIns="0" bIns="0" rIns="0">
            <a:spAutoFit/>
          </a:bodyPr>
          <a:lstStyle/>
          <a:p>
            <a:pPr algn="just">
              <a:lnSpc>
                <a:spcPts val="4519"/>
              </a:lnSpc>
            </a:pPr>
          </a:p>
          <a:p>
            <a:pPr algn="just" marL="935301" indent="-467651" lvl="1">
              <a:lnSpc>
                <a:spcPts val="6064"/>
              </a:lnSpc>
              <a:buFont typeface="Arial"/>
              <a:buChar char="•"/>
            </a:pPr>
            <a:r>
              <a:rPr lang="en-US" sz="4332">
                <a:solidFill>
                  <a:srgbClr val="E2DBC6"/>
                </a:solidFill>
                <a:latin typeface="Tenor Sans"/>
                <a:ea typeface="Tenor Sans"/>
                <a:cs typeface="Tenor Sans"/>
                <a:sym typeface="Tenor Sans"/>
              </a:rPr>
              <a:t> These roasts peak in popularity during spring, summer, and early fall, likely due to:</a:t>
            </a:r>
          </a:p>
          <a:p>
            <a:pPr algn="just" marL="935301" indent="-467651" lvl="1">
              <a:lnSpc>
                <a:spcPts val="6064"/>
              </a:lnSpc>
              <a:buAutoNum type="arabicPeriod" startAt="1"/>
            </a:pPr>
            <a:r>
              <a:rPr lang="en-US" sz="4332">
                <a:solidFill>
                  <a:srgbClr val="E2DBC6"/>
                </a:solidFill>
                <a:latin typeface="Tenor Sans"/>
                <a:ea typeface="Tenor Sans"/>
                <a:cs typeface="Tenor Sans"/>
                <a:sym typeface="Tenor Sans"/>
              </a:rPr>
              <a:t>Seasonal campaigns or flavor pairings</a:t>
            </a:r>
          </a:p>
          <a:p>
            <a:pPr algn="just" marL="935301" indent="-467651" lvl="1">
              <a:lnSpc>
                <a:spcPts val="6064"/>
              </a:lnSpc>
              <a:buAutoNum type="arabicPeriod" startAt="1"/>
            </a:pPr>
            <a:r>
              <a:rPr lang="en-US" sz="4332">
                <a:solidFill>
                  <a:srgbClr val="E2DBC6"/>
                </a:solidFill>
                <a:latin typeface="Tenor Sans"/>
                <a:ea typeface="Tenor Sans"/>
                <a:cs typeface="Tenor Sans"/>
                <a:sym typeface="Tenor Sans"/>
              </a:rPr>
              <a:t>Customer preference for lighter, smoother brews during warmer months</a:t>
            </a:r>
          </a:p>
          <a:p>
            <a:pPr algn="just" marL="935301" indent="-467651" lvl="1">
              <a:lnSpc>
                <a:spcPts val="6064"/>
              </a:lnSpc>
              <a:buAutoNum type="arabicPeriod" startAt="1"/>
            </a:pPr>
            <a:r>
              <a:rPr lang="en-US" sz="4332">
                <a:solidFill>
                  <a:srgbClr val="E2DBC6"/>
                </a:solidFill>
                <a:latin typeface="Tenor Sans"/>
                <a:ea typeface="Tenor Sans"/>
                <a:cs typeface="Tenor Sans"/>
                <a:sym typeface="Tenor Sans"/>
              </a:rPr>
              <a:t>In colder months (November–February), there is a modest uptick in Medium and Dark roast sales, suggesting a seasonal shift toward richer flavors.</a:t>
            </a:r>
          </a:p>
          <a:p>
            <a:pPr algn="just">
              <a:lnSpc>
                <a:spcPts val="5504"/>
              </a:lnSpc>
              <a:spcBef>
                <a:spcPct val="0"/>
              </a:spcBef>
            </a:pPr>
          </a:p>
          <a:p>
            <a:pPr algn="just">
              <a:lnSpc>
                <a:spcPts val="5504"/>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24368"/>
        </a:solidFill>
      </p:bgPr>
    </p:bg>
    <p:spTree>
      <p:nvGrpSpPr>
        <p:cNvPr id="1" name=""/>
        <p:cNvGrpSpPr/>
        <p:nvPr/>
      </p:nvGrpSpPr>
      <p:grpSpPr>
        <a:xfrm>
          <a:off x="0" y="0"/>
          <a:ext cx="0" cy="0"/>
          <a:chOff x="0" y="0"/>
          <a:chExt cx="0" cy="0"/>
        </a:xfrm>
      </p:grpSpPr>
      <p:sp>
        <p:nvSpPr>
          <p:cNvPr name="TextBox 2" id="2"/>
          <p:cNvSpPr txBox="true"/>
          <p:nvPr/>
        </p:nvSpPr>
        <p:spPr>
          <a:xfrm rot="0">
            <a:off x="660289" y="168184"/>
            <a:ext cx="17462194" cy="1357362"/>
          </a:xfrm>
          <a:prstGeom prst="rect">
            <a:avLst/>
          </a:prstGeom>
        </p:spPr>
        <p:txBody>
          <a:bodyPr anchor="t" rtlCol="false" tIns="0" lIns="0" bIns="0" rIns="0">
            <a:spAutoFit/>
          </a:bodyPr>
          <a:lstStyle/>
          <a:p>
            <a:pPr algn="ctr">
              <a:lnSpc>
                <a:spcPts val="5214"/>
              </a:lnSpc>
              <a:spcBef>
                <a:spcPct val="0"/>
              </a:spcBef>
            </a:pPr>
            <a:r>
              <a:rPr lang="en-US" sz="5214">
                <a:solidFill>
                  <a:srgbClr val="9D8D6B"/>
                </a:solidFill>
                <a:latin typeface="Bold Ink"/>
                <a:ea typeface="Bold Ink"/>
                <a:cs typeface="Bold Ink"/>
                <a:sym typeface="Bold Ink"/>
              </a:rPr>
              <a:t>Q4.What is the performance of different product sizes in terms of quantity sold and profitability?</a:t>
            </a:r>
          </a:p>
        </p:txBody>
      </p:sp>
      <p:sp>
        <p:nvSpPr>
          <p:cNvPr name="TextBox 3" id="3"/>
          <p:cNvSpPr txBox="true"/>
          <p:nvPr/>
        </p:nvSpPr>
        <p:spPr>
          <a:xfrm rot="0">
            <a:off x="0" y="2086130"/>
            <a:ext cx="18122483" cy="6929709"/>
          </a:xfrm>
          <a:prstGeom prst="rect">
            <a:avLst/>
          </a:prstGeom>
        </p:spPr>
        <p:txBody>
          <a:bodyPr anchor="t" rtlCol="false" tIns="0" lIns="0" bIns="0" rIns="0">
            <a:spAutoFit/>
          </a:bodyPr>
          <a:lstStyle/>
          <a:p>
            <a:pPr algn="just">
              <a:lnSpc>
                <a:spcPts val="5497"/>
              </a:lnSpc>
            </a:pPr>
            <a:r>
              <a:rPr lang="en-US" sz="3926">
                <a:solidFill>
                  <a:srgbClr val="E2DBC6"/>
                </a:solidFill>
                <a:latin typeface="Tenor Sans"/>
                <a:ea typeface="Tenor Sans"/>
                <a:cs typeface="Tenor Sans"/>
                <a:sym typeface="Tenor Sans"/>
              </a:rPr>
              <a:t>🔹 1. Quantity Sold by Product Size</a:t>
            </a:r>
          </a:p>
          <a:p>
            <a:pPr algn="just" marL="847797" indent="-423899" lvl="1">
              <a:lnSpc>
                <a:spcPts val="5497"/>
              </a:lnSpc>
              <a:buFont typeface="Arial"/>
              <a:buChar char="•"/>
            </a:pPr>
            <a:r>
              <a:rPr lang="en-US" sz="3926">
                <a:solidFill>
                  <a:srgbClr val="E2DBC6"/>
                </a:solidFill>
                <a:latin typeface="Tenor Sans"/>
                <a:ea typeface="Tenor Sans"/>
                <a:cs typeface="Tenor Sans"/>
                <a:sym typeface="Tenor Sans"/>
              </a:rPr>
              <a:t>Small Size: Highest unit sales overall, suggesting strong demand for lower-quantity, affordable options. Frequently purchased in bulk by price-sensitive customers.</a:t>
            </a:r>
          </a:p>
          <a:p>
            <a:pPr algn="just" marL="847797" indent="-423899" lvl="1">
              <a:lnSpc>
                <a:spcPts val="5497"/>
              </a:lnSpc>
              <a:buFont typeface="Arial"/>
              <a:buChar char="•"/>
            </a:pPr>
            <a:r>
              <a:rPr lang="en-US" sz="3926">
                <a:solidFill>
                  <a:srgbClr val="E2DBC6"/>
                </a:solidFill>
                <a:latin typeface="Tenor Sans"/>
                <a:ea typeface="Tenor Sans"/>
                <a:cs typeface="Tenor Sans"/>
                <a:sym typeface="Tenor Sans"/>
              </a:rPr>
              <a:t>Medium Size: Moderate sales volume with a consistent customer base. Acts as a balanced option between price and quantity.</a:t>
            </a:r>
          </a:p>
          <a:p>
            <a:pPr algn="just" marL="847797" indent="-423899" lvl="1">
              <a:lnSpc>
                <a:spcPts val="5497"/>
              </a:lnSpc>
              <a:buFont typeface="Arial"/>
              <a:buChar char="•"/>
            </a:pPr>
            <a:r>
              <a:rPr lang="en-US" sz="3926">
                <a:solidFill>
                  <a:srgbClr val="E2DBC6"/>
                </a:solidFill>
                <a:latin typeface="Tenor Sans"/>
                <a:ea typeface="Tenor Sans"/>
                <a:cs typeface="Tenor Sans"/>
                <a:sym typeface="Tenor Sans"/>
              </a:rPr>
              <a:t>Large Size: Lower in total units sold but popular among wholesale or bulk buyers. Indicates lower frequency of purchase but higher basket size per transaction.</a:t>
            </a:r>
          </a:p>
          <a:p>
            <a:pPr algn="just">
              <a:lnSpc>
                <a:spcPts val="5497"/>
              </a:lnSpc>
              <a:spcBef>
                <a:spcPct val="0"/>
              </a:spcBef>
            </a:pPr>
          </a:p>
        </p:txBody>
      </p:sp>
      <p:sp>
        <p:nvSpPr>
          <p:cNvPr name="Freeform 4" id="4"/>
          <p:cNvSpPr/>
          <p:nvPr/>
        </p:nvSpPr>
        <p:spPr>
          <a:xfrm flipH="false" flipV="false" rot="0">
            <a:off x="-2336360" y="8557373"/>
            <a:ext cx="10788019" cy="2313916"/>
          </a:xfrm>
          <a:custGeom>
            <a:avLst/>
            <a:gdLst/>
            <a:ahLst/>
            <a:cxnLst/>
            <a:rect r="r" b="b" t="t" l="l"/>
            <a:pathLst>
              <a:path h="2313916" w="10788019">
                <a:moveTo>
                  <a:pt x="0" y="0"/>
                </a:moveTo>
                <a:lnTo>
                  <a:pt x="10788019" y="0"/>
                </a:lnTo>
                <a:lnTo>
                  <a:pt x="10788019" y="2313917"/>
                </a:lnTo>
                <a:lnTo>
                  <a:pt x="0" y="2313917"/>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08392" y="-624304"/>
            <a:ext cx="3016784" cy="2621710"/>
          </a:xfrm>
          <a:custGeom>
            <a:avLst/>
            <a:gdLst/>
            <a:ahLst/>
            <a:cxnLst/>
            <a:rect r="r" b="b" t="t" l="l"/>
            <a:pathLst>
              <a:path h="2621710" w="3016784">
                <a:moveTo>
                  <a:pt x="0" y="0"/>
                </a:moveTo>
                <a:lnTo>
                  <a:pt x="3016784" y="0"/>
                </a:lnTo>
                <a:lnTo>
                  <a:pt x="3016784" y="2621710"/>
                </a:lnTo>
                <a:lnTo>
                  <a:pt x="0" y="26217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24368"/>
        </a:solidFill>
      </p:bgPr>
    </p:bg>
    <p:spTree>
      <p:nvGrpSpPr>
        <p:cNvPr id="1" name=""/>
        <p:cNvGrpSpPr/>
        <p:nvPr/>
      </p:nvGrpSpPr>
      <p:grpSpPr>
        <a:xfrm>
          <a:off x="0" y="0"/>
          <a:ext cx="0" cy="0"/>
          <a:chOff x="0" y="0"/>
          <a:chExt cx="0" cy="0"/>
        </a:xfrm>
      </p:grpSpPr>
      <p:sp>
        <p:nvSpPr>
          <p:cNvPr name="Freeform 2" id="2"/>
          <p:cNvSpPr/>
          <p:nvPr/>
        </p:nvSpPr>
        <p:spPr>
          <a:xfrm flipH="false" flipV="false" rot="0">
            <a:off x="-2336360" y="8557373"/>
            <a:ext cx="10788019" cy="2313916"/>
          </a:xfrm>
          <a:custGeom>
            <a:avLst/>
            <a:gdLst/>
            <a:ahLst/>
            <a:cxnLst/>
            <a:rect r="r" b="b" t="t" l="l"/>
            <a:pathLst>
              <a:path h="2313916" w="10788019">
                <a:moveTo>
                  <a:pt x="0" y="0"/>
                </a:moveTo>
                <a:lnTo>
                  <a:pt x="10788019" y="0"/>
                </a:lnTo>
                <a:lnTo>
                  <a:pt x="10788019" y="2313917"/>
                </a:lnTo>
                <a:lnTo>
                  <a:pt x="0" y="2313917"/>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0" y="313929"/>
            <a:ext cx="18061426" cy="10859634"/>
          </a:xfrm>
          <a:prstGeom prst="rect">
            <a:avLst/>
          </a:prstGeom>
        </p:spPr>
        <p:txBody>
          <a:bodyPr anchor="t" rtlCol="false" tIns="0" lIns="0" bIns="0" rIns="0">
            <a:spAutoFit/>
          </a:bodyPr>
          <a:lstStyle/>
          <a:p>
            <a:pPr algn="just">
              <a:lnSpc>
                <a:spcPts val="3120"/>
              </a:lnSpc>
            </a:pPr>
          </a:p>
          <a:p>
            <a:pPr algn="just">
              <a:lnSpc>
                <a:spcPts val="4664"/>
              </a:lnSpc>
            </a:pPr>
            <a:r>
              <a:rPr lang="en-US" sz="3332">
                <a:solidFill>
                  <a:srgbClr val="E2DBC6"/>
                </a:solidFill>
                <a:latin typeface="Tenor Sans"/>
                <a:ea typeface="Tenor Sans"/>
                <a:cs typeface="Tenor Sans"/>
                <a:sym typeface="Tenor Sans"/>
              </a:rPr>
              <a:t>🔹</a:t>
            </a:r>
            <a:r>
              <a:rPr lang="en-US" sz="3332">
                <a:solidFill>
                  <a:srgbClr val="E2DBC6"/>
                </a:solidFill>
                <a:latin typeface="Tenor Sans"/>
                <a:ea typeface="Tenor Sans"/>
                <a:cs typeface="Tenor Sans"/>
                <a:sym typeface="Tenor Sans"/>
              </a:rPr>
              <a:t> Profitability by Product Size</a:t>
            </a:r>
          </a:p>
          <a:p>
            <a:pPr algn="just" marL="719407" indent="-359703" lvl="1">
              <a:lnSpc>
                <a:spcPts val="4664"/>
              </a:lnSpc>
              <a:buFont typeface="Arial"/>
              <a:buChar char="•"/>
            </a:pPr>
            <a:r>
              <a:rPr lang="en-US" sz="3332">
                <a:solidFill>
                  <a:srgbClr val="E2DBC6"/>
                </a:solidFill>
                <a:latin typeface="Tenor Sans"/>
                <a:ea typeface="Tenor Sans"/>
                <a:cs typeface="Tenor Sans"/>
                <a:sym typeface="Tenor Sans"/>
              </a:rPr>
              <a:t>Small Size: Low profit per unit, but total profit can be significant due to high volume.</a:t>
            </a:r>
          </a:p>
          <a:p>
            <a:pPr algn="just" marL="719407" indent="-359703" lvl="1">
              <a:lnSpc>
                <a:spcPts val="4664"/>
              </a:lnSpc>
              <a:buFont typeface="Arial"/>
              <a:buChar char="•"/>
            </a:pPr>
            <a:r>
              <a:rPr lang="en-US" sz="3332">
                <a:solidFill>
                  <a:srgbClr val="E2DBC6"/>
                </a:solidFill>
                <a:latin typeface="Tenor Sans"/>
                <a:ea typeface="Tenor Sans"/>
                <a:cs typeface="Tenor Sans"/>
                <a:sym typeface="Tenor Sans"/>
              </a:rPr>
              <a:t>Medium Size: Delivers a healthy balance between unit margin and volume. Strong contributor to overall profitability.</a:t>
            </a:r>
          </a:p>
          <a:p>
            <a:pPr algn="just" marL="719407" indent="-359703" lvl="1">
              <a:lnSpc>
                <a:spcPts val="4664"/>
              </a:lnSpc>
              <a:buFont typeface="Arial"/>
              <a:buChar char="•"/>
            </a:pPr>
            <a:r>
              <a:rPr lang="en-US" sz="3332">
                <a:solidFill>
                  <a:srgbClr val="E2DBC6"/>
                </a:solidFill>
                <a:latin typeface="Tenor Sans"/>
                <a:ea typeface="Tenor Sans"/>
                <a:cs typeface="Tenor Sans"/>
                <a:sym typeface="Tenor Sans"/>
              </a:rPr>
              <a:t>Large Size: Highest profit margin per unit. Despite lower quantity sold, it provides strong profitability from each sale.</a:t>
            </a:r>
          </a:p>
          <a:p>
            <a:pPr algn="just">
              <a:lnSpc>
                <a:spcPts val="4664"/>
              </a:lnSpc>
            </a:pPr>
          </a:p>
          <a:p>
            <a:pPr algn="just">
              <a:lnSpc>
                <a:spcPts val="4664"/>
              </a:lnSpc>
            </a:pPr>
            <a:r>
              <a:rPr lang="en-US" sz="3332">
                <a:solidFill>
                  <a:srgbClr val="E2DBC6"/>
                </a:solidFill>
                <a:latin typeface="Tenor Sans"/>
                <a:ea typeface="Tenor Sans"/>
                <a:cs typeface="Tenor Sans"/>
                <a:sym typeface="Tenor Sans"/>
              </a:rPr>
              <a:t>🔹  Key Insights</a:t>
            </a:r>
          </a:p>
          <a:p>
            <a:pPr algn="just" marL="719407" indent="-359703" lvl="1">
              <a:lnSpc>
                <a:spcPts val="4664"/>
              </a:lnSpc>
              <a:buFont typeface="Arial"/>
              <a:buChar char="•"/>
            </a:pPr>
            <a:r>
              <a:rPr lang="en-US" sz="3332">
                <a:solidFill>
                  <a:srgbClr val="E2DBC6"/>
                </a:solidFill>
                <a:latin typeface="Tenor Sans"/>
                <a:ea typeface="Tenor Sans"/>
                <a:cs typeface="Tenor Sans"/>
                <a:sym typeface="Tenor Sans"/>
              </a:rPr>
              <a:t>Medium size products are the most profitable segment overall due to their balance of margin and volume.</a:t>
            </a:r>
          </a:p>
          <a:p>
            <a:pPr algn="just" marL="719407" indent="-359703" lvl="1">
              <a:lnSpc>
                <a:spcPts val="4664"/>
              </a:lnSpc>
              <a:buFont typeface="Arial"/>
              <a:buChar char="•"/>
            </a:pPr>
            <a:r>
              <a:rPr lang="en-US" sz="3332">
                <a:solidFill>
                  <a:srgbClr val="E2DBC6"/>
                </a:solidFill>
                <a:latin typeface="Tenor Sans"/>
                <a:ea typeface="Tenor Sans"/>
                <a:cs typeface="Tenor Sans"/>
                <a:sym typeface="Tenor Sans"/>
              </a:rPr>
              <a:t>Small sizes act as a volume driver and gateway product, useful for increasing market penetration.</a:t>
            </a:r>
          </a:p>
          <a:p>
            <a:pPr algn="just" marL="719407" indent="-359703" lvl="1">
              <a:lnSpc>
                <a:spcPts val="4664"/>
              </a:lnSpc>
              <a:buFont typeface="Arial"/>
              <a:buChar char="•"/>
            </a:pPr>
            <a:r>
              <a:rPr lang="en-US" sz="3332">
                <a:solidFill>
                  <a:srgbClr val="E2DBC6"/>
                </a:solidFill>
                <a:latin typeface="Tenor Sans"/>
                <a:ea typeface="Tenor Sans"/>
                <a:cs typeface="Tenor Sans"/>
                <a:sym typeface="Tenor Sans"/>
              </a:rPr>
              <a:t>Large sizes are ideal for targeting institutional customers and generating high-margin sales despite lower turnover.</a:t>
            </a:r>
          </a:p>
          <a:p>
            <a:pPr algn="just">
              <a:lnSpc>
                <a:spcPts val="4664"/>
              </a:lnSpc>
            </a:pPr>
          </a:p>
          <a:p>
            <a:pPr algn="just">
              <a:lnSpc>
                <a:spcPts val="4104"/>
              </a:lnSpc>
              <a:spcBef>
                <a:spcPct val="0"/>
              </a:spcBef>
            </a:pPr>
          </a:p>
          <a:p>
            <a:pPr algn="just">
              <a:lnSpc>
                <a:spcPts val="4104"/>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24368"/>
        </a:solidFill>
      </p:bgPr>
    </p:bg>
    <p:spTree>
      <p:nvGrpSpPr>
        <p:cNvPr id="1" name=""/>
        <p:cNvGrpSpPr/>
        <p:nvPr/>
      </p:nvGrpSpPr>
      <p:grpSpPr>
        <a:xfrm>
          <a:off x="0" y="0"/>
          <a:ext cx="0" cy="0"/>
          <a:chOff x="0" y="0"/>
          <a:chExt cx="0" cy="0"/>
        </a:xfrm>
      </p:grpSpPr>
      <p:sp>
        <p:nvSpPr>
          <p:cNvPr name="TextBox 2" id="2"/>
          <p:cNvSpPr txBox="true"/>
          <p:nvPr/>
        </p:nvSpPr>
        <p:spPr>
          <a:xfrm rot="0">
            <a:off x="660289" y="168184"/>
            <a:ext cx="17462194" cy="1357362"/>
          </a:xfrm>
          <a:prstGeom prst="rect">
            <a:avLst/>
          </a:prstGeom>
        </p:spPr>
        <p:txBody>
          <a:bodyPr anchor="t" rtlCol="false" tIns="0" lIns="0" bIns="0" rIns="0">
            <a:spAutoFit/>
          </a:bodyPr>
          <a:lstStyle/>
          <a:p>
            <a:pPr algn="ctr">
              <a:lnSpc>
                <a:spcPts val="5214"/>
              </a:lnSpc>
              <a:spcBef>
                <a:spcPct val="0"/>
              </a:spcBef>
            </a:pPr>
            <a:r>
              <a:rPr lang="en-US" sz="5214">
                <a:solidFill>
                  <a:srgbClr val="9D8D6B"/>
                </a:solidFill>
                <a:latin typeface="Bold Ink"/>
                <a:ea typeface="Bold Ink"/>
                <a:cs typeface="Bold Ink"/>
                <a:sym typeface="Bold Ink"/>
              </a:rPr>
              <a:t>Q5.Which individual products are top sellers by both quantity and revenue?</a:t>
            </a:r>
          </a:p>
        </p:txBody>
      </p:sp>
      <p:sp>
        <p:nvSpPr>
          <p:cNvPr name="TextBox 3" id="3"/>
          <p:cNvSpPr txBox="true"/>
          <p:nvPr/>
        </p:nvSpPr>
        <p:spPr>
          <a:xfrm rot="0">
            <a:off x="289210" y="962025"/>
            <a:ext cx="17833273" cy="10402070"/>
          </a:xfrm>
          <a:prstGeom prst="rect">
            <a:avLst/>
          </a:prstGeom>
        </p:spPr>
        <p:txBody>
          <a:bodyPr anchor="t" rtlCol="false" tIns="0" lIns="0" bIns="0" rIns="0">
            <a:spAutoFit/>
          </a:bodyPr>
          <a:lstStyle/>
          <a:p>
            <a:pPr algn="just">
              <a:lnSpc>
                <a:spcPts val="4892"/>
              </a:lnSpc>
            </a:pPr>
          </a:p>
          <a:p>
            <a:pPr algn="just">
              <a:lnSpc>
                <a:spcPts val="4472"/>
              </a:lnSpc>
            </a:pPr>
          </a:p>
          <a:p>
            <a:pPr algn="just" marL="711319" indent="-355659" lvl="1">
              <a:lnSpc>
                <a:spcPts val="4612"/>
              </a:lnSpc>
              <a:buFont typeface="Arial"/>
              <a:buChar char="•"/>
            </a:pPr>
            <a:r>
              <a:rPr lang="en-US" sz="3294">
                <a:solidFill>
                  <a:srgbClr val="E2DBC6"/>
                </a:solidFill>
                <a:latin typeface="Tenor Sans"/>
                <a:ea typeface="Tenor Sans"/>
                <a:cs typeface="Tenor Sans"/>
                <a:sym typeface="Tenor Sans"/>
              </a:rPr>
              <a:t>Arabica 2.5 kg is the top-selling product by revenue, generating $6,810.65, making it the most profitable item in the product portfolio.</a:t>
            </a:r>
          </a:p>
          <a:p>
            <a:pPr algn="just" marL="711319" indent="-355659" lvl="1">
              <a:lnSpc>
                <a:spcPts val="4612"/>
              </a:lnSpc>
              <a:buFont typeface="Arial"/>
              <a:buChar char="•"/>
            </a:pPr>
            <a:r>
              <a:rPr lang="en-US" sz="3294">
                <a:solidFill>
                  <a:srgbClr val="E2DBC6"/>
                </a:solidFill>
                <a:latin typeface="Tenor Sans"/>
                <a:ea typeface="Tenor Sans"/>
                <a:cs typeface="Tenor Sans"/>
                <a:sym typeface="Tenor Sans"/>
              </a:rPr>
              <a:t>It also holds the highest quantity sold at 259 units, confirming its dominance in both sales volume and profitability.</a:t>
            </a:r>
          </a:p>
          <a:p>
            <a:pPr algn="just" marL="711319" indent="-355659" lvl="1">
              <a:lnSpc>
                <a:spcPts val="4612"/>
              </a:lnSpc>
              <a:buFont typeface="Arial"/>
              <a:buChar char="•"/>
            </a:pPr>
            <a:r>
              <a:rPr lang="en-US" sz="3294">
                <a:solidFill>
                  <a:srgbClr val="E2DBC6"/>
                </a:solidFill>
                <a:latin typeface="Tenor Sans"/>
                <a:ea typeface="Tenor Sans"/>
                <a:cs typeface="Tenor Sans"/>
                <a:sym typeface="Tenor Sans"/>
              </a:rPr>
              <a:t>Other notable high performers include:</a:t>
            </a:r>
          </a:p>
          <a:p>
            <a:pPr algn="just" marL="1422637" indent="-474212" lvl="2">
              <a:lnSpc>
                <a:spcPts val="4612"/>
              </a:lnSpc>
              <a:buFont typeface="Arial"/>
              <a:buChar char="⚬"/>
            </a:pPr>
            <a:r>
              <a:rPr lang="en-US" sz="3294">
                <a:solidFill>
                  <a:srgbClr val="E2DBC6"/>
                </a:solidFill>
                <a:latin typeface="Tenor Sans"/>
                <a:ea typeface="Tenor Sans"/>
                <a:cs typeface="Tenor Sans"/>
                <a:sym typeface="Tenor Sans"/>
              </a:rPr>
              <a:t>1.0 kg packs (218 units) and 0.5 kg packs (258 units), especially in Arabica and Excelsa varieties, though they generate less revenue than the 2.5 kg pack.</a:t>
            </a:r>
          </a:p>
          <a:p>
            <a:pPr algn="just" marL="711319" indent="-355659" lvl="1">
              <a:lnSpc>
                <a:spcPts val="4612"/>
              </a:lnSpc>
              <a:buFont typeface="Arial"/>
              <a:buChar char="•"/>
            </a:pPr>
            <a:r>
              <a:rPr lang="en-US" sz="3294">
                <a:solidFill>
                  <a:srgbClr val="E2DBC6"/>
                </a:solidFill>
                <a:latin typeface="Tenor Sans"/>
                <a:ea typeface="Tenor Sans"/>
                <a:cs typeface="Tenor Sans"/>
                <a:sym typeface="Tenor Sans"/>
              </a:rPr>
              <a:t>The consistency between high quantity and high revenue highlights Arabica 2.5 kg as the most strategically valuable product.</a:t>
            </a:r>
          </a:p>
          <a:p>
            <a:pPr algn="just" marL="711319" indent="-355659" lvl="1">
              <a:lnSpc>
                <a:spcPts val="4612"/>
              </a:lnSpc>
              <a:buFont typeface="Arial"/>
              <a:buChar char="•"/>
            </a:pPr>
            <a:r>
              <a:rPr lang="en-US" sz="3294">
                <a:solidFill>
                  <a:srgbClr val="E2DBC6"/>
                </a:solidFill>
                <a:latin typeface="Tenor Sans"/>
                <a:ea typeface="Tenor Sans"/>
                <a:cs typeface="Tenor Sans"/>
                <a:sym typeface="Tenor Sans"/>
              </a:rPr>
              <a:t>Products like 0.2 kg packs, despite moderate sales volumes (212 units), contribute the least in revenue ($703.17), making them less financially impactful.</a:t>
            </a:r>
          </a:p>
          <a:p>
            <a:pPr algn="just" marL="711319" indent="-355659" lvl="1">
              <a:lnSpc>
                <a:spcPts val="4612"/>
              </a:lnSpc>
              <a:buFont typeface="Arial"/>
              <a:buChar char="•"/>
            </a:pPr>
            <a:r>
              <a:rPr lang="en-US" sz="3294">
                <a:solidFill>
                  <a:srgbClr val="E2DBC6"/>
                </a:solidFill>
                <a:latin typeface="Tenor Sans"/>
                <a:ea typeface="Tenor Sans"/>
                <a:cs typeface="Tenor Sans"/>
                <a:sym typeface="Tenor Sans"/>
              </a:rPr>
              <a:t>Focus should remain on scaling high-performing SKUs like Arabica 2.5 kg while reassessing or repositioning lower-margin products.</a:t>
            </a:r>
          </a:p>
          <a:p>
            <a:pPr algn="just">
              <a:lnSpc>
                <a:spcPts val="4472"/>
              </a:lnSpc>
            </a:pPr>
          </a:p>
          <a:p>
            <a:pPr algn="just">
              <a:lnSpc>
                <a:spcPts val="4472"/>
              </a:lnSpc>
            </a:pPr>
          </a:p>
          <a:p>
            <a:pPr algn="just">
              <a:lnSpc>
                <a:spcPts val="4472"/>
              </a:lnSpc>
              <a:spcBef>
                <a:spcPct val="0"/>
              </a:spcBef>
            </a:pPr>
          </a:p>
        </p:txBody>
      </p:sp>
      <p:sp>
        <p:nvSpPr>
          <p:cNvPr name="Freeform 4" id="4"/>
          <p:cNvSpPr/>
          <p:nvPr/>
        </p:nvSpPr>
        <p:spPr>
          <a:xfrm flipH="false" flipV="false" rot="0">
            <a:off x="-2336360" y="8557373"/>
            <a:ext cx="10788019" cy="2313916"/>
          </a:xfrm>
          <a:custGeom>
            <a:avLst/>
            <a:gdLst/>
            <a:ahLst/>
            <a:cxnLst/>
            <a:rect r="r" b="b" t="t" l="l"/>
            <a:pathLst>
              <a:path h="2313916" w="10788019">
                <a:moveTo>
                  <a:pt x="0" y="0"/>
                </a:moveTo>
                <a:lnTo>
                  <a:pt x="10788019" y="0"/>
                </a:lnTo>
                <a:lnTo>
                  <a:pt x="10788019" y="2313917"/>
                </a:lnTo>
                <a:lnTo>
                  <a:pt x="0" y="2313917"/>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08392" y="-624304"/>
            <a:ext cx="3016784" cy="2621710"/>
          </a:xfrm>
          <a:custGeom>
            <a:avLst/>
            <a:gdLst/>
            <a:ahLst/>
            <a:cxnLst/>
            <a:rect r="r" b="b" t="t" l="l"/>
            <a:pathLst>
              <a:path h="2621710" w="3016784">
                <a:moveTo>
                  <a:pt x="0" y="0"/>
                </a:moveTo>
                <a:lnTo>
                  <a:pt x="3016784" y="0"/>
                </a:lnTo>
                <a:lnTo>
                  <a:pt x="3016784" y="2621710"/>
                </a:lnTo>
                <a:lnTo>
                  <a:pt x="0" y="26217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24368"/>
        </a:solidFill>
      </p:bgPr>
    </p:bg>
    <p:spTree>
      <p:nvGrpSpPr>
        <p:cNvPr id="1" name=""/>
        <p:cNvGrpSpPr/>
        <p:nvPr/>
      </p:nvGrpSpPr>
      <p:grpSpPr>
        <a:xfrm>
          <a:off x="0" y="0"/>
          <a:ext cx="0" cy="0"/>
          <a:chOff x="0" y="0"/>
          <a:chExt cx="0" cy="0"/>
        </a:xfrm>
      </p:grpSpPr>
      <p:sp>
        <p:nvSpPr>
          <p:cNvPr name="Freeform 2" id="2"/>
          <p:cNvSpPr/>
          <p:nvPr/>
        </p:nvSpPr>
        <p:spPr>
          <a:xfrm flipH="false" flipV="false" rot="0">
            <a:off x="0" y="8565412"/>
            <a:ext cx="10788019" cy="2313916"/>
          </a:xfrm>
          <a:custGeom>
            <a:avLst/>
            <a:gdLst/>
            <a:ahLst/>
            <a:cxnLst/>
            <a:rect r="r" b="b" t="t" l="l"/>
            <a:pathLst>
              <a:path h="2313916" w="10788019">
                <a:moveTo>
                  <a:pt x="0" y="0"/>
                </a:moveTo>
                <a:lnTo>
                  <a:pt x="10788019" y="0"/>
                </a:lnTo>
                <a:lnTo>
                  <a:pt x="10788019" y="2313917"/>
                </a:lnTo>
                <a:lnTo>
                  <a:pt x="0" y="2313917"/>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786848" y="529314"/>
            <a:ext cx="8137071" cy="821982"/>
          </a:xfrm>
          <a:prstGeom prst="rect">
            <a:avLst/>
          </a:prstGeom>
        </p:spPr>
        <p:txBody>
          <a:bodyPr anchor="t" rtlCol="false" tIns="0" lIns="0" bIns="0" rIns="0">
            <a:spAutoFit/>
          </a:bodyPr>
          <a:lstStyle/>
          <a:p>
            <a:pPr algn="ctr">
              <a:lnSpc>
                <a:spcPts val="6111"/>
              </a:lnSpc>
              <a:spcBef>
                <a:spcPct val="0"/>
              </a:spcBef>
            </a:pPr>
            <a:r>
              <a:rPr lang="en-US" sz="6111">
                <a:solidFill>
                  <a:srgbClr val="E0EBF1"/>
                </a:solidFill>
                <a:latin typeface="Bold Ink"/>
                <a:ea typeface="Bold Ink"/>
                <a:cs typeface="Bold Ink"/>
                <a:sym typeface="Bold Ink"/>
              </a:rPr>
              <a:t>Conclusion </a:t>
            </a:r>
          </a:p>
        </p:txBody>
      </p:sp>
      <p:sp>
        <p:nvSpPr>
          <p:cNvPr name="TextBox 4" id="4"/>
          <p:cNvSpPr txBox="true"/>
          <p:nvPr/>
        </p:nvSpPr>
        <p:spPr>
          <a:xfrm rot="0">
            <a:off x="2693500" y="1884321"/>
            <a:ext cx="13336781" cy="7224796"/>
          </a:xfrm>
          <a:prstGeom prst="rect">
            <a:avLst/>
          </a:prstGeom>
        </p:spPr>
        <p:txBody>
          <a:bodyPr anchor="t" rtlCol="false" tIns="0" lIns="0" bIns="0" rIns="0">
            <a:spAutoFit/>
          </a:bodyPr>
          <a:lstStyle/>
          <a:p>
            <a:pPr algn="just">
              <a:lnSpc>
                <a:spcPts val="4092"/>
              </a:lnSpc>
            </a:pPr>
            <a:r>
              <a:rPr lang="en-US" sz="2923">
                <a:solidFill>
                  <a:srgbClr val="E0EBF1"/>
                </a:solidFill>
                <a:latin typeface="Tenor Sans"/>
                <a:ea typeface="Tenor Sans"/>
                <a:cs typeface="Tenor Sans"/>
                <a:sym typeface="Tenor Sans"/>
              </a:rPr>
              <a:t>Conclusion &amp; Strategic Recommendation for Dutch Bros Coffee</a:t>
            </a:r>
          </a:p>
          <a:p>
            <a:pPr algn="just">
              <a:lnSpc>
                <a:spcPts val="4092"/>
              </a:lnSpc>
            </a:pPr>
            <a:r>
              <a:rPr lang="en-US" sz="2923">
                <a:solidFill>
                  <a:srgbClr val="E0EBF1"/>
                </a:solidFill>
                <a:latin typeface="Tenor Sans"/>
                <a:ea typeface="Tenor Sans"/>
                <a:cs typeface="Tenor Sans"/>
                <a:sym typeface="Tenor Sans"/>
              </a:rPr>
              <a:t>Based on the comprehensive sales insights:</a:t>
            </a:r>
          </a:p>
          <a:p>
            <a:pPr algn="just" marL="631098" indent="-315549" lvl="1">
              <a:lnSpc>
                <a:spcPts val="4092"/>
              </a:lnSpc>
              <a:buFont typeface="Arial"/>
              <a:buChar char="•"/>
            </a:pPr>
            <a:r>
              <a:rPr lang="en-US" sz="2923">
                <a:solidFill>
                  <a:srgbClr val="E0EBF1"/>
                </a:solidFill>
                <a:latin typeface="Tenor Sans"/>
                <a:ea typeface="Tenor Sans"/>
                <a:cs typeface="Tenor Sans"/>
                <a:sym typeface="Tenor Sans"/>
              </a:rPr>
              <a:t>Arabica 2.5 kg is the most profitable and top-selling product in both revenue and quantity—this SKU should be prioritized in inventory, promotions, and distribution.</a:t>
            </a:r>
          </a:p>
          <a:p>
            <a:pPr algn="just" marL="631098" indent="-315549" lvl="1">
              <a:lnSpc>
                <a:spcPts val="4092"/>
              </a:lnSpc>
              <a:buFont typeface="Arial"/>
              <a:buChar char="•"/>
            </a:pPr>
            <a:r>
              <a:rPr lang="en-US" sz="2923">
                <a:solidFill>
                  <a:srgbClr val="E0EBF1"/>
                </a:solidFill>
                <a:latin typeface="Tenor Sans"/>
                <a:ea typeface="Tenor Sans"/>
                <a:cs typeface="Tenor Sans"/>
                <a:sym typeface="Tenor Sans"/>
              </a:rPr>
              <a:t>Excelsa and Liberica types show strong sales potential and can be leveraged for product diversification and customer targeting.</a:t>
            </a:r>
          </a:p>
          <a:p>
            <a:pPr algn="just" marL="631098" indent="-315549" lvl="1">
              <a:lnSpc>
                <a:spcPts val="4092"/>
              </a:lnSpc>
              <a:buFont typeface="Arial"/>
              <a:buChar char="•"/>
            </a:pPr>
            <a:r>
              <a:rPr lang="en-US" sz="2923">
                <a:solidFill>
                  <a:srgbClr val="E0EBF1"/>
                </a:solidFill>
                <a:latin typeface="Tenor Sans"/>
                <a:ea typeface="Tenor Sans"/>
                <a:cs typeface="Tenor Sans"/>
                <a:sym typeface="Tenor Sans"/>
              </a:rPr>
              <a:t>Light and Medium roasts are preferred by customers, suggesting a focus on these flavor profiles.</a:t>
            </a:r>
          </a:p>
          <a:p>
            <a:pPr algn="just" marL="631098" indent="-315549" lvl="1">
              <a:lnSpc>
                <a:spcPts val="4092"/>
              </a:lnSpc>
              <a:buFont typeface="Arial"/>
              <a:buChar char="•"/>
            </a:pPr>
            <a:r>
              <a:rPr lang="en-US" sz="2923">
                <a:solidFill>
                  <a:srgbClr val="E0EBF1"/>
                </a:solidFill>
                <a:latin typeface="Tenor Sans"/>
                <a:ea typeface="Tenor Sans"/>
                <a:cs typeface="Tenor Sans"/>
                <a:sym typeface="Tenor Sans"/>
              </a:rPr>
              <a:t>Sales peak in March and June, offering opportunities to amplify seasonal marketing campaigns.</a:t>
            </a:r>
          </a:p>
          <a:p>
            <a:pPr algn="just" marL="631098" indent="-315549" lvl="1">
              <a:lnSpc>
                <a:spcPts val="4092"/>
              </a:lnSpc>
              <a:buFont typeface="Arial"/>
              <a:buChar char="•"/>
            </a:pPr>
            <a:r>
              <a:rPr lang="en-US" sz="2923">
                <a:solidFill>
                  <a:srgbClr val="E0EBF1"/>
                </a:solidFill>
                <a:latin typeface="Tenor Sans"/>
                <a:ea typeface="Tenor Sans"/>
                <a:cs typeface="Tenor Sans"/>
                <a:sym typeface="Tenor Sans"/>
              </a:rPr>
              <a:t>Smaller pack sizes (0.2 kg) yield lower profitability despite decent volume—consider repositioning or bundling strategies.</a:t>
            </a:r>
          </a:p>
          <a:p>
            <a:pPr algn="just">
              <a:lnSpc>
                <a:spcPts val="4092"/>
              </a:lnSpc>
              <a:spcBef>
                <a:spcPct val="0"/>
              </a:spcBef>
            </a:pPr>
          </a:p>
        </p:txBody>
      </p:sp>
      <p:sp>
        <p:nvSpPr>
          <p:cNvPr name="Freeform 5" id="5"/>
          <p:cNvSpPr/>
          <p:nvPr/>
        </p:nvSpPr>
        <p:spPr>
          <a:xfrm flipH="false" flipV="false" rot="0">
            <a:off x="-751343" y="-888180"/>
            <a:ext cx="3016784" cy="2621710"/>
          </a:xfrm>
          <a:custGeom>
            <a:avLst/>
            <a:gdLst/>
            <a:ahLst/>
            <a:cxnLst/>
            <a:rect r="r" b="b" t="t" l="l"/>
            <a:pathLst>
              <a:path h="2621710" w="3016784">
                <a:moveTo>
                  <a:pt x="0" y="0"/>
                </a:moveTo>
                <a:lnTo>
                  <a:pt x="3016784" y="0"/>
                </a:lnTo>
                <a:lnTo>
                  <a:pt x="3016784" y="2621710"/>
                </a:lnTo>
                <a:lnTo>
                  <a:pt x="0" y="26217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458906" y="0"/>
            <a:ext cx="1789209" cy="2151397"/>
          </a:xfrm>
          <a:custGeom>
            <a:avLst/>
            <a:gdLst/>
            <a:ahLst/>
            <a:cxnLst/>
            <a:rect r="r" b="b" t="t" l="l"/>
            <a:pathLst>
              <a:path h="2151397" w="1789209">
                <a:moveTo>
                  <a:pt x="0" y="0"/>
                </a:moveTo>
                <a:lnTo>
                  <a:pt x="1789209" y="0"/>
                </a:lnTo>
                <a:lnTo>
                  <a:pt x="1789209" y="2151397"/>
                </a:lnTo>
                <a:lnTo>
                  <a:pt x="0" y="2151397"/>
                </a:lnTo>
                <a:lnTo>
                  <a:pt x="0" y="0"/>
                </a:lnTo>
                <a:close/>
              </a:path>
            </a:pathLst>
          </a:custGeom>
          <a:blipFill>
            <a:blip r:embed="rId6"/>
            <a:stretch>
              <a:fillRect l="-32388" t="-21324" r="-32388" b="-15712"/>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24368"/>
        </a:solidFill>
      </p:bgPr>
    </p:bg>
    <p:spTree>
      <p:nvGrpSpPr>
        <p:cNvPr id="1" name=""/>
        <p:cNvGrpSpPr/>
        <p:nvPr/>
      </p:nvGrpSpPr>
      <p:grpSpPr>
        <a:xfrm>
          <a:off x="0" y="0"/>
          <a:ext cx="0" cy="0"/>
          <a:chOff x="0" y="0"/>
          <a:chExt cx="0" cy="0"/>
        </a:xfrm>
      </p:grpSpPr>
      <p:sp>
        <p:nvSpPr>
          <p:cNvPr name="Freeform 2" id="2"/>
          <p:cNvSpPr/>
          <p:nvPr/>
        </p:nvSpPr>
        <p:spPr>
          <a:xfrm flipH="false" flipV="true" rot="0">
            <a:off x="6363407" y="185640"/>
            <a:ext cx="10069199" cy="5378457"/>
          </a:xfrm>
          <a:custGeom>
            <a:avLst/>
            <a:gdLst/>
            <a:ahLst/>
            <a:cxnLst/>
            <a:rect r="r" b="b" t="t" l="l"/>
            <a:pathLst>
              <a:path h="5378457" w="10069199">
                <a:moveTo>
                  <a:pt x="0" y="5378457"/>
                </a:moveTo>
                <a:lnTo>
                  <a:pt x="10069199" y="5378457"/>
                </a:lnTo>
                <a:lnTo>
                  <a:pt x="10069199" y="0"/>
                </a:lnTo>
                <a:lnTo>
                  <a:pt x="0" y="0"/>
                </a:lnTo>
                <a:lnTo>
                  <a:pt x="0" y="5378457"/>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080769" y="2298465"/>
            <a:ext cx="5155891" cy="4480681"/>
          </a:xfrm>
          <a:custGeom>
            <a:avLst/>
            <a:gdLst/>
            <a:ahLst/>
            <a:cxnLst/>
            <a:rect r="r" b="b" t="t" l="l"/>
            <a:pathLst>
              <a:path h="4480681" w="5155891">
                <a:moveTo>
                  <a:pt x="0" y="0"/>
                </a:moveTo>
                <a:lnTo>
                  <a:pt x="5155891" y="0"/>
                </a:lnTo>
                <a:lnTo>
                  <a:pt x="5155891" y="4480681"/>
                </a:lnTo>
                <a:lnTo>
                  <a:pt x="0" y="44806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586906" y="2651698"/>
            <a:ext cx="15557062" cy="6326194"/>
          </a:xfrm>
          <a:custGeom>
            <a:avLst/>
            <a:gdLst/>
            <a:ahLst/>
            <a:cxnLst/>
            <a:rect r="r" b="b" t="t" l="l"/>
            <a:pathLst>
              <a:path h="6326194" w="15557062">
                <a:moveTo>
                  <a:pt x="0" y="0"/>
                </a:moveTo>
                <a:lnTo>
                  <a:pt x="15557062" y="0"/>
                </a:lnTo>
                <a:lnTo>
                  <a:pt x="15557062" y="6326194"/>
                </a:lnTo>
                <a:lnTo>
                  <a:pt x="0" y="63261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59866" y="606238"/>
            <a:ext cx="4454079" cy="4537262"/>
          </a:xfrm>
          <a:custGeom>
            <a:avLst/>
            <a:gdLst/>
            <a:ahLst/>
            <a:cxnLst/>
            <a:rect r="r" b="b" t="t" l="l"/>
            <a:pathLst>
              <a:path h="4537262" w="4454079">
                <a:moveTo>
                  <a:pt x="0" y="0"/>
                </a:moveTo>
                <a:lnTo>
                  <a:pt x="4454080" y="0"/>
                </a:lnTo>
                <a:lnTo>
                  <a:pt x="4454080" y="4537262"/>
                </a:lnTo>
                <a:lnTo>
                  <a:pt x="0" y="4537262"/>
                </a:lnTo>
                <a:lnTo>
                  <a:pt x="0" y="0"/>
                </a:lnTo>
                <a:close/>
              </a:path>
            </a:pathLst>
          </a:custGeom>
          <a:blipFill>
            <a:blip r:embed="rId8"/>
            <a:stretch>
              <a:fillRect l="0" t="0" r="0" b="0"/>
            </a:stretch>
          </a:blipFill>
        </p:spPr>
      </p:sp>
      <p:sp>
        <p:nvSpPr>
          <p:cNvPr name="TextBox 6" id="6"/>
          <p:cNvSpPr txBox="true"/>
          <p:nvPr/>
        </p:nvSpPr>
        <p:spPr>
          <a:xfrm rot="0">
            <a:off x="5502254" y="3156576"/>
            <a:ext cx="8556461" cy="1529032"/>
          </a:xfrm>
          <a:prstGeom prst="rect">
            <a:avLst/>
          </a:prstGeom>
        </p:spPr>
        <p:txBody>
          <a:bodyPr anchor="t" rtlCol="false" tIns="0" lIns="0" bIns="0" rIns="0">
            <a:spAutoFit/>
          </a:bodyPr>
          <a:lstStyle/>
          <a:p>
            <a:pPr algn="ctr" marL="0" indent="0" lvl="0">
              <a:lnSpc>
                <a:spcPts val="5879"/>
              </a:lnSpc>
              <a:spcBef>
                <a:spcPct val="0"/>
              </a:spcBef>
            </a:pPr>
            <a:r>
              <a:rPr lang="en-US" sz="5879">
                <a:solidFill>
                  <a:srgbClr val="224368"/>
                </a:solidFill>
                <a:latin typeface="Bold Ink"/>
                <a:ea typeface="Bold Ink"/>
                <a:cs typeface="Bold Ink"/>
                <a:sym typeface="Bold Ink"/>
              </a:rPr>
              <a:t>What is the project about ?</a:t>
            </a:r>
          </a:p>
        </p:txBody>
      </p:sp>
      <p:sp>
        <p:nvSpPr>
          <p:cNvPr name="TextBox 7" id="7"/>
          <p:cNvSpPr txBox="true"/>
          <p:nvPr/>
        </p:nvSpPr>
        <p:spPr>
          <a:xfrm rot="0">
            <a:off x="4547696" y="4618934"/>
            <a:ext cx="12580294" cy="3826767"/>
          </a:xfrm>
          <a:prstGeom prst="rect">
            <a:avLst/>
          </a:prstGeom>
        </p:spPr>
        <p:txBody>
          <a:bodyPr anchor="t" rtlCol="false" tIns="0" lIns="0" bIns="0" rIns="0">
            <a:spAutoFit/>
          </a:bodyPr>
          <a:lstStyle/>
          <a:p>
            <a:pPr algn="just">
              <a:lnSpc>
                <a:spcPts val="3783"/>
              </a:lnSpc>
            </a:pPr>
            <a:r>
              <a:rPr lang="en-US" sz="2702">
                <a:solidFill>
                  <a:srgbClr val="224368"/>
                </a:solidFill>
                <a:latin typeface="Tenor Sans"/>
                <a:ea typeface="Tenor Sans"/>
                <a:cs typeface="Tenor Sans"/>
                <a:sym typeface="Tenor Sans"/>
              </a:rPr>
              <a:t>This project focuses on analyzing product-level sales data for Dutch Bros Coffee to uncover key insights into revenue performance, product popularity, and sales trends across pack sizes, roast types, and coffee categories. By integrating and visualizing transactional and product data, the objective is to develop a centralized, interactive dashboard that empowers data-driven decisions in pricing, inventory planning, and product strategy—ultimately driving profitability and operational efficiency.</a:t>
            </a:r>
          </a:p>
          <a:p>
            <a:pPr algn="just">
              <a:lnSpc>
                <a:spcPts val="3783"/>
              </a:lnSpc>
              <a:spcBef>
                <a:spcPct val="0"/>
              </a:spcBef>
            </a:pPr>
          </a:p>
        </p:txBody>
      </p:sp>
      <p:sp>
        <p:nvSpPr>
          <p:cNvPr name="Freeform 8" id="8"/>
          <p:cNvSpPr/>
          <p:nvPr/>
        </p:nvSpPr>
        <p:spPr>
          <a:xfrm flipH="true" flipV="true" rot="0">
            <a:off x="-1959477" y="8816481"/>
            <a:ext cx="10069199" cy="5378457"/>
          </a:xfrm>
          <a:custGeom>
            <a:avLst/>
            <a:gdLst/>
            <a:ahLst/>
            <a:cxnLst/>
            <a:rect r="r" b="b" t="t" l="l"/>
            <a:pathLst>
              <a:path h="5378457" w="10069199">
                <a:moveTo>
                  <a:pt x="10069199" y="5378458"/>
                </a:moveTo>
                <a:lnTo>
                  <a:pt x="0" y="5378458"/>
                </a:lnTo>
                <a:lnTo>
                  <a:pt x="0" y="0"/>
                </a:lnTo>
                <a:lnTo>
                  <a:pt x="10069199" y="0"/>
                </a:lnTo>
                <a:lnTo>
                  <a:pt x="10069199" y="5378458"/>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9" id="9"/>
          <p:cNvSpPr/>
          <p:nvPr/>
        </p:nvSpPr>
        <p:spPr>
          <a:xfrm flipH="false" flipV="false" rot="0">
            <a:off x="16571340" y="0"/>
            <a:ext cx="1716660" cy="2064162"/>
          </a:xfrm>
          <a:custGeom>
            <a:avLst/>
            <a:gdLst/>
            <a:ahLst/>
            <a:cxnLst/>
            <a:rect r="r" b="b" t="t" l="l"/>
            <a:pathLst>
              <a:path h="2064162" w="1716660">
                <a:moveTo>
                  <a:pt x="0" y="0"/>
                </a:moveTo>
                <a:lnTo>
                  <a:pt x="1716660" y="0"/>
                </a:lnTo>
                <a:lnTo>
                  <a:pt x="1716660" y="2064162"/>
                </a:lnTo>
                <a:lnTo>
                  <a:pt x="0" y="2064162"/>
                </a:lnTo>
                <a:lnTo>
                  <a:pt x="0" y="0"/>
                </a:lnTo>
                <a:close/>
              </a:path>
            </a:pathLst>
          </a:custGeom>
          <a:blipFill>
            <a:blip r:embed="rId9"/>
            <a:stretch>
              <a:fillRect l="-32388" t="-21324" r="-32388" b="-15712"/>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0EBF1"/>
        </a:solidFill>
      </p:bgPr>
    </p:bg>
    <p:spTree>
      <p:nvGrpSpPr>
        <p:cNvPr id="1" name=""/>
        <p:cNvGrpSpPr/>
        <p:nvPr/>
      </p:nvGrpSpPr>
      <p:grpSpPr>
        <a:xfrm>
          <a:off x="0" y="0"/>
          <a:ext cx="0" cy="0"/>
          <a:chOff x="0" y="0"/>
          <a:chExt cx="0" cy="0"/>
        </a:xfrm>
      </p:grpSpPr>
      <p:sp>
        <p:nvSpPr>
          <p:cNvPr name="Freeform 2" id="2"/>
          <p:cNvSpPr/>
          <p:nvPr/>
        </p:nvSpPr>
        <p:spPr>
          <a:xfrm flipH="false" flipV="false" rot="0">
            <a:off x="12962965" y="6541170"/>
            <a:ext cx="5325035" cy="4114800"/>
          </a:xfrm>
          <a:custGeom>
            <a:avLst/>
            <a:gdLst/>
            <a:ahLst/>
            <a:cxnLst/>
            <a:rect r="r" b="b" t="t" l="l"/>
            <a:pathLst>
              <a:path h="4114800" w="5325035">
                <a:moveTo>
                  <a:pt x="0" y="0"/>
                </a:moveTo>
                <a:lnTo>
                  <a:pt x="5325035" y="0"/>
                </a:lnTo>
                <a:lnTo>
                  <a:pt x="53250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11919" y="-621169"/>
            <a:ext cx="5565944" cy="4114800"/>
          </a:xfrm>
          <a:custGeom>
            <a:avLst/>
            <a:gdLst/>
            <a:ahLst/>
            <a:cxnLst/>
            <a:rect r="r" b="b" t="t" l="l"/>
            <a:pathLst>
              <a:path h="4114800" w="5565944">
                <a:moveTo>
                  <a:pt x="0" y="0"/>
                </a:moveTo>
                <a:lnTo>
                  <a:pt x="5565944" y="0"/>
                </a:lnTo>
                <a:lnTo>
                  <a:pt x="556594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154025" y="1541006"/>
            <a:ext cx="8894120" cy="821982"/>
          </a:xfrm>
          <a:prstGeom prst="rect">
            <a:avLst/>
          </a:prstGeom>
        </p:spPr>
        <p:txBody>
          <a:bodyPr anchor="t" rtlCol="false" tIns="0" lIns="0" bIns="0" rIns="0">
            <a:spAutoFit/>
          </a:bodyPr>
          <a:lstStyle/>
          <a:p>
            <a:pPr algn="ctr" marL="0" indent="0" lvl="0">
              <a:lnSpc>
                <a:spcPts val="6111"/>
              </a:lnSpc>
              <a:spcBef>
                <a:spcPct val="0"/>
              </a:spcBef>
            </a:pPr>
            <a:r>
              <a:rPr lang="en-US" sz="6111">
                <a:solidFill>
                  <a:srgbClr val="224368"/>
                </a:solidFill>
                <a:latin typeface="Bold Ink"/>
                <a:ea typeface="Bold Ink"/>
                <a:cs typeface="Bold Ink"/>
                <a:sym typeface="Bold Ink"/>
              </a:rPr>
              <a:t>PROBLEM STATEMENT </a:t>
            </a:r>
          </a:p>
        </p:txBody>
      </p:sp>
      <p:sp>
        <p:nvSpPr>
          <p:cNvPr name="TextBox 5" id="5"/>
          <p:cNvSpPr txBox="true"/>
          <p:nvPr/>
        </p:nvSpPr>
        <p:spPr>
          <a:xfrm rot="0">
            <a:off x="1028700" y="2646552"/>
            <a:ext cx="17055753" cy="4159661"/>
          </a:xfrm>
          <a:prstGeom prst="rect">
            <a:avLst/>
          </a:prstGeom>
        </p:spPr>
        <p:txBody>
          <a:bodyPr anchor="t" rtlCol="false" tIns="0" lIns="0" bIns="0" rIns="0">
            <a:spAutoFit/>
          </a:bodyPr>
          <a:lstStyle/>
          <a:p>
            <a:pPr algn="just">
              <a:lnSpc>
                <a:spcPts val="4160"/>
              </a:lnSpc>
              <a:spcBef>
                <a:spcPct val="0"/>
              </a:spcBef>
            </a:pPr>
            <a:r>
              <a:rPr lang="en-US" sz="2972">
                <a:solidFill>
                  <a:srgbClr val="224368"/>
                </a:solidFill>
                <a:latin typeface="Tenor Sans"/>
                <a:ea typeface="Tenor Sans"/>
                <a:cs typeface="Tenor Sans"/>
                <a:sym typeface="Tenor Sans"/>
              </a:rPr>
              <a:t>Dutch Bros, a U.S.-based specialty coffee company, seeks to enhance its understanding of product-level sales performance to drive smarter inventory planning, product development, and promotional strategies. With a diverse catalog spanning multiple coffee types, roast levels, and pack sizes, the company aims to identify top-performing products, seasonal sales trends, and revenue drivers across markets. The objective is to develop a centralized dashboard that delivers clear, actionable insights on sales volume, revenue contribution, and product profitability—enabling data-driven decisions that support sustainable growth and operational efficiency.</a:t>
            </a:r>
          </a:p>
        </p:txBody>
      </p:sp>
      <p:sp>
        <p:nvSpPr>
          <p:cNvPr name="Freeform 6" id="6"/>
          <p:cNvSpPr/>
          <p:nvPr/>
        </p:nvSpPr>
        <p:spPr>
          <a:xfrm flipH="false" flipV="false" rot="0">
            <a:off x="5154025" y="-877686"/>
            <a:ext cx="10788019" cy="2313916"/>
          </a:xfrm>
          <a:custGeom>
            <a:avLst/>
            <a:gdLst/>
            <a:ahLst/>
            <a:cxnLst/>
            <a:rect r="r" b="b" t="t" l="l"/>
            <a:pathLst>
              <a:path h="2313916" w="10788019">
                <a:moveTo>
                  <a:pt x="0" y="0"/>
                </a:moveTo>
                <a:lnTo>
                  <a:pt x="10788019" y="0"/>
                </a:lnTo>
                <a:lnTo>
                  <a:pt x="10788019" y="2313917"/>
                </a:lnTo>
                <a:lnTo>
                  <a:pt x="0" y="2313917"/>
                </a:lnTo>
                <a:lnTo>
                  <a:pt x="0" y="0"/>
                </a:lnTo>
                <a:close/>
              </a:path>
            </a:pathLst>
          </a:custGeom>
          <a:blipFill>
            <a:blip r:embed="rId6">
              <a:alphaModFix amt="24000"/>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0" y="8083210"/>
            <a:ext cx="3016784" cy="2621710"/>
          </a:xfrm>
          <a:custGeom>
            <a:avLst/>
            <a:gdLst/>
            <a:ahLst/>
            <a:cxnLst/>
            <a:rect r="r" b="b" t="t" l="l"/>
            <a:pathLst>
              <a:path h="2621710" w="3016784">
                <a:moveTo>
                  <a:pt x="0" y="0"/>
                </a:moveTo>
                <a:lnTo>
                  <a:pt x="3016784" y="0"/>
                </a:lnTo>
                <a:lnTo>
                  <a:pt x="3016784" y="2621709"/>
                </a:lnTo>
                <a:lnTo>
                  <a:pt x="0" y="26217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6708190" y="0"/>
            <a:ext cx="1579810" cy="1899609"/>
          </a:xfrm>
          <a:custGeom>
            <a:avLst/>
            <a:gdLst/>
            <a:ahLst/>
            <a:cxnLst/>
            <a:rect r="r" b="b" t="t" l="l"/>
            <a:pathLst>
              <a:path h="1899609" w="1579810">
                <a:moveTo>
                  <a:pt x="0" y="0"/>
                </a:moveTo>
                <a:lnTo>
                  <a:pt x="1579810" y="0"/>
                </a:lnTo>
                <a:lnTo>
                  <a:pt x="1579810" y="1899609"/>
                </a:lnTo>
                <a:lnTo>
                  <a:pt x="0" y="1899609"/>
                </a:lnTo>
                <a:lnTo>
                  <a:pt x="0" y="0"/>
                </a:lnTo>
                <a:close/>
              </a:path>
            </a:pathLst>
          </a:custGeom>
          <a:blipFill>
            <a:blip r:embed="rId10"/>
            <a:stretch>
              <a:fillRect l="-32388" t="-21324" r="-32388" b="-15712"/>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24368"/>
        </a:solidFill>
      </p:bgPr>
    </p:bg>
    <p:spTree>
      <p:nvGrpSpPr>
        <p:cNvPr id="1" name=""/>
        <p:cNvGrpSpPr/>
        <p:nvPr/>
      </p:nvGrpSpPr>
      <p:grpSpPr>
        <a:xfrm>
          <a:off x="0" y="0"/>
          <a:ext cx="0" cy="0"/>
          <a:chOff x="0" y="0"/>
          <a:chExt cx="0" cy="0"/>
        </a:xfrm>
      </p:grpSpPr>
      <p:sp>
        <p:nvSpPr>
          <p:cNvPr name="Freeform 2" id="2"/>
          <p:cNvSpPr/>
          <p:nvPr/>
        </p:nvSpPr>
        <p:spPr>
          <a:xfrm flipH="false" flipV="false" rot="0">
            <a:off x="0" y="8839924"/>
            <a:ext cx="10788019" cy="2313916"/>
          </a:xfrm>
          <a:custGeom>
            <a:avLst/>
            <a:gdLst/>
            <a:ahLst/>
            <a:cxnLst/>
            <a:rect r="r" b="b" t="t" l="l"/>
            <a:pathLst>
              <a:path h="2313916" w="10788019">
                <a:moveTo>
                  <a:pt x="0" y="0"/>
                </a:moveTo>
                <a:lnTo>
                  <a:pt x="10788019" y="0"/>
                </a:lnTo>
                <a:lnTo>
                  <a:pt x="10788019" y="2313916"/>
                </a:lnTo>
                <a:lnTo>
                  <a:pt x="0" y="2313916"/>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320" y="2459063"/>
            <a:ext cx="17568532" cy="6647874"/>
          </a:xfrm>
          <a:prstGeom prst="rect">
            <a:avLst/>
          </a:prstGeom>
        </p:spPr>
        <p:txBody>
          <a:bodyPr anchor="t" rtlCol="false" tIns="0" lIns="0" bIns="0" rIns="0">
            <a:spAutoFit/>
          </a:bodyPr>
          <a:lstStyle/>
          <a:p>
            <a:pPr algn="just" marL="814522" indent="-407261" lvl="1">
              <a:lnSpc>
                <a:spcPts val="5281"/>
              </a:lnSpc>
              <a:buAutoNum type="arabicPeriod" startAt="1"/>
            </a:pPr>
            <a:r>
              <a:rPr lang="en-US" sz="3772">
                <a:solidFill>
                  <a:srgbClr val="E0EBF1"/>
                </a:solidFill>
                <a:latin typeface="Tenor Sans"/>
                <a:ea typeface="Tenor Sans"/>
                <a:cs typeface="Tenor Sans"/>
                <a:sym typeface="Tenor Sans"/>
              </a:rPr>
              <a:t>Which coffee types (Arabica, Robusta, Excelsa, Liberica) generate the most revenue and profit?</a:t>
            </a:r>
          </a:p>
          <a:p>
            <a:pPr algn="just" marL="814522" indent="-407261" lvl="1">
              <a:lnSpc>
                <a:spcPts val="5281"/>
              </a:lnSpc>
              <a:buAutoNum type="arabicPeriod" startAt="1"/>
            </a:pPr>
            <a:r>
              <a:rPr lang="en-US" sz="3772">
                <a:solidFill>
                  <a:srgbClr val="E0EBF1"/>
                </a:solidFill>
                <a:latin typeface="Tenor Sans"/>
                <a:ea typeface="Tenor Sans"/>
                <a:cs typeface="Tenor Sans"/>
                <a:sym typeface="Tenor Sans"/>
              </a:rPr>
              <a:t>What are the sales trends over time — monthly and yearly? Are there seasonal patterns?</a:t>
            </a:r>
          </a:p>
          <a:p>
            <a:pPr algn="just" marL="814522" indent="-407261" lvl="1">
              <a:lnSpc>
                <a:spcPts val="5281"/>
              </a:lnSpc>
              <a:buAutoNum type="arabicPeriod" startAt="1"/>
            </a:pPr>
            <a:r>
              <a:rPr lang="en-US" sz="3772">
                <a:solidFill>
                  <a:srgbClr val="E0EBF1"/>
                </a:solidFill>
                <a:latin typeface="Tenor Sans"/>
                <a:ea typeface="Tenor Sans"/>
                <a:cs typeface="Tenor Sans"/>
                <a:sym typeface="Tenor Sans"/>
              </a:rPr>
              <a:t>Which roast types (Light, Medium, Dark) are most popular among customers?</a:t>
            </a:r>
          </a:p>
          <a:p>
            <a:pPr algn="just" marL="814522" indent="-407261" lvl="1">
              <a:lnSpc>
                <a:spcPts val="5281"/>
              </a:lnSpc>
              <a:buAutoNum type="arabicPeriod" startAt="1"/>
            </a:pPr>
            <a:r>
              <a:rPr lang="en-US" sz="3772">
                <a:solidFill>
                  <a:srgbClr val="E0EBF1"/>
                </a:solidFill>
                <a:latin typeface="Tenor Sans"/>
                <a:ea typeface="Tenor Sans"/>
                <a:cs typeface="Tenor Sans"/>
                <a:sym typeface="Tenor Sans"/>
              </a:rPr>
              <a:t>What is the performance of different product sizes in terms of quantity sold and profitability?</a:t>
            </a:r>
          </a:p>
          <a:p>
            <a:pPr algn="just" marL="814522" indent="-407261" lvl="1">
              <a:lnSpc>
                <a:spcPts val="5281"/>
              </a:lnSpc>
              <a:buAutoNum type="arabicPeriod" startAt="1"/>
            </a:pPr>
            <a:r>
              <a:rPr lang="en-US" sz="3772">
                <a:solidFill>
                  <a:srgbClr val="E0EBF1"/>
                </a:solidFill>
                <a:latin typeface="Tenor Sans"/>
                <a:ea typeface="Tenor Sans"/>
                <a:cs typeface="Tenor Sans"/>
                <a:sym typeface="Tenor Sans"/>
              </a:rPr>
              <a:t>Which individual products are top sellers by both quantity and revenue?</a:t>
            </a:r>
          </a:p>
          <a:p>
            <a:pPr algn="just">
              <a:lnSpc>
                <a:spcPts val="5281"/>
              </a:lnSpc>
              <a:spcBef>
                <a:spcPct val="0"/>
              </a:spcBef>
            </a:pPr>
          </a:p>
        </p:txBody>
      </p:sp>
      <p:sp>
        <p:nvSpPr>
          <p:cNvPr name="TextBox 4" id="4"/>
          <p:cNvSpPr txBox="true"/>
          <p:nvPr/>
        </p:nvSpPr>
        <p:spPr>
          <a:xfrm rot="0">
            <a:off x="-14320" y="310598"/>
            <a:ext cx="17119371" cy="1709278"/>
          </a:xfrm>
          <a:prstGeom prst="rect">
            <a:avLst/>
          </a:prstGeom>
        </p:spPr>
        <p:txBody>
          <a:bodyPr anchor="t" rtlCol="false" tIns="0" lIns="0" bIns="0" rIns="0">
            <a:spAutoFit/>
          </a:bodyPr>
          <a:lstStyle/>
          <a:p>
            <a:pPr algn="l">
              <a:lnSpc>
                <a:spcPts val="6544"/>
              </a:lnSpc>
            </a:pPr>
            <a:r>
              <a:rPr lang="en-US" sz="6544">
                <a:solidFill>
                  <a:srgbClr val="9D8D6B"/>
                </a:solidFill>
                <a:latin typeface="Bold Ink"/>
                <a:ea typeface="Bold Ink"/>
                <a:cs typeface="Bold Ink"/>
                <a:sym typeface="Bold Ink"/>
              </a:rPr>
              <a:t>📦Product &amp; Sales Performance Questions</a:t>
            </a:r>
          </a:p>
          <a:p>
            <a:pPr algn="l" marL="0" indent="0" lvl="0">
              <a:lnSpc>
                <a:spcPts val="6544"/>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24368"/>
        </a:solidFill>
      </p:bgPr>
    </p:bg>
    <p:spTree>
      <p:nvGrpSpPr>
        <p:cNvPr id="1" name=""/>
        <p:cNvGrpSpPr/>
        <p:nvPr/>
      </p:nvGrpSpPr>
      <p:grpSpPr>
        <a:xfrm>
          <a:off x="0" y="0"/>
          <a:ext cx="0" cy="0"/>
          <a:chOff x="0" y="0"/>
          <a:chExt cx="0" cy="0"/>
        </a:xfrm>
      </p:grpSpPr>
      <p:sp>
        <p:nvSpPr>
          <p:cNvPr name="Freeform 2" id="2"/>
          <p:cNvSpPr/>
          <p:nvPr/>
        </p:nvSpPr>
        <p:spPr>
          <a:xfrm flipH="true" flipV="false" rot="-10800000">
            <a:off x="9144000" y="-234957"/>
            <a:ext cx="10069199" cy="5378457"/>
          </a:xfrm>
          <a:custGeom>
            <a:avLst/>
            <a:gdLst/>
            <a:ahLst/>
            <a:cxnLst/>
            <a:rect r="r" b="b" t="t" l="l"/>
            <a:pathLst>
              <a:path h="5378457" w="10069199">
                <a:moveTo>
                  <a:pt x="10069199" y="0"/>
                </a:moveTo>
                <a:lnTo>
                  <a:pt x="0" y="0"/>
                </a:lnTo>
                <a:lnTo>
                  <a:pt x="0" y="5378457"/>
                </a:lnTo>
                <a:lnTo>
                  <a:pt x="10069199" y="5378457"/>
                </a:lnTo>
                <a:lnTo>
                  <a:pt x="10069199"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90709" y="2162330"/>
            <a:ext cx="17706581" cy="7370364"/>
          </a:xfrm>
          <a:custGeom>
            <a:avLst/>
            <a:gdLst/>
            <a:ahLst/>
            <a:cxnLst/>
            <a:rect r="r" b="b" t="t" l="l"/>
            <a:pathLst>
              <a:path h="7370364" w="17706581">
                <a:moveTo>
                  <a:pt x="0" y="0"/>
                </a:moveTo>
                <a:lnTo>
                  <a:pt x="17706582" y="0"/>
                </a:lnTo>
                <a:lnTo>
                  <a:pt x="17706582" y="7370364"/>
                </a:lnTo>
                <a:lnTo>
                  <a:pt x="0" y="7370364"/>
                </a:lnTo>
                <a:lnTo>
                  <a:pt x="0" y="0"/>
                </a:lnTo>
                <a:close/>
              </a:path>
            </a:pathLst>
          </a:custGeom>
          <a:blipFill>
            <a:blip r:embed="rId4"/>
            <a:stretch>
              <a:fillRect l="0" t="0" r="0" b="0"/>
            </a:stretch>
          </a:blipFill>
        </p:spPr>
      </p:sp>
      <p:sp>
        <p:nvSpPr>
          <p:cNvPr name="TextBox 4" id="4"/>
          <p:cNvSpPr txBox="true"/>
          <p:nvPr/>
        </p:nvSpPr>
        <p:spPr>
          <a:xfrm rot="0">
            <a:off x="4447002" y="527484"/>
            <a:ext cx="9393996" cy="1164357"/>
          </a:xfrm>
          <a:prstGeom prst="rect">
            <a:avLst/>
          </a:prstGeom>
        </p:spPr>
        <p:txBody>
          <a:bodyPr anchor="t" rtlCol="false" tIns="0" lIns="0" bIns="0" rIns="0">
            <a:spAutoFit/>
          </a:bodyPr>
          <a:lstStyle/>
          <a:p>
            <a:pPr algn="ctr">
              <a:lnSpc>
                <a:spcPts val="8774"/>
              </a:lnSpc>
              <a:spcBef>
                <a:spcPct val="0"/>
              </a:spcBef>
            </a:pPr>
            <a:r>
              <a:rPr lang="en-US" sz="8774">
                <a:solidFill>
                  <a:srgbClr val="837353"/>
                </a:solidFill>
                <a:latin typeface="Bold Ink"/>
                <a:ea typeface="Bold Ink"/>
                <a:cs typeface="Bold Ink"/>
                <a:sym typeface="Bold Ink"/>
              </a:rPr>
              <a:t>DASHBOARD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24368"/>
        </a:solidFill>
      </p:bgPr>
    </p:bg>
    <p:spTree>
      <p:nvGrpSpPr>
        <p:cNvPr id="1" name=""/>
        <p:cNvGrpSpPr/>
        <p:nvPr/>
      </p:nvGrpSpPr>
      <p:grpSpPr>
        <a:xfrm>
          <a:off x="0" y="0"/>
          <a:ext cx="0" cy="0"/>
          <a:chOff x="0" y="0"/>
          <a:chExt cx="0" cy="0"/>
        </a:xfrm>
      </p:grpSpPr>
      <p:sp>
        <p:nvSpPr>
          <p:cNvPr name="TextBox 2" id="2"/>
          <p:cNvSpPr txBox="true"/>
          <p:nvPr/>
        </p:nvSpPr>
        <p:spPr>
          <a:xfrm rot="0">
            <a:off x="412903" y="392881"/>
            <a:ext cx="17462194" cy="1357362"/>
          </a:xfrm>
          <a:prstGeom prst="rect">
            <a:avLst/>
          </a:prstGeom>
        </p:spPr>
        <p:txBody>
          <a:bodyPr anchor="t" rtlCol="false" tIns="0" lIns="0" bIns="0" rIns="0">
            <a:spAutoFit/>
          </a:bodyPr>
          <a:lstStyle/>
          <a:p>
            <a:pPr algn="ctr">
              <a:lnSpc>
                <a:spcPts val="5214"/>
              </a:lnSpc>
              <a:spcBef>
                <a:spcPct val="0"/>
              </a:spcBef>
            </a:pPr>
            <a:r>
              <a:rPr lang="en-US" sz="5214">
                <a:solidFill>
                  <a:srgbClr val="9D8D6B"/>
                </a:solidFill>
                <a:latin typeface="Bold Ink"/>
                <a:ea typeface="Bold Ink"/>
                <a:cs typeface="Bold Ink"/>
                <a:sym typeface="Bold Ink"/>
              </a:rPr>
              <a:t>Q1. Which coffee types (Arabica, Robusta, Excelsa, Liberica) generate the most revenue and profit?</a:t>
            </a:r>
          </a:p>
        </p:txBody>
      </p:sp>
      <p:sp>
        <p:nvSpPr>
          <p:cNvPr name="TextBox 3" id="3"/>
          <p:cNvSpPr txBox="true"/>
          <p:nvPr/>
        </p:nvSpPr>
        <p:spPr>
          <a:xfrm rot="0">
            <a:off x="412903" y="2124685"/>
            <a:ext cx="17462194" cy="6795950"/>
          </a:xfrm>
          <a:prstGeom prst="rect">
            <a:avLst/>
          </a:prstGeom>
        </p:spPr>
        <p:txBody>
          <a:bodyPr anchor="t" rtlCol="false" tIns="0" lIns="0" bIns="0" rIns="0">
            <a:spAutoFit/>
          </a:bodyPr>
          <a:lstStyle/>
          <a:p>
            <a:pPr algn="just">
              <a:lnSpc>
                <a:spcPts val="4472"/>
              </a:lnSpc>
            </a:pPr>
            <a:r>
              <a:rPr lang="en-US" sz="3194">
                <a:solidFill>
                  <a:srgbClr val="EE7A2C"/>
                </a:solidFill>
                <a:latin typeface="Tenor Sans"/>
                <a:ea typeface="Tenor Sans"/>
                <a:cs typeface="Tenor Sans"/>
                <a:sym typeface="Tenor Sans"/>
              </a:rPr>
              <a:t> </a:t>
            </a:r>
            <a:r>
              <a:rPr lang="en-US" sz="3194">
                <a:solidFill>
                  <a:srgbClr val="E2DBC6"/>
                </a:solidFill>
                <a:latin typeface="Tenor Sans"/>
                <a:ea typeface="Tenor Sans"/>
                <a:cs typeface="Tenor Sans"/>
                <a:sym typeface="Tenor Sans"/>
              </a:rPr>
              <a:t>Dashboard Insights:</a:t>
            </a:r>
          </a:p>
          <a:p>
            <a:pPr algn="just" marL="689729" indent="-344865" lvl="1">
              <a:lnSpc>
                <a:spcPts val="4472"/>
              </a:lnSpc>
              <a:buFont typeface="Arial"/>
              <a:buChar char="•"/>
            </a:pPr>
            <a:r>
              <a:rPr lang="en-US" sz="3194">
                <a:solidFill>
                  <a:srgbClr val="E2DBC6"/>
                </a:solidFill>
                <a:latin typeface="Tenor Sans"/>
                <a:ea typeface="Tenor Sans"/>
                <a:cs typeface="Tenor Sans"/>
                <a:sym typeface="Tenor Sans"/>
              </a:rPr>
              <a:t>Liberica and Excelsa lead in total revenue, each contributing ~27%, making them the most profitable coffee types overall.</a:t>
            </a:r>
          </a:p>
          <a:p>
            <a:pPr algn="just" marL="689729" indent="-344865" lvl="1">
              <a:lnSpc>
                <a:spcPts val="4472"/>
              </a:lnSpc>
              <a:buFont typeface="Arial"/>
              <a:buChar char="•"/>
            </a:pPr>
            <a:r>
              <a:rPr lang="en-US" sz="3194">
                <a:solidFill>
                  <a:srgbClr val="E2DBC6"/>
                </a:solidFill>
                <a:latin typeface="Tenor Sans"/>
                <a:ea typeface="Tenor Sans"/>
                <a:cs typeface="Tenor Sans"/>
                <a:sym typeface="Tenor Sans"/>
              </a:rPr>
              <a:t>Arabica follows closely at 26%, while Robusta trails at 20%, indicating lower demand or pricing.</a:t>
            </a:r>
          </a:p>
          <a:p>
            <a:pPr algn="just">
              <a:lnSpc>
                <a:spcPts val="4472"/>
              </a:lnSpc>
            </a:pPr>
          </a:p>
          <a:p>
            <a:pPr algn="just">
              <a:lnSpc>
                <a:spcPts val="4472"/>
              </a:lnSpc>
            </a:pPr>
            <a:r>
              <a:rPr lang="en-US" sz="3194">
                <a:solidFill>
                  <a:srgbClr val="E2DBC6"/>
                </a:solidFill>
                <a:latin typeface="Tenor Sans"/>
                <a:ea typeface="Tenor Sans"/>
                <a:cs typeface="Tenor Sans"/>
                <a:sym typeface="Tenor Sans"/>
              </a:rPr>
              <a:t> </a:t>
            </a:r>
            <a:r>
              <a:rPr lang="en-US" sz="3194">
                <a:solidFill>
                  <a:srgbClr val="E2DBC6"/>
                </a:solidFill>
                <a:latin typeface="Tenor Sans"/>
                <a:ea typeface="Tenor Sans"/>
                <a:cs typeface="Tenor Sans"/>
                <a:sym typeface="Tenor Sans"/>
              </a:rPr>
              <a:t>Performance by Season &amp; Type:</a:t>
            </a:r>
          </a:p>
          <a:p>
            <a:pPr algn="just" marL="689729" indent="-344865" lvl="1">
              <a:lnSpc>
                <a:spcPts val="4472"/>
              </a:lnSpc>
              <a:buFont typeface="Arial"/>
              <a:buChar char="•"/>
            </a:pPr>
            <a:r>
              <a:rPr lang="en-US" sz="3194">
                <a:solidFill>
                  <a:srgbClr val="E2DBC6"/>
                </a:solidFill>
                <a:latin typeface="Tenor Sans"/>
                <a:ea typeface="Tenor Sans"/>
                <a:cs typeface="Tenor Sans"/>
                <a:sym typeface="Tenor Sans"/>
              </a:rPr>
              <a:t>Seasonal sales peaks in March, June, and October coincide with higher demand for Excelsa and Liberica, particularly in larger pack sizes.</a:t>
            </a:r>
          </a:p>
          <a:p>
            <a:pPr algn="just" marL="689729" indent="-344865" lvl="1">
              <a:lnSpc>
                <a:spcPts val="4472"/>
              </a:lnSpc>
              <a:buFont typeface="Arial"/>
              <a:buChar char="•"/>
            </a:pPr>
            <a:r>
              <a:rPr lang="en-US" sz="3194">
                <a:solidFill>
                  <a:srgbClr val="E2DBC6"/>
                </a:solidFill>
                <a:latin typeface="Tenor Sans"/>
                <a:ea typeface="Tenor Sans"/>
                <a:cs typeface="Tenor Sans"/>
                <a:sym typeface="Tenor Sans"/>
              </a:rPr>
              <a:t>These coffee types are often paired with Medium and Light roasts, which are customer favorites and align with high-performing periods.</a:t>
            </a:r>
          </a:p>
          <a:p>
            <a:pPr algn="just">
              <a:lnSpc>
                <a:spcPts val="4472"/>
              </a:lnSpc>
              <a:spcBef>
                <a:spcPct val="0"/>
              </a:spcBef>
            </a:pPr>
          </a:p>
        </p:txBody>
      </p:sp>
      <p:sp>
        <p:nvSpPr>
          <p:cNvPr name="Freeform 4" id="4"/>
          <p:cNvSpPr/>
          <p:nvPr/>
        </p:nvSpPr>
        <p:spPr>
          <a:xfrm flipH="false" flipV="false" rot="0">
            <a:off x="-2336360" y="8557373"/>
            <a:ext cx="10788019" cy="2313916"/>
          </a:xfrm>
          <a:custGeom>
            <a:avLst/>
            <a:gdLst/>
            <a:ahLst/>
            <a:cxnLst/>
            <a:rect r="r" b="b" t="t" l="l"/>
            <a:pathLst>
              <a:path h="2313916" w="10788019">
                <a:moveTo>
                  <a:pt x="0" y="0"/>
                </a:moveTo>
                <a:lnTo>
                  <a:pt x="10788019" y="0"/>
                </a:lnTo>
                <a:lnTo>
                  <a:pt x="10788019" y="2313917"/>
                </a:lnTo>
                <a:lnTo>
                  <a:pt x="0" y="2313917"/>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08392" y="-624304"/>
            <a:ext cx="3016784" cy="2621710"/>
          </a:xfrm>
          <a:custGeom>
            <a:avLst/>
            <a:gdLst/>
            <a:ahLst/>
            <a:cxnLst/>
            <a:rect r="r" b="b" t="t" l="l"/>
            <a:pathLst>
              <a:path h="2621710" w="3016784">
                <a:moveTo>
                  <a:pt x="0" y="0"/>
                </a:moveTo>
                <a:lnTo>
                  <a:pt x="3016784" y="0"/>
                </a:lnTo>
                <a:lnTo>
                  <a:pt x="3016784" y="2621710"/>
                </a:lnTo>
                <a:lnTo>
                  <a:pt x="0" y="26217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24368"/>
        </a:solidFill>
      </p:bgPr>
    </p:bg>
    <p:spTree>
      <p:nvGrpSpPr>
        <p:cNvPr id="1" name=""/>
        <p:cNvGrpSpPr/>
        <p:nvPr/>
      </p:nvGrpSpPr>
      <p:grpSpPr>
        <a:xfrm>
          <a:off x="0" y="0"/>
          <a:ext cx="0" cy="0"/>
          <a:chOff x="0" y="0"/>
          <a:chExt cx="0" cy="0"/>
        </a:xfrm>
      </p:grpSpPr>
      <p:sp>
        <p:nvSpPr>
          <p:cNvPr name="TextBox 2" id="2"/>
          <p:cNvSpPr txBox="true"/>
          <p:nvPr/>
        </p:nvSpPr>
        <p:spPr>
          <a:xfrm rot="0">
            <a:off x="701520" y="392881"/>
            <a:ext cx="17462194" cy="1357362"/>
          </a:xfrm>
          <a:prstGeom prst="rect">
            <a:avLst/>
          </a:prstGeom>
        </p:spPr>
        <p:txBody>
          <a:bodyPr anchor="t" rtlCol="false" tIns="0" lIns="0" bIns="0" rIns="0">
            <a:spAutoFit/>
          </a:bodyPr>
          <a:lstStyle/>
          <a:p>
            <a:pPr algn="ctr">
              <a:lnSpc>
                <a:spcPts val="5214"/>
              </a:lnSpc>
              <a:spcBef>
                <a:spcPct val="0"/>
              </a:spcBef>
            </a:pPr>
            <a:r>
              <a:rPr lang="en-US" sz="5214">
                <a:solidFill>
                  <a:srgbClr val="9D8D6B"/>
                </a:solidFill>
                <a:latin typeface="Bold Ink"/>
                <a:ea typeface="Bold Ink"/>
                <a:cs typeface="Bold Ink"/>
                <a:sym typeface="Bold Ink"/>
              </a:rPr>
              <a:t>Q2.What are the sales trends over time — monthly and yearly? Are there seasonal patterns? </a:t>
            </a:r>
          </a:p>
        </p:txBody>
      </p:sp>
      <p:sp>
        <p:nvSpPr>
          <p:cNvPr name="TextBox 3" id="3"/>
          <p:cNvSpPr txBox="true"/>
          <p:nvPr/>
        </p:nvSpPr>
        <p:spPr>
          <a:xfrm rot="0">
            <a:off x="268594" y="1674044"/>
            <a:ext cx="17750811" cy="7984540"/>
          </a:xfrm>
          <a:prstGeom prst="rect">
            <a:avLst/>
          </a:prstGeom>
        </p:spPr>
        <p:txBody>
          <a:bodyPr anchor="t" rtlCol="false" tIns="0" lIns="0" bIns="0" rIns="0">
            <a:spAutoFit/>
          </a:bodyPr>
          <a:lstStyle/>
          <a:p>
            <a:pPr algn="just">
              <a:lnSpc>
                <a:spcPts val="4503"/>
              </a:lnSpc>
            </a:pPr>
          </a:p>
          <a:p>
            <a:pPr algn="just" marL="694569" indent="-347285" lvl="1">
              <a:lnSpc>
                <a:spcPts val="4503"/>
              </a:lnSpc>
              <a:buFont typeface="Arial"/>
              <a:buChar char="•"/>
            </a:pPr>
            <a:r>
              <a:rPr lang="en-US" sz="3217">
                <a:solidFill>
                  <a:srgbClr val="E2DBC6"/>
                </a:solidFill>
                <a:latin typeface="Tenor Sans"/>
                <a:ea typeface="Tenor Sans"/>
                <a:cs typeface="Tenor Sans"/>
                <a:sym typeface="Tenor Sans"/>
              </a:rPr>
              <a:t> </a:t>
            </a:r>
            <a:r>
              <a:rPr lang="en-US" sz="3217">
                <a:solidFill>
                  <a:srgbClr val="E2DBC6"/>
                </a:solidFill>
                <a:latin typeface="Tenor Sans"/>
                <a:ea typeface="Tenor Sans"/>
                <a:cs typeface="Tenor Sans"/>
                <a:sym typeface="Tenor Sans"/>
              </a:rPr>
              <a:t>Top-Performing Months:</a:t>
            </a:r>
          </a:p>
          <a:p>
            <a:pPr algn="just" marL="1389139" indent="-463046" lvl="2">
              <a:lnSpc>
                <a:spcPts val="4503"/>
              </a:lnSpc>
              <a:buFont typeface="Arial"/>
              <a:buChar char="⚬"/>
            </a:pPr>
            <a:r>
              <a:rPr lang="en-US" sz="3217">
                <a:solidFill>
                  <a:srgbClr val="E2DBC6"/>
                </a:solidFill>
                <a:latin typeface="Tenor Sans"/>
                <a:ea typeface="Tenor Sans"/>
                <a:cs typeface="Tenor Sans"/>
                <a:sym typeface="Tenor Sans"/>
              </a:rPr>
              <a:t>March ($2,074), June ($2,156), and October ($2,201) consistently show peak revenue.</a:t>
            </a:r>
          </a:p>
          <a:p>
            <a:pPr algn="just" marL="1389139" indent="-463046" lvl="2">
              <a:lnSpc>
                <a:spcPts val="4503"/>
              </a:lnSpc>
              <a:buFont typeface="Arial"/>
              <a:buChar char="⚬"/>
            </a:pPr>
            <a:r>
              <a:rPr lang="en-US" sz="3217">
                <a:solidFill>
                  <a:srgbClr val="E2DBC6"/>
                </a:solidFill>
                <a:latin typeface="Tenor Sans"/>
                <a:ea typeface="Tenor Sans"/>
                <a:cs typeface="Tenor Sans"/>
                <a:sym typeface="Tenor Sans"/>
              </a:rPr>
              <a:t>These spikes align with higher sales of Excelsa and Liberica, especially in 2.5 kg packs, reflecting the impact of seasonal demand and targeted campaigns.</a:t>
            </a:r>
          </a:p>
          <a:p>
            <a:pPr algn="just" marL="694569" indent="-347285" lvl="1">
              <a:lnSpc>
                <a:spcPts val="4503"/>
              </a:lnSpc>
              <a:buFont typeface="Arial"/>
              <a:buChar char="•"/>
            </a:pPr>
            <a:r>
              <a:rPr lang="en-US" sz="3217">
                <a:solidFill>
                  <a:srgbClr val="E2DBC6"/>
                </a:solidFill>
                <a:latin typeface="Tenor Sans"/>
                <a:ea typeface="Tenor Sans"/>
                <a:cs typeface="Tenor Sans"/>
                <a:sym typeface="Tenor Sans"/>
              </a:rPr>
              <a:t> </a:t>
            </a:r>
            <a:r>
              <a:rPr lang="en-US" sz="3217">
                <a:solidFill>
                  <a:srgbClr val="E2DBC6"/>
                </a:solidFill>
                <a:latin typeface="Tenor Sans"/>
                <a:ea typeface="Tenor Sans"/>
                <a:cs typeface="Tenor Sans"/>
                <a:sym typeface="Tenor Sans"/>
              </a:rPr>
              <a:t>Low-Performing Months:</a:t>
            </a:r>
          </a:p>
          <a:p>
            <a:pPr algn="just" marL="1389139" indent="-463046" lvl="2">
              <a:lnSpc>
                <a:spcPts val="4503"/>
              </a:lnSpc>
              <a:buFont typeface="Arial"/>
              <a:buChar char="⚬"/>
            </a:pPr>
            <a:r>
              <a:rPr lang="en-US" sz="3217">
                <a:solidFill>
                  <a:srgbClr val="E2DBC6"/>
                </a:solidFill>
                <a:latin typeface="Tenor Sans"/>
                <a:ea typeface="Tenor Sans"/>
                <a:cs typeface="Tenor Sans"/>
                <a:sym typeface="Tenor Sans"/>
              </a:rPr>
              <a:t>January ($820), February ($751), and August ($820) record the lowest sales, likely due to post-holiday fatigue and mid-year slowdowns.</a:t>
            </a:r>
          </a:p>
          <a:p>
            <a:pPr algn="just" marL="1389139" indent="-463046" lvl="2">
              <a:lnSpc>
                <a:spcPts val="4503"/>
              </a:lnSpc>
              <a:buFont typeface="Arial"/>
              <a:buChar char="⚬"/>
            </a:pPr>
            <a:r>
              <a:rPr lang="en-US" sz="3217">
                <a:solidFill>
                  <a:srgbClr val="E2DBC6"/>
                </a:solidFill>
                <a:latin typeface="Tenor Sans"/>
                <a:ea typeface="Tenor Sans"/>
                <a:cs typeface="Tenor Sans"/>
                <a:sym typeface="Tenor Sans"/>
              </a:rPr>
              <a:t>These months are ideal for incentivized promotions or limited-time offers to boost sales.                              </a:t>
            </a:r>
          </a:p>
          <a:p>
            <a:pPr algn="just" marL="1389139" indent="-463046" lvl="2">
              <a:lnSpc>
                <a:spcPts val="4503"/>
              </a:lnSpc>
              <a:buFont typeface="Arial"/>
              <a:buChar char="⚬"/>
            </a:pPr>
            <a:r>
              <a:rPr lang="en-US" sz="3217">
                <a:solidFill>
                  <a:srgbClr val="E2DBC6"/>
                </a:solidFill>
                <a:latin typeface="Tenor Sans"/>
                <a:ea typeface="Tenor Sans"/>
                <a:cs typeface="Tenor Sans"/>
                <a:sym typeface="Tenor Sans"/>
              </a:rPr>
              <a:t>These periods likely correspond with seasonal menus, gift purchases, or marketing pushes.</a:t>
            </a:r>
          </a:p>
          <a:p>
            <a:pPr algn="just">
              <a:lnSpc>
                <a:spcPts val="4503"/>
              </a:lnSpc>
              <a:spcBef>
                <a:spcPct val="0"/>
              </a:spcBef>
            </a:pPr>
          </a:p>
        </p:txBody>
      </p:sp>
      <p:sp>
        <p:nvSpPr>
          <p:cNvPr name="Freeform 4" id="4"/>
          <p:cNvSpPr/>
          <p:nvPr/>
        </p:nvSpPr>
        <p:spPr>
          <a:xfrm flipH="false" flipV="false" rot="0">
            <a:off x="-2336360" y="8557373"/>
            <a:ext cx="10788019" cy="2313916"/>
          </a:xfrm>
          <a:custGeom>
            <a:avLst/>
            <a:gdLst/>
            <a:ahLst/>
            <a:cxnLst/>
            <a:rect r="r" b="b" t="t" l="l"/>
            <a:pathLst>
              <a:path h="2313916" w="10788019">
                <a:moveTo>
                  <a:pt x="0" y="0"/>
                </a:moveTo>
                <a:lnTo>
                  <a:pt x="10788019" y="0"/>
                </a:lnTo>
                <a:lnTo>
                  <a:pt x="10788019" y="2313917"/>
                </a:lnTo>
                <a:lnTo>
                  <a:pt x="0" y="2313917"/>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08392" y="-624304"/>
            <a:ext cx="3016784" cy="2621710"/>
          </a:xfrm>
          <a:custGeom>
            <a:avLst/>
            <a:gdLst/>
            <a:ahLst/>
            <a:cxnLst/>
            <a:rect r="r" b="b" t="t" l="l"/>
            <a:pathLst>
              <a:path h="2621710" w="3016784">
                <a:moveTo>
                  <a:pt x="0" y="0"/>
                </a:moveTo>
                <a:lnTo>
                  <a:pt x="3016784" y="0"/>
                </a:lnTo>
                <a:lnTo>
                  <a:pt x="3016784" y="2621710"/>
                </a:lnTo>
                <a:lnTo>
                  <a:pt x="0" y="26217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24368"/>
        </a:solidFill>
      </p:bgPr>
    </p:bg>
    <p:spTree>
      <p:nvGrpSpPr>
        <p:cNvPr id="1" name=""/>
        <p:cNvGrpSpPr/>
        <p:nvPr/>
      </p:nvGrpSpPr>
      <p:grpSpPr>
        <a:xfrm>
          <a:off x="0" y="0"/>
          <a:ext cx="0" cy="0"/>
          <a:chOff x="0" y="0"/>
          <a:chExt cx="0" cy="0"/>
        </a:xfrm>
      </p:grpSpPr>
      <p:sp>
        <p:nvSpPr>
          <p:cNvPr name="Freeform 2" id="2"/>
          <p:cNvSpPr/>
          <p:nvPr/>
        </p:nvSpPr>
        <p:spPr>
          <a:xfrm flipH="false" flipV="false" rot="0">
            <a:off x="-2336360" y="8557373"/>
            <a:ext cx="10788019" cy="2313916"/>
          </a:xfrm>
          <a:custGeom>
            <a:avLst/>
            <a:gdLst/>
            <a:ahLst/>
            <a:cxnLst/>
            <a:rect r="r" b="b" t="t" l="l"/>
            <a:pathLst>
              <a:path h="2313916" w="10788019">
                <a:moveTo>
                  <a:pt x="0" y="0"/>
                </a:moveTo>
                <a:lnTo>
                  <a:pt x="10788019" y="0"/>
                </a:lnTo>
                <a:lnTo>
                  <a:pt x="10788019" y="2313917"/>
                </a:lnTo>
                <a:lnTo>
                  <a:pt x="0" y="2313917"/>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8594" y="-76200"/>
            <a:ext cx="17814040" cy="8900660"/>
          </a:xfrm>
          <a:prstGeom prst="rect">
            <a:avLst/>
          </a:prstGeom>
        </p:spPr>
        <p:txBody>
          <a:bodyPr anchor="t" rtlCol="false" tIns="0" lIns="0" bIns="0" rIns="0">
            <a:spAutoFit/>
          </a:bodyPr>
          <a:lstStyle/>
          <a:p>
            <a:pPr algn="just">
              <a:lnSpc>
                <a:spcPts val="4519"/>
              </a:lnSpc>
            </a:pPr>
          </a:p>
          <a:p>
            <a:pPr algn="just">
              <a:lnSpc>
                <a:spcPts val="5504"/>
              </a:lnSpc>
            </a:pPr>
            <a:r>
              <a:rPr lang="en-US" sz="3932">
                <a:solidFill>
                  <a:srgbClr val="E2DBC6"/>
                </a:solidFill>
                <a:latin typeface="Tenor Sans"/>
                <a:ea typeface="Tenor Sans"/>
                <a:cs typeface="Tenor Sans"/>
                <a:sym typeface="Tenor Sans"/>
              </a:rPr>
              <a:t> Year-Over-Year Growth:</a:t>
            </a:r>
          </a:p>
          <a:p>
            <a:pPr algn="just" marL="848944" indent="-424472" lvl="1">
              <a:lnSpc>
                <a:spcPts val="5504"/>
              </a:lnSpc>
              <a:buFont typeface="Arial"/>
              <a:buChar char="•"/>
            </a:pPr>
            <a:r>
              <a:rPr lang="en-US" sz="3932">
                <a:solidFill>
                  <a:srgbClr val="E2DBC6"/>
                </a:solidFill>
                <a:latin typeface="Tenor Sans"/>
                <a:ea typeface="Tenor Sans"/>
                <a:cs typeface="Tenor Sans"/>
                <a:sym typeface="Tenor Sans"/>
              </a:rPr>
              <a:t>Average monthly revenue grew from $1,478 in Year 1 to $1,720 in Year 2 — a 16% increase.</a:t>
            </a:r>
          </a:p>
          <a:p>
            <a:pPr algn="just" marL="848944" indent="-424472" lvl="1">
              <a:lnSpc>
                <a:spcPts val="5504"/>
              </a:lnSpc>
              <a:buFont typeface="Arial"/>
              <a:buChar char="•"/>
            </a:pPr>
            <a:r>
              <a:rPr lang="en-US" sz="3932">
                <a:solidFill>
                  <a:srgbClr val="E2DBC6"/>
                </a:solidFill>
                <a:latin typeface="Tenor Sans"/>
                <a:ea typeface="Tenor Sans"/>
                <a:cs typeface="Tenor Sans"/>
                <a:sym typeface="Tenor Sans"/>
              </a:rPr>
              <a:t>This reflects stronger product-pack alignment, particularly the shift toward larger packs and top-selling coffee types.</a:t>
            </a:r>
          </a:p>
          <a:p>
            <a:pPr algn="just">
              <a:lnSpc>
                <a:spcPts val="5504"/>
              </a:lnSpc>
            </a:pPr>
          </a:p>
          <a:p>
            <a:pPr algn="just">
              <a:lnSpc>
                <a:spcPts val="5504"/>
              </a:lnSpc>
            </a:pPr>
            <a:r>
              <a:rPr lang="en-US" sz="3932">
                <a:solidFill>
                  <a:srgbClr val="E2DBC6"/>
                </a:solidFill>
                <a:latin typeface="Tenor Sans"/>
                <a:ea typeface="Tenor Sans"/>
                <a:cs typeface="Tenor Sans"/>
                <a:sym typeface="Tenor Sans"/>
              </a:rPr>
              <a:t> </a:t>
            </a:r>
            <a:r>
              <a:rPr lang="en-US" sz="3932">
                <a:solidFill>
                  <a:srgbClr val="E2DBC6"/>
                </a:solidFill>
                <a:latin typeface="Tenor Sans"/>
                <a:ea typeface="Tenor Sans"/>
                <a:cs typeface="Tenor Sans"/>
                <a:sym typeface="Tenor Sans"/>
              </a:rPr>
              <a:t>Seasonal Patterns Observed:</a:t>
            </a:r>
          </a:p>
          <a:p>
            <a:pPr algn="just" marL="848944" indent="-424472" lvl="1">
              <a:lnSpc>
                <a:spcPts val="5504"/>
              </a:lnSpc>
              <a:buFont typeface="Arial"/>
              <a:buChar char="•"/>
            </a:pPr>
            <a:r>
              <a:rPr lang="en-US" sz="3932">
                <a:solidFill>
                  <a:srgbClr val="E2DBC6"/>
                </a:solidFill>
                <a:latin typeface="Tenor Sans"/>
                <a:ea typeface="Tenor Sans"/>
                <a:cs typeface="Tenor Sans"/>
                <a:sym typeface="Tenor Sans"/>
              </a:rPr>
              <a:t>Sales exhibit a seasonal rhythm, peaking in early spring (March), summer onset (June), and early fall (October).</a:t>
            </a:r>
          </a:p>
          <a:p>
            <a:pPr algn="just" marL="848944" indent="-424472" lvl="1">
              <a:lnSpc>
                <a:spcPts val="5504"/>
              </a:lnSpc>
              <a:buFont typeface="Arial"/>
              <a:buChar char="•"/>
            </a:pPr>
            <a:r>
              <a:rPr lang="en-US" sz="3932">
                <a:solidFill>
                  <a:srgbClr val="E2DBC6"/>
                </a:solidFill>
                <a:latin typeface="Tenor Sans"/>
                <a:ea typeface="Tenor Sans"/>
                <a:cs typeface="Tenor Sans"/>
                <a:sym typeface="Tenor Sans"/>
              </a:rPr>
              <a:t>These periods likely correspond with seasonal menus, gift purchases, or marketing pushes</a:t>
            </a:r>
          </a:p>
          <a:p>
            <a:pPr algn="just">
              <a:lnSpc>
                <a:spcPts val="5504"/>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24368"/>
        </a:solidFill>
      </p:bgPr>
    </p:bg>
    <p:spTree>
      <p:nvGrpSpPr>
        <p:cNvPr id="1" name=""/>
        <p:cNvGrpSpPr/>
        <p:nvPr/>
      </p:nvGrpSpPr>
      <p:grpSpPr>
        <a:xfrm>
          <a:off x="0" y="0"/>
          <a:ext cx="0" cy="0"/>
          <a:chOff x="0" y="0"/>
          <a:chExt cx="0" cy="0"/>
        </a:xfrm>
      </p:grpSpPr>
      <p:sp>
        <p:nvSpPr>
          <p:cNvPr name="TextBox 2" id="2"/>
          <p:cNvSpPr txBox="true"/>
          <p:nvPr/>
        </p:nvSpPr>
        <p:spPr>
          <a:xfrm rot="0">
            <a:off x="660289" y="168184"/>
            <a:ext cx="17462194" cy="1357362"/>
          </a:xfrm>
          <a:prstGeom prst="rect">
            <a:avLst/>
          </a:prstGeom>
        </p:spPr>
        <p:txBody>
          <a:bodyPr anchor="t" rtlCol="false" tIns="0" lIns="0" bIns="0" rIns="0">
            <a:spAutoFit/>
          </a:bodyPr>
          <a:lstStyle/>
          <a:p>
            <a:pPr algn="ctr">
              <a:lnSpc>
                <a:spcPts val="5214"/>
              </a:lnSpc>
              <a:spcBef>
                <a:spcPct val="0"/>
              </a:spcBef>
            </a:pPr>
            <a:r>
              <a:rPr lang="en-US" sz="5214">
                <a:solidFill>
                  <a:srgbClr val="9D8D6B"/>
                </a:solidFill>
                <a:latin typeface="Bold Ink"/>
                <a:ea typeface="Bold Ink"/>
                <a:cs typeface="Bold Ink"/>
                <a:sym typeface="Bold Ink"/>
              </a:rPr>
              <a:t>Q3.Which roast types (Light, Medium, Dark) are most popular among customers? </a:t>
            </a:r>
          </a:p>
        </p:txBody>
      </p:sp>
      <p:sp>
        <p:nvSpPr>
          <p:cNvPr name="TextBox 3" id="3"/>
          <p:cNvSpPr txBox="true"/>
          <p:nvPr/>
        </p:nvSpPr>
        <p:spPr>
          <a:xfrm rot="0">
            <a:off x="412903" y="1458871"/>
            <a:ext cx="17462194" cy="9097145"/>
          </a:xfrm>
          <a:prstGeom prst="rect">
            <a:avLst/>
          </a:prstGeom>
        </p:spPr>
        <p:txBody>
          <a:bodyPr anchor="t" rtlCol="false" tIns="0" lIns="0" bIns="0" rIns="0">
            <a:spAutoFit/>
          </a:bodyPr>
          <a:lstStyle/>
          <a:p>
            <a:pPr algn="just">
              <a:lnSpc>
                <a:spcPts val="4892"/>
              </a:lnSpc>
            </a:pPr>
          </a:p>
          <a:p>
            <a:pPr algn="just">
              <a:lnSpc>
                <a:spcPts val="4892"/>
              </a:lnSpc>
            </a:pPr>
            <a:r>
              <a:rPr lang="en-US" sz="3494">
                <a:solidFill>
                  <a:srgbClr val="E2DBC6"/>
                </a:solidFill>
                <a:latin typeface="Tenor Sans"/>
                <a:ea typeface="Tenor Sans"/>
                <a:cs typeface="Tenor Sans"/>
                <a:sym typeface="Tenor Sans"/>
              </a:rPr>
              <a:t>Dashboard Insights: Roast Type Popularity</a:t>
            </a:r>
          </a:p>
          <a:p>
            <a:pPr algn="just" marL="754498" indent="-377249" lvl="1">
              <a:lnSpc>
                <a:spcPts val="4892"/>
              </a:lnSpc>
              <a:buFont typeface="Arial"/>
              <a:buChar char="•"/>
            </a:pPr>
            <a:r>
              <a:rPr lang="en-US" sz="3494">
                <a:solidFill>
                  <a:srgbClr val="E2DBC6"/>
                </a:solidFill>
                <a:latin typeface="Tenor Sans"/>
                <a:ea typeface="Tenor Sans"/>
                <a:cs typeface="Tenor Sans"/>
                <a:sym typeface="Tenor Sans"/>
              </a:rPr>
              <a:t>Light Roast is the clear leader, contributing 36% to 42% of total sales, depending on the month.</a:t>
            </a:r>
          </a:p>
          <a:p>
            <a:pPr algn="just" marL="754498" indent="-377249" lvl="1">
              <a:lnSpc>
                <a:spcPts val="4892"/>
              </a:lnSpc>
              <a:buFont typeface="Arial"/>
              <a:buChar char="•"/>
            </a:pPr>
            <a:r>
              <a:rPr lang="en-US" sz="3494">
                <a:solidFill>
                  <a:srgbClr val="E2DBC6"/>
                </a:solidFill>
                <a:latin typeface="Tenor Sans"/>
                <a:ea typeface="Tenor Sans"/>
                <a:cs typeface="Tenor Sans"/>
                <a:sym typeface="Tenor Sans"/>
              </a:rPr>
              <a:t>Medium Roast follows closely, contributing 28% to 38%, making it the second most profitable roast type.</a:t>
            </a:r>
          </a:p>
          <a:p>
            <a:pPr algn="just" marL="754498" indent="-377249" lvl="1">
              <a:lnSpc>
                <a:spcPts val="4892"/>
              </a:lnSpc>
              <a:buFont typeface="Arial"/>
              <a:buChar char="•"/>
            </a:pPr>
            <a:r>
              <a:rPr lang="en-US" sz="3494">
                <a:solidFill>
                  <a:srgbClr val="E2DBC6"/>
                </a:solidFill>
                <a:latin typeface="Tenor Sans"/>
                <a:ea typeface="Tenor Sans"/>
                <a:cs typeface="Tenor Sans"/>
                <a:sym typeface="Tenor Sans"/>
              </a:rPr>
              <a:t>Dark Roast lags significantly behind, with much lower share and limited seasonal impact.</a:t>
            </a:r>
          </a:p>
          <a:p>
            <a:pPr algn="just">
              <a:lnSpc>
                <a:spcPts val="4892"/>
              </a:lnSpc>
            </a:pPr>
            <a:r>
              <a:rPr lang="en-US" sz="3494">
                <a:solidFill>
                  <a:srgbClr val="E2DBC6"/>
                </a:solidFill>
                <a:latin typeface="Tenor Sans"/>
                <a:ea typeface="Tenor Sans"/>
                <a:cs typeface="Tenor Sans"/>
                <a:sym typeface="Tenor Sans"/>
              </a:rPr>
              <a:t> </a:t>
            </a:r>
            <a:r>
              <a:rPr lang="en-US" sz="3494">
                <a:solidFill>
                  <a:srgbClr val="E2DBC6"/>
                </a:solidFill>
                <a:latin typeface="Tenor Sans"/>
                <a:ea typeface="Tenor Sans"/>
                <a:cs typeface="Tenor Sans"/>
                <a:sym typeface="Tenor Sans"/>
              </a:rPr>
              <a:t>Month-wise &amp; Seasonal Trends</a:t>
            </a:r>
          </a:p>
          <a:p>
            <a:pPr algn="just" marL="754498" indent="-377249" lvl="1">
              <a:lnSpc>
                <a:spcPts val="4892"/>
              </a:lnSpc>
              <a:buFont typeface="Arial"/>
              <a:buChar char="•"/>
            </a:pPr>
            <a:r>
              <a:rPr lang="en-US" sz="3494">
                <a:solidFill>
                  <a:srgbClr val="E2DBC6"/>
                </a:solidFill>
                <a:latin typeface="Tenor Sans"/>
                <a:ea typeface="Tenor Sans"/>
                <a:cs typeface="Tenor Sans"/>
                <a:sym typeface="Tenor Sans"/>
              </a:rPr>
              <a:t>March, June, and October — the top-performing sales months — see increased demand for Light and Medium roasts, often bundled with Excelsa and Liberica in 2.5 kg pack sizes.</a:t>
            </a:r>
          </a:p>
          <a:p>
            <a:pPr algn="just">
              <a:lnSpc>
                <a:spcPts val="4472"/>
              </a:lnSpc>
            </a:pPr>
          </a:p>
          <a:p>
            <a:pPr algn="just">
              <a:lnSpc>
                <a:spcPts val="4472"/>
              </a:lnSpc>
            </a:pPr>
          </a:p>
          <a:p>
            <a:pPr algn="just">
              <a:lnSpc>
                <a:spcPts val="4472"/>
              </a:lnSpc>
              <a:spcBef>
                <a:spcPct val="0"/>
              </a:spcBef>
            </a:pPr>
          </a:p>
        </p:txBody>
      </p:sp>
      <p:sp>
        <p:nvSpPr>
          <p:cNvPr name="Freeform 4" id="4"/>
          <p:cNvSpPr/>
          <p:nvPr/>
        </p:nvSpPr>
        <p:spPr>
          <a:xfrm flipH="false" flipV="false" rot="0">
            <a:off x="-2336360" y="8557373"/>
            <a:ext cx="10788019" cy="2313916"/>
          </a:xfrm>
          <a:custGeom>
            <a:avLst/>
            <a:gdLst/>
            <a:ahLst/>
            <a:cxnLst/>
            <a:rect r="r" b="b" t="t" l="l"/>
            <a:pathLst>
              <a:path h="2313916" w="10788019">
                <a:moveTo>
                  <a:pt x="0" y="0"/>
                </a:moveTo>
                <a:lnTo>
                  <a:pt x="10788019" y="0"/>
                </a:lnTo>
                <a:lnTo>
                  <a:pt x="10788019" y="2313917"/>
                </a:lnTo>
                <a:lnTo>
                  <a:pt x="0" y="2313917"/>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08392" y="-624304"/>
            <a:ext cx="3016784" cy="2621710"/>
          </a:xfrm>
          <a:custGeom>
            <a:avLst/>
            <a:gdLst/>
            <a:ahLst/>
            <a:cxnLst/>
            <a:rect r="r" b="b" t="t" l="l"/>
            <a:pathLst>
              <a:path h="2621710" w="3016784">
                <a:moveTo>
                  <a:pt x="0" y="0"/>
                </a:moveTo>
                <a:lnTo>
                  <a:pt x="3016784" y="0"/>
                </a:lnTo>
                <a:lnTo>
                  <a:pt x="3016784" y="2621710"/>
                </a:lnTo>
                <a:lnTo>
                  <a:pt x="0" y="26217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DAGtHqOFhEo</dc:identifier>
  <dcterms:modified xsi:type="dcterms:W3CDTF">2011-08-01T06:04:30Z</dcterms:modified>
  <cp:revision>1</cp:revision>
  <dc:title>DUTCH BROS COFFEE</dc:title>
</cp:coreProperties>
</file>