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omorrow" charset="1" panose="00000000000000000000"/>
      <p:regular r:id="rId16"/>
    </p:embeddedFont>
    <p:embeddedFont>
      <p:font typeface="Poppins" charset="1" panose="00000500000000000000"/>
      <p:regular r:id="rId17"/>
    </p:embeddedFont>
    <p:embeddedFont>
      <p:font typeface="Roboto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62120"/>
            <a:chOff x="0" y="0"/>
            <a:chExt cx="4816593" cy="27027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2781"/>
            </a:xfrm>
            <a:custGeom>
              <a:avLst/>
              <a:gdLst/>
              <a:ahLst/>
              <a:cxnLst/>
              <a:rect r="r" b="b" t="t" l="l"/>
              <a:pathLst>
                <a:path h="270278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2781"/>
                  </a:lnTo>
                  <a:lnTo>
                    <a:pt x="0" y="2702781"/>
                  </a:lnTo>
                  <a:close/>
                </a:path>
              </a:pathLst>
            </a:custGeom>
            <a:solidFill>
              <a:srgbClr val="0D232D">
                <a:alpha val="3294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2759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00950" y="7236753"/>
            <a:ext cx="3086100" cy="492728"/>
            <a:chOff x="0" y="0"/>
            <a:chExt cx="812800" cy="1297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129772"/>
            </a:xfrm>
            <a:custGeom>
              <a:avLst/>
              <a:gdLst/>
              <a:ahLst/>
              <a:cxnLst/>
              <a:rect r="r" b="b" t="t" l="l"/>
              <a:pathLst>
                <a:path h="129772" w="812800">
                  <a:moveTo>
                    <a:pt x="64886" y="0"/>
                  </a:moveTo>
                  <a:lnTo>
                    <a:pt x="747914" y="0"/>
                  </a:lnTo>
                  <a:cubicBezTo>
                    <a:pt x="765123" y="0"/>
                    <a:pt x="781627" y="6836"/>
                    <a:pt x="793795" y="19005"/>
                  </a:cubicBezTo>
                  <a:cubicBezTo>
                    <a:pt x="805964" y="31173"/>
                    <a:pt x="812800" y="47677"/>
                    <a:pt x="812800" y="64886"/>
                  </a:cubicBezTo>
                  <a:lnTo>
                    <a:pt x="812800" y="64886"/>
                  </a:lnTo>
                  <a:cubicBezTo>
                    <a:pt x="812800" y="82095"/>
                    <a:pt x="805964" y="98599"/>
                    <a:pt x="793795" y="110767"/>
                  </a:cubicBezTo>
                  <a:cubicBezTo>
                    <a:pt x="781627" y="122936"/>
                    <a:pt x="765123" y="129772"/>
                    <a:pt x="747914" y="129772"/>
                  </a:cubicBezTo>
                  <a:lnTo>
                    <a:pt x="64886" y="129772"/>
                  </a:lnTo>
                  <a:cubicBezTo>
                    <a:pt x="47677" y="129772"/>
                    <a:pt x="31173" y="122936"/>
                    <a:pt x="19005" y="110767"/>
                  </a:cubicBezTo>
                  <a:cubicBezTo>
                    <a:pt x="6836" y="98599"/>
                    <a:pt x="0" y="82095"/>
                    <a:pt x="0" y="64886"/>
                  </a:cubicBezTo>
                  <a:lnTo>
                    <a:pt x="0" y="64886"/>
                  </a:lnTo>
                  <a:cubicBezTo>
                    <a:pt x="0" y="47677"/>
                    <a:pt x="6836" y="31173"/>
                    <a:pt x="19005" y="19005"/>
                  </a:cubicBezTo>
                  <a:cubicBezTo>
                    <a:pt x="31173" y="6836"/>
                    <a:pt x="47677" y="0"/>
                    <a:pt x="6488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812800" cy="1869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151762" y="7215473"/>
            <a:ext cx="535288" cy="53528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358639" y="7333291"/>
            <a:ext cx="159633" cy="299653"/>
          </a:xfrm>
          <a:custGeom>
            <a:avLst/>
            <a:gdLst/>
            <a:ahLst/>
            <a:cxnLst/>
            <a:rect r="r" b="b" t="t" l="l"/>
            <a:pathLst>
              <a:path h="299653" w="159633">
                <a:moveTo>
                  <a:pt x="0" y="0"/>
                </a:moveTo>
                <a:lnTo>
                  <a:pt x="159633" y="0"/>
                </a:lnTo>
                <a:lnTo>
                  <a:pt x="159633" y="299652"/>
                </a:lnTo>
                <a:lnTo>
                  <a:pt x="0" y="299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07802" y="3181624"/>
            <a:ext cx="11072395" cy="1439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15"/>
              </a:lnSpc>
            </a:pPr>
            <a:r>
              <a:rPr lang="en-US" sz="9668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DECEPTISENSE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01273" y="6196462"/>
            <a:ext cx="7085454" cy="43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1"/>
              </a:lnSpc>
            </a:pPr>
            <a:r>
              <a:rPr lang="en-US" sz="2551" spc="160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BY:- AARYA GHOSALKAR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43713" y="4700563"/>
            <a:ext cx="7085454" cy="87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1"/>
              </a:lnSpc>
            </a:pPr>
            <a:r>
              <a:rPr lang="en-US" sz="2551" spc="160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(BASED ON DECEPTI CONCEPT IN CYBERSECURITY)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55048" y="4552985"/>
            <a:ext cx="4177903" cy="104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sz="600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44247" y="-202937"/>
            <a:ext cx="5744070" cy="8996366"/>
            <a:chOff x="0" y="0"/>
            <a:chExt cx="455234" cy="712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712988"/>
            </a:xfrm>
            <a:custGeom>
              <a:avLst/>
              <a:gdLst/>
              <a:ahLst/>
              <a:cxnLst/>
              <a:rect r="r" b="b" t="t" l="l"/>
              <a:pathLst>
                <a:path h="712988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770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16283" y="2489825"/>
            <a:ext cx="5671717" cy="8482024"/>
            <a:chOff x="0" y="0"/>
            <a:chExt cx="476758" cy="712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758" cy="712988"/>
            </a:xfrm>
            <a:custGeom>
              <a:avLst/>
              <a:gdLst/>
              <a:ahLst/>
              <a:cxnLst/>
              <a:rect r="r" b="b" t="t" l="l"/>
              <a:pathLst>
                <a:path h="712988" w="476758">
                  <a:moveTo>
                    <a:pt x="203200" y="0"/>
                  </a:moveTo>
                  <a:lnTo>
                    <a:pt x="476758" y="0"/>
                  </a:lnTo>
                  <a:lnTo>
                    <a:pt x="273558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73558" cy="770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88858" y="1038225"/>
            <a:ext cx="8755389" cy="80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What is DeceptiSense?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8858" y="2366000"/>
            <a:ext cx="8715547" cy="6084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7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DECEPTISENSE is a cybersecurity deception tool that embeds hidden tracking mechanisms into decoy documents.</a:t>
            </a:r>
          </a:p>
          <a:p>
            <a:pPr algn="l">
              <a:lnSpc>
                <a:spcPts val="4027"/>
              </a:lnSpc>
            </a:pPr>
          </a:p>
          <a:p>
            <a:pPr algn="l">
              <a:lnSpc>
                <a:spcPts val="4027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When a malicious user interacts with the decoy (e.g., clicking a hidden link), it triggers an alert system that:</a:t>
            </a:r>
          </a:p>
          <a:p>
            <a:pPr algn="l" marL="539745" indent="-269872" lvl="1">
              <a:lnSpc>
                <a:spcPts val="4027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Logs the interaction via a local web beacon</a:t>
            </a:r>
          </a:p>
          <a:p>
            <a:pPr algn="l" marL="539745" indent="-269872" lvl="1">
              <a:lnSpc>
                <a:spcPts val="4027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Sends a real-time SMS alert via Twilio</a:t>
            </a:r>
          </a:p>
          <a:p>
            <a:pPr algn="l" marL="539745" indent="-269872" lvl="1">
              <a:lnSpc>
                <a:spcPts val="4027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Collects potential forensic intelligence</a:t>
            </a:r>
          </a:p>
          <a:p>
            <a:pPr algn="l">
              <a:lnSpc>
                <a:spcPts val="4027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enables early breach detection without relying on conventional signature-based defenses.</a:t>
            </a:r>
          </a:p>
          <a:p>
            <a:pPr algn="l">
              <a:lnSpc>
                <a:spcPts val="434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96584" y="1500421"/>
            <a:ext cx="4729289" cy="7171094"/>
            <a:chOff x="0" y="0"/>
            <a:chExt cx="470211" cy="712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0211" cy="712988"/>
            </a:xfrm>
            <a:custGeom>
              <a:avLst/>
              <a:gdLst/>
              <a:ahLst/>
              <a:cxnLst/>
              <a:rect r="r" b="b" t="t" l="l"/>
              <a:pathLst>
                <a:path h="712988" w="470211">
                  <a:moveTo>
                    <a:pt x="203200" y="0"/>
                  </a:moveTo>
                  <a:lnTo>
                    <a:pt x="470211" y="0"/>
                  </a:lnTo>
                  <a:lnTo>
                    <a:pt x="267011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67011" cy="770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78784" y="-835331"/>
            <a:ext cx="4082444" cy="6497124"/>
            <a:chOff x="0" y="0"/>
            <a:chExt cx="474358" cy="7549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4358" cy="754931"/>
            </a:xfrm>
            <a:custGeom>
              <a:avLst/>
              <a:gdLst/>
              <a:ahLst/>
              <a:cxnLst/>
              <a:rect r="r" b="b" t="t" l="l"/>
              <a:pathLst>
                <a:path h="754931" w="474358">
                  <a:moveTo>
                    <a:pt x="203200" y="0"/>
                  </a:moveTo>
                  <a:lnTo>
                    <a:pt x="474358" y="0"/>
                  </a:lnTo>
                  <a:lnTo>
                    <a:pt x="271158" y="754931"/>
                  </a:lnTo>
                  <a:lnTo>
                    <a:pt x="0" y="754931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  <a:ln w="12700">
              <a:solidFill>
                <a:srgbClr val="000000"/>
              </a:solidFill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4411983" y="4436081"/>
            <a:ext cx="4082444" cy="6497124"/>
            <a:chOff x="0" y="0"/>
            <a:chExt cx="474358" cy="7549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4358" cy="754931"/>
            </a:xfrm>
            <a:custGeom>
              <a:avLst/>
              <a:gdLst/>
              <a:ahLst/>
              <a:cxnLst/>
              <a:rect r="r" b="b" t="t" l="l"/>
              <a:pathLst>
                <a:path h="754931" w="474358">
                  <a:moveTo>
                    <a:pt x="203200" y="0"/>
                  </a:moveTo>
                  <a:lnTo>
                    <a:pt x="474358" y="0"/>
                  </a:lnTo>
                  <a:lnTo>
                    <a:pt x="271158" y="754931"/>
                  </a:lnTo>
                  <a:lnTo>
                    <a:pt x="0" y="754931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  <a:ln w="12700">
              <a:solidFill>
                <a:srgbClr val="000000"/>
              </a:solidFill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755361"/>
            <a:ext cx="9424664" cy="897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26"/>
              </a:lnSpc>
            </a:pPr>
            <a:r>
              <a:rPr lang="en-US" sz="60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What is Twilio?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703629"/>
            <a:ext cx="8412855" cy="4813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3"/>
              </a:lnSpc>
              <a:spcBef>
                <a:spcPct val="0"/>
              </a:spcBef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Twilio is a cloud communication platform that allows software developers to programmatically send and receive messages, phone calls, emails, and more.</a:t>
            </a:r>
          </a:p>
          <a:p>
            <a:pPr algn="l">
              <a:lnSpc>
                <a:spcPts val="3503"/>
              </a:lnSpc>
              <a:spcBef>
                <a:spcPct val="0"/>
              </a:spcBef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In the context of DECEPTISENSE:</a:t>
            </a:r>
          </a:p>
          <a:p>
            <a:pPr algn="l" marL="540360" indent="-270180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Twilio is used to send instant SMS alerts when the decoy link is accessed.</a:t>
            </a:r>
          </a:p>
          <a:p>
            <a:pPr algn="l" marL="540360" indent="-270180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The alert contains information like:</a:t>
            </a:r>
          </a:p>
          <a:p>
            <a:pPr algn="l" marL="540360" indent="-270180" lvl="1">
              <a:lnSpc>
                <a:spcPts val="3503"/>
              </a:lnSpc>
              <a:buAutoNum type="arabicPeriod" startAt="1"/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The decoy ID (decoy1)</a:t>
            </a:r>
          </a:p>
          <a:p>
            <a:pPr algn="l" marL="540360" indent="-270180" lvl="1">
              <a:lnSpc>
                <a:spcPts val="3503"/>
              </a:lnSpc>
              <a:buAutoNum type="arabicPeriod" startAt="1"/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Timestamp of access</a:t>
            </a:r>
          </a:p>
          <a:p>
            <a:pPr algn="l" marL="540360" indent="-270180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This enables real-time threat detection, even when you’re away from the system.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8346845" y="3550883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06" y="4342496"/>
            <a:ext cx="5714581" cy="4291130"/>
          </a:xfrm>
          <a:custGeom>
            <a:avLst/>
            <a:gdLst/>
            <a:ahLst/>
            <a:cxnLst/>
            <a:rect r="r" b="b" t="t" l="l"/>
            <a:pathLst>
              <a:path h="4291130" w="5714581">
                <a:moveTo>
                  <a:pt x="0" y="0"/>
                </a:moveTo>
                <a:lnTo>
                  <a:pt x="5714581" y="0"/>
                </a:lnTo>
                <a:lnTo>
                  <a:pt x="5714581" y="4291130"/>
                </a:lnTo>
                <a:lnTo>
                  <a:pt x="0" y="4291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61440" y="4342496"/>
            <a:ext cx="5714581" cy="4291130"/>
          </a:xfrm>
          <a:custGeom>
            <a:avLst/>
            <a:gdLst/>
            <a:ahLst/>
            <a:cxnLst/>
            <a:rect r="r" b="b" t="t" l="l"/>
            <a:pathLst>
              <a:path h="4291130" w="5714581">
                <a:moveTo>
                  <a:pt x="0" y="0"/>
                </a:moveTo>
                <a:lnTo>
                  <a:pt x="5714581" y="0"/>
                </a:lnTo>
                <a:lnTo>
                  <a:pt x="5714581" y="4291130"/>
                </a:lnTo>
                <a:lnTo>
                  <a:pt x="0" y="4291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21574" y="4342496"/>
            <a:ext cx="5714581" cy="4291130"/>
          </a:xfrm>
          <a:custGeom>
            <a:avLst/>
            <a:gdLst/>
            <a:ahLst/>
            <a:cxnLst/>
            <a:rect r="r" b="b" t="t" l="l"/>
            <a:pathLst>
              <a:path h="4291130" w="5714581">
                <a:moveTo>
                  <a:pt x="0" y="0"/>
                </a:moveTo>
                <a:lnTo>
                  <a:pt x="5714581" y="0"/>
                </a:lnTo>
                <a:lnTo>
                  <a:pt x="5714581" y="4291130"/>
                </a:lnTo>
                <a:lnTo>
                  <a:pt x="0" y="4291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28849" y="4939300"/>
            <a:ext cx="4059495" cy="2684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1. decoy_generator.py</a:t>
            </a:r>
          </a:p>
          <a:p>
            <a:pPr algn="l" marL="407850" indent="-203925" lvl="1">
              <a:lnSpc>
                <a:spcPts val="2644"/>
              </a:lnSpc>
              <a:buFont typeface="Arial"/>
              <a:buChar char="•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Generates a Word document embedded with a hidden link:</a:t>
            </a:r>
          </a:p>
          <a:p>
            <a:pPr algn="l" marL="407850" indent="-203925" lvl="1">
              <a:lnSpc>
                <a:spcPts val="2644"/>
              </a:lnSpc>
              <a:buFont typeface="Arial"/>
              <a:buChar char="•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http://localhost:5000/beacon?id=decoy1</a:t>
            </a:r>
          </a:p>
          <a:p>
            <a:pPr algn="l" marL="407850" indent="-203925" lvl="1">
              <a:lnSpc>
                <a:spcPts val="2644"/>
              </a:lnSpc>
              <a:buFont typeface="Arial"/>
              <a:buChar char="•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Can be seeded in cloud drives, emails, or network shares.</a:t>
            </a:r>
          </a:p>
          <a:p>
            <a:pPr algn="l">
              <a:lnSpc>
                <a:spcPts val="278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947596" y="4950770"/>
            <a:ext cx="3789374" cy="2672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3. sms_alert.py</a:t>
            </a:r>
          </a:p>
          <a:p>
            <a:pPr algn="l" marL="407851" indent="-203926" lvl="1">
              <a:lnSpc>
                <a:spcPts val="2644"/>
              </a:lnSpc>
              <a:buFont typeface="Arial"/>
              <a:buChar char="•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Contains the logic to send SMS alerts using Twilio.</a:t>
            </a:r>
          </a:p>
          <a:p>
            <a:pPr algn="l" marL="407851" indent="-203926" lvl="1">
              <a:lnSpc>
                <a:spcPts val="2644"/>
              </a:lnSpc>
              <a:buFont typeface="Arial"/>
              <a:buChar char="•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Called by app.py whenever a decoy is accessed.</a:t>
            </a:r>
          </a:p>
          <a:p>
            <a:pPr algn="l" marL="407851" indent="-203926" lvl="1">
              <a:lnSpc>
                <a:spcPts val="2644"/>
              </a:lnSpc>
              <a:buFont typeface="Arial"/>
              <a:buChar char="•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Sends attacker ID, time, and decoy name to your phone.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14827" y="1544377"/>
            <a:ext cx="15858347" cy="79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How DECEPTISENSE Works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05662" y="4783688"/>
            <a:ext cx="4876677" cy="3007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2. app.py (Beacon Server)</a:t>
            </a:r>
          </a:p>
          <a:p>
            <a:pPr algn="l" marL="407851" indent="-203926" lvl="1">
              <a:lnSpc>
                <a:spcPts val="2644"/>
              </a:lnSpc>
              <a:buFont typeface="Arial"/>
              <a:buChar char="•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Runs a Flask web server on a secure channel (VPN or local network).</a:t>
            </a:r>
          </a:p>
          <a:p>
            <a:pPr algn="l" marL="407851" indent="-203926" lvl="1">
              <a:lnSpc>
                <a:spcPts val="2644"/>
              </a:lnSpc>
              <a:buFont typeface="Arial"/>
              <a:buChar char="•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Listens for requests to the beacon URL.</a:t>
            </a:r>
          </a:p>
          <a:p>
            <a:pPr algn="l" marL="407851" indent="-203926" lvl="1">
              <a:lnSpc>
                <a:spcPts val="2644"/>
              </a:lnSpc>
              <a:buFont typeface="Arial"/>
              <a:buChar char="•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When triggered, it:</a:t>
            </a:r>
          </a:p>
          <a:p>
            <a:pPr algn="l" marL="815702" indent="-271901" lvl="2">
              <a:lnSpc>
                <a:spcPts val="2644"/>
              </a:lnSpc>
              <a:buFont typeface="Arial"/>
              <a:buChar char="⚬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Logs the request</a:t>
            </a:r>
          </a:p>
          <a:p>
            <a:pPr algn="l" marL="815702" indent="-271901" lvl="2">
              <a:lnSpc>
                <a:spcPts val="2644"/>
              </a:lnSpc>
              <a:buFont typeface="Arial"/>
              <a:buChar char="⚬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Calls the SMS alert function</a:t>
            </a:r>
          </a:p>
          <a:p>
            <a:pPr algn="l" marL="815702" indent="-271901" lvl="2">
              <a:lnSpc>
                <a:spcPts val="2644"/>
              </a:lnSpc>
              <a:buFont typeface="Arial"/>
              <a:buChar char="⚬"/>
            </a:pPr>
            <a:r>
              <a:rPr lang="en-US" sz="188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Displays a confirmation page (“Tracked on Webpage”)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75419" y="2977200"/>
            <a:ext cx="14886623" cy="39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  <a:spcBef>
                <a:spcPct val="0"/>
              </a:spcBef>
            </a:pPr>
            <a:r>
              <a:rPr lang="en-US" sz="230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DECEPTISENSE is built using three key Python modules working together to deliver real-time detection and alerting: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350947"/>
            <a:ext cx="11563599" cy="6434348"/>
            <a:chOff x="0" y="0"/>
            <a:chExt cx="1149715" cy="639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9715" cy="639737"/>
            </a:xfrm>
            <a:custGeom>
              <a:avLst/>
              <a:gdLst/>
              <a:ahLst/>
              <a:cxnLst/>
              <a:rect r="r" b="b" t="t" l="l"/>
              <a:pathLst>
                <a:path h="639737" w="1149715">
                  <a:moveTo>
                    <a:pt x="203200" y="0"/>
                  </a:moveTo>
                  <a:lnTo>
                    <a:pt x="1149715" y="0"/>
                  </a:lnTo>
                  <a:lnTo>
                    <a:pt x="946515" y="639737"/>
                  </a:lnTo>
                  <a:lnTo>
                    <a:pt x="0" y="639737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946515" cy="696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93508" y="1875752"/>
            <a:ext cx="7861639" cy="1579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Why Would the Market Love This?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4775" y="4230724"/>
            <a:ext cx="8499105" cy="437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0360" indent="-270180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Proactive Defense: Detects attackers before damage is done.</a:t>
            </a:r>
          </a:p>
          <a:p>
            <a:pPr algn="l" marL="540360" indent="-270180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Low False Positives: Unlike traditional tools, any interaction with the decoy is almost certainly malicious.</a:t>
            </a:r>
          </a:p>
          <a:p>
            <a:pPr algn="l" marL="540360" indent="-270180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Cost-Effective: Runs locally and uses inexpensive cloud communication (Twilio).</a:t>
            </a:r>
          </a:p>
          <a:p>
            <a:pPr algn="l" marL="540360" indent="-270180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Integration-Ready: Can be embedded in email attachments, internal shares, or honeypots.</a:t>
            </a:r>
          </a:p>
          <a:p>
            <a:pPr algn="l" marL="540360" indent="-270180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Intelligence Gathering: Reveals attacker behavior and entry vectors.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44247" y="-202937"/>
            <a:ext cx="5744070" cy="8996366"/>
            <a:chOff x="0" y="0"/>
            <a:chExt cx="455234" cy="712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712988"/>
            </a:xfrm>
            <a:custGeom>
              <a:avLst/>
              <a:gdLst/>
              <a:ahLst/>
              <a:cxnLst/>
              <a:rect r="r" b="b" t="t" l="l"/>
              <a:pathLst>
                <a:path h="712988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770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616283" y="2489825"/>
            <a:ext cx="5671717" cy="8482024"/>
            <a:chOff x="0" y="0"/>
            <a:chExt cx="476758" cy="712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6758" cy="712988"/>
            </a:xfrm>
            <a:custGeom>
              <a:avLst/>
              <a:gdLst/>
              <a:ahLst/>
              <a:cxnLst/>
              <a:rect r="r" b="b" t="t" l="l"/>
              <a:pathLst>
                <a:path h="712988" w="476758">
                  <a:moveTo>
                    <a:pt x="203200" y="0"/>
                  </a:moveTo>
                  <a:lnTo>
                    <a:pt x="476758" y="0"/>
                  </a:lnTo>
                  <a:lnTo>
                    <a:pt x="273558" y="712988"/>
                  </a:lnTo>
                  <a:lnTo>
                    <a:pt x="0" y="71298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73558" cy="770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1038225"/>
            <a:ext cx="8755389" cy="1590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Importance in Today’s Cybersecurity Landscape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31195"/>
            <a:ext cx="7963442" cy="4800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3"/>
              </a:lnSpc>
            </a:pPr>
            <a:r>
              <a:rPr lang="en-US" sz="30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In a world where perimeter-based security is no longer sufficient:</a:t>
            </a:r>
          </a:p>
          <a:p>
            <a:pPr algn="l" marL="648307" indent="-324154" lvl="1">
              <a:lnSpc>
                <a:spcPts val="4203"/>
              </a:lnSpc>
              <a:buFont typeface="Arial"/>
              <a:buChar char="•"/>
            </a:pPr>
            <a:r>
              <a:rPr lang="en-US" sz="30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Insider Threats are rising.</a:t>
            </a:r>
          </a:p>
          <a:p>
            <a:pPr algn="l" marL="648307" indent="-324154" lvl="1">
              <a:lnSpc>
                <a:spcPts val="4203"/>
              </a:lnSpc>
              <a:buFont typeface="Arial"/>
              <a:buChar char="•"/>
            </a:pPr>
            <a:r>
              <a:rPr lang="en-US" sz="30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Zero-Day Exploits bypass firewalls and AV.</a:t>
            </a:r>
          </a:p>
          <a:p>
            <a:pPr algn="l" marL="648307" indent="-324154" lvl="1">
              <a:lnSpc>
                <a:spcPts val="4203"/>
              </a:lnSpc>
              <a:buFont typeface="Arial"/>
              <a:buChar char="•"/>
            </a:pPr>
            <a:r>
              <a:rPr lang="en-US" sz="30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Traditional SIEMs are noisy and slow to respond.</a:t>
            </a:r>
          </a:p>
          <a:p>
            <a:pPr algn="l">
              <a:lnSpc>
                <a:spcPts val="4203"/>
              </a:lnSpc>
            </a:pPr>
            <a:r>
              <a:rPr lang="en-US" sz="30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DECEPTISENSE fits into Zero Trust and Deception Technology frameworks, offering a lightweight, fast, and reliable alert system.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7334476" y="3325783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14827" y="1891552"/>
            <a:ext cx="15858347" cy="91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2"/>
              </a:lnSpc>
            </a:pPr>
            <a:r>
              <a:rPr lang="en-US" sz="61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 Technologies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78539" y="4202149"/>
            <a:ext cx="12130921" cy="3508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4202" indent="-432101" lvl="1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Python Flask (backend server)</a:t>
            </a:r>
          </a:p>
          <a:p>
            <a:pPr algn="l" marL="864202" indent="-432101" lvl="1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Twilio (SMS alerting)</a:t>
            </a:r>
          </a:p>
          <a:p>
            <a:pPr algn="l" marL="864202" indent="-432101" lvl="1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HTML (embedded in the fake document)</a:t>
            </a:r>
          </a:p>
          <a:p>
            <a:pPr algn="l" marL="864202" indent="-432101" lvl="1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Localhost server simulation</a:t>
            </a:r>
          </a:p>
          <a:p>
            <a:pPr algn="l" marL="864202" indent="-432101" lvl="1">
              <a:lnSpc>
                <a:spcPts val="5603"/>
              </a:lnSpc>
              <a:buFont typeface="Arial"/>
              <a:buChar char="•"/>
            </a:pPr>
            <a:r>
              <a:rPr lang="en-US" sz="40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Microsoft Word or similar editor for decoy crafting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-1350947"/>
            <a:ext cx="11563599" cy="6434348"/>
            <a:chOff x="0" y="0"/>
            <a:chExt cx="1149715" cy="639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9715" cy="639737"/>
            </a:xfrm>
            <a:custGeom>
              <a:avLst/>
              <a:gdLst/>
              <a:ahLst/>
              <a:cxnLst/>
              <a:rect r="r" b="b" t="t" l="l"/>
              <a:pathLst>
                <a:path h="639737" w="1149715">
                  <a:moveTo>
                    <a:pt x="203200" y="0"/>
                  </a:moveTo>
                  <a:lnTo>
                    <a:pt x="1149715" y="0"/>
                  </a:lnTo>
                  <a:lnTo>
                    <a:pt x="946515" y="639737"/>
                  </a:lnTo>
                  <a:lnTo>
                    <a:pt x="0" y="639737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946515" cy="696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42010" y="1630238"/>
            <a:ext cx="7861639" cy="79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Future Enhancements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2010" y="3689421"/>
            <a:ext cx="8401990" cy="556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6255" indent="-378127" lvl="1">
              <a:lnSpc>
                <a:spcPts val="4903"/>
              </a:lnSpc>
              <a:buFont typeface="Arial"/>
              <a:buChar char="•"/>
            </a:pPr>
            <a:r>
              <a:rPr lang="en-US" sz="3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Use ngrok or a VPS to make the beacon globally accessible.</a:t>
            </a:r>
          </a:p>
          <a:p>
            <a:pPr algn="l" marL="756255" indent="-378127" lvl="1">
              <a:lnSpc>
                <a:spcPts val="4903"/>
              </a:lnSpc>
              <a:buFont typeface="Arial"/>
              <a:buChar char="•"/>
            </a:pPr>
            <a:r>
              <a:rPr lang="en-US" sz="3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Log attacker IP, browser info, and geo-location.</a:t>
            </a:r>
          </a:p>
          <a:p>
            <a:pPr algn="l" marL="756255" indent="-378127" lvl="1">
              <a:lnSpc>
                <a:spcPts val="4903"/>
              </a:lnSpc>
              <a:buFont typeface="Arial"/>
              <a:buChar char="•"/>
            </a:pPr>
            <a:r>
              <a:rPr lang="en-US" sz="3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Email alerts, Discord bots, or Slack integration.</a:t>
            </a:r>
          </a:p>
          <a:p>
            <a:pPr algn="l" marL="756255" indent="-378127" lvl="1">
              <a:lnSpc>
                <a:spcPts val="4903"/>
              </a:lnSpc>
              <a:buFont typeface="Arial"/>
              <a:buChar char="•"/>
            </a:pPr>
            <a:r>
              <a:rPr lang="en-US" sz="3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Multiple beacon types: image, JS, or iframe traps.</a:t>
            </a:r>
          </a:p>
          <a:p>
            <a:pPr algn="l" marL="756255" indent="-378127" lvl="1">
              <a:lnSpc>
                <a:spcPts val="4903"/>
              </a:lnSpc>
              <a:buFont typeface="Arial"/>
              <a:buChar char="•"/>
            </a:pPr>
            <a:r>
              <a:rPr lang="en-US" sz="35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Dashboard for activity monitoring.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4827" y="1544377"/>
            <a:ext cx="15858347" cy="798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4"/>
              </a:lnSpc>
            </a:pPr>
            <a:r>
              <a:rPr lang="en-US" sz="535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65543" y="4397411"/>
            <a:ext cx="10556915" cy="2601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9433" indent="-399717" lvl="1">
              <a:lnSpc>
                <a:spcPts val="5183"/>
              </a:lnSpc>
              <a:buFont typeface="Arial"/>
              <a:buChar char="•"/>
            </a:pPr>
            <a:r>
              <a:rPr lang="en-US" sz="37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DECEPTISENSE turns the table on attackers.</a:t>
            </a:r>
          </a:p>
          <a:p>
            <a:pPr algn="ctr" marL="799433" indent="-399717" lvl="1">
              <a:lnSpc>
                <a:spcPts val="5183"/>
              </a:lnSpc>
              <a:buFont typeface="Arial"/>
              <a:buChar char="•"/>
            </a:pPr>
            <a:r>
              <a:rPr lang="en-US" sz="37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Simple but effective alerting system.</a:t>
            </a:r>
          </a:p>
          <a:p>
            <a:pPr algn="ctr" marL="799433" indent="-399717" lvl="1">
              <a:lnSpc>
                <a:spcPts val="5183"/>
              </a:lnSpc>
              <a:buFont typeface="Arial"/>
              <a:buChar char="•"/>
            </a:pPr>
            <a:r>
              <a:rPr lang="en-US" sz="37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Real-time response improves reaction time.</a:t>
            </a:r>
          </a:p>
          <a:p>
            <a:pPr algn="ctr" marL="799433" indent="-399717" lvl="1">
              <a:lnSpc>
                <a:spcPts val="5183"/>
              </a:lnSpc>
              <a:buFont typeface="Arial"/>
              <a:buChar char="•"/>
            </a:pPr>
            <a:r>
              <a:rPr lang="en-US" sz="3702">
                <a:solidFill>
                  <a:srgbClr val="F3F3F2"/>
                </a:solidFill>
                <a:latin typeface="Roboto"/>
                <a:ea typeface="Roboto"/>
                <a:cs typeface="Roboto"/>
                <a:sym typeface="Roboto"/>
              </a:rPr>
              <a:t>Scalable and adaptable to many environments.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DAGnKLrZE1s</dc:identifier>
  <dcterms:modified xsi:type="dcterms:W3CDTF">2011-08-01T06:04:30Z</dcterms:modified>
  <cp:revision>1</cp:revision>
  <dc:title>White and Blue Illustrated Technology Cybersecurity Presentation</dc:title>
</cp:coreProperties>
</file>