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1" r:id="rId6"/>
    <p:sldId id="262" r:id="rId7"/>
    <p:sldId id="259" r:id="rId8"/>
    <p:sldId id="263" r:id="rId9"/>
    <p:sldId id="265" r:id="rId10"/>
    <p:sldId id="266" r:id="rId11"/>
    <p:sldId id="267" r:id="rId12"/>
    <p:sldId id="268" r:id="rId13"/>
    <p:sldId id="269" r:id="rId14"/>
    <p:sldId id="270" r:id="rId15"/>
    <p:sldId id="273" r:id="rId16"/>
    <p:sldId id="271" r:id="rId17"/>
    <p:sldId id="272" r:id="rId18"/>
    <p:sldId id="264"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944" y="48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7282DAA-65E0-4265-8176-0EBFA7A1064B}" type="datetimeFigureOut">
              <a:rPr lang="en-IN" smtClean="0"/>
              <a:t>26-08-2022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B1A3E2-085B-4CE8-9E69-69E50E810695}" type="slidenum">
              <a:rPr lang="en-IN" smtClean="0"/>
              <a:t>‹#›</a:t>
            </a:fld>
            <a:endParaRPr lang="en-IN"/>
          </a:p>
        </p:txBody>
      </p:sp>
    </p:spTree>
    <p:extLst>
      <p:ext uri="{BB962C8B-B14F-4D97-AF65-F5344CB8AC3E}">
        <p14:creationId xmlns:p14="http://schemas.microsoft.com/office/powerpoint/2010/main" val="751259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7282DAA-65E0-4265-8176-0EBFA7A1064B}" type="datetimeFigureOut">
              <a:rPr lang="en-IN" smtClean="0"/>
              <a:t>26-08-2022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B1A3E2-085B-4CE8-9E69-69E50E810695}" type="slidenum">
              <a:rPr lang="en-IN" smtClean="0"/>
              <a:t>‹#›</a:t>
            </a:fld>
            <a:endParaRPr lang="en-IN"/>
          </a:p>
        </p:txBody>
      </p:sp>
    </p:spTree>
    <p:extLst>
      <p:ext uri="{BB962C8B-B14F-4D97-AF65-F5344CB8AC3E}">
        <p14:creationId xmlns:p14="http://schemas.microsoft.com/office/powerpoint/2010/main" val="465424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7282DAA-65E0-4265-8176-0EBFA7A1064B}" type="datetimeFigureOut">
              <a:rPr lang="en-IN" smtClean="0"/>
              <a:t>26-08-2022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B1A3E2-085B-4CE8-9E69-69E50E810695}" type="slidenum">
              <a:rPr lang="en-IN" smtClean="0"/>
              <a:t>‹#›</a:t>
            </a:fld>
            <a:endParaRPr lang="en-IN"/>
          </a:p>
        </p:txBody>
      </p:sp>
    </p:spTree>
    <p:extLst>
      <p:ext uri="{BB962C8B-B14F-4D97-AF65-F5344CB8AC3E}">
        <p14:creationId xmlns:p14="http://schemas.microsoft.com/office/powerpoint/2010/main" val="83677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7282DAA-65E0-4265-8176-0EBFA7A1064B}" type="datetimeFigureOut">
              <a:rPr lang="en-IN" smtClean="0"/>
              <a:t>26-08-2022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B1A3E2-085B-4CE8-9E69-69E50E810695}" type="slidenum">
              <a:rPr lang="en-IN" smtClean="0"/>
              <a:t>‹#›</a:t>
            </a:fld>
            <a:endParaRPr lang="en-IN"/>
          </a:p>
        </p:txBody>
      </p:sp>
    </p:spTree>
    <p:extLst>
      <p:ext uri="{BB962C8B-B14F-4D97-AF65-F5344CB8AC3E}">
        <p14:creationId xmlns:p14="http://schemas.microsoft.com/office/powerpoint/2010/main" val="2200117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282DAA-65E0-4265-8176-0EBFA7A1064B}" type="datetimeFigureOut">
              <a:rPr lang="en-IN" smtClean="0"/>
              <a:t>26-08-2022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B1A3E2-085B-4CE8-9E69-69E50E810695}" type="slidenum">
              <a:rPr lang="en-IN" smtClean="0"/>
              <a:t>‹#›</a:t>
            </a:fld>
            <a:endParaRPr lang="en-IN"/>
          </a:p>
        </p:txBody>
      </p:sp>
    </p:spTree>
    <p:extLst>
      <p:ext uri="{BB962C8B-B14F-4D97-AF65-F5344CB8AC3E}">
        <p14:creationId xmlns:p14="http://schemas.microsoft.com/office/powerpoint/2010/main" val="1539855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7282DAA-65E0-4265-8176-0EBFA7A1064B}" type="datetimeFigureOut">
              <a:rPr lang="en-IN" smtClean="0"/>
              <a:t>26-08-2022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B1A3E2-085B-4CE8-9E69-69E50E810695}" type="slidenum">
              <a:rPr lang="en-IN" smtClean="0"/>
              <a:t>‹#›</a:t>
            </a:fld>
            <a:endParaRPr lang="en-IN"/>
          </a:p>
        </p:txBody>
      </p:sp>
    </p:spTree>
    <p:extLst>
      <p:ext uri="{BB962C8B-B14F-4D97-AF65-F5344CB8AC3E}">
        <p14:creationId xmlns:p14="http://schemas.microsoft.com/office/powerpoint/2010/main" val="1983684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7282DAA-65E0-4265-8176-0EBFA7A1064B}" type="datetimeFigureOut">
              <a:rPr lang="en-IN" smtClean="0"/>
              <a:t>26-08-2022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B1A3E2-085B-4CE8-9E69-69E50E810695}" type="slidenum">
              <a:rPr lang="en-IN" smtClean="0"/>
              <a:t>‹#›</a:t>
            </a:fld>
            <a:endParaRPr lang="en-IN"/>
          </a:p>
        </p:txBody>
      </p:sp>
    </p:spTree>
    <p:extLst>
      <p:ext uri="{BB962C8B-B14F-4D97-AF65-F5344CB8AC3E}">
        <p14:creationId xmlns:p14="http://schemas.microsoft.com/office/powerpoint/2010/main" val="1234325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7282DAA-65E0-4265-8176-0EBFA7A1064B}" type="datetimeFigureOut">
              <a:rPr lang="en-IN" smtClean="0"/>
              <a:t>26-08-2022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B1A3E2-085B-4CE8-9E69-69E50E810695}" type="slidenum">
              <a:rPr lang="en-IN" smtClean="0"/>
              <a:t>‹#›</a:t>
            </a:fld>
            <a:endParaRPr lang="en-IN"/>
          </a:p>
        </p:txBody>
      </p:sp>
    </p:spTree>
    <p:extLst>
      <p:ext uri="{BB962C8B-B14F-4D97-AF65-F5344CB8AC3E}">
        <p14:creationId xmlns:p14="http://schemas.microsoft.com/office/powerpoint/2010/main" val="2371167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282DAA-65E0-4265-8176-0EBFA7A1064B}" type="datetimeFigureOut">
              <a:rPr lang="en-IN" smtClean="0"/>
              <a:t>26-08-2022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B1A3E2-085B-4CE8-9E69-69E50E810695}" type="slidenum">
              <a:rPr lang="en-IN" smtClean="0"/>
              <a:t>‹#›</a:t>
            </a:fld>
            <a:endParaRPr lang="en-IN"/>
          </a:p>
        </p:txBody>
      </p:sp>
    </p:spTree>
    <p:extLst>
      <p:ext uri="{BB962C8B-B14F-4D97-AF65-F5344CB8AC3E}">
        <p14:creationId xmlns:p14="http://schemas.microsoft.com/office/powerpoint/2010/main" val="3237059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282DAA-65E0-4265-8176-0EBFA7A1064B}" type="datetimeFigureOut">
              <a:rPr lang="en-IN" smtClean="0"/>
              <a:t>26-08-2022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B1A3E2-085B-4CE8-9E69-69E50E810695}" type="slidenum">
              <a:rPr lang="en-IN" smtClean="0"/>
              <a:t>‹#›</a:t>
            </a:fld>
            <a:endParaRPr lang="en-IN"/>
          </a:p>
        </p:txBody>
      </p:sp>
    </p:spTree>
    <p:extLst>
      <p:ext uri="{BB962C8B-B14F-4D97-AF65-F5344CB8AC3E}">
        <p14:creationId xmlns:p14="http://schemas.microsoft.com/office/powerpoint/2010/main" val="2666967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282DAA-65E0-4265-8176-0EBFA7A1064B}" type="datetimeFigureOut">
              <a:rPr lang="en-IN" smtClean="0"/>
              <a:t>26-08-2022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B1A3E2-085B-4CE8-9E69-69E50E810695}" type="slidenum">
              <a:rPr lang="en-IN" smtClean="0"/>
              <a:t>‹#›</a:t>
            </a:fld>
            <a:endParaRPr lang="en-IN"/>
          </a:p>
        </p:txBody>
      </p:sp>
    </p:spTree>
    <p:extLst>
      <p:ext uri="{BB962C8B-B14F-4D97-AF65-F5344CB8AC3E}">
        <p14:creationId xmlns:p14="http://schemas.microsoft.com/office/powerpoint/2010/main" val="4178827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282DAA-65E0-4265-8176-0EBFA7A1064B}" type="datetimeFigureOut">
              <a:rPr lang="en-IN" smtClean="0"/>
              <a:t>26-08-2022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B1A3E2-085B-4CE8-9E69-69E50E810695}" type="slidenum">
              <a:rPr lang="en-IN" smtClean="0"/>
              <a:t>‹#›</a:t>
            </a:fld>
            <a:endParaRPr lang="en-IN"/>
          </a:p>
        </p:txBody>
      </p:sp>
    </p:spTree>
    <p:extLst>
      <p:ext uri="{BB962C8B-B14F-4D97-AF65-F5344CB8AC3E}">
        <p14:creationId xmlns:p14="http://schemas.microsoft.com/office/powerpoint/2010/main" val="2698823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a:t>
            </a:r>
            <a:endParaRPr lang="en-IN" dirty="0"/>
          </a:p>
        </p:txBody>
      </p:sp>
      <p:sp>
        <p:nvSpPr>
          <p:cNvPr id="3" name="Subtitle 2"/>
          <p:cNvSpPr>
            <a:spLocks noGrp="1"/>
          </p:cNvSpPr>
          <p:nvPr>
            <p:ph type="subTitle" idx="1"/>
          </p:nvPr>
        </p:nvSpPr>
        <p:spPr/>
        <p:txBody>
          <a:bodyPr/>
          <a:lstStyle/>
          <a:p>
            <a:r>
              <a:rPr lang="en-US" dirty="0" err="1" smtClean="0"/>
              <a:t>Nilkamal</a:t>
            </a:r>
            <a:r>
              <a:rPr lang="en-US" dirty="0" smtClean="0"/>
              <a:t> More</a:t>
            </a:r>
            <a:endParaRPr lang="en-IN" dirty="0"/>
          </a:p>
        </p:txBody>
      </p:sp>
    </p:spTree>
    <p:extLst>
      <p:ext uri="{BB962C8B-B14F-4D97-AF65-F5344CB8AC3E}">
        <p14:creationId xmlns:p14="http://schemas.microsoft.com/office/powerpoint/2010/main" val="38104468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You’re running a company, and you want to develop learning algorithms to address each</a:t>
            </a:r>
          </a:p>
          <a:p>
            <a:r>
              <a:rPr lang="en-US" dirty="0" smtClean="0"/>
              <a:t>of two problems.</a:t>
            </a:r>
          </a:p>
          <a:p>
            <a:endParaRPr lang="en-US" dirty="0" smtClean="0"/>
          </a:p>
          <a:p>
            <a:r>
              <a:rPr lang="en-US" b="1" dirty="0" smtClean="0"/>
              <a:t>Problem</a:t>
            </a:r>
            <a:r>
              <a:rPr lang="en-US" dirty="0" smtClean="0"/>
              <a:t> </a:t>
            </a:r>
            <a:r>
              <a:rPr lang="en-US" b="1" dirty="0" smtClean="0"/>
              <a:t>1</a:t>
            </a:r>
            <a:r>
              <a:rPr lang="en-US" dirty="0" smtClean="0"/>
              <a:t>: You have a large inventory of identical items. You want to predict how many of these items will sell over the next 3 months.</a:t>
            </a:r>
          </a:p>
          <a:p>
            <a:r>
              <a:rPr lang="en-US" b="1" dirty="0" smtClean="0"/>
              <a:t>Problem</a:t>
            </a:r>
            <a:r>
              <a:rPr lang="en-US" dirty="0" smtClean="0"/>
              <a:t> </a:t>
            </a:r>
            <a:r>
              <a:rPr lang="en-US" b="1" dirty="0" smtClean="0"/>
              <a:t>2</a:t>
            </a:r>
            <a:r>
              <a:rPr lang="en-US" dirty="0" smtClean="0"/>
              <a:t>: You’d like software to examine individual customer accounts, and for each account decide if it has been hacked/compromised.</a:t>
            </a:r>
          </a:p>
          <a:p>
            <a:endParaRPr lang="en-US" dirty="0" smtClean="0"/>
          </a:p>
          <a:p>
            <a:r>
              <a:rPr lang="en-US" dirty="0" smtClean="0"/>
              <a:t>Should you treat these as classification or as regression problems?</a:t>
            </a:r>
            <a:endParaRPr lang="en-IN" dirty="0"/>
          </a:p>
        </p:txBody>
      </p:sp>
    </p:spTree>
    <p:extLst>
      <p:ext uri="{BB962C8B-B14F-4D97-AF65-F5344CB8AC3E}">
        <p14:creationId xmlns:p14="http://schemas.microsoft.com/office/powerpoint/2010/main" val="18537359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IN" dirty="0"/>
          </a:p>
        </p:txBody>
      </p:sp>
      <p:sp>
        <p:nvSpPr>
          <p:cNvPr id="3" name="Content Placeholder 2"/>
          <p:cNvSpPr>
            <a:spLocks noGrp="1"/>
          </p:cNvSpPr>
          <p:nvPr>
            <p:ph idx="1"/>
          </p:nvPr>
        </p:nvSpPr>
        <p:spPr/>
        <p:txBody>
          <a:bodyPr/>
          <a:lstStyle/>
          <a:p>
            <a:r>
              <a:rPr lang="en-US" dirty="0" smtClean="0"/>
              <a:t>Treat both as classification problems.</a:t>
            </a:r>
          </a:p>
          <a:p>
            <a:r>
              <a:rPr lang="en-US" dirty="0" smtClean="0"/>
              <a:t>Treat problem 1 as a classification problem, problem 2 as a regression problem.</a:t>
            </a:r>
          </a:p>
          <a:p>
            <a:r>
              <a:rPr lang="en-US" dirty="0" smtClean="0"/>
              <a:t>Treat problem 1 as a regression problem, problem 2 as a classification problem.</a:t>
            </a:r>
          </a:p>
          <a:p>
            <a:r>
              <a:rPr lang="en-US" dirty="0" smtClean="0"/>
              <a:t>Treat both as regression problems.</a:t>
            </a:r>
            <a:endParaRPr lang="en-IN" dirty="0"/>
          </a:p>
        </p:txBody>
      </p:sp>
    </p:spTree>
    <p:extLst>
      <p:ext uri="{BB962C8B-B14F-4D97-AF65-F5344CB8AC3E}">
        <p14:creationId xmlns:p14="http://schemas.microsoft.com/office/powerpoint/2010/main" val="948779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700808"/>
            <a:ext cx="5378450" cy="431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57651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484784"/>
            <a:ext cx="495935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0883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marL="0" indent="0">
              <a:buNone/>
            </a:pPr>
            <a:r>
              <a:rPr lang="en-US" dirty="0"/>
              <a:t>Of the following examples, which would you address using an</a:t>
            </a:r>
          </a:p>
          <a:p>
            <a:pPr marL="0" indent="0">
              <a:buNone/>
            </a:pPr>
            <a:r>
              <a:rPr lang="en-US" dirty="0"/>
              <a:t>unsupervised learning algorithm? (Check all that apply.)</a:t>
            </a:r>
          </a:p>
          <a:p>
            <a:r>
              <a:rPr lang="en-US" dirty="0"/>
              <a:t>Given a database of customer data, automatically discover market</a:t>
            </a:r>
          </a:p>
          <a:p>
            <a:pPr marL="0" indent="0">
              <a:buNone/>
            </a:pPr>
            <a:r>
              <a:rPr lang="en-US" dirty="0"/>
              <a:t>segments and group customers into different market segments.</a:t>
            </a:r>
          </a:p>
          <a:p>
            <a:r>
              <a:rPr lang="en-US" dirty="0"/>
              <a:t>Given email labeled as spam/not spam, learn a spam filter.</a:t>
            </a:r>
          </a:p>
          <a:p>
            <a:r>
              <a:rPr lang="en-US" dirty="0"/>
              <a:t>Given a set of news articles found on the web, group them into</a:t>
            </a:r>
          </a:p>
          <a:p>
            <a:pPr marL="0" indent="0">
              <a:buNone/>
            </a:pPr>
            <a:r>
              <a:rPr lang="en-US" dirty="0"/>
              <a:t>set of articles about the same story.</a:t>
            </a:r>
          </a:p>
          <a:p>
            <a:r>
              <a:rPr lang="en-US" dirty="0"/>
              <a:t>Given a dataset of patients diagnosed as either having diabetes or</a:t>
            </a:r>
          </a:p>
          <a:p>
            <a:pPr marL="0" indent="0">
              <a:buNone/>
            </a:pPr>
            <a:r>
              <a:rPr lang="en-US" dirty="0"/>
              <a:t>not, learn to classify new patients as having diabetes or not.</a:t>
            </a:r>
            <a:endParaRPr lang="en-IN" dirty="0"/>
          </a:p>
        </p:txBody>
      </p:sp>
    </p:spTree>
    <p:extLst>
      <p:ext uri="{BB962C8B-B14F-4D97-AF65-F5344CB8AC3E}">
        <p14:creationId xmlns:p14="http://schemas.microsoft.com/office/powerpoint/2010/main" val="191503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Reinforcement Learning</a:t>
            </a:r>
            <a:endParaRPr lang="en-IN" dirty="0"/>
          </a:p>
        </p:txBody>
      </p:sp>
      <p:sp>
        <p:nvSpPr>
          <p:cNvPr id="3" name="Content Placeholder 2"/>
          <p:cNvSpPr>
            <a:spLocks noGrp="1"/>
          </p:cNvSpPr>
          <p:nvPr>
            <p:ph idx="1"/>
          </p:nvPr>
        </p:nvSpPr>
        <p:spPr/>
        <p:txBody>
          <a:bodyPr/>
          <a:lstStyle/>
          <a:p>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844824"/>
            <a:ext cx="5897190" cy="330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8897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Reinforcement Learning or Not</a:t>
            </a:r>
            <a:endParaRPr lang="en-IN" dirty="0"/>
          </a:p>
        </p:txBody>
      </p:sp>
      <p:sp>
        <p:nvSpPr>
          <p:cNvPr id="3" name="Content Placeholder 2"/>
          <p:cNvSpPr>
            <a:spLocks noGrp="1"/>
          </p:cNvSpPr>
          <p:nvPr>
            <p:ph idx="1"/>
          </p:nvPr>
        </p:nvSpPr>
        <p:spPr/>
        <p:txBody>
          <a:bodyPr/>
          <a:lstStyle/>
          <a:p>
            <a:r>
              <a:rPr lang="en-US" dirty="0" smtClean="0"/>
              <a:t>Designing </a:t>
            </a:r>
          </a:p>
          <a:p>
            <a:pPr lvl="1"/>
            <a:r>
              <a:rPr lang="en-US" dirty="0" smtClean="0"/>
              <a:t>Chess game</a:t>
            </a:r>
          </a:p>
          <a:p>
            <a:pPr lvl="1"/>
            <a:r>
              <a:rPr lang="en-US" dirty="0" smtClean="0"/>
              <a:t>Electric vehicle </a:t>
            </a:r>
          </a:p>
          <a:p>
            <a:pPr lvl="1"/>
            <a:r>
              <a:rPr lang="en-US" dirty="0" smtClean="0"/>
              <a:t>Detection of a disease  </a:t>
            </a:r>
          </a:p>
          <a:p>
            <a:pPr lvl="1"/>
            <a:r>
              <a:rPr lang="en-US" dirty="0" smtClean="0"/>
              <a:t>Robotics </a:t>
            </a:r>
            <a:r>
              <a:rPr lang="en-US" dirty="0"/>
              <a:t>for industrial </a:t>
            </a:r>
            <a:r>
              <a:rPr lang="en-US" dirty="0" smtClean="0"/>
              <a:t>automation.</a:t>
            </a:r>
          </a:p>
          <a:p>
            <a:pPr lvl="1"/>
            <a:r>
              <a:rPr lang="en-US" dirty="0" smtClean="0"/>
              <a:t>Business </a:t>
            </a:r>
            <a:r>
              <a:rPr lang="en-US" dirty="0"/>
              <a:t>strategy planning</a:t>
            </a:r>
            <a:r>
              <a:rPr lang="en-US" dirty="0" smtClean="0"/>
              <a:t>.</a:t>
            </a:r>
            <a:endParaRPr lang="en-US" dirty="0"/>
          </a:p>
        </p:txBody>
      </p:sp>
    </p:spTree>
    <p:extLst>
      <p:ext uri="{BB962C8B-B14F-4D97-AF65-F5344CB8AC3E}">
        <p14:creationId xmlns:p14="http://schemas.microsoft.com/office/powerpoint/2010/main" val="3961830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60648"/>
            <a:ext cx="8928992" cy="6120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9628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machine learning process</a:t>
            </a:r>
            <a:endParaRPr lang="en-IN" dirty="0"/>
          </a:p>
        </p:txBody>
      </p:sp>
      <p:sp>
        <p:nvSpPr>
          <p:cNvPr id="3" name="Content Placeholder 2"/>
          <p:cNvSpPr>
            <a:spLocks noGrp="1"/>
          </p:cNvSpPr>
          <p:nvPr>
            <p:ph idx="1"/>
          </p:nvPr>
        </p:nvSpPr>
        <p:spPr/>
        <p:txBody>
          <a:bodyPr/>
          <a:lstStyle/>
          <a:p>
            <a:r>
              <a:rPr lang="en-IN" dirty="0"/>
              <a:t>Data Collection and </a:t>
            </a:r>
            <a:r>
              <a:rPr lang="en-IN" dirty="0" smtClean="0"/>
              <a:t>Preparation</a:t>
            </a:r>
          </a:p>
          <a:p>
            <a:r>
              <a:rPr lang="en-IN" dirty="0"/>
              <a:t>Feature </a:t>
            </a:r>
            <a:r>
              <a:rPr lang="en-IN" dirty="0" smtClean="0"/>
              <a:t>Selection</a:t>
            </a:r>
          </a:p>
          <a:p>
            <a:r>
              <a:rPr lang="en-IN" dirty="0"/>
              <a:t>Algorithm </a:t>
            </a:r>
            <a:r>
              <a:rPr lang="en-IN" dirty="0" smtClean="0"/>
              <a:t>Choice</a:t>
            </a:r>
          </a:p>
          <a:p>
            <a:r>
              <a:rPr lang="en-IN" dirty="0"/>
              <a:t>Parameter and Model </a:t>
            </a:r>
            <a:r>
              <a:rPr lang="en-IN" dirty="0" smtClean="0"/>
              <a:t>Selection</a:t>
            </a:r>
          </a:p>
          <a:p>
            <a:r>
              <a:rPr lang="en-IN" dirty="0" smtClean="0"/>
              <a:t>Training</a:t>
            </a:r>
          </a:p>
          <a:p>
            <a:r>
              <a:rPr lang="en-US" dirty="0" smtClean="0"/>
              <a:t>Evaluation</a:t>
            </a:r>
            <a:endParaRPr lang="en-IN" dirty="0"/>
          </a:p>
        </p:txBody>
      </p:sp>
    </p:spTree>
    <p:extLst>
      <p:ext uri="{BB962C8B-B14F-4D97-AF65-F5344CB8AC3E}">
        <p14:creationId xmlns:p14="http://schemas.microsoft.com/office/powerpoint/2010/main" val="428853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936104"/>
          </a:xfrm>
        </p:spPr>
        <p:txBody>
          <a:bodyPr/>
          <a:lstStyle/>
          <a:p>
            <a:pPr algn="l"/>
            <a:r>
              <a:rPr lang="en-US" dirty="0" smtClean="0"/>
              <a:t>Bias</a:t>
            </a:r>
            <a:endParaRPr lang="en-IN" dirty="0"/>
          </a:p>
        </p:txBody>
      </p:sp>
      <p:sp>
        <p:nvSpPr>
          <p:cNvPr id="3" name="Content Placeholder 2"/>
          <p:cNvSpPr>
            <a:spLocks noGrp="1"/>
          </p:cNvSpPr>
          <p:nvPr>
            <p:ph idx="1"/>
          </p:nvPr>
        </p:nvSpPr>
        <p:spPr>
          <a:xfrm>
            <a:off x="457200" y="1196752"/>
            <a:ext cx="8229600" cy="4929411"/>
          </a:xfrm>
        </p:spPr>
        <p:txBody>
          <a:bodyPr>
            <a:normAutofit fontScale="92500" lnSpcReduction="20000"/>
          </a:bodyPr>
          <a:lstStyle/>
          <a:p>
            <a:pPr algn="just"/>
            <a:r>
              <a:rPr lang="en-US" dirty="0" smtClean="0"/>
              <a:t>The </a:t>
            </a:r>
            <a:r>
              <a:rPr lang="en-US" dirty="0"/>
              <a:t>bias is known as the </a:t>
            </a:r>
            <a:endParaRPr lang="en-US" dirty="0" smtClean="0"/>
          </a:p>
          <a:p>
            <a:pPr lvl="1" algn="just"/>
            <a:r>
              <a:rPr lang="en-US" dirty="0" smtClean="0"/>
              <a:t>difference </a:t>
            </a:r>
            <a:r>
              <a:rPr lang="en-US" dirty="0"/>
              <a:t>between the prediction of the values by the ML model and the correct value. </a:t>
            </a:r>
            <a:endParaRPr lang="en-US" dirty="0" smtClean="0"/>
          </a:p>
          <a:p>
            <a:pPr lvl="1" algn="just"/>
            <a:r>
              <a:rPr lang="en-US" dirty="0" smtClean="0"/>
              <a:t>Being </a:t>
            </a:r>
            <a:r>
              <a:rPr lang="en-US" dirty="0"/>
              <a:t>high in biasing gives a large error in training as well as testing data. Its recommended that an algorithm should always be low biased to avoid the problem of </a:t>
            </a:r>
            <a:r>
              <a:rPr lang="en-US" dirty="0" err="1" smtClean="0"/>
              <a:t>underfitting</a:t>
            </a:r>
            <a:r>
              <a:rPr lang="en-US" dirty="0" smtClean="0"/>
              <a:t>.</a:t>
            </a:r>
          </a:p>
          <a:p>
            <a:pPr lvl="1" algn="just"/>
            <a:r>
              <a:rPr lang="en-US" dirty="0" smtClean="0"/>
              <a:t>By </a:t>
            </a:r>
            <a:r>
              <a:rPr lang="en-US" dirty="0"/>
              <a:t>high bias, the data predicted is in a straight line format, thus not fitting accurately in the data in the data set. </a:t>
            </a:r>
            <a:endParaRPr lang="en-US" dirty="0" smtClean="0"/>
          </a:p>
          <a:p>
            <a:pPr lvl="1" algn="just"/>
            <a:r>
              <a:rPr lang="en-US" dirty="0" smtClean="0"/>
              <a:t>Such </a:t>
            </a:r>
            <a:r>
              <a:rPr lang="en-US" dirty="0"/>
              <a:t>fitting is known as </a:t>
            </a:r>
            <a:r>
              <a:rPr lang="en-US" b="1" dirty="0" err="1"/>
              <a:t>Underfitting</a:t>
            </a:r>
            <a:r>
              <a:rPr lang="en-US" b="1" dirty="0"/>
              <a:t> of Data</a:t>
            </a:r>
            <a:r>
              <a:rPr lang="en-US" dirty="0"/>
              <a:t>. This happens when the hypothesis is too simple or linear in nature. </a:t>
            </a:r>
            <a:endParaRPr lang="en-IN" dirty="0"/>
          </a:p>
        </p:txBody>
      </p:sp>
    </p:spTree>
    <p:extLst>
      <p:ext uri="{BB962C8B-B14F-4D97-AF65-F5344CB8AC3E}">
        <p14:creationId xmlns:p14="http://schemas.microsoft.com/office/powerpoint/2010/main" val="2916066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Machine Learning</a:t>
            </a:r>
            <a:endParaRPr lang="en-IN" dirty="0"/>
          </a:p>
        </p:txBody>
      </p:sp>
      <p:sp>
        <p:nvSpPr>
          <p:cNvPr id="3" name="Content Placeholder 2"/>
          <p:cNvSpPr>
            <a:spLocks noGrp="1"/>
          </p:cNvSpPr>
          <p:nvPr>
            <p:ph idx="1"/>
          </p:nvPr>
        </p:nvSpPr>
        <p:spPr/>
        <p:txBody>
          <a:bodyPr>
            <a:normAutofit lnSpcReduction="10000"/>
          </a:bodyPr>
          <a:lstStyle/>
          <a:p>
            <a:r>
              <a:rPr lang="en-US" dirty="0"/>
              <a:t>Machine </a:t>
            </a:r>
            <a:r>
              <a:rPr lang="en-US" dirty="0" smtClean="0"/>
              <a:t>learning</a:t>
            </a:r>
          </a:p>
          <a:p>
            <a:pPr lvl="1"/>
            <a:r>
              <a:rPr lang="en-US" dirty="0" smtClean="0"/>
              <a:t> </a:t>
            </a:r>
            <a:r>
              <a:rPr lang="en-US" dirty="0"/>
              <a:t>making computers modify or adapt their actions (</a:t>
            </a:r>
            <a:r>
              <a:rPr lang="en-US" dirty="0" smtClean="0"/>
              <a:t>whether these </a:t>
            </a:r>
            <a:r>
              <a:rPr lang="en-US" dirty="0"/>
              <a:t>actions are making predictions, or controlling a robot) </a:t>
            </a:r>
            <a:endParaRPr lang="en-US" dirty="0" smtClean="0"/>
          </a:p>
          <a:p>
            <a:pPr lvl="1"/>
            <a:r>
              <a:rPr lang="en-US" dirty="0" smtClean="0"/>
              <a:t>so </a:t>
            </a:r>
            <a:r>
              <a:rPr lang="en-US" dirty="0"/>
              <a:t>that these actions get </a:t>
            </a:r>
            <a:r>
              <a:rPr lang="en-US" dirty="0" smtClean="0"/>
              <a:t>more accurate</a:t>
            </a:r>
            <a:r>
              <a:rPr lang="en-US" dirty="0"/>
              <a:t>, where accuracy is measured by how well the chosen actions reflect the </a:t>
            </a:r>
            <a:r>
              <a:rPr lang="en-US" dirty="0" smtClean="0"/>
              <a:t>correct </a:t>
            </a:r>
            <a:r>
              <a:rPr lang="en-IN" dirty="0" smtClean="0"/>
              <a:t>ones.</a:t>
            </a:r>
          </a:p>
          <a:p>
            <a:pPr marL="457200" lvl="1" indent="0">
              <a:buNone/>
            </a:pPr>
            <a:r>
              <a:rPr lang="en-US" dirty="0" smtClean="0"/>
              <a:t>Arthur Samuel (1959). Machine Learning: Field of</a:t>
            </a:r>
          </a:p>
          <a:p>
            <a:pPr lvl="1"/>
            <a:r>
              <a:rPr lang="en-US" dirty="0" smtClean="0"/>
              <a:t>study that gives computers the ability to learn</a:t>
            </a:r>
          </a:p>
          <a:p>
            <a:pPr lvl="1"/>
            <a:r>
              <a:rPr lang="en-US" dirty="0" smtClean="0"/>
              <a:t>without being explicitly programmed.</a:t>
            </a:r>
            <a:endParaRPr lang="en-IN" dirty="0"/>
          </a:p>
        </p:txBody>
      </p:sp>
    </p:spTree>
    <p:extLst>
      <p:ext uri="{BB962C8B-B14F-4D97-AF65-F5344CB8AC3E}">
        <p14:creationId xmlns:p14="http://schemas.microsoft.com/office/powerpoint/2010/main" val="16377343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000" b="1" dirty="0"/>
              <a:t>Variance</a:t>
            </a:r>
            <a:endParaRPr lang="en-IN" sz="4000" dirty="0"/>
          </a:p>
        </p:txBody>
      </p:sp>
      <p:sp>
        <p:nvSpPr>
          <p:cNvPr id="3" name="Content Placeholder 2"/>
          <p:cNvSpPr>
            <a:spLocks noGrp="1"/>
          </p:cNvSpPr>
          <p:nvPr>
            <p:ph idx="1"/>
          </p:nvPr>
        </p:nvSpPr>
        <p:spPr>
          <a:xfrm>
            <a:off x="467544" y="1340768"/>
            <a:ext cx="8229600" cy="4929411"/>
          </a:xfrm>
        </p:spPr>
        <p:txBody>
          <a:bodyPr>
            <a:normAutofit fontScale="77500" lnSpcReduction="20000"/>
          </a:bodyPr>
          <a:lstStyle/>
          <a:p>
            <a:pPr algn="just"/>
            <a:r>
              <a:rPr lang="en-US" dirty="0"/>
              <a:t>The variability of model prediction for a given data point which tells us spread of our data is called the variance of the model. </a:t>
            </a:r>
            <a:endParaRPr lang="en-US" dirty="0" smtClean="0"/>
          </a:p>
          <a:p>
            <a:pPr algn="just"/>
            <a:r>
              <a:rPr lang="en-US" dirty="0" smtClean="0"/>
              <a:t>The </a:t>
            </a:r>
            <a:r>
              <a:rPr lang="en-US" dirty="0"/>
              <a:t>model with high variance has a very complex fit to the training data and thus is not able to fit accurately on the data which it hasn’t seen before. As a result, such models perform very well on training data but has high error rates on test </a:t>
            </a:r>
            <a:r>
              <a:rPr lang="en-US" dirty="0" smtClean="0"/>
              <a:t>data.</a:t>
            </a:r>
          </a:p>
          <a:p>
            <a:pPr algn="just"/>
            <a:r>
              <a:rPr lang="en-US" dirty="0" smtClean="0"/>
              <a:t>When </a:t>
            </a:r>
            <a:r>
              <a:rPr lang="en-US" dirty="0"/>
              <a:t>a model is high on variance, it is then said to as </a:t>
            </a:r>
            <a:r>
              <a:rPr lang="en-US" b="1" dirty="0"/>
              <a:t>Overfitting of Data</a:t>
            </a:r>
            <a:r>
              <a:rPr lang="en-US" dirty="0"/>
              <a:t>. </a:t>
            </a:r>
            <a:endParaRPr lang="en-US" dirty="0" smtClean="0"/>
          </a:p>
          <a:p>
            <a:pPr algn="just"/>
            <a:r>
              <a:rPr lang="en-US" dirty="0" smtClean="0"/>
              <a:t>Overfitting </a:t>
            </a:r>
            <a:r>
              <a:rPr lang="en-US" dirty="0"/>
              <a:t>is fitting the training set accurately via complex curve and high order hypothesis but is not the solution as the error with unseen data is high.</a:t>
            </a:r>
            <a:r>
              <a:rPr lang="en-US" dirty="0"/>
              <a:t/>
            </a:r>
            <a:br>
              <a:rPr lang="en-US" dirty="0"/>
            </a:br>
            <a:r>
              <a:rPr lang="en-US" dirty="0"/>
              <a:t>While training a data model variance should be kept low.</a:t>
            </a:r>
            <a:endParaRPr lang="en-IN" dirty="0"/>
          </a:p>
        </p:txBody>
      </p:sp>
    </p:spTree>
    <p:extLst>
      <p:ext uri="{BB962C8B-B14F-4D97-AF65-F5344CB8AC3E}">
        <p14:creationId xmlns:p14="http://schemas.microsoft.com/office/powerpoint/2010/main" val="1943498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fontAlgn="base"/>
            <a:r>
              <a:rPr lang="en-IN" b="1" dirty="0"/>
              <a:t/>
            </a:r>
            <a:br>
              <a:rPr lang="en-IN" b="1" dirty="0"/>
            </a:br>
            <a:r>
              <a:rPr lang="en-IN" b="1" dirty="0" smtClean="0"/>
              <a:t>Bias </a:t>
            </a:r>
            <a:r>
              <a:rPr lang="en-IN" b="1" dirty="0"/>
              <a:t>Variance </a:t>
            </a:r>
            <a:r>
              <a:rPr lang="en-IN" b="1" dirty="0" smtClean="0"/>
              <a:t>Trade-off</a:t>
            </a:r>
            <a:r>
              <a:rPr lang="en-IN" dirty="0"/>
              <a:t/>
            </a:r>
            <a:br>
              <a:rPr lang="en-IN" dirty="0"/>
            </a:br>
            <a:r>
              <a:rPr lang="en-IN" dirty="0"/>
              <a:t/>
            </a:r>
            <a:br>
              <a:rPr lang="en-IN" dirty="0"/>
            </a:br>
            <a:endParaRPr lang="en-IN" dirty="0"/>
          </a:p>
        </p:txBody>
      </p:sp>
      <p:sp>
        <p:nvSpPr>
          <p:cNvPr id="3" name="Content Placeholder 2"/>
          <p:cNvSpPr>
            <a:spLocks noGrp="1"/>
          </p:cNvSpPr>
          <p:nvPr>
            <p:ph idx="1"/>
          </p:nvPr>
        </p:nvSpPr>
        <p:spPr>
          <a:xfrm>
            <a:off x="457200" y="1052736"/>
            <a:ext cx="8229600" cy="5073427"/>
          </a:xfrm>
        </p:spPr>
        <p:txBody>
          <a:bodyPr>
            <a:normAutofit fontScale="85000" lnSpcReduction="20000"/>
          </a:bodyPr>
          <a:lstStyle/>
          <a:p>
            <a:pPr algn="just" fontAlgn="base"/>
            <a:r>
              <a:rPr lang="en-US" dirty="0"/>
              <a:t>If the algorithm is too simple (hypothesis with linear eq.) then it may be on high bias and low variance condition and thus is error-prone. </a:t>
            </a:r>
            <a:endParaRPr lang="en-US" dirty="0" smtClean="0"/>
          </a:p>
          <a:p>
            <a:pPr algn="just" fontAlgn="base"/>
            <a:r>
              <a:rPr lang="en-US" dirty="0" smtClean="0"/>
              <a:t>If </a:t>
            </a:r>
            <a:r>
              <a:rPr lang="en-US" dirty="0"/>
              <a:t>algorithms fit too complex ( hypothesis with high degree eq.) then it may be on high variance and low bias. </a:t>
            </a:r>
            <a:endParaRPr lang="en-US" dirty="0" smtClean="0"/>
          </a:p>
          <a:p>
            <a:pPr algn="just" fontAlgn="base"/>
            <a:r>
              <a:rPr lang="en-US" dirty="0" smtClean="0"/>
              <a:t>In </a:t>
            </a:r>
            <a:r>
              <a:rPr lang="en-US" dirty="0"/>
              <a:t>the latter condition, the new entries will not perform well. Well, there is something between both of these conditions, known as Trade-off or Bias Variance Trade-off.</a:t>
            </a:r>
          </a:p>
          <a:p>
            <a:pPr algn="just" fontAlgn="base"/>
            <a:r>
              <a:rPr lang="en-US" dirty="0"/>
              <a:t>This tradeoff in complexity is why there is a tradeoff between bias and variance. An algorithm can’t be more complex and less complex at the same time. </a:t>
            </a:r>
          </a:p>
          <a:p>
            <a:pPr algn="just"/>
            <a:endParaRPr lang="en-IN" dirty="0"/>
          </a:p>
        </p:txBody>
      </p:sp>
    </p:spTree>
    <p:extLst>
      <p:ext uri="{BB962C8B-B14F-4D97-AF65-F5344CB8AC3E}">
        <p14:creationId xmlns:p14="http://schemas.microsoft.com/office/powerpoint/2010/main" val="34243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Underfitting</a:t>
            </a:r>
            <a:endParaRPr lang="en-IN" dirty="0"/>
          </a:p>
        </p:txBody>
      </p:sp>
      <p:sp>
        <p:nvSpPr>
          <p:cNvPr id="3" name="Content Placeholder 2"/>
          <p:cNvSpPr>
            <a:spLocks noGrp="1"/>
          </p:cNvSpPr>
          <p:nvPr>
            <p:ph idx="1"/>
          </p:nvPr>
        </p:nvSpPr>
        <p:spPr>
          <a:xfrm>
            <a:off x="457200" y="1268760"/>
            <a:ext cx="8229600" cy="4857403"/>
          </a:xfrm>
        </p:spPr>
        <p:txBody>
          <a:bodyPr>
            <a:normAutofit fontScale="70000" lnSpcReduction="20000"/>
          </a:bodyPr>
          <a:lstStyle/>
          <a:p>
            <a:pPr algn="just"/>
            <a:r>
              <a:rPr lang="en-US" dirty="0" smtClean="0"/>
              <a:t>A </a:t>
            </a:r>
            <a:r>
              <a:rPr lang="en-US" dirty="0"/>
              <a:t>statistical model or a machine learning algorithm is said to have </a:t>
            </a:r>
            <a:r>
              <a:rPr lang="en-US" dirty="0" err="1"/>
              <a:t>underfitting</a:t>
            </a:r>
            <a:r>
              <a:rPr lang="en-US" dirty="0"/>
              <a:t> when it cannot capture the underlying trend of the data, i.e., it only performs well on training data but performs poorly on testing data</a:t>
            </a:r>
            <a:r>
              <a:rPr lang="en-US" dirty="0" smtClean="0"/>
              <a:t>.</a:t>
            </a:r>
          </a:p>
          <a:p>
            <a:pPr algn="just"/>
            <a:r>
              <a:rPr lang="en-US" dirty="0" err="1" smtClean="0"/>
              <a:t>Underfitting</a:t>
            </a:r>
            <a:r>
              <a:rPr lang="en-US" dirty="0" smtClean="0"/>
              <a:t> </a:t>
            </a:r>
            <a:r>
              <a:rPr lang="en-US" dirty="0"/>
              <a:t>destroys the accuracy of our machine learning model. Its occurrence simply means that our model or the algorithm does not fit the data well enough. </a:t>
            </a:r>
            <a:endParaRPr lang="en-US" dirty="0" smtClean="0"/>
          </a:p>
          <a:p>
            <a:pPr algn="just"/>
            <a:r>
              <a:rPr lang="en-US" dirty="0" smtClean="0"/>
              <a:t>It </a:t>
            </a:r>
            <a:r>
              <a:rPr lang="en-US" dirty="0"/>
              <a:t>usually happens when we have fewer data to build an accurate model and also when we try to build a linear model with fewer non-linear data. </a:t>
            </a:r>
            <a:endParaRPr lang="en-US" dirty="0" smtClean="0"/>
          </a:p>
          <a:p>
            <a:pPr algn="just"/>
            <a:r>
              <a:rPr lang="en-US" dirty="0" smtClean="0"/>
              <a:t>In </a:t>
            </a:r>
            <a:r>
              <a:rPr lang="en-US" dirty="0"/>
              <a:t>such cases, the rules of the machine learning model are too easy and flexible to be applied to such minimal data and therefore the model will probably make a lot of wrong predictions. </a:t>
            </a:r>
            <a:endParaRPr lang="en-US" dirty="0" smtClean="0"/>
          </a:p>
          <a:p>
            <a:pPr algn="just"/>
            <a:r>
              <a:rPr lang="en-US" dirty="0" err="1" smtClean="0"/>
              <a:t>Underfitting</a:t>
            </a:r>
            <a:r>
              <a:rPr lang="en-US" dirty="0" smtClean="0"/>
              <a:t> </a:t>
            </a:r>
            <a:r>
              <a:rPr lang="en-US" dirty="0"/>
              <a:t>can be avoided by using more data and also reducing the features by feature selection. </a:t>
            </a:r>
            <a:endParaRPr lang="en-IN" dirty="0"/>
          </a:p>
        </p:txBody>
      </p:sp>
    </p:spTree>
    <p:extLst>
      <p:ext uri="{BB962C8B-B14F-4D97-AF65-F5344CB8AC3E}">
        <p14:creationId xmlns:p14="http://schemas.microsoft.com/office/powerpoint/2010/main" val="3949303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fontAlgn="base"/>
            <a:r>
              <a:rPr lang="en-IN" b="1" dirty="0"/>
              <a:t/>
            </a:r>
            <a:br>
              <a:rPr lang="en-IN" b="1" dirty="0"/>
            </a:br>
            <a:r>
              <a:rPr lang="en-IN" b="1" dirty="0" smtClean="0"/>
              <a:t/>
            </a:r>
            <a:br>
              <a:rPr lang="en-IN" b="1" dirty="0" smtClean="0"/>
            </a:br>
            <a:r>
              <a:rPr lang="en-IN" b="1" dirty="0" smtClean="0"/>
              <a:t>Reasons </a:t>
            </a:r>
            <a:r>
              <a:rPr lang="en-IN" b="1" dirty="0"/>
              <a:t>for</a:t>
            </a:r>
            <a:r>
              <a:rPr lang="en-IN" dirty="0"/>
              <a:t> </a:t>
            </a:r>
            <a:r>
              <a:rPr lang="en-IN" b="1" dirty="0" err="1" smtClean="0"/>
              <a:t>Underfitting</a:t>
            </a:r>
            <a:r>
              <a:rPr lang="en-IN" dirty="0"/>
              <a:t/>
            </a:r>
            <a:br>
              <a:rPr lang="en-IN" dirty="0"/>
            </a:br>
            <a:r>
              <a:rPr lang="en-IN" dirty="0"/>
              <a:t/>
            </a:r>
            <a:br>
              <a:rPr lang="en-IN" dirty="0"/>
            </a:br>
            <a:endParaRPr lang="en-IN" dirty="0"/>
          </a:p>
        </p:txBody>
      </p:sp>
      <p:sp>
        <p:nvSpPr>
          <p:cNvPr id="3" name="Content Placeholder 2"/>
          <p:cNvSpPr>
            <a:spLocks noGrp="1"/>
          </p:cNvSpPr>
          <p:nvPr>
            <p:ph idx="1"/>
          </p:nvPr>
        </p:nvSpPr>
        <p:spPr/>
        <p:txBody>
          <a:bodyPr/>
          <a:lstStyle/>
          <a:p>
            <a:pPr fontAlgn="base"/>
            <a:r>
              <a:rPr lang="en-US" dirty="0"/>
              <a:t>High bias and low variance </a:t>
            </a:r>
          </a:p>
          <a:p>
            <a:pPr fontAlgn="base"/>
            <a:r>
              <a:rPr lang="en-US" dirty="0"/>
              <a:t>The size of the training dataset used is not enough.</a:t>
            </a:r>
          </a:p>
          <a:p>
            <a:pPr fontAlgn="base"/>
            <a:r>
              <a:rPr lang="en-US" dirty="0"/>
              <a:t>The model is too simple.</a:t>
            </a:r>
          </a:p>
          <a:p>
            <a:pPr fontAlgn="base"/>
            <a:r>
              <a:rPr lang="en-US" dirty="0"/>
              <a:t>Training data is not cleaned and also contains noise in it.</a:t>
            </a:r>
          </a:p>
          <a:p>
            <a:pPr marL="0" indent="0">
              <a:buNone/>
            </a:pPr>
            <a:endParaRPr lang="en-IN" dirty="0"/>
          </a:p>
        </p:txBody>
      </p:sp>
    </p:spTree>
    <p:extLst>
      <p:ext uri="{BB962C8B-B14F-4D97-AF65-F5344CB8AC3E}">
        <p14:creationId xmlns:p14="http://schemas.microsoft.com/office/powerpoint/2010/main" val="3151870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t>Techniques to reduce </a:t>
            </a:r>
            <a:r>
              <a:rPr lang="en-US" b="1" dirty="0" err="1" smtClean="0"/>
              <a:t>underfitting</a:t>
            </a:r>
            <a:endParaRPr lang="en-IN" dirty="0"/>
          </a:p>
        </p:txBody>
      </p:sp>
      <p:sp>
        <p:nvSpPr>
          <p:cNvPr id="3" name="Content Placeholder 2"/>
          <p:cNvSpPr>
            <a:spLocks noGrp="1"/>
          </p:cNvSpPr>
          <p:nvPr>
            <p:ph idx="1"/>
          </p:nvPr>
        </p:nvSpPr>
        <p:spPr/>
        <p:txBody>
          <a:bodyPr/>
          <a:lstStyle/>
          <a:p>
            <a:pPr fontAlgn="base"/>
            <a:r>
              <a:rPr lang="en-US" dirty="0" smtClean="0"/>
              <a:t>Increase </a:t>
            </a:r>
            <a:r>
              <a:rPr lang="en-US" dirty="0"/>
              <a:t>model complexity</a:t>
            </a:r>
          </a:p>
          <a:p>
            <a:pPr fontAlgn="base"/>
            <a:r>
              <a:rPr lang="en-US" dirty="0"/>
              <a:t>Increase the number of features, performing feature engineering</a:t>
            </a:r>
          </a:p>
          <a:p>
            <a:pPr fontAlgn="base"/>
            <a:r>
              <a:rPr lang="en-US" dirty="0"/>
              <a:t>Remove noise from the data.</a:t>
            </a:r>
          </a:p>
          <a:p>
            <a:pPr fontAlgn="base"/>
            <a:r>
              <a:rPr lang="en-US" dirty="0"/>
              <a:t>Increase the number of epochs or increase the duration of training to get better results.</a:t>
            </a:r>
          </a:p>
          <a:p>
            <a:endParaRPr lang="en-IN" dirty="0"/>
          </a:p>
        </p:txBody>
      </p:sp>
    </p:spTree>
    <p:extLst>
      <p:ext uri="{BB962C8B-B14F-4D97-AF65-F5344CB8AC3E}">
        <p14:creationId xmlns:p14="http://schemas.microsoft.com/office/powerpoint/2010/main" val="3218376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47248" cy="850106"/>
          </a:xfrm>
        </p:spPr>
        <p:txBody>
          <a:bodyPr/>
          <a:lstStyle/>
          <a:p>
            <a:pPr algn="l"/>
            <a:r>
              <a:rPr lang="en-US" b="1" dirty="0"/>
              <a:t>Overfitting</a:t>
            </a:r>
            <a:endParaRPr lang="en-IN" dirty="0"/>
          </a:p>
        </p:txBody>
      </p:sp>
      <p:sp>
        <p:nvSpPr>
          <p:cNvPr id="3" name="Content Placeholder 2"/>
          <p:cNvSpPr>
            <a:spLocks noGrp="1"/>
          </p:cNvSpPr>
          <p:nvPr>
            <p:ph idx="1"/>
          </p:nvPr>
        </p:nvSpPr>
        <p:spPr>
          <a:xfrm>
            <a:off x="457200" y="1268760"/>
            <a:ext cx="8229600" cy="4857403"/>
          </a:xfrm>
        </p:spPr>
        <p:txBody>
          <a:bodyPr>
            <a:normAutofit fontScale="70000" lnSpcReduction="20000"/>
          </a:bodyPr>
          <a:lstStyle/>
          <a:p>
            <a:pPr algn="just"/>
            <a:r>
              <a:rPr lang="en-US" dirty="0" smtClean="0"/>
              <a:t>A </a:t>
            </a:r>
            <a:r>
              <a:rPr lang="en-US" dirty="0"/>
              <a:t>statistical model is said to be </a:t>
            </a:r>
            <a:r>
              <a:rPr lang="en-US" dirty="0" smtClean="0"/>
              <a:t>over fitted </a:t>
            </a:r>
            <a:r>
              <a:rPr lang="en-US" dirty="0"/>
              <a:t>when the model does not make accurate predictions on testing data. </a:t>
            </a:r>
            <a:endParaRPr lang="en-US" dirty="0" smtClean="0"/>
          </a:p>
          <a:p>
            <a:pPr algn="just"/>
            <a:r>
              <a:rPr lang="en-US" dirty="0" smtClean="0"/>
              <a:t>When </a:t>
            </a:r>
            <a:r>
              <a:rPr lang="en-US" dirty="0"/>
              <a:t>a model gets trained with so much data, it starts learning from the noise and inaccurate data entries in our data set. And when testing with test data results in High variance. </a:t>
            </a:r>
            <a:endParaRPr lang="en-US" dirty="0" smtClean="0"/>
          </a:p>
          <a:p>
            <a:pPr algn="just"/>
            <a:r>
              <a:rPr lang="en-US" dirty="0" smtClean="0"/>
              <a:t>Then </a:t>
            </a:r>
            <a:r>
              <a:rPr lang="en-US" dirty="0"/>
              <a:t>the model does not categorize the data correctly, because of too many details and noise. The causes of overfitting are the non-parametric and non-linear methods because these types of machine learning algorithms have more freedom in building the model based on the dataset and therefore they can really build unrealistic models. </a:t>
            </a:r>
            <a:endParaRPr lang="en-US" dirty="0" smtClean="0"/>
          </a:p>
          <a:p>
            <a:pPr algn="just"/>
            <a:r>
              <a:rPr lang="en-US" dirty="0" smtClean="0"/>
              <a:t>A </a:t>
            </a:r>
            <a:r>
              <a:rPr lang="en-US" dirty="0"/>
              <a:t>solution to avoid overfitting is using a linear algorithm if we have linear data or using the parameters like the maximal depth if we are using decision trees. </a:t>
            </a:r>
            <a:endParaRPr lang="en-IN" dirty="0"/>
          </a:p>
        </p:txBody>
      </p:sp>
    </p:spTree>
    <p:extLst>
      <p:ext uri="{BB962C8B-B14F-4D97-AF65-F5344CB8AC3E}">
        <p14:creationId xmlns:p14="http://schemas.microsoft.com/office/powerpoint/2010/main" val="306459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pPr fontAlgn="base"/>
            <a:r>
              <a:rPr lang="en-US" b="1" dirty="0" smtClean="0"/>
              <a:t/>
            </a:r>
            <a:br>
              <a:rPr lang="en-US" b="1" dirty="0" smtClean="0"/>
            </a:br>
            <a:r>
              <a:rPr lang="en-US" b="1" dirty="0"/>
              <a:t/>
            </a:r>
            <a:br>
              <a:rPr lang="en-US" b="1" dirty="0"/>
            </a:br>
            <a:r>
              <a:rPr lang="en-US" b="1" dirty="0" smtClean="0"/>
              <a:t>Reasons </a:t>
            </a:r>
            <a:r>
              <a:rPr lang="en-US" b="1" dirty="0"/>
              <a:t>for Overfitting are as follows:</a:t>
            </a:r>
            <a:br>
              <a:rPr lang="en-US" b="1" dirty="0"/>
            </a:br>
            <a:r>
              <a:rPr lang="en-US" dirty="0"/>
              <a:t/>
            </a:r>
            <a:br>
              <a:rPr lang="en-US" dirty="0"/>
            </a:br>
            <a:endParaRPr lang="en-IN" dirty="0"/>
          </a:p>
        </p:txBody>
      </p:sp>
      <p:sp>
        <p:nvSpPr>
          <p:cNvPr id="3" name="Content Placeholder 2"/>
          <p:cNvSpPr>
            <a:spLocks noGrp="1"/>
          </p:cNvSpPr>
          <p:nvPr>
            <p:ph idx="1"/>
          </p:nvPr>
        </p:nvSpPr>
        <p:spPr>
          <a:xfrm>
            <a:off x="457200" y="1124744"/>
            <a:ext cx="8229600" cy="5001419"/>
          </a:xfrm>
        </p:spPr>
        <p:txBody>
          <a:bodyPr/>
          <a:lstStyle/>
          <a:p>
            <a:pPr fontAlgn="base"/>
            <a:r>
              <a:rPr lang="en-US" dirty="0"/>
              <a:t>High variance and low bias </a:t>
            </a:r>
          </a:p>
          <a:p>
            <a:pPr fontAlgn="base"/>
            <a:r>
              <a:rPr lang="en-US" dirty="0"/>
              <a:t>The model is too complex</a:t>
            </a:r>
          </a:p>
          <a:p>
            <a:pPr fontAlgn="base"/>
            <a:r>
              <a:rPr lang="en-US" dirty="0"/>
              <a:t>The size of the training data </a:t>
            </a:r>
            <a:endParaRPr lang="en-IN" dirty="0" smtClean="0"/>
          </a:p>
          <a:p>
            <a:pPr fontAlgn="base"/>
            <a:endParaRPr lang="en-US" dirty="0"/>
          </a:p>
        </p:txBody>
      </p:sp>
    </p:spTree>
    <p:extLst>
      <p:ext uri="{BB962C8B-B14F-4D97-AF65-F5344CB8AC3E}">
        <p14:creationId xmlns:p14="http://schemas.microsoft.com/office/powerpoint/2010/main" val="2471843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pPr algn="l"/>
            <a:r>
              <a:rPr lang="en-US" b="1" dirty="0"/>
              <a:t>Techniques to reduce </a:t>
            </a:r>
            <a:r>
              <a:rPr lang="en-US" b="1" dirty="0" smtClean="0"/>
              <a:t>overfitting</a:t>
            </a:r>
            <a:endParaRPr lang="en-IN" dirty="0"/>
          </a:p>
        </p:txBody>
      </p:sp>
      <p:sp>
        <p:nvSpPr>
          <p:cNvPr id="3" name="Content Placeholder 2"/>
          <p:cNvSpPr>
            <a:spLocks noGrp="1"/>
          </p:cNvSpPr>
          <p:nvPr>
            <p:ph idx="1"/>
          </p:nvPr>
        </p:nvSpPr>
        <p:spPr>
          <a:xfrm>
            <a:off x="457200" y="1052736"/>
            <a:ext cx="8229600" cy="5073427"/>
          </a:xfrm>
        </p:spPr>
        <p:txBody>
          <a:bodyPr>
            <a:normAutofit/>
          </a:bodyPr>
          <a:lstStyle/>
          <a:p>
            <a:pPr fontAlgn="base"/>
            <a:r>
              <a:rPr lang="en-US" dirty="0" smtClean="0"/>
              <a:t>Increase </a:t>
            </a:r>
            <a:r>
              <a:rPr lang="en-US" dirty="0"/>
              <a:t>training data.</a:t>
            </a:r>
          </a:p>
          <a:p>
            <a:pPr fontAlgn="base"/>
            <a:r>
              <a:rPr lang="en-US" dirty="0"/>
              <a:t>Reduce model complexity.</a:t>
            </a:r>
          </a:p>
          <a:p>
            <a:pPr fontAlgn="base"/>
            <a:r>
              <a:rPr lang="en-US" dirty="0"/>
              <a:t>Early stopping during the training phase </a:t>
            </a:r>
            <a:endParaRPr lang="en-US" dirty="0" smtClean="0"/>
          </a:p>
          <a:p>
            <a:pPr fontAlgn="base"/>
            <a:r>
              <a:rPr lang="en-US" dirty="0" smtClean="0"/>
              <a:t>Have </a:t>
            </a:r>
            <a:r>
              <a:rPr lang="en-US" dirty="0"/>
              <a:t>an eye over the loss over the training period as soon as loss begins to increase stop training</a:t>
            </a:r>
            <a:r>
              <a:rPr lang="en-US" dirty="0" smtClean="0"/>
              <a:t>).</a:t>
            </a:r>
            <a:endParaRPr lang="en-US" dirty="0"/>
          </a:p>
          <a:p>
            <a:pPr fontAlgn="base"/>
            <a:r>
              <a:rPr lang="en-US" dirty="0"/>
              <a:t>Use dropout for neural networks to tackle overfitting.</a:t>
            </a:r>
          </a:p>
          <a:p>
            <a:pPr marL="0" indent="0">
              <a:buNone/>
            </a:pPr>
            <a:endParaRPr lang="en-IN" dirty="0"/>
          </a:p>
        </p:txBody>
      </p:sp>
    </p:spTree>
    <p:extLst>
      <p:ext uri="{BB962C8B-B14F-4D97-AF65-F5344CB8AC3E}">
        <p14:creationId xmlns:p14="http://schemas.microsoft.com/office/powerpoint/2010/main" val="318455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tasks </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Examples:</a:t>
            </a:r>
          </a:p>
          <a:p>
            <a:r>
              <a:rPr lang="en-IN" dirty="0" smtClean="0"/>
              <a:t>- Database mining</a:t>
            </a:r>
          </a:p>
          <a:p>
            <a:r>
              <a:rPr lang="en-IN" dirty="0" smtClean="0"/>
              <a:t>Large datasets from growth of automation/web.</a:t>
            </a:r>
          </a:p>
          <a:p>
            <a:r>
              <a:rPr lang="en-IN" dirty="0" smtClean="0"/>
              <a:t>E.g., Web click data, medical records, biology, engineering</a:t>
            </a:r>
          </a:p>
          <a:p>
            <a:r>
              <a:rPr lang="en-IN" dirty="0" smtClean="0"/>
              <a:t>- Applications can’t program by hand.</a:t>
            </a:r>
          </a:p>
          <a:p>
            <a:r>
              <a:rPr lang="en-IN" dirty="0" smtClean="0"/>
              <a:t>E.g., Autonomous helicopter, handwriting recognition, most of</a:t>
            </a:r>
          </a:p>
          <a:p>
            <a:r>
              <a:rPr lang="en-IN" dirty="0" smtClean="0"/>
              <a:t>Natural Language Processing (NLP), Computer Vision.</a:t>
            </a:r>
            <a:endParaRPr lang="en-IN" dirty="0"/>
          </a:p>
        </p:txBody>
      </p:sp>
    </p:spTree>
    <p:extLst>
      <p:ext uri="{BB962C8B-B14F-4D97-AF65-F5344CB8AC3E}">
        <p14:creationId xmlns:p14="http://schemas.microsoft.com/office/powerpoint/2010/main" val="16996125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954" y="1412776"/>
            <a:ext cx="8594525"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46230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“A computer program is said to learn from experience E with respect to</a:t>
            </a:r>
          </a:p>
          <a:p>
            <a:r>
              <a:rPr lang="en-US" dirty="0" smtClean="0"/>
              <a:t>some task </a:t>
            </a:r>
            <a:r>
              <a:rPr lang="en-US" b="1" dirty="0" smtClean="0"/>
              <a:t>T</a:t>
            </a:r>
            <a:r>
              <a:rPr lang="en-US" dirty="0" smtClean="0"/>
              <a:t> and some performance measure </a:t>
            </a:r>
            <a:r>
              <a:rPr lang="en-US" b="1" dirty="0" smtClean="0"/>
              <a:t>P</a:t>
            </a:r>
            <a:r>
              <a:rPr lang="en-US" dirty="0" smtClean="0"/>
              <a:t>, if its performance on </a:t>
            </a:r>
            <a:r>
              <a:rPr lang="en-US" b="1" dirty="0" smtClean="0"/>
              <a:t>T</a:t>
            </a:r>
            <a:r>
              <a:rPr lang="en-US" dirty="0" smtClean="0"/>
              <a:t>,</a:t>
            </a:r>
          </a:p>
          <a:p>
            <a:r>
              <a:rPr lang="en-US" dirty="0" smtClean="0"/>
              <a:t>as measured by </a:t>
            </a:r>
            <a:r>
              <a:rPr lang="en-US" b="1" dirty="0" smtClean="0"/>
              <a:t>P</a:t>
            </a:r>
            <a:r>
              <a:rPr lang="en-US" dirty="0" smtClean="0"/>
              <a:t>, improves with experience </a:t>
            </a:r>
            <a:r>
              <a:rPr lang="en-US" b="1" dirty="0" smtClean="0"/>
              <a:t>E</a:t>
            </a:r>
            <a:r>
              <a:rPr lang="en-US" dirty="0" smtClean="0"/>
              <a:t>.”</a:t>
            </a:r>
          </a:p>
          <a:p>
            <a:pPr marL="0" indent="0">
              <a:buNone/>
            </a:pPr>
            <a:endParaRPr lang="en-US" dirty="0" smtClean="0"/>
          </a:p>
          <a:p>
            <a:pPr marL="0" indent="0">
              <a:buNone/>
            </a:pPr>
            <a:r>
              <a:rPr lang="en-US" dirty="0" smtClean="0"/>
              <a:t>Suppose your email program watches which emails you do or do not mark as spam, and based on that learns how to better filter spam. What is the task T in this setting?</a:t>
            </a:r>
            <a:endParaRPr lang="en-IN" dirty="0"/>
          </a:p>
        </p:txBody>
      </p:sp>
    </p:spTree>
    <p:extLst>
      <p:ext uri="{BB962C8B-B14F-4D97-AF65-F5344CB8AC3E}">
        <p14:creationId xmlns:p14="http://schemas.microsoft.com/office/powerpoint/2010/main" val="9982260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lstStyle/>
          <a:p>
            <a:r>
              <a:rPr lang="en-US" dirty="0" smtClean="0"/>
              <a:t>Classifying emails as spam or not spam.</a:t>
            </a:r>
          </a:p>
          <a:p>
            <a:r>
              <a:rPr lang="en-US" dirty="0" smtClean="0"/>
              <a:t>Watching you label emails as spam or not spam.</a:t>
            </a:r>
          </a:p>
          <a:p>
            <a:r>
              <a:rPr lang="en-US" dirty="0" smtClean="0"/>
              <a:t>The number (or fraction) of emails correctly classified as spam/not spam.</a:t>
            </a:r>
          </a:p>
          <a:p>
            <a:r>
              <a:rPr lang="en-US" dirty="0" smtClean="0"/>
              <a:t>None of the above—this is not a machine learning problem.</a:t>
            </a:r>
            <a:endParaRPr lang="en-IN" dirty="0"/>
          </a:p>
        </p:txBody>
      </p:sp>
    </p:spTree>
    <p:extLst>
      <p:ext uri="{BB962C8B-B14F-4D97-AF65-F5344CB8AC3E}">
        <p14:creationId xmlns:p14="http://schemas.microsoft.com/office/powerpoint/2010/main" val="25921780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Learning</a:t>
            </a:r>
            <a:endParaRPr lang="en-IN" dirty="0"/>
          </a:p>
        </p:txBody>
      </p:sp>
      <p:sp>
        <p:nvSpPr>
          <p:cNvPr id="3" name="Content Placeholder 2"/>
          <p:cNvSpPr>
            <a:spLocks noGrp="1"/>
          </p:cNvSpPr>
          <p:nvPr>
            <p:ph idx="1"/>
          </p:nvPr>
        </p:nvSpPr>
        <p:spPr/>
        <p:txBody>
          <a:bodyPr/>
          <a:lstStyle/>
          <a:p>
            <a:r>
              <a:rPr lang="en-US" dirty="0"/>
              <a:t>We are going to loosely define learning as meaning getting better at some task through</a:t>
            </a:r>
          </a:p>
          <a:p>
            <a:pPr marL="0" indent="0">
              <a:buNone/>
            </a:pPr>
            <a:r>
              <a:rPr lang="en-IN" dirty="0"/>
              <a:t>practice.</a:t>
            </a:r>
          </a:p>
        </p:txBody>
      </p:sp>
    </p:spTree>
    <p:extLst>
      <p:ext uri="{BB962C8B-B14F-4D97-AF65-F5344CB8AC3E}">
        <p14:creationId xmlns:p14="http://schemas.microsoft.com/office/powerpoint/2010/main" val="30236863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machine leaning</a:t>
            </a:r>
            <a:endParaRPr lang="en-IN" dirty="0"/>
          </a:p>
        </p:txBody>
      </p:sp>
      <p:sp>
        <p:nvSpPr>
          <p:cNvPr id="3" name="Content Placeholder 2"/>
          <p:cNvSpPr>
            <a:spLocks noGrp="1"/>
          </p:cNvSpPr>
          <p:nvPr>
            <p:ph idx="1"/>
          </p:nvPr>
        </p:nvSpPr>
        <p:spPr/>
        <p:txBody>
          <a:bodyPr/>
          <a:lstStyle/>
          <a:p>
            <a:r>
              <a:rPr lang="en-US" dirty="0" smtClean="0"/>
              <a:t>Machine learning algorithms:</a:t>
            </a:r>
          </a:p>
          <a:p>
            <a:pPr lvl="1"/>
            <a:r>
              <a:rPr lang="en-US" dirty="0" smtClean="0"/>
              <a:t>Supervised learning</a:t>
            </a:r>
          </a:p>
          <a:p>
            <a:pPr lvl="1"/>
            <a:r>
              <a:rPr lang="en-US" dirty="0" smtClean="0"/>
              <a:t>Unsupervised learning</a:t>
            </a:r>
          </a:p>
          <a:p>
            <a:pPr lvl="1"/>
            <a:r>
              <a:rPr lang="en-US" dirty="0" smtClean="0"/>
              <a:t>Reinforcement learning</a:t>
            </a:r>
          </a:p>
          <a:p>
            <a:pPr lvl="1"/>
            <a:r>
              <a:rPr lang="en-IN" dirty="0" smtClean="0"/>
              <a:t>Evolutionary learning</a:t>
            </a:r>
            <a:endParaRPr lang="en-IN" dirty="0"/>
          </a:p>
        </p:txBody>
      </p:sp>
    </p:spTree>
    <p:extLst>
      <p:ext uri="{BB962C8B-B14F-4D97-AF65-F5344CB8AC3E}">
        <p14:creationId xmlns:p14="http://schemas.microsoft.com/office/powerpoint/2010/main" val="35612796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Housing price prediction.</a:t>
            </a:r>
          </a:p>
          <a:p>
            <a:r>
              <a:rPr lang="en-IN" dirty="0" smtClean="0"/>
              <a:t>Breast cancer (malignant, benign)</a:t>
            </a:r>
            <a:endParaRPr lang="en-IN" dirty="0"/>
          </a:p>
        </p:txBody>
      </p:sp>
    </p:spTree>
    <p:extLst>
      <p:ext uri="{BB962C8B-B14F-4D97-AF65-F5344CB8AC3E}">
        <p14:creationId xmlns:p14="http://schemas.microsoft.com/office/powerpoint/2010/main" val="29461739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TotalTime>
  <Words>1239</Words>
  <Application>Microsoft Office PowerPoint</Application>
  <PresentationFormat>On-screen Show (4:3)</PresentationFormat>
  <Paragraphs>122</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Chapter 1</vt:lpstr>
      <vt:lpstr>Definition of Machine Learning</vt:lpstr>
      <vt:lpstr>Machine Learning tasks </vt:lpstr>
      <vt:lpstr>PowerPoint Presentation</vt:lpstr>
      <vt:lpstr>Learning</vt:lpstr>
      <vt:lpstr>PowerPoint Presentation</vt:lpstr>
      <vt:lpstr>Learning</vt:lpstr>
      <vt:lpstr>Types of machine leaning</vt:lpstr>
      <vt:lpstr>PowerPoint Presentation</vt:lpstr>
      <vt:lpstr>Problem</vt:lpstr>
      <vt:lpstr>Solution</vt:lpstr>
      <vt:lpstr>PowerPoint Presentation</vt:lpstr>
      <vt:lpstr>PowerPoint Presentation</vt:lpstr>
      <vt:lpstr>PowerPoint Presentation</vt:lpstr>
      <vt:lpstr>Reinforcement Learning</vt:lpstr>
      <vt:lpstr>Reinforcement Learning or Not</vt:lpstr>
      <vt:lpstr>PowerPoint Presentation</vt:lpstr>
      <vt:lpstr>The machine learning process</vt:lpstr>
      <vt:lpstr>Bias</vt:lpstr>
      <vt:lpstr>Variance</vt:lpstr>
      <vt:lpstr> Bias Variance Trade-off  </vt:lpstr>
      <vt:lpstr>Underfitting</vt:lpstr>
      <vt:lpstr>  Reasons for Underfitting  </vt:lpstr>
      <vt:lpstr>Techniques to reduce underfitting</vt:lpstr>
      <vt:lpstr>Overfitting</vt:lpstr>
      <vt:lpstr>  Reasons for Overfitting are as follows:  </vt:lpstr>
      <vt:lpstr>Techniques to reduce overfitting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Admin</dc:creator>
  <cp:lastModifiedBy>Admin</cp:lastModifiedBy>
  <cp:revision>68</cp:revision>
  <dcterms:created xsi:type="dcterms:W3CDTF">2022-08-23T06:25:57Z</dcterms:created>
  <dcterms:modified xsi:type="dcterms:W3CDTF">2022-08-26T06:45:45Z</dcterms:modified>
</cp:coreProperties>
</file>