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525" r:id="rId3"/>
    <p:sldId id="526" r:id="rId4"/>
    <p:sldId id="527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73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58" r:id="rId26"/>
    <p:sldId id="549" r:id="rId27"/>
    <p:sldId id="550" r:id="rId28"/>
    <p:sldId id="551" r:id="rId29"/>
    <p:sldId id="612" r:id="rId30"/>
    <p:sldId id="658" r:id="rId31"/>
    <p:sldId id="576" r:id="rId32"/>
    <p:sldId id="578" r:id="rId33"/>
    <p:sldId id="579" r:id="rId34"/>
    <p:sldId id="580" r:id="rId35"/>
    <p:sldId id="581" r:id="rId36"/>
    <p:sldId id="582" r:id="rId37"/>
    <p:sldId id="583" r:id="rId38"/>
    <p:sldId id="584" r:id="rId39"/>
    <p:sldId id="585" r:id="rId40"/>
    <p:sldId id="586" r:id="rId41"/>
    <p:sldId id="587" r:id="rId42"/>
    <p:sldId id="613" r:id="rId43"/>
    <p:sldId id="614" r:id="rId44"/>
    <p:sldId id="657" r:id="rId45"/>
    <p:sldId id="559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73E"/>
    <a:srgbClr val="3333FF"/>
    <a:srgbClr val="C8E826"/>
    <a:srgbClr val="CE1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77" autoAdjust="0"/>
    <p:restoredTop sz="94894" autoAdjust="0"/>
  </p:normalViewPr>
  <p:slideViewPr>
    <p:cSldViewPr>
      <p:cViewPr>
        <p:scale>
          <a:sx n="100" d="100"/>
          <a:sy n="100" d="100"/>
        </p:scale>
        <p:origin x="-824" y="1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5448"/>
    </p:cViewPr>
  </p:sorterViewPr>
  <p:notesViewPr>
    <p:cSldViewPr>
      <p:cViewPr varScale="1">
        <p:scale>
          <a:sx n="50" d="100"/>
          <a:sy n="50" d="100"/>
        </p:scale>
        <p:origin x="-2688" y="-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1C4D8B-30D2-4FCD-A1C5-EE33AF3F6B4D}" type="datetimeFigureOut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E80C9D7-C14A-4A2A-A728-4FB98B872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6D89D7-4C5C-49B4-932A-E5535A152101}" type="datetimeFigureOut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5CBE7F-4B61-4F27-973D-4BB71C85B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459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CAAA2D-136B-4046-A334-5FDEA0C8DC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  <a:defRPr/>
            </a:pPr>
            <a:r>
              <a:rPr lang="en-US" dirty="0" smtClean="0"/>
              <a:t>Figure: A system is described by the partial descriptions in terms of the models (formal or semi formal). 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US" dirty="0" smtClean="0"/>
              <a:t>From model, either execution or by other means abstract test cases can be derived. Abstract test cases are portable to any implementation platform to generate concrete test cases.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US" dirty="0" smtClean="0"/>
              <a:t>Concrete test cases are used to test implementation of the systems.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 smtClean="0"/>
              <a:t>Model based testing promotes design driven testing.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 smtClean="0"/>
              <a:t>This leads to early planning and design of test cases in the development cycle.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 smtClean="0"/>
              <a:t>As concurrency is the property of he system, concurrency testing may be planned and designed early in the development cycle with the help of models.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 smtClean="0"/>
              <a:t>UML designs are one of the source of concurrency information at the design level.</a:t>
            </a:r>
          </a:p>
          <a:p>
            <a:pPr marL="228600" indent="-228600">
              <a:buFontTx/>
              <a:buAutoNum type="arabicPeriod"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With recent trend towards Model Driven Architecture (MDA) \cite{Poole2001}, the choice of UML models is natural source for concurrency information at the design level.</a:t>
            </a:r>
          </a:p>
          <a:p>
            <a:pPr>
              <a:defRPr/>
            </a:pPr>
            <a:r>
              <a:rPr lang="en-US" dirty="0" smtClean="0"/>
              <a:t>Image source -- http://en.wikipedia.org/wiki/Model-based_testing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FE74F-8AFC-4BF3-BDC4-4C8FD38D12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58C9A-9121-47D6-A806-3053F14CBE3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r>
              <a:rPr lang="en-US" smtClean="0"/>
              <a:t>Concurrent states : http://twu.seanho.com/11spr/cmpt166/uml/state.html</a:t>
            </a:r>
          </a:p>
          <a:p>
            <a:r>
              <a:rPr lang="en-US" smtClean="0"/>
              <a:t>Concurrent activity : http://twu.seanho.com/11spr/cmpt166/uml/#sequence-diagrams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1D50B-FFD2-421E-AD9F-6DEFB13A19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8B34A-2666-40EF-A0C4-21665F7E4FA7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36B1A-41C5-43FC-8239-EDB3EEFE4C8C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B748F-8016-421D-8D51-3F4CB042D6C6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E4EBE-E984-4FC9-91CD-9570FE23765F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78ABF-EF8F-4724-A8B1-E30B05C14BB0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73662-86D3-4372-BAF2-C73FA49BC243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FBF4CA8-7502-49F6-97B7-FABF8FE8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31B2B-CC35-401E-AC4E-226DE2483BED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C5429-4994-47AC-8137-F69C7B3FC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493C-44A5-4627-B75B-B42B338A5F44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EC959-2E3B-48A0-8A51-11BD36696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76C1-9D4E-496C-86D4-5C5E93D96E9E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E7860-A516-4C37-88BB-EA52275B6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47212-67E4-4315-91BB-0C14924DECB9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E2D22-17DA-4EB9-B00B-B2727D17F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0B0DF-E328-4236-B613-60A5E96F25A3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AAD4-EA7F-4D1F-8D2E-DFF3D716F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7D5A-FB59-45F6-883A-66E8081A2566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CFFB8-B3F4-438A-9A92-C77A6DDD2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5469-D34B-4BCC-895A-2F97849E5E6C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AD220-BF92-4D38-A28B-A26B8C216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3EE32-7524-4CF4-A068-519DD453D69A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50804-F3F9-4F1D-AEE5-720993E91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461B8-45AB-4E2D-ADC5-D62662C5798A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1D968-2D97-48D0-B5FB-338EB9A64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499C1-53B3-47A3-81B2-FC7CDF9EA85B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761AB-CE4B-4FBF-8A6C-C651BBED2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E28ABF5-F866-4010-AE2B-A678011625DC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Computer Science and Engineering, IIT Kharagpur.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6D853F1-2E8C-4BFF-AD29-6FE9B46AD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26" r:id="rId2"/>
    <p:sldLayoutId id="2147484734" r:id="rId3"/>
    <p:sldLayoutId id="2147484727" r:id="rId4"/>
    <p:sldLayoutId id="2147484728" r:id="rId5"/>
    <p:sldLayoutId id="2147484729" r:id="rId6"/>
    <p:sldLayoutId id="2147484730" r:id="rId7"/>
    <p:sldLayoutId id="2147484735" r:id="rId8"/>
    <p:sldLayoutId id="2147484736" r:id="rId9"/>
    <p:sldLayoutId id="2147484731" r:id="rId10"/>
    <p:sldLayoutId id="2147484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Microsoft_Excel_97-2003_Worksheet1.xls"/><Relationship Id="rId7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5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7"/>
          <p:cNvSpPr>
            <a:spLocks noGrp="1"/>
          </p:cNvSpPr>
          <p:nvPr>
            <p:ph type="subTitle" idx="1"/>
          </p:nvPr>
        </p:nvSpPr>
        <p:spPr>
          <a:xfrm>
            <a:off x="1143000" y="3733800"/>
            <a:ext cx="6400800" cy="457200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tx1"/>
                </a:solidFill>
              </a:rPr>
              <a:t>Nilkamal</a:t>
            </a:r>
            <a:r>
              <a:rPr lang="en-US" sz="2800" b="1" dirty="0" smtClean="0">
                <a:solidFill>
                  <a:schemeClr val="tx1"/>
                </a:solidFill>
              </a:rPr>
              <a:t> More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80010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Machine Learning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Classification and Clustering</a:t>
            </a:r>
            <a:endParaRPr sz="3600" b="1" dirty="0" smtClean="0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52400" y="6335713"/>
            <a:ext cx="876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>
                <a:latin typeface="+mn-lt"/>
              </a:rPr>
              <a:t>Department of Information Technology,  </a:t>
            </a:r>
            <a:r>
              <a:rPr lang="en-US" b="1" dirty="0" smtClean="0">
                <a:latin typeface="+mn-lt"/>
              </a:rPr>
              <a:t>FCRIT, </a:t>
            </a:r>
            <a:r>
              <a:rPr lang="en-US" b="1" dirty="0" err="1">
                <a:latin typeface="+mn-lt"/>
              </a:rPr>
              <a:t>Nerul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28600"/>
            <a:ext cx="41910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0"/>
            <a:ext cx="441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610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04800"/>
            <a:ext cx="3733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486400" y="2667000"/>
            <a:ext cx="3276600" cy="10668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What is the complexity of decision tree?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the data structure is tree the complexity is in order of log, but the cost of designing tree must be included.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11FD4-E58C-44E6-B229-0A0C9411DC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Quiz Time !!!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3513" y="989013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61706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819400" y="304800"/>
            <a:ext cx="4267200" cy="5334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+mn-lt"/>
              </a:rPr>
              <a:t>Basic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CBB0270-4272-46AE-87B8-F6437608C4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3513" y="9144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60563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066800"/>
            <a:ext cx="86106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Bayesian classifiers are statistical classifiers. </a:t>
            </a:r>
          </a:p>
          <a:p>
            <a:pPr marL="228600" indent="-228600" algn="just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They can predict class membership probabilities such as the probability that a given </a:t>
            </a:r>
            <a:r>
              <a:rPr lang="en-US" sz="2200" dirty="0" err="1" smtClean="0">
                <a:latin typeface="+mn-lt"/>
              </a:rPr>
              <a:t>tuple</a:t>
            </a:r>
            <a:r>
              <a:rPr lang="en-US" sz="2200" dirty="0" smtClean="0">
                <a:latin typeface="+mn-lt"/>
              </a:rPr>
              <a:t> belongs to a particular class.</a:t>
            </a:r>
          </a:p>
          <a:p>
            <a:pPr marL="228600" indent="-228600" algn="just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228600" indent="-228600" algn="just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Bayesian classification is based on Bayes’ theorem.</a:t>
            </a:r>
          </a:p>
          <a:p>
            <a:pPr marL="228600" indent="-228600" algn="just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Naive Bayesian classifiers assume that the effect of an attribute value on a given class is independent of the values of the other attributes. </a:t>
            </a:r>
          </a:p>
          <a:p>
            <a:pPr marL="228600" indent="-228600" algn="just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This assumption is called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class conditional independence</a:t>
            </a:r>
            <a:r>
              <a:rPr lang="en-US" sz="2200" dirty="0" smtClean="0">
                <a:latin typeface="+mn-lt"/>
              </a:rPr>
              <a:t>. It is made to simplify the computations involved and, in this sense, is considered “naive.”</a:t>
            </a:r>
          </a:p>
          <a:p>
            <a:pPr marL="228600" indent="-228600" algn="just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228600" indent="-228600" algn="just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228600" indent="-228600" algn="just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228600" indent="-228600" algn="just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228600" indent="-228600" algn="just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228600" indent="-228600" algn="just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228600" indent="-228600" algn="just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228600" indent="-228600" algn="just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5029200" cy="6096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+mn-lt"/>
              </a:rPr>
              <a:t>Bayes’  Theorem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3BFA0-B3BC-495D-B9F4-CF0A1628488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2292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763000" cy="5486400"/>
          </a:xfrm>
        </p:spPr>
        <p:txBody>
          <a:bodyPr/>
          <a:lstStyle/>
          <a:p>
            <a:r>
              <a:rPr lang="en-US" sz="2400" dirty="0" smtClean="0"/>
              <a:t>Let X be a data </a:t>
            </a:r>
            <a:r>
              <a:rPr lang="en-US" sz="2400" dirty="0" err="1" smtClean="0"/>
              <a:t>tuple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In Bayesian terms, X is considered “evidence.”  </a:t>
            </a:r>
          </a:p>
          <a:p>
            <a:r>
              <a:rPr lang="en-US" sz="2400" dirty="0" smtClean="0"/>
              <a:t>As usual, it is described by measurements made on a set of n attributes. </a:t>
            </a:r>
          </a:p>
          <a:p>
            <a:r>
              <a:rPr lang="en-US" sz="2400" dirty="0" smtClean="0"/>
              <a:t>Let H be some hypothesis such as that the data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X belongs to a specified class C.</a:t>
            </a:r>
          </a:p>
          <a:p>
            <a:r>
              <a:rPr lang="en-US" sz="2400" dirty="0" smtClean="0"/>
              <a:t> For classification problems, we want to determine P(H|X), the probability that the hypothesis H holds given the “evidence” or observed data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X. </a:t>
            </a:r>
          </a:p>
          <a:p>
            <a:r>
              <a:rPr lang="en-US" sz="2400" dirty="0" smtClean="0"/>
              <a:t>In other words, we are looking for the probability that </a:t>
            </a:r>
            <a:r>
              <a:rPr lang="en-US" sz="2400" dirty="0" err="1" smtClean="0"/>
              <a:t>tuple</a:t>
            </a:r>
            <a:r>
              <a:rPr lang="en-US" sz="2400" dirty="0" smtClean="0"/>
              <a:t> X belongs to class C, given that we know the attribute description of X.</a:t>
            </a:r>
          </a:p>
          <a:p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6172200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72440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934200" cy="639763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+mn-lt"/>
              </a:rPr>
              <a:t>Bayes’  Theorem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B8CADFD-041E-4849-B9A2-F9809E28409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68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250" indent="-34925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P(H|X) is the posterior probability, or a posteriori probability, of H conditioned on X. </a:t>
            </a:r>
          </a:p>
          <a:p>
            <a:pPr marL="349250" indent="-34925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For example, suppose our world of data </a:t>
            </a:r>
            <a:r>
              <a:rPr lang="en-US" sz="2400" dirty="0" err="1" smtClean="0">
                <a:latin typeface="+mn-lt"/>
              </a:rPr>
              <a:t>tuples</a:t>
            </a:r>
            <a:r>
              <a:rPr lang="en-US" sz="2400" dirty="0" smtClean="0">
                <a:latin typeface="+mn-lt"/>
              </a:rPr>
              <a:t> is confined to customers described by the attributes age and income, respectively, and that X is a 35-year-old customer with an income of $40,000. </a:t>
            </a:r>
          </a:p>
          <a:p>
            <a:pPr marL="349250" indent="-34925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Suppose that H is the hypothesis that our customer will buy a computer. </a:t>
            </a:r>
          </a:p>
          <a:p>
            <a:pPr marL="349250" indent="-34925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Then P(H|X) reflects the probability that customer X will buy a computer given that we know the customer’s age and income.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3513" y="10668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724400"/>
            <a:ext cx="320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Bayes’ Theorem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8839200" cy="5334000"/>
          </a:xfrm>
        </p:spPr>
        <p:txBody>
          <a:bodyPr/>
          <a:lstStyle/>
          <a:p>
            <a:pPr algn="just"/>
            <a:r>
              <a:rPr lang="en-US" sz="2400" dirty="0" smtClean="0"/>
              <a:t>In contrast, P(H) is the prior probability, or a priori probability, of H. </a:t>
            </a:r>
          </a:p>
          <a:p>
            <a:pPr algn="just"/>
            <a:r>
              <a:rPr lang="en-US" sz="2400" dirty="0" smtClean="0"/>
              <a:t>For our example, this is the probability that any given customer will buy a computer, regardless of age, income, or any other information, for that matter. </a:t>
            </a:r>
          </a:p>
          <a:p>
            <a:pPr algn="just"/>
            <a:r>
              <a:rPr lang="en-US" sz="2400" dirty="0" smtClean="0"/>
              <a:t>The posterior probability, P(H|X), is based on more information (e.g., customer information) than the prior probability, P(H), which is independent of X.</a:t>
            </a:r>
          </a:p>
          <a:p>
            <a:pPr algn="just"/>
            <a:r>
              <a:rPr lang="en-US" sz="2400" dirty="0" smtClean="0"/>
              <a:t>Similarly, P(X|H) is the posterior probability of X conditioned on H. </a:t>
            </a:r>
          </a:p>
          <a:p>
            <a:pPr algn="just"/>
            <a:r>
              <a:rPr lang="en-US" sz="2400" dirty="0" smtClean="0"/>
              <a:t>That is, it is the probability that a customer, X, is 35 years old and earns $40,000, given that we know the customer will buy a computer.</a:t>
            </a:r>
          </a:p>
          <a:p>
            <a:pPr algn="just"/>
            <a:r>
              <a:rPr lang="en-US" sz="2400" dirty="0" smtClean="0"/>
              <a:t>P(X) is the prior probability of X. </a:t>
            </a:r>
          </a:p>
          <a:p>
            <a:pPr algn="just"/>
            <a:r>
              <a:rPr lang="en-US" sz="2400" dirty="0" smtClean="0"/>
              <a:t>Using our example, it is the probability that a person from our set of customers is 35 years old and earns $40,000.</a:t>
            </a:r>
          </a:p>
          <a:p>
            <a:pPr algn="just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7860-A516-4C37-88BB-EA52275B68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0"/>
            <a:ext cx="18859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458200" cy="3962400"/>
          </a:xfrm>
        </p:spPr>
        <p:txBody>
          <a:bodyPr/>
          <a:lstStyle/>
          <a:p>
            <a:pPr algn="just"/>
            <a:r>
              <a:rPr lang="en-US" sz="2400" dirty="0" smtClean="0"/>
              <a:t>The naïve Bayesian classifier, or simple Bayesian classifier, works as follows: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Let D be a training set of </a:t>
            </a:r>
            <a:r>
              <a:rPr lang="en-US" sz="2400" dirty="0" err="1" smtClean="0">
                <a:cs typeface="Times New Roman" pitchFamily="18" charset="0"/>
              </a:rPr>
              <a:t>tuples</a:t>
            </a:r>
            <a:r>
              <a:rPr lang="en-US" sz="2400" dirty="0" smtClean="0">
                <a:cs typeface="Times New Roman" pitchFamily="18" charset="0"/>
              </a:rPr>
              <a:t> and their associated class labels. As usual, each </a:t>
            </a:r>
            <a:r>
              <a:rPr lang="en-US" sz="2400" dirty="0" err="1" smtClean="0">
                <a:cs typeface="Times New Roman" pitchFamily="18" charset="0"/>
              </a:rPr>
              <a:t>tuple</a:t>
            </a:r>
            <a:r>
              <a:rPr lang="en-US" sz="2400" dirty="0" smtClean="0">
                <a:cs typeface="Times New Roman" pitchFamily="18" charset="0"/>
              </a:rPr>
              <a:t> is represented by an n-dimensional attribute vector, X ={ x1, x2, : : : , </a:t>
            </a:r>
            <a:r>
              <a:rPr lang="en-US" sz="2400" dirty="0" err="1" smtClean="0">
                <a:cs typeface="Times New Roman" pitchFamily="18" charset="0"/>
              </a:rPr>
              <a:t>xn</a:t>
            </a:r>
            <a:r>
              <a:rPr lang="en-US" sz="2400" dirty="0" smtClean="0">
                <a:cs typeface="Times New Roman" pitchFamily="18" charset="0"/>
              </a:rPr>
              <a:t>}, depicting n measurements made on the </a:t>
            </a:r>
            <a:r>
              <a:rPr lang="en-US" sz="2400" dirty="0" err="1" smtClean="0">
                <a:cs typeface="Times New Roman" pitchFamily="18" charset="0"/>
              </a:rPr>
              <a:t>tuple</a:t>
            </a:r>
            <a:r>
              <a:rPr lang="en-US" sz="2400" dirty="0" smtClean="0">
                <a:cs typeface="Times New Roman" pitchFamily="18" charset="0"/>
              </a:rPr>
              <a:t> from n attributes, respectively, A1, A2, : : : , An.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Suppose that there are m classes, C1, C2, : : : , Cm. Given a </a:t>
            </a:r>
            <a:r>
              <a:rPr lang="en-US" sz="2400" dirty="0" err="1" smtClean="0">
                <a:cs typeface="Times New Roman" pitchFamily="18" charset="0"/>
              </a:rPr>
              <a:t>tuple</a:t>
            </a:r>
            <a:r>
              <a:rPr lang="en-US" sz="2400" dirty="0" smtClean="0">
                <a:cs typeface="Times New Roman" pitchFamily="18" charset="0"/>
              </a:rPr>
              <a:t>, X, the classifier will predict that X belongs to the class having the highest posterior probability, conditioned on X. That is, the </a:t>
            </a:r>
            <a:r>
              <a:rPr lang="en-US" sz="2400" dirty="0" err="1" smtClean="0">
                <a:cs typeface="Times New Roman" pitchFamily="18" charset="0"/>
              </a:rPr>
              <a:t>na¨ıve</a:t>
            </a:r>
            <a:r>
              <a:rPr lang="en-US" sz="2400" dirty="0" smtClean="0">
                <a:cs typeface="Times New Roman" pitchFamily="18" charset="0"/>
              </a:rPr>
              <a:t> Bayesian classifier predicts that </a:t>
            </a:r>
            <a:r>
              <a:rPr lang="en-US" sz="2400" dirty="0" err="1" smtClean="0">
                <a:cs typeface="Times New Roman" pitchFamily="18" charset="0"/>
              </a:rPr>
              <a:t>tuple</a:t>
            </a:r>
            <a:r>
              <a:rPr lang="en-US" sz="2400" dirty="0" smtClean="0">
                <a:cs typeface="Times New Roman" pitchFamily="18" charset="0"/>
              </a:rPr>
              <a:t> X belongs to the class </a:t>
            </a:r>
            <a:r>
              <a:rPr lang="en-US" sz="2400" dirty="0" err="1" smtClean="0">
                <a:cs typeface="Times New Roman" pitchFamily="18" charset="0"/>
              </a:rPr>
              <a:t>Ci</a:t>
            </a:r>
            <a:r>
              <a:rPr lang="en-US" sz="2400" dirty="0" smtClean="0">
                <a:cs typeface="Times New Roman" pitchFamily="18" charset="0"/>
              </a:rPr>
              <a:t> if and only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25B2D-1658-49B5-936C-E60CBE715C6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28800" y="152400"/>
            <a:ext cx="6019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Naive Bayesian Classification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CDFA20C2-8E19-4E89-B211-1A00CD1F05B2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17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3513" y="9144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60563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029200"/>
            <a:ext cx="487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457200" indent="-457200" algn="just">
              <a:buNone/>
            </a:pPr>
            <a:r>
              <a:rPr lang="en-US" sz="2400" dirty="0" smtClean="0"/>
              <a:t>2.  Thus, we maximize P(</a:t>
            </a:r>
            <a:r>
              <a:rPr lang="en-US" sz="2400" dirty="0" err="1" smtClean="0"/>
              <a:t>Ci|X</a:t>
            </a:r>
            <a:r>
              <a:rPr lang="en-US" sz="2400" dirty="0" smtClean="0"/>
              <a:t>). The class </a:t>
            </a:r>
            <a:r>
              <a:rPr lang="en-US" sz="2400" dirty="0" err="1" smtClean="0"/>
              <a:t>Ci</a:t>
            </a:r>
            <a:r>
              <a:rPr lang="en-US" sz="2400" dirty="0" smtClean="0"/>
              <a:t> for which P(</a:t>
            </a:r>
            <a:r>
              <a:rPr lang="en-US" sz="2400" dirty="0" err="1" smtClean="0"/>
              <a:t>Ci|X</a:t>
            </a:r>
            <a:r>
              <a:rPr lang="en-US" sz="2400" dirty="0" smtClean="0"/>
              <a:t>) is maximized is called the maximum posteriori hypothesis. By Bayes’ theorem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2C803-B8F6-4387-9370-A97D0C57EC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76200"/>
            <a:ext cx="6934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Naïve Bayesian Classification</a:t>
            </a:r>
            <a:endParaRPr lang="en-US" sz="3200" b="1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D577AEF5-8C23-4ED4-9661-2C6302E2423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18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60563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764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28600" y="2600742"/>
            <a:ext cx="8534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200" dirty="0" smtClean="0">
                <a:latin typeface="+mn-lt"/>
              </a:rPr>
              <a:t>3.   As P(X) is constant for all classes, only P(</a:t>
            </a:r>
            <a:r>
              <a:rPr lang="en-US" sz="2200" dirty="0" err="1" smtClean="0">
                <a:latin typeface="+mn-lt"/>
              </a:rPr>
              <a:t>X|Ci</a:t>
            </a:r>
            <a:r>
              <a:rPr lang="en-US" sz="2200" dirty="0" smtClean="0">
                <a:latin typeface="+mn-lt"/>
              </a:rPr>
              <a:t>)/P(</a:t>
            </a:r>
            <a:r>
              <a:rPr lang="en-US" sz="2200" dirty="0" err="1" smtClean="0">
                <a:latin typeface="+mn-lt"/>
              </a:rPr>
              <a:t>Ci</a:t>
            </a:r>
            <a:r>
              <a:rPr lang="en-US" sz="2200" dirty="0" smtClean="0">
                <a:latin typeface="+mn-lt"/>
              </a:rPr>
              <a:t>) needs to be maximized. If the class prior probabilities are not known, then it is commonly assumed that the classes are equally likely, that is, P(C1)= P(C2) =, …, = P(Cm), and we would therefore maximize P(</a:t>
            </a:r>
            <a:r>
              <a:rPr lang="en-US" sz="2200" dirty="0" err="1" smtClean="0">
                <a:latin typeface="+mn-lt"/>
              </a:rPr>
              <a:t>X|Ci</a:t>
            </a:r>
            <a:r>
              <a:rPr lang="en-US" sz="2200" dirty="0" smtClean="0">
                <a:latin typeface="+mn-lt"/>
              </a:rPr>
              <a:t>). Otherwise, we maximize P(</a:t>
            </a:r>
            <a:r>
              <a:rPr lang="en-US" sz="2200" dirty="0" err="1" smtClean="0">
                <a:latin typeface="+mn-lt"/>
              </a:rPr>
              <a:t>X|Ci</a:t>
            </a:r>
            <a:r>
              <a:rPr lang="en-US" sz="2200" dirty="0" smtClean="0">
                <a:latin typeface="+mn-lt"/>
              </a:rPr>
              <a:t>)P(</a:t>
            </a:r>
            <a:r>
              <a:rPr lang="en-US" sz="2200" dirty="0" err="1" smtClean="0">
                <a:latin typeface="+mn-lt"/>
              </a:rPr>
              <a:t>Ci</a:t>
            </a:r>
            <a:r>
              <a:rPr lang="en-US" sz="2200" dirty="0" smtClean="0">
                <a:latin typeface="+mn-lt"/>
              </a:rPr>
              <a:t>). Note that the class prior probabilities may be estimated by P(</a:t>
            </a:r>
            <a:r>
              <a:rPr lang="en-US" sz="2200" dirty="0" err="1" smtClean="0">
                <a:latin typeface="+mn-lt"/>
              </a:rPr>
              <a:t>Ci</a:t>
            </a:r>
            <a:r>
              <a:rPr lang="en-US" sz="2200" dirty="0" smtClean="0">
                <a:latin typeface="+mn-lt"/>
              </a:rPr>
              <a:t>) = |C</a:t>
            </a:r>
            <a:r>
              <a:rPr lang="en-US" sz="2200" baseline="-25000" dirty="0" smtClean="0">
                <a:latin typeface="+mn-lt"/>
              </a:rPr>
              <a:t>i,D</a:t>
            </a:r>
            <a:r>
              <a:rPr lang="en-US" sz="2200" dirty="0" smtClean="0">
                <a:latin typeface="+mn-lt"/>
              </a:rPr>
              <a:t>|/|D|, where |C</a:t>
            </a:r>
            <a:r>
              <a:rPr lang="en-US" sz="2200" baseline="-25000" dirty="0" smtClean="0">
                <a:latin typeface="+mn-lt"/>
              </a:rPr>
              <a:t>i,D</a:t>
            </a:r>
            <a:r>
              <a:rPr lang="en-US" sz="2200" dirty="0" smtClean="0">
                <a:latin typeface="+mn-lt"/>
              </a:rPr>
              <a:t>| is the number of training </a:t>
            </a:r>
            <a:r>
              <a:rPr lang="en-US" sz="2200" dirty="0" err="1" smtClean="0">
                <a:latin typeface="+mn-lt"/>
              </a:rPr>
              <a:t>tuples</a:t>
            </a:r>
            <a:r>
              <a:rPr lang="en-US" sz="2200" dirty="0" smtClean="0">
                <a:latin typeface="+mn-lt"/>
              </a:rPr>
              <a:t> of class </a:t>
            </a:r>
            <a:r>
              <a:rPr lang="en-US" sz="2200" dirty="0" err="1" smtClean="0">
                <a:latin typeface="+mn-lt"/>
              </a:rPr>
              <a:t>Ci</a:t>
            </a:r>
            <a:r>
              <a:rPr lang="en-US" sz="2200" dirty="0" smtClean="0">
                <a:latin typeface="+mn-lt"/>
              </a:rPr>
              <a:t> in D.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7F0939-C2CD-4093-A1A8-7E0C0CFD4BD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6850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61706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7" name="Title 1"/>
          <p:cNvSpPr>
            <a:spLocks noGrp="1"/>
          </p:cNvSpPr>
          <p:nvPr>
            <p:ph type="title"/>
          </p:nvPr>
        </p:nvSpPr>
        <p:spPr>
          <a:xfrm>
            <a:off x="1752600" y="228601"/>
            <a:ext cx="6400800" cy="533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Naïve Bayesian Classification</a:t>
            </a:r>
            <a:endParaRPr lang="en-US" sz="3200" b="1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2400" y="838200"/>
            <a:ext cx="8763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sz="2400" dirty="0" smtClean="0">
                <a:latin typeface="+mn-lt"/>
              </a:rPr>
              <a:t>Given data sets with many attributes, it would be extremely computationally expensive to compute P(</a:t>
            </a:r>
            <a:r>
              <a:rPr lang="en-US" sz="2400" dirty="0" err="1" smtClean="0">
                <a:latin typeface="+mn-lt"/>
              </a:rPr>
              <a:t>X|Ci</a:t>
            </a:r>
            <a:r>
              <a:rPr lang="en-US" sz="2400" dirty="0" smtClean="0">
                <a:latin typeface="+mn-lt"/>
              </a:rPr>
              <a:t>). To reduce computation in evaluating P(</a:t>
            </a:r>
            <a:r>
              <a:rPr lang="en-US" sz="2400" dirty="0" err="1" smtClean="0">
                <a:latin typeface="+mn-lt"/>
              </a:rPr>
              <a:t>X|Ci</a:t>
            </a:r>
            <a:r>
              <a:rPr lang="en-US" sz="2400" dirty="0" smtClean="0">
                <a:latin typeface="+mn-lt"/>
              </a:rPr>
              <a:t>), the </a:t>
            </a:r>
            <a:r>
              <a:rPr lang="en-US" sz="2400" dirty="0" err="1" smtClean="0">
                <a:latin typeface="+mn-lt"/>
              </a:rPr>
              <a:t>na¨ıve</a:t>
            </a:r>
            <a:r>
              <a:rPr lang="en-US" sz="2400" dirty="0" smtClean="0">
                <a:latin typeface="+mn-lt"/>
              </a:rPr>
              <a:t> assumption of class-conditional independence is made. This presumes that the attributes’ values are conditionally independent of one another, given the class label of the </a:t>
            </a:r>
            <a:r>
              <a:rPr lang="en-US" sz="2400" dirty="0" err="1" smtClean="0">
                <a:latin typeface="+mn-lt"/>
              </a:rPr>
              <a:t>tuple</a:t>
            </a:r>
            <a:r>
              <a:rPr lang="en-US" sz="2400" dirty="0" smtClean="0">
                <a:latin typeface="+mn-lt"/>
              </a:rPr>
              <a:t> (i.e., that there are no dependence relationships among the attributes). Thus,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86200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400800" y="685800"/>
            <a:ext cx="914400" cy="541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1371600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sz="2400" dirty="0" smtClean="0"/>
              <a:t>To predict the class label of X, P(</a:t>
            </a:r>
            <a:r>
              <a:rPr lang="en-US" sz="2400" dirty="0" err="1" smtClean="0"/>
              <a:t>X|Ci</a:t>
            </a:r>
            <a:r>
              <a:rPr lang="en-US" sz="2400" dirty="0" smtClean="0"/>
              <a:t>)P(</a:t>
            </a:r>
            <a:r>
              <a:rPr lang="en-US" sz="2400" dirty="0" err="1" smtClean="0"/>
              <a:t>Ci</a:t>
            </a:r>
            <a:r>
              <a:rPr lang="en-US" sz="2400" dirty="0" smtClean="0"/>
              <a:t>) is evaluated for each class </a:t>
            </a:r>
            <a:r>
              <a:rPr lang="en-US" sz="2400" dirty="0" err="1" smtClean="0"/>
              <a:t>Ci</a:t>
            </a:r>
            <a:r>
              <a:rPr lang="en-US" sz="2400" dirty="0" smtClean="0"/>
              <a:t> . The classifier predicts that the class label of </a:t>
            </a:r>
            <a:r>
              <a:rPr lang="en-US" sz="2400" dirty="0" err="1" smtClean="0"/>
              <a:t>tuple</a:t>
            </a:r>
            <a:r>
              <a:rPr lang="en-US" sz="2400" dirty="0" smtClean="0"/>
              <a:t> X is the class </a:t>
            </a:r>
            <a:r>
              <a:rPr lang="en-US" sz="2400" dirty="0" err="1" smtClean="0"/>
              <a:t>Ci</a:t>
            </a:r>
            <a:r>
              <a:rPr lang="en-US" sz="2400" dirty="0" smtClean="0"/>
              <a:t> if and only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ED3A3-BD01-47AA-BA6B-55FD0E11DCE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00200" y="152400"/>
            <a:ext cx="69342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Naïve Bayesian Classification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3513" y="10668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61706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14600"/>
            <a:ext cx="617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388620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n-lt"/>
              </a:rPr>
              <a:t>In other words, the predicted class label is the class </a:t>
            </a:r>
            <a:r>
              <a:rPr lang="en-US" sz="2200" dirty="0" err="1" smtClean="0">
                <a:latin typeface="+mn-lt"/>
              </a:rPr>
              <a:t>Ci</a:t>
            </a:r>
            <a:r>
              <a:rPr lang="en-US" sz="2200" dirty="0" smtClean="0">
                <a:latin typeface="+mn-lt"/>
              </a:rPr>
              <a:t> for which P(</a:t>
            </a:r>
            <a:r>
              <a:rPr lang="en-US" sz="2200" b="1" dirty="0" err="1" smtClean="0">
                <a:latin typeface="+mn-lt"/>
              </a:rPr>
              <a:t>X|Ci</a:t>
            </a:r>
            <a:r>
              <a:rPr lang="en-US" sz="2200" b="1" dirty="0" smtClean="0">
                <a:latin typeface="+mn-lt"/>
              </a:rPr>
              <a:t>)/P(</a:t>
            </a:r>
            <a:r>
              <a:rPr lang="en-US" sz="2200" b="1" dirty="0" err="1" smtClean="0">
                <a:latin typeface="+mn-lt"/>
              </a:rPr>
              <a:t>Ci</a:t>
            </a:r>
            <a:r>
              <a:rPr lang="en-US" sz="2200" b="1" dirty="0" smtClean="0">
                <a:latin typeface="+mn-lt"/>
              </a:rPr>
              <a:t>) is the </a:t>
            </a:r>
            <a:r>
              <a:rPr lang="en-US" sz="2200" dirty="0" smtClean="0">
                <a:latin typeface="+mn-lt"/>
              </a:rPr>
              <a:t>maximum.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400800" y="685800"/>
            <a:ext cx="914400" cy="541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7860-A516-4C37-88BB-EA52275B68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4793"/>
            <a:ext cx="7772400" cy="56867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</a:rPr>
              <a:t>Example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763000" cy="2667000"/>
          </a:xfrm>
        </p:spPr>
        <p:txBody>
          <a:bodyPr/>
          <a:lstStyle/>
          <a:p>
            <a:pPr algn="just"/>
            <a:r>
              <a:rPr lang="en-US" sz="2400" dirty="0" smtClean="0"/>
              <a:t>The data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are described by the attributes age, income, student, and credit rating. </a:t>
            </a:r>
          </a:p>
          <a:p>
            <a:pPr algn="just"/>
            <a:r>
              <a:rPr lang="en-US" sz="2400" dirty="0" smtClean="0"/>
              <a:t>The class label attribute, buys computer, has two distinct values  </a:t>
            </a:r>
            <a:r>
              <a:rPr lang="en-US" sz="2200" dirty="0" smtClean="0"/>
              <a:t>namely, {yes, no}). </a:t>
            </a:r>
          </a:p>
          <a:p>
            <a:pPr algn="just"/>
            <a:r>
              <a:rPr lang="en-US" sz="2400" dirty="0" smtClean="0"/>
              <a:t>Let C1 correspond to the class buys computer D yes and C2 correspond to buys computer D no. The </a:t>
            </a:r>
            <a:r>
              <a:rPr lang="en-US" sz="2400" dirty="0" err="1" smtClean="0"/>
              <a:t>tuple</a:t>
            </a:r>
            <a:r>
              <a:rPr lang="en-US" sz="2400" dirty="0" smtClean="0"/>
              <a:t> we wish to classify is</a:t>
            </a:r>
          </a:p>
          <a:p>
            <a:pPr algn="just"/>
            <a:endParaRPr lang="en-US" sz="23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9624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7860-A516-4C37-88BB-EA52275B68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4793"/>
            <a:ext cx="7772400" cy="56867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</a:rPr>
              <a:t>Example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763000" cy="1371600"/>
          </a:xfrm>
        </p:spPr>
        <p:txBody>
          <a:bodyPr/>
          <a:lstStyle/>
          <a:p>
            <a:pPr algn="just"/>
            <a:r>
              <a:rPr lang="en-US" sz="2400" dirty="0" smtClean="0"/>
              <a:t>We need to maximize P(</a:t>
            </a:r>
            <a:r>
              <a:rPr lang="en-US" sz="2400" dirty="0" err="1" smtClean="0"/>
              <a:t>X|Ci</a:t>
            </a:r>
            <a:r>
              <a:rPr lang="en-US" sz="2400" dirty="0" smtClean="0"/>
              <a:t>)P(</a:t>
            </a:r>
            <a:r>
              <a:rPr lang="en-US" sz="2400" dirty="0" err="1" smtClean="0"/>
              <a:t>Ci</a:t>
            </a:r>
            <a:r>
              <a:rPr lang="en-US" sz="2400" dirty="0" smtClean="0"/>
              <a:t>), for </a:t>
            </a:r>
            <a:r>
              <a:rPr lang="en-US" sz="2400" dirty="0" err="1" smtClean="0"/>
              <a:t>i</a:t>
            </a:r>
            <a:r>
              <a:rPr lang="en-US" sz="2400" dirty="0" smtClean="0"/>
              <a:t>=1, 2. </a:t>
            </a:r>
          </a:p>
          <a:p>
            <a:pPr algn="just"/>
            <a:r>
              <a:rPr lang="en-US" sz="2400" dirty="0" smtClean="0"/>
              <a:t>P(</a:t>
            </a:r>
            <a:r>
              <a:rPr lang="en-US" sz="2400" dirty="0" err="1" smtClean="0"/>
              <a:t>Ci</a:t>
            </a:r>
            <a:r>
              <a:rPr lang="en-US" sz="2400" dirty="0" smtClean="0"/>
              <a:t>), the prior probability of each class, can be computed based on the training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 smtClean="0"/>
          </a:p>
          <a:p>
            <a:pPr algn="just"/>
            <a:endParaRPr lang="en-US" sz="23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556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581400"/>
            <a:ext cx="533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876800"/>
            <a:ext cx="518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57150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172200"/>
            <a:ext cx="5029200" cy="58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7860-A516-4C37-88BB-EA52275B68E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4793"/>
            <a:ext cx="7772400" cy="56867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</a:rPr>
              <a:t>Example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" y="60563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457200" y="1828800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these probabilities, we obtain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362200"/>
            <a:ext cx="8001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191000"/>
            <a:ext cx="693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219200" y="38862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Similarly,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4648200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n-lt"/>
              </a:rPr>
              <a:t>To find the class, </a:t>
            </a:r>
            <a:r>
              <a:rPr lang="en-US" sz="2200" i="1" dirty="0" err="1" smtClean="0">
                <a:latin typeface="+mn-lt"/>
              </a:rPr>
              <a:t>Ci</a:t>
            </a:r>
            <a:r>
              <a:rPr lang="en-US" sz="2200" i="1" dirty="0" smtClean="0">
                <a:latin typeface="+mn-lt"/>
              </a:rPr>
              <a:t> , that maximizes P(</a:t>
            </a:r>
            <a:r>
              <a:rPr lang="en-US" sz="2200" b="1" i="1" dirty="0" err="1" smtClean="0">
                <a:latin typeface="+mn-lt"/>
              </a:rPr>
              <a:t>X|Ci</a:t>
            </a:r>
            <a:r>
              <a:rPr lang="en-US" sz="2200" b="1" i="1" dirty="0" smtClean="0">
                <a:latin typeface="+mn-lt"/>
              </a:rPr>
              <a:t>)P(</a:t>
            </a:r>
            <a:r>
              <a:rPr lang="en-US" sz="2200" b="1" i="1" dirty="0" err="1" smtClean="0">
                <a:latin typeface="+mn-lt"/>
              </a:rPr>
              <a:t>Ci</a:t>
            </a:r>
            <a:r>
              <a:rPr lang="en-US" sz="2200" b="1" i="1" dirty="0" smtClean="0">
                <a:latin typeface="+mn-lt"/>
              </a:rPr>
              <a:t>), we compute</a:t>
            </a:r>
            <a:endParaRPr lang="en-US" sz="2200" dirty="0">
              <a:latin typeface="+mn-lt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105400"/>
            <a:ext cx="731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9436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Naïve Bayes </a:t>
            </a:r>
            <a:endParaRPr lang="en-US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5486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897021" y="2971800"/>
            <a:ext cx="3246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6019800"/>
          <a:ext cx="5334000" cy="533400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990600"/>
                <a:gridCol w="914400"/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CMR10"/>
                          <a:cs typeface="Times New Roman"/>
                        </a:rPr>
                        <a:t>weekday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CMR10"/>
                          <a:cs typeface="Times New Roman"/>
                        </a:rPr>
                        <a:t>winter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CMR10"/>
                          <a:cs typeface="Times New Roman"/>
                        </a:rPr>
                        <a:t>high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CMR10"/>
                          <a:cs typeface="Times New Roman"/>
                        </a:rPr>
                        <a:t>heavy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?????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95600" y="304800"/>
            <a:ext cx="281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dataset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563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438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2004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038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1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0040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7244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0960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647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655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5052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724400"/>
            <a:ext cx="670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096000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7860-A516-4C37-88BB-EA52275B68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4793"/>
            <a:ext cx="7772400" cy="56867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</a:rPr>
              <a:t>Example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763000" cy="3581400"/>
          </a:xfrm>
        </p:spPr>
        <p:txBody>
          <a:bodyPr/>
          <a:lstStyle/>
          <a:p>
            <a:pPr algn="just"/>
            <a:r>
              <a:rPr lang="en-US" sz="2400" dirty="0" smtClean="0"/>
              <a:t>The class label attribute, buys computer, has two distinct values, namely, {yes, no}; therefore, there are two distinct classes (i.e., m = 2). </a:t>
            </a:r>
          </a:p>
          <a:p>
            <a:pPr algn="just"/>
            <a:r>
              <a:rPr lang="en-US" sz="2400" dirty="0" smtClean="0"/>
              <a:t>Let class C1 correspond to yes and class C2 correspond to no.</a:t>
            </a:r>
          </a:p>
          <a:p>
            <a:pPr algn="just"/>
            <a:r>
              <a:rPr lang="en-US" sz="2400" dirty="0" smtClean="0"/>
              <a:t>There are nine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class yes and five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class no. </a:t>
            </a:r>
          </a:p>
          <a:p>
            <a:pPr algn="just"/>
            <a:r>
              <a:rPr lang="en-US" sz="2400" dirty="0" smtClean="0"/>
              <a:t>A (root) node N is created for the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D. </a:t>
            </a:r>
          </a:p>
          <a:p>
            <a:pPr algn="just"/>
            <a:r>
              <a:rPr lang="en-US" sz="2400" dirty="0" smtClean="0"/>
              <a:t>To find the splitting criterion for these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, we must compute the information gain of each attribute.</a:t>
            </a:r>
          </a:p>
          <a:p>
            <a:pPr algn="just"/>
            <a:r>
              <a:rPr lang="en-US" sz="2400" dirty="0" smtClean="0"/>
              <a:t>We first compute the expected information needed to classify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in D</a:t>
            </a:r>
          </a:p>
          <a:p>
            <a:endParaRPr lang="en-US" sz="23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" y="60563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800600"/>
            <a:ext cx="601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78332"/>
              </p:ext>
            </p:extLst>
          </p:nvPr>
        </p:nvGraphicFramePr>
        <p:xfrm>
          <a:off x="533400" y="762000"/>
          <a:ext cx="8305800" cy="575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IN" dirty="0"/>
                    </a:p>
                  </a:txBody>
                  <a:tcPr/>
                </a:tc>
              </a:tr>
              <a:tr h="629067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Unsupervised</a:t>
                      </a:r>
                      <a:endParaRPr lang="en-IN" dirty="0"/>
                    </a:p>
                  </a:txBody>
                  <a:tcPr/>
                </a:tc>
              </a:tr>
              <a:tr h="629067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 available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 </a:t>
                      </a:r>
                      <a:r>
                        <a:rPr lang="en-US" dirty="0" err="1" smtClean="0"/>
                        <a:t>Bayesian,SVM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</a:t>
                      </a:r>
                      <a:r>
                        <a:rPr lang="en-US" dirty="0" err="1" smtClean="0"/>
                        <a:t>means,K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Medoid</a:t>
                      </a:r>
                      <a:endParaRPr lang="en-IN" dirty="0"/>
                    </a:p>
                  </a:txBody>
                  <a:tcPr/>
                </a:tc>
              </a:tr>
              <a:tr h="629067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Labeled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Unlabeled dataset</a:t>
                      </a:r>
                      <a:endParaRPr lang="en-IN" dirty="0"/>
                    </a:p>
                  </a:txBody>
                  <a:tcPr/>
                </a:tc>
              </a:tr>
              <a:tr h="629067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Weather</a:t>
                      </a:r>
                      <a:r>
                        <a:rPr lang="en-US" baseline="0" dirty="0" smtClean="0"/>
                        <a:t> prediction, </a:t>
                      </a:r>
                      <a:r>
                        <a:rPr lang="en-US" baseline="0" dirty="0" err="1" smtClean="0"/>
                        <a:t>covid</a:t>
                      </a:r>
                      <a:r>
                        <a:rPr lang="en-US" baseline="0" dirty="0" smtClean="0"/>
                        <a:t>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segmentation</a:t>
                      </a:r>
                      <a:endParaRPr lang="en-IN" dirty="0"/>
                    </a:p>
                  </a:txBody>
                  <a:tcPr/>
                </a:tc>
              </a:tr>
              <a:tr h="629067">
                <a:tc>
                  <a:txBody>
                    <a:bodyPr/>
                    <a:lstStyle/>
                    <a:p>
                      <a:r>
                        <a:rPr lang="en-US" dirty="0" smtClean="0"/>
                        <a:t>Basic criteria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gain, gain ratio, </a:t>
                      </a:r>
                      <a:r>
                        <a:rPr lang="en-US" dirty="0" err="1" smtClean="0"/>
                        <a:t>gini</a:t>
                      </a:r>
                      <a:r>
                        <a:rPr lang="en-US" dirty="0" smtClean="0"/>
                        <a:t>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measures</a:t>
                      </a:r>
                      <a:endParaRPr lang="en-IN" dirty="0"/>
                    </a:p>
                  </a:txBody>
                  <a:tcPr/>
                </a:tc>
              </a:tr>
              <a:tr h="629067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Classify an unknown 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</a:t>
                      </a:r>
                      <a:endParaRPr lang="en-IN" dirty="0"/>
                    </a:p>
                  </a:txBody>
                  <a:tcPr/>
                </a:tc>
              </a:tr>
              <a:tr h="629067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 valued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 data</a:t>
                      </a:r>
                      <a:endParaRPr lang="en-IN" dirty="0"/>
                    </a:p>
                  </a:txBody>
                  <a:tcPr/>
                </a:tc>
              </a:tr>
              <a:tr h="629067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measures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Confusion matrix,F1score ,precision</a:t>
                      </a:r>
                      <a:r>
                        <a:rPr lang="en-US" baseline="0" dirty="0" smtClean="0"/>
                        <a:t>, 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Mean square error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0FAF3-C127-4818-89EE-8C1F95E1A2B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77200" cy="2971800"/>
          </a:xfrm>
        </p:spPr>
        <p:txBody>
          <a:bodyPr/>
          <a:lstStyle/>
          <a:p>
            <a:pPr algn="ctr" eaLnBrk="1" hangingPunct="1"/>
            <a:r>
              <a:rPr lang="en-US" sz="5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5562"/>
            <a:ext cx="7297737" cy="782638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600" b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What is Clustering?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5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dirty="0" smtClean="0">
                <a:cs typeface="Times New Roman" pitchFamily="18" charset="0"/>
              </a:rPr>
              <a:t>Cluster: a collection of data objects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Similar to one another within the same cluster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Dissimilar to the objects in other clusters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Cluster analysis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Grouping a set of data objects into clusters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Clustering is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unsupervised classification</a:t>
            </a:r>
            <a:r>
              <a:rPr lang="en-US" sz="2400" dirty="0" smtClean="0">
                <a:cs typeface="Times New Roman" pitchFamily="18" charset="0"/>
              </a:rPr>
              <a:t>:  No predefined classes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Typical applications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To get insight into data distribution 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As a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preprocessing step </a:t>
            </a:r>
            <a:r>
              <a:rPr lang="en-US" sz="2400" dirty="0" smtClean="0">
                <a:cs typeface="Times New Roman" pitchFamily="18" charset="0"/>
              </a:rPr>
              <a:t>for other algorithms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3513" y="912812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BE3B80-CB9B-450F-9AD0-1920BFD509D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55725" y="152400"/>
            <a:ext cx="7296150" cy="630238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200" b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What Is a Good Clustering?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442436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A good clustering method will produce clusters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High </a:t>
            </a:r>
            <a:r>
              <a:rPr lang="en-US" u="sng" dirty="0" smtClean="0">
                <a:solidFill>
                  <a:srgbClr val="FF0000"/>
                </a:solidFill>
                <a:cs typeface="Times New Roman" pitchFamily="18" charset="0"/>
              </a:rPr>
              <a:t>intra-class</a:t>
            </a:r>
            <a:r>
              <a:rPr lang="en-US" dirty="0" smtClean="0">
                <a:cs typeface="Times New Roman" pitchFamily="18" charset="0"/>
              </a:rPr>
              <a:t> similarity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cs typeface="Times New Roman" pitchFamily="18" charset="0"/>
              </a:rPr>
              <a:t>Low </a:t>
            </a:r>
            <a:r>
              <a:rPr lang="en-US" u="sng" dirty="0" smtClean="0">
                <a:solidFill>
                  <a:srgbClr val="FF0000"/>
                </a:solidFill>
                <a:cs typeface="Times New Roman" pitchFamily="18" charset="0"/>
              </a:rPr>
              <a:t>inter-class</a:t>
            </a:r>
            <a:r>
              <a:rPr lang="en-US" dirty="0" smtClean="0">
                <a:cs typeface="Times New Roman" pitchFamily="18" charset="0"/>
              </a:rPr>
              <a:t> similarity </a:t>
            </a:r>
          </a:p>
          <a:p>
            <a:pPr lvl="1" eaLnBrk="1" hangingPunct="1">
              <a:lnSpc>
                <a:spcPct val="120000"/>
              </a:lnSpc>
            </a:pPr>
            <a:endParaRPr lang="en-US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u="sng" dirty="0" smtClean="0">
                <a:cs typeface="Times New Roman" pitchFamily="18" charset="0"/>
              </a:rPr>
              <a:t>quality</a:t>
            </a:r>
            <a:r>
              <a:rPr lang="en-US" dirty="0" smtClean="0">
                <a:cs typeface="Times New Roman" pitchFamily="18" charset="0"/>
              </a:rPr>
              <a:t> of a clustering result depends on both the similarity measure used by the method and its implementation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3513" y="836612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2D80A-E08F-455D-AC10-D0B68827E1A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01000" cy="782638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200" b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Requirements for Clustering in Data Mining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Scalability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Ability to deal with different types of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Discovery of clusters with arbitrary shape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Minimal domain knowledge required to determine input parameters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Ability to deal with noise and outliers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Insensitivity to order of input records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Robustness </a:t>
            </a:r>
            <a:r>
              <a:rPr lang="en-US" sz="2400" dirty="0" err="1" smtClean="0">
                <a:cs typeface="Times New Roman" pitchFamily="18" charset="0"/>
              </a:rPr>
              <a:t>wrt</a:t>
            </a:r>
            <a:r>
              <a:rPr lang="en-US" sz="2400" dirty="0" smtClean="0">
                <a:cs typeface="Times New Roman" pitchFamily="18" charset="0"/>
              </a:rPr>
              <a:t> high dimensionality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Incorporation of user-specified constraints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Interpretability and usability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3513" y="912812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9A1A91-A6C6-41F1-B02B-21E7DFBA103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324600" cy="685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200" b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Major Clustering Approaches</a:t>
            </a:r>
            <a:endParaRPr lang="en-US" b="1" dirty="0" smtClean="0">
              <a:solidFill>
                <a:srgbClr val="3333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cs typeface="Times New Roman" pitchFamily="18" charset="0"/>
              </a:rPr>
              <a:t>Partitioning approach</a:t>
            </a:r>
            <a:r>
              <a:rPr lang="en-US" sz="2400" dirty="0" smtClean="0">
                <a:cs typeface="Times New Roman" pitchFamily="18" charset="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cs typeface="Times New Roman" pitchFamily="18" charset="0"/>
              </a:rPr>
              <a:t>Construct various partitions and then evaluate them by some criterion, e.g., minimizing the sum of square errors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cs typeface="Times New Roman" pitchFamily="18" charset="0"/>
              </a:rPr>
              <a:t>Typical methods: k-means, k-</a:t>
            </a:r>
            <a:r>
              <a:rPr lang="en-US" sz="2000" dirty="0" err="1" smtClean="0">
                <a:cs typeface="Times New Roman" pitchFamily="18" charset="0"/>
              </a:rPr>
              <a:t>medoids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cs typeface="Times New Roman" pitchFamily="18" charset="0"/>
              </a:rPr>
              <a:t>Hierarchical approach</a:t>
            </a:r>
            <a:r>
              <a:rPr lang="en-US" sz="2400" dirty="0" smtClean="0">
                <a:cs typeface="Times New Roman" pitchFamily="18" charset="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cs typeface="Times New Roman" pitchFamily="18" charset="0"/>
              </a:rPr>
              <a:t>Create a hierarchical decomposition of the set of data (or objects) using some criterion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cs typeface="Times New Roman" pitchFamily="18" charset="0"/>
              </a:rPr>
              <a:t>Typical methods: Agglomerative, Diana, BIRCH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cs typeface="Times New Roman" pitchFamily="18" charset="0"/>
              </a:rPr>
              <a:t>Density-based approach</a:t>
            </a:r>
            <a:r>
              <a:rPr lang="en-US" sz="2400" dirty="0" smtClean="0">
                <a:cs typeface="Times New Roman" pitchFamily="18" charset="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cs typeface="Times New Roman" pitchFamily="18" charset="0"/>
              </a:rPr>
              <a:t>Based on connectivity and density functions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cs typeface="Times New Roman" pitchFamily="18" charset="0"/>
              </a:rPr>
              <a:t>Typical methods: DBSACN, OPTICS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3513" y="1065212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F1B7E-C6CD-4A1F-9B87-1430E8106DAC}" type="slidenum">
              <a:rPr lang="en-US" smtClean="0"/>
              <a:pPr/>
              <a:t>36</a:t>
            </a:fld>
            <a:endParaRPr 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534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32BBD-5F29-4A3D-9AE5-F88AA9A4439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391400" cy="8382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200" b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Partitioning Algorithms</a:t>
            </a:r>
            <a:endParaRPr lang="en-US" sz="2800" b="1" dirty="0" smtClean="0">
              <a:solidFill>
                <a:srgbClr val="3333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006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u="sng" dirty="0" smtClean="0">
                <a:cs typeface="Times New Roman" pitchFamily="18" charset="0"/>
              </a:rPr>
              <a:t>Partitioning method:</a:t>
            </a:r>
            <a:r>
              <a:rPr lang="en-US" sz="2400" dirty="0" smtClean="0">
                <a:cs typeface="Times New Roman" pitchFamily="18" charset="0"/>
              </a:rPr>
              <a:t> Construct a partition of a database </a:t>
            </a:r>
            <a:r>
              <a:rPr lang="en-US" sz="2400" b="1" i="1" dirty="0" smtClean="0">
                <a:cs typeface="Times New Roman" pitchFamily="18" charset="0"/>
              </a:rPr>
              <a:t>D</a:t>
            </a:r>
            <a:r>
              <a:rPr lang="en-US" sz="2400" dirty="0" smtClean="0">
                <a:cs typeface="Times New Roman" pitchFamily="18" charset="0"/>
              </a:rPr>
              <a:t> of </a:t>
            </a:r>
            <a:r>
              <a:rPr lang="en-US" sz="2400" b="1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objects into a set of </a:t>
            </a:r>
            <a:r>
              <a:rPr lang="en-US" sz="2400" b="1" i="1" dirty="0" smtClean="0">
                <a:cs typeface="Times New Roman" pitchFamily="18" charset="0"/>
              </a:rPr>
              <a:t>k</a:t>
            </a:r>
            <a:r>
              <a:rPr lang="en-US" sz="2400" dirty="0" smtClean="0">
                <a:cs typeface="Times New Roman" pitchFamily="18" charset="0"/>
              </a:rPr>
              <a:t> clusters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 smtClean="0">
                <a:cs typeface="Times New Roman" pitchFamily="18" charset="0"/>
              </a:rPr>
              <a:t>Given a </a:t>
            </a:r>
            <a:r>
              <a:rPr lang="en-US" sz="2400" i="1" dirty="0" smtClean="0">
                <a:cs typeface="Times New Roman" pitchFamily="18" charset="0"/>
              </a:rPr>
              <a:t>k</a:t>
            </a:r>
            <a:r>
              <a:rPr lang="en-US" sz="2400" dirty="0" smtClean="0">
                <a:cs typeface="Times New Roman" pitchFamily="18" charset="0"/>
              </a:rPr>
              <a:t>, find a partition of </a:t>
            </a:r>
            <a:r>
              <a:rPr lang="en-US" sz="2400" i="1" dirty="0" smtClean="0">
                <a:cs typeface="Times New Roman" pitchFamily="18" charset="0"/>
              </a:rPr>
              <a:t>k clusters </a:t>
            </a:r>
            <a:r>
              <a:rPr lang="en-US" sz="2400" dirty="0" smtClean="0">
                <a:cs typeface="Times New Roman" pitchFamily="18" charset="0"/>
              </a:rPr>
              <a:t>that optimizes the chosen partitioning criterion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sz="2400" b="1" i="1" u="sng" dirty="0" smtClean="0">
                <a:solidFill>
                  <a:srgbClr val="FF0000"/>
                </a:solidFill>
                <a:cs typeface="Times New Roman" pitchFamily="18" charset="0"/>
              </a:rPr>
              <a:t>k-means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dirty="0" err="1" smtClean="0">
                <a:cs typeface="Times New Roman" pitchFamily="18" charset="0"/>
              </a:rPr>
              <a:t>MacQueen</a:t>
            </a:r>
            <a:r>
              <a:rPr lang="en-US" sz="2400" dirty="0" smtClean="0">
                <a:cs typeface="Times New Roman" pitchFamily="18" charset="0"/>
              </a:rPr>
              <a:t>, 1967): Each cluster is represented by the center of the cluster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sz="2400" b="1" i="1" u="sng" dirty="0" smtClean="0">
                <a:solidFill>
                  <a:srgbClr val="FF0000"/>
                </a:solidFill>
                <a:cs typeface="Times New Roman" pitchFamily="18" charset="0"/>
              </a:rPr>
              <a:t>k-</a:t>
            </a:r>
            <a:r>
              <a:rPr lang="en-US" sz="2400" b="1" i="1" u="sng" dirty="0" err="1" smtClean="0">
                <a:solidFill>
                  <a:srgbClr val="FF0000"/>
                </a:solidFill>
                <a:cs typeface="Times New Roman" pitchFamily="18" charset="0"/>
              </a:rPr>
              <a:t>medoids</a:t>
            </a:r>
            <a:r>
              <a:rPr lang="en-US" sz="2400" dirty="0" smtClean="0">
                <a:cs typeface="Times New Roman" pitchFamily="18" charset="0"/>
              </a:rPr>
              <a:t> or PAM (Partition around </a:t>
            </a:r>
            <a:r>
              <a:rPr lang="en-US" sz="2400" dirty="0" err="1" smtClean="0">
                <a:cs typeface="Times New Roman" pitchFamily="18" charset="0"/>
              </a:rPr>
              <a:t>medoids</a:t>
            </a:r>
            <a:r>
              <a:rPr lang="en-US" sz="2400" dirty="0" smtClean="0">
                <a:cs typeface="Times New Roman" pitchFamily="18" charset="0"/>
              </a:rPr>
              <a:t>) (Kaufman &amp; </a:t>
            </a:r>
            <a:r>
              <a:rPr lang="en-US" sz="2400" dirty="0" err="1" smtClean="0">
                <a:cs typeface="Times New Roman" pitchFamily="18" charset="0"/>
              </a:rPr>
              <a:t>Rousseeuw</a:t>
            </a:r>
            <a:r>
              <a:rPr lang="en-US" sz="2400" dirty="0" smtClean="0">
                <a:cs typeface="Times New Roman" pitchFamily="18" charset="0"/>
              </a:rPr>
              <a:t>, 1987): Each cluster is represented by one of the objects in the cluster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3513" y="9144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72689-79C9-48F3-AA20-840CB6784C1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25" y="152400"/>
            <a:ext cx="729615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K-Means Clustering 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35814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sz="2400" dirty="0" smtClean="0">
                <a:cs typeface="Times New Roman" pitchFamily="18" charset="0"/>
              </a:rPr>
              <a:t>Given </a:t>
            </a:r>
            <a:r>
              <a:rPr lang="en-US" sz="2400" i="1" dirty="0" smtClean="0">
                <a:cs typeface="Times New Roman" pitchFamily="18" charset="0"/>
              </a:rPr>
              <a:t>k</a:t>
            </a:r>
            <a:r>
              <a:rPr lang="en-US" sz="2400" dirty="0" smtClean="0">
                <a:cs typeface="Times New Roman" pitchFamily="18" charset="0"/>
              </a:rPr>
              <a:t>, the </a:t>
            </a:r>
            <a:r>
              <a:rPr lang="en-US" sz="2400" i="1" dirty="0" smtClean="0">
                <a:cs typeface="Times New Roman" pitchFamily="18" charset="0"/>
              </a:rPr>
              <a:t>k-means</a:t>
            </a:r>
            <a:r>
              <a:rPr lang="en-US" sz="2400" dirty="0" smtClean="0">
                <a:cs typeface="Times New Roman" pitchFamily="18" charset="0"/>
              </a:rPr>
              <a:t> algorithm is implemented in four steps: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Partition objects into </a:t>
            </a:r>
            <a:r>
              <a:rPr lang="en-US" sz="2400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nonempty subsets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Compute seed points as the </a:t>
            </a:r>
            <a:r>
              <a:rPr lang="en-US" sz="2400" dirty="0" err="1" smtClean="0">
                <a:solidFill>
                  <a:srgbClr val="000000"/>
                </a:solidFill>
                <a:cs typeface="Times New Roman" pitchFamily="18" charset="0"/>
              </a:rPr>
              <a:t>centroids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of the clusters of the current partition (the </a:t>
            </a:r>
            <a:r>
              <a:rPr lang="en-US" sz="2400" dirty="0" err="1" smtClean="0">
                <a:solidFill>
                  <a:srgbClr val="000000"/>
                </a:solidFill>
                <a:cs typeface="Times New Roman" pitchFamily="18" charset="0"/>
              </a:rPr>
              <a:t>centroid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 is the center, i.e., </a:t>
            </a:r>
            <a:r>
              <a:rPr lang="en-US" sz="2400" i="1" dirty="0" smtClean="0">
                <a:solidFill>
                  <a:srgbClr val="FF0000"/>
                </a:solidFill>
                <a:cs typeface="Times New Roman" pitchFamily="18" charset="0"/>
              </a:rPr>
              <a:t>mean point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, of the cluster)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Assign each object to the cluster with the nearest seed point 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Go back to Step 2,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stop when no more new assignment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752600" y="5029200"/>
          <a:ext cx="434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841400" imgH="622080" progId="Equation.3">
                  <p:embed/>
                </p:oleObj>
              </mc:Choice>
              <mc:Fallback>
                <p:oleObj name="Equation" r:id="rId3" imgW="184140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4343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63513" y="8382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63230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FF98B-3A62-4BDA-AB25-72AAF3CBA60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054" name="Slide Number Placeholder 5"/>
          <p:cNvSpPr txBox="1">
            <a:spLocks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D550C7-D992-4C5E-891C-7ED193624105}" type="slidenum">
              <a:rPr lang="en-US" sz="1200"/>
              <a:pPr algn="r"/>
              <a:t>39</a:t>
            </a:fld>
            <a:endParaRPr lang="en-US" sz="12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7800" y="152400"/>
            <a:ext cx="7296150" cy="4984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3333FF"/>
                </a:solidFill>
                <a:latin typeface="+mn-lt"/>
                <a:cs typeface="Times New Roman" pitchFamily="18" charset="0"/>
              </a:rPr>
              <a:t>K-Means Clustering (contd.)</a:t>
            </a:r>
            <a:endParaRPr lang="en-US" altLang="ko-KR" sz="2800" kern="0" dirty="0">
              <a:solidFill>
                <a:srgbClr val="3333FF"/>
              </a:solidFill>
              <a:latin typeface="+mn-lt"/>
              <a:ea typeface="굴림" pitchFamily="34" charset="-127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71600"/>
            <a:ext cx="8153400" cy="5181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800" kern="0">
                <a:solidFill>
                  <a:srgbClr val="000000"/>
                </a:solidFill>
                <a:latin typeface="+mn-lt"/>
                <a:ea typeface="굴림" pitchFamily="34" charset="-127"/>
              </a:rPr>
              <a:t>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1981200"/>
            <a:ext cx="2286000" cy="2057400"/>
            <a:chOff x="528" y="240"/>
            <a:chExt cx="2142" cy="1872"/>
          </a:xfrm>
        </p:grpSpPr>
        <p:graphicFrame>
          <p:nvGraphicFramePr>
            <p:cNvPr id="2052" name="Object 2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Worksheet" r:id="rId3" imgW="4016160" imgH="3442680" progId="Excel.Sheet.8">
                    <p:embed/>
                  </p:oleObj>
                </mc:Choice>
                <mc:Fallback>
                  <p:oleObj name="Worksheet" r:id="rId3" imgW="4016160" imgH="3442680" progId="Excel.Sheet.8">
                    <p:embed/>
                    <p:pic>
                      <p:nvPicPr>
                        <p:cNvPr id="0" name="Object 2"/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38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9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78600" y="2008188"/>
            <a:ext cx="2222500" cy="1990725"/>
            <a:chOff x="4144" y="1265"/>
            <a:chExt cx="1400" cy="1254"/>
          </a:xfrm>
        </p:grpSpPr>
        <p:sp>
          <p:nvSpPr>
            <p:cNvPr id="2154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0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2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3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4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5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6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7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8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9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0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1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2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3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4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5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6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7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8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9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1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3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4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6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7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8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9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0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1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2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3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14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15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16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17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18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19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0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1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2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3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4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5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6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7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8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29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30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31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32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33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34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235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6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71 w 852"/>
                <a:gd name="T1" fmla="*/ 44 h 1260"/>
                <a:gd name="T2" fmla="*/ 54 w 852"/>
                <a:gd name="T3" fmla="*/ 6 h 1260"/>
                <a:gd name="T4" fmla="*/ 32 w 852"/>
                <a:gd name="T5" fmla="*/ 3 h 1260"/>
                <a:gd name="T6" fmla="*/ 18 w 852"/>
                <a:gd name="T7" fmla="*/ 12 h 1260"/>
                <a:gd name="T8" fmla="*/ 0 w 852"/>
                <a:gd name="T9" fmla="*/ 59 h 1260"/>
                <a:gd name="T10" fmla="*/ 6 w 852"/>
                <a:gd name="T11" fmla="*/ 110 h 1260"/>
                <a:gd name="T12" fmla="*/ 50 w 852"/>
                <a:gd name="T13" fmla="*/ 178 h 1260"/>
                <a:gd name="T14" fmla="*/ 59 w 852"/>
                <a:gd name="T15" fmla="*/ 182 h 1260"/>
                <a:gd name="T16" fmla="*/ 62 w 852"/>
                <a:gd name="T17" fmla="*/ 184 h 1260"/>
                <a:gd name="T18" fmla="*/ 72 w 852"/>
                <a:gd name="T19" fmla="*/ 188 h 1260"/>
                <a:gd name="T20" fmla="*/ 85 w 852"/>
                <a:gd name="T21" fmla="*/ 196 h 1260"/>
                <a:gd name="T22" fmla="*/ 109 w 852"/>
                <a:gd name="T23" fmla="*/ 199 h 1260"/>
                <a:gd name="T24" fmla="*/ 108 w 852"/>
                <a:gd name="T25" fmla="*/ 163 h 1260"/>
                <a:gd name="T26" fmla="*/ 103 w 852"/>
                <a:gd name="T27" fmla="*/ 152 h 1260"/>
                <a:gd name="T28" fmla="*/ 95 w 852"/>
                <a:gd name="T29" fmla="*/ 136 h 1260"/>
                <a:gd name="T30" fmla="*/ 85 w 852"/>
                <a:gd name="T31" fmla="*/ 122 h 1260"/>
                <a:gd name="T32" fmla="*/ 83 w 852"/>
                <a:gd name="T33" fmla="*/ 116 h 1260"/>
                <a:gd name="T34" fmla="*/ 81 w 852"/>
                <a:gd name="T35" fmla="*/ 114 h 1260"/>
                <a:gd name="T36" fmla="*/ 77 w 852"/>
                <a:gd name="T37" fmla="*/ 103 h 1260"/>
                <a:gd name="T38" fmla="*/ 74 w 852"/>
                <a:gd name="T39" fmla="*/ 99 h 1260"/>
                <a:gd name="T40" fmla="*/ 71 w 852"/>
                <a:gd name="T41" fmla="*/ 44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7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26 w 768"/>
                <a:gd name="T1" fmla="*/ 10 h 630"/>
                <a:gd name="T2" fmla="*/ 10 w 768"/>
                <a:gd name="T3" fmla="*/ 12 h 630"/>
                <a:gd name="T4" fmla="*/ 1 w 768"/>
                <a:gd name="T5" fmla="*/ 27 h 630"/>
                <a:gd name="T6" fmla="*/ 2 w 768"/>
                <a:gd name="T7" fmla="*/ 49 h 630"/>
                <a:gd name="T8" fmla="*/ 7 w 768"/>
                <a:gd name="T9" fmla="*/ 57 h 630"/>
                <a:gd name="T10" fmla="*/ 15 w 768"/>
                <a:gd name="T11" fmla="*/ 66 h 630"/>
                <a:gd name="T12" fmla="*/ 32 w 768"/>
                <a:gd name="T13" fmla="*/ 87 h 630"/>
                <a:gd name="T14" fmla="*/ 35 w 768"/>
                <a:gd name="T15" fmla="*/ 91 h 630"/>
                <a:gd name="T16" fmla="*/ 45 w 768"/>
                <a:gd name="T17" fmla="*/ 94 h 630"/>
                <a:gd name="T18" fmla="*/ 61 w 768"/>
                <a:gd name="T19" fmla="*/ 100 h 630"/>
                <a:gd name="T20" fmla="*/ 82 w 768"/>
                <a:gd name="T21" fmla="*/ 96 h 630"/>
                <a:gd name="T22" fmla="*/ 90 w 768"/>
                <a:gd name="T23" fmla="*/ 93 h 630"/>
                <a:gd name="T24" fmla="*/ 94 w 768"/>
                <a:gd name="T25" fmla="*/ 84 h 630"/>
                <a:gd name="T26" fmla="*/ 98 w 768"/>
                <a:gd name="T27" fmla="*/ 75 h 630"/>
                <a:gd name="T28" fmla="*/ 99 w 768"/>
                <a:gd name="T29" fmla="*/ 69 h 630"/>
                <a:gd name="T30" fmla="*/ 101 w 768"/>
                <a:gd name="T31" fmla="*/ 66 h 630"/>
                <a:gd name="T32" fmla="*/ 105 w 768"/>
                <a:gd name="T33" fmla="*/ 47 h 630"/>
                <a:gd name="T34" fmla="*/ 104 w 768"/>
                <a:gd name="T35" fmla="*/ 28 h 630"/>
                <a:gd name="T36" fmla="*/ 99 w 768"/>
                <a:gd name="T37" fmla="*/ 18 h 630"/>
                <a:gd name="T38" fmla="*/ 64 w 768"/>
                <a:gd name="T39" fmla="*/ 0 h 630"/>
                <a:gd name="T40" fmla="*/ 28 w 768"/>
                <a:gd name="T41" fmla="*/ 5 h 630"/>
                <a:gd name="T42" fmla="*/ 26 w 768"/>
                <a:gd name="T43" fmla="*/ 10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7" name="Line 93"/>
          <p:cNvSpPr>
            <a:spLocks noChangeShapeType="1"/>
          </p:cNvSpPr>
          <p:nvPr/>
        </p:nvSpPr>
        <p:spPr bwMode="auto">
          <a:xfrm>
            <a:off x="5638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629400" y="4114800"/>
            <a:ext cx="2286000" cy="2286000"/>
            <a:chOff x="3312" y="2640"/>
            <a:chExt cx="1440" cy="1440"/>
          </a:xfrm>
        </p:grpSpPr>
        <p:graphicFrame>
          <p:nvGraphicFramePr>
            <p:cNvPr id="2051" name="Object 1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Worksheet" r:id="rId5" imgW="4038840" imgH="3465000" progId="Excel.Sheet.8">
                    <p:embed/>
                  </p:oleObj>
                </mc:Choice>
                <mc:Fallback>
                  <p:oleObj name="Worksheet" r:id="rId5" imgW="4038840" imgH="3465000" progId="Excel.Sheet.8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3276600" y="4419600"/>
            <a:ext cx="3200400" cy="1981200"/>
            <a:chOff x="1200" y="2832"/>
            <a:chExt cx="2016" cy="1248"/>
          </a:xfrm>
        </p:grpSpPr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2050" name="Object 0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Worksheet" r:id="rId7" imgW="4027680" imgH="3453840" progId="Excel.Sheet.8">
                      <p:embed/>
                    </p:oleObj>
                  </mc:Choice>
                  <mc:Fallback>
                    <p:oleObj name="Worksheet" r:id="rId7" imgW="4027680" imgH="3453840" progId="Excel.Sheet.8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1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2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0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2" name="Rectangle 103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Rectangle 104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Line 105"/>
          <p:cNvSpPr>
            <a:spLocks noChangeShapeType="1"/>
          </p:cNvSpPr>
          <p:nvPr/>
        </p:nvSpPr>
        <p:spPr bwMode="auto">
          <a:xfrm>
            <a:off x="314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06"/>
          <p:cNvSpPr>
            <a:spLocks noChangeShapeType="1"/>
          </p:cNvSpPr>
          <p:nvPr/>
        </p:nvSpPr>
        <p:spPr bwMode="auto">
          <a:xfrm>
            <a:off x="314325" y="35099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07"/>
          <p:cNvSpPr>
            <a:spLocks noChangeShapeType="1"/>
          </p:cNvSpPr>
          <p:nvPr/>
        </p:nvSpPr>
        <p:spPr bwMode="auto">
          <a:xfrm>
            <a:off x="314325" y="33480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08"/>
          <p:cNvSpPr>
            <a:spLocks noChangeShapeType="1"/>
          </p:cNvSpPr>
          <p:nvPr/>
        </p:nvSpPr>
        <p:spPr bwMode="auto">
          <a:xfrm>
            <a:off x="314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109"/>
          <p:cNvSpPr>
            <a:spLocks noChangeShapeType="1"/>
          </p:cNvSpPr>
          <p:nvPr/>
        </p:nvSpPr>
        <p:spPr bwMode="auto">
          <a:xfrm>
            <a:off x="314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110"/>
          <p:cNvSpPr>
            <a:spLocks noChangeShapeType="1"/>
          </p:cNvSpPr>
          <p:nvPr/>
        </p:nvSpPr>
        <p:spPr bwMode="auto">
          <a:xfrm>
            <a:off x="314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111"/>
          <p:cNvSpPr>
            <a:spLocks noChangeShapeType="1"/>
          </p:cNvSpPr>
          <p:nvPr/>
        </p:nvSpPr>
        <p:spPr bwMode="auto">
          <a:xfrm>
            <a:off x="314325" y="27098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112"/>
          <p:cNvSpPr>
            <a:spLocks noChangeShapeType="1"/>
          </p:cNvSpPr>
          <p:nvPr/>
        </p:nvSpPr>
        <p:spPr bwMode="auto">
          <a:xfrm>
            <a:off x="314325" y="25479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113"/>
          <p:cNvSpPr>
            <a:spLocks noChangeShapeType="1"/>
          </p:cNvSpPr>
          <p:nvPr/>
        </p:nvSpPr>
        <p:spPr bwMode="auto">
          <a:xfrm>
            <a:off x="314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Line 114"/>
          <p:cNvSpPr>
            <a:spLocks noChangeShapeType="1"/>
          </p:cNvSpPr>
          <p:nvPr/>
        </p:nvSpPr>
        <p:spPr bwMode="auto">
          <a:xfrm>
            <a:off x="314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4" name="Line 115"/>
          <p:cNvSpPr>
            <a:spLocks noChangeShapeType="1"/>
          </p:cNvSpPr>
          <p:nvPr/>
        </p:nvSpPr>
        <p:spPr bwMode="auto">
          <a:xfrm>
            <a:off x="506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Line 116"/>
          <p:cNvSpPr>
            <a:spLocks noChangeShapeType="1"/>
          </p:cNvSpPr>
          <p:nvPr/>
        </p:nvSpPr>
        <p:spPr bwMode="auto">
          <a:xfrm>
            <a:off x="692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" name="Line 117"/>
          <p:cNvSpPr>
            <a:spLocks noChangeShapeType="1"/>
          </p:cNvSpPr>
          <p:nvPr/>
        </p:nvSpPr>
        <p:spPr bwMode="auto">
          <a:xfrm>
            <a:off x="885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Line 118"/>
          <p:cNvSpPr>
            <a:spLocks noChangeShapeType="1"/>
          </p:cNvSpPr>
          <p:nvPr/>
        </p:nvSpPr>
        <p:spPr bwMode="auto">
          <a:xfrm>
            <a:off x="1077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" name="Line 119"/>
          <p:cNvSpPr>
            <a:spLocks noChangeShapeType="1"/>
          </p:cNvSpPr>
          <p:nvPr/>
        </p:nvSpPr>
        <p:spPr bwMode="auto">
          <a:xfrm>
            <a:off x="1270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" name="Line 120"/>
          <p:cNvSpPr>
            <a:spLocks noChangeShapeType="1"/>
          </p:cNvSpPr>
          <p:nvPr/>
        </p:nvSpPr>
        <p:spPr bwMode="auto">
          <a:xfrm>
            <a:off x="1457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121"/>
          <p:cNvSpPr>
            <a:spLocks noChangeShapeType="1"/>
          </p:cNvSpPr>
          <p:nvPr/>
        </p:nvSpPr>
        <p:spPr bwMode="auto">
          <a:xfrm>
            <a:off x="1649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Line 122"/>
          <p:cNvSpPr>
            <a:spLocks noChangeShapeType="1"/>
          </p:cNvSpPr>
          <p:nvPr/>
        </p:nvSpPr>
        <p:spPr bwMode="auto">
          <a:xfrm>
            <a:off x="1841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" name="Line 123"/>
          <p:cNvSpPr>
            <a:spLocks noChangeShapeType="1"/>
          </p:cNvSpPr>
          <p:nvPr/>
        </p:nvSpPr>
        <p:spPr bwMode="auto">
          <a:xfrm>
            <a:off x="2028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3" name="Line 124"/>
          <p:cNvSpPr>
            <a:spLocks noChangeShapeType="1"/>
          </p:cNvSpPr>
          <p:nvPr/>
        </p:nvSpPr>
        <p:spPr bwMode="auto">
          <a:xfrm>
            <a:off x="2220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4" name="Rectangle 125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5" name="Line 126"/>
          <p:cNvSpPr>
            <a:spLocks noChangeShapeType="1"/>
          </p:cNvSpPr>
          <p:nvPr/>
        </p:nvSpPr>
        <p:spPr bwMode="auto">
          <a:xfrm>
            <a:off x="314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6" name="Line 127"/>
          <p:cNvSpPr>
            <a:spLocks noChangeShapeType="1"/>
          </p:cNvSpPr>
          <p:nvPr/>
        </p:nvSpPr>
        <p:spPr bwMode="auto">
          <a:xfrm>
            <a:off x="295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7" name="Line 128"/>
          <p:cNvSpPr>
            <a:spLocks noChangeShapeType="1"/>
          </p:cNvSpPr>
          <p:nvPr/>
        </p:nvSpPr>
        <p:spPr bwMode="auto">
          <a:xfrm>
            <a:off x="295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8" name="Line 129"/>
          <p:cNvSpPr>
            <a:spLocks noChangeShapeType="1"/>
          </p:cNvSpPr>
          <p:nvPr/>
        </p:nvSpPr>
        <p:spPr bwMode="auto">
          <a:xfrm>
            <a:off x="295275" y="35099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9" name="Line 130"/>
          <p:cNvSpPr>
            <a:spLocks noChangeShapeType="1"/>
          </p:cNvSpPr>
          <p:nvPr/>
        </p:nvSpPr>
        <p:spPr bwMode="auto">
          <a:xfrm>
            <a:off x="295275" y="33480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0" name="Line 131"/>
          <p:cNvSpPr>
            <a:spLocks noChangeShapeType="1"/>
          </p:cNvSpPr>
          <p:nvPr/>
        </p:nvSpPr>
        <p:spPr bwMode="auto">
          <a:xfrm>
            <a:off x="295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1" name="Line 132"/>
          <p:cNvSpPr>
            <a:spLocks noChangeShapeType="1"/>
          </p:cNvSpPr>
          <p:nvPr/>
        </p:nvSpPr>
        <p:spPr bwMode="auto">
          <a:xfrm>
            <a:off x="295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2" name="Line 133"/>
          <p:cNvSpPr>
            <a:spLocks noChangeShapeType="1"/>
          </p:cNvSpPr>
          <p:nvPr/>
        </p:nvSpPr>
        <p:spPr bwMode="auto">
          <a:xfrm>
            <a:off x="295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3" name="Line 134"/>
          <p:cNvSpPr>
            <a:spLocks noChangeShapeType="1"/>
          </p:cNvSpPr>
          <p:nvPr/>
        </p:nvSpPr>
        <p:spPr bwMode="auto">
          <a:xfrm>
            <a:off x="295275" y="27098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4" name="Line 135"/>
          <p:cNvSpPr>
            <a:spLocks noChangeShapeType="1"/>
          </p:cNvSpPr>
          <p:nvPr/>
        </p:nvSpPr>
        <p:spPr bwMode="auto">
          <a:xfrm>
            <a:off x="295275" y="25479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5" name="Line 136"/>
          <p:cNvSpPr>
            <a:spLocks noChangeShapeType="1"/>
          </p:cNvSpPr>
          <p:nvPr/>
        </p:nvSpPr>
        <p:spPr bwMode="auto">
          <a:xfrm>
            <a:off x="295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6" name="Line 137"/>
          <p:cNvSpPr>
            <a:spLocks noChangeShapeType="1"/>
          </p:cNvSpPr>
          <p:nvPr/>
        </p:nvSpPr>
        <p:spPr bwMode="auto">
          <a:xfrm>
            <a:off x="295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7" name="Line 138"/>
          <p:cNvSpPr>
            <a:spLocks noChangeShapeType="1"/>
          </p:cNvSpPr>
          <p:nvPr/>
        </p:nvSpPr>
        <p:spPr bwMode="auto">
          <a:xfrm>
            <a:off x="314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8" name="Line 139"/>
          <p:cNvSpPr>
            <a:spLocks noChangeShapeType="1"/>
          </p:cNvSpPr>
          <p:nvPr/>
        </p:nvSpPr>
        <p:spPr bwMode="auto">
          <a:xfrm flipV="1">
            <a:off x="314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" name="Line 140"/>
          <p:cNvSpPr>
            <a:spLocks noChangeShapeType="1"/>
          </p:cNvSpPr>
          <p:nvPr/>
        </p:nvSpPr>
        <p:spPr bwMode="auto">
          <a:xfrm flipV="1">
            <a:off x="506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" name="Line 141"/>
          <p:cNvSpPr>
            <a:spLocks noChangeShapeType="1"/>
          </p:cNvSpPr>
          <p:nvPr/>
        </p:nvSpPr>
        <p:spPr bwMode="auto">
          <a:xfrm flipV="1">
            <a:off x="692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1" name="Line 142"/>
          <p:cNvSpPr>
            <a:spLocks noChangeShapeType="1"/>
          </p:cNvSpPr>
          <p:nvPr/>
        </p:nvSpPr>
        <p:spPr bwMode="auto">
          <a:xfrm flipV="1">
            <a:off x="885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2" name="Line 143"/>
          <p:cNvSpPr>
            <a:spLocks noChangeShapeType="1"/>
          </p:cNvSpPr>
          <p:nvPr/>
        </p:nvSpPr>
        <p:spPr bwMode="auto">
          <a:xfrm flipV="1">
            <a:off x="1077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3" name="Line 144"/>
          <p:cNvSpPr>
            <a:spLocks noChangeShapeType="1"/>
          </p:cNvSpPr>
          <p:nvPr/>
        </p:nvSpPr>
        <p:spPr bwMode="auto">
          <a:xfrm flipV="1">
            <a:off x="1270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4" name="Line 145"/>
          <p:cNvSpPr>
            <a:spLocks noChangeShapeType="1"/>
          </p:cNvSpPr>
          <p:nvPr/>
        </p:nvSpPr>
        <p:spPr bwMode="auto">
          <a:xfrm flipV="1">
            <a:off x="1457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5" name="Line 146"/>
          <p:cNvSpPr>
            <a:spLocks noChangeShapeType="1"/>
          </p:cNvSpPr>
          <p:nvPr/>
        </p:nvSpPr>
        <p:spPr bwMode="auto">
          <a:xfrm flipV="1">
            <a:off x="1649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6" name="Line 147"/>
          <p:cNvSpPr>
            <a:spLocks noChangeShapeType="1"/>
          </p:cNvSpPr>
          <p:nvPr/>
        </p:nvSpPr>
        <p:spPr bwMode="auto">
          <a:xfrm flipV="1">
            <a:off x="1841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7" name="Line 148"/>
          <p:cNvSpPr>
            <a:spLocks noChangeShapeType="1"/>
          </p:cNvSpPr>
          <p:nvPr/>
        </p:nvSpPr>
        <p:spPr bwMode="auto">
          <a:xfrm flipV="1">
            <a:off x="2028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8" name="Line 149"/>
          <p:cNvSpPr>
            <a:spLocks noChangeShapeType="1"/>
          </p:cNvSpPr>
          <p:nvPr/>
        </p:nvSpPr>
        <p:spPr bwMode="auto">
          <a:xfrm flipV="1">
            <a:off x="2220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9" name="Freeform 150"/>
          <p:cNvSpPr>
            <a:spLocks/>
          </p:cNvSpPr>
          <p:nvPr/>
        </p:nvSpPr>
        <p:spPr bwMode="auto">
          <a:xfrm>
            <a:off x="839788" y="2824163"/>
            <a:ext cx="90487" cy="93662"/>
          </a:xfrm>
          <a:custGeom>
            <a:avLst/>
            <a:gdLst>
              <a:gd name="T0" fmla="*/ 2147483647 w 57"/>
              <a:gd name="T1" fmla="*/ 0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0 w 57"/>
              <a:gd name="T7" fmla="*/ 2147483647 h 59"/>
              <a:gd name="T8" fmla="*/ 214748364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0" name="Freeform 151"/>
          <p:cNvSpPr>
            <a:spLocks/>
          </p:cNvSpPr>
          <p:nvPr/>
        </p:nvSpPr>
        <p:spPr bwMode="auto">
          <a:xfrm>
            <a:off x="1604963" y="3302000"/>
            <a:ext cx="88900" cy="93663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1" name="Freeform 152"/>
          <p:cNvSpPr>
            <a:spLocks/>
          </p:cNvSpPr>
          <p:nvPr/>
        </p:nvSpPr>
        <p:spPr bwMode="auto">
          <a:xfrm>
            <a:off x="1033463" y="2662238"/>
            <a:ext cx="88900" cy="93662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2" name="Freeform 153"/>
          <p:cNvSpPr>
            <a:spLocks/>
          </p:cNvSpPr>
          <p:nvPr/>
        </p:nvSpPr>
        <p:spPr bwMode="auto">
          <a:xfrm>
            <a:off x="839788" y="2501900"/>
            <a:ext cx="90487" cy="93663"/>
          </a:xfrm>
          <a:custGeom>
            <a:avLst/>
            <a:gdLst>
              <a:gd name="T0" fmla="*/ 2147483647 w 57"/>
              <a:gd name="T1" fmla="*/ 0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0 w 57"/>
              <a:gd name="T7" fmla="*/ 2147483647 h 59"/>
              <a:gd name="T8" fmla="*/ 214748364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3" name="Freeform 154"/>
          <p:cNvSpPr>
            <a:spLocks/>
          </p:cNvSpPr>
          <p:nvPr/>
        </p:nvSpPr>
        <p:spPr bwMode="auto">
          <a:xfrm>
            <a:off x="1797050" y="2984500"/>
            <a:ext cx="90488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4" name="Freeform 155"/>
          <p:cNvSpPr>
            <a:spLocks/>
          </p:cNvSpPr>
          <p:nvPr/>
        </p:nvSpPr>
        <p:spPr bwMode="auto">
          <a:xfrm>
            <a:off x="1033463" y="2984500"/>
            <a:ext cx="88900" cy="95250"/>
          </a:xfrm>
          <a:custGeom>
            <a:avLst/>
            <a:gdLst>
              <a:gd name="T0" fmla="*/ 2147483647 w 56"/>
              <a:gd name="T1" fmla="*/ 0 h 60"/>
              <a:gd name="T2" fmla="*/ 2147483647 w 56"/>
              <a:gd name="T3" fmla="*/ 2147483647 h 60"/>
              <a:gd name="T4" fmla="*/ 2147483647 w 56"/>
              <a:gd name="T5" fmla="*/ 2147483647 h 60"/>
              <a:gd name="T6" fmla="*/ 0 w 56"/>
              <a:gd name="T7" fmla="*/ 2147483647 h 60"/>
              <a:gd name="T8" fmla="*/ 2147483647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5" name="Freeform 156"/>
          <p:cNvSpPr>
            <a:spLocks/>
          </p:cNvSpPr>
          <p:nvPr/>
        </p:nvSpPr>
        <p:spPr bwMode="auto">
          <a:xfrm>
            <a:off x="1225550" y="3624263"/>
            <a:ext cx="90488" cy="93662"/>
          </a:xfrm>
          <a:custGeom>
            <a:avLst/>
            <a:gdLst>
              <a:gd name="T0" fmla="*/ 2147483647 w 57"/>
              <a:gd name="T1" fmla="*/ 0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0 w 57"/>
              <a:gd name="T7" fmla="*/ 2147483647 h 59"/>
              <a:gd name="T8" fmla="*/ 214748364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6" name="Freeform 157"/>
          <p:cNvSpPr>
            <a:spLocks/>
          </p:cNvSpPr>
          <p:nvPr/>
        </p:nvSpPr>
        <p:spPr bwMode="auto">
          <a:xfrm>
            <a:off x="1225550" y="2984500"/>
            <a:ext cx="90488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7" name="Rectangle 158"/>
          <p:cNvSpPr>
            <a:spLocks noChangeArrowheads="1"/>
          </p:cNvSpPr>
          <p:nvPr/>
        </p:nvSpPr>
        <p:spPr bwMode="auto">
          <a:xfrm>
            <a:off x="223838" y="37846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18" name="Rectangle 159"/>
          <p:cNvSpPr>
            <a:spLocks noChangeArrowheads="1"/>
          </p:cNvSpPr>
          <p:nvPr/>
        </p:nvSpPr>
        <p:spPr bwMode="auto">
          <a:xfrm>
            <a:off x="223838" y="3624263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19" name="Rectangle 160"/>
          <p:cNvSpPr>
            <a:spLocks noChangeArrowheads="1"/>
          </p:cNvSpPr>
          <p:nvPr/>
        </p:nvSpPr>
        <p:spPr bwMode="auto">
          <a:xfrm>
            <a:off x="223838" y="3462338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0" name="Rectangle 161"/>
          <p:cNvSpPr>
            <a:spLocks noChangeArrowheads="1"/>
          </p:cNvSpPr>
          <p:nvPr/>
        </p:nvSpPr>
        <p:spPr bwMode="auto">
          <a:xfrm>
            <a:off x="223838" y="33020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1" name="Rectangle 162"/>
          <p:cNvSpPr>
            <a:spLocks noChangeArrowheads="1"/>
          </p:cNvSpPr>
          <p:nvPr/>
        </p:nvSpPr>
        <p:spPr bwMode="auto">
          <a:xfrm>
            <a:off x="223838" y="3140075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2" name="Rectangle 163"/>
          <p:cNvSpPr>
            <a:spLocks noChangeArrowheads="1"/>
          </p:cNvSpPr>
          <p:nvPr/>
        </p:nvSpPr>
        <p:spPr bwMode="auto">
          <a:xfrm>
            <a:off x="223838" y="29781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3" name="Rectangle 164"/>
          <p:cNvSpPr>
            <a:spLocks noChangeArrowheads="1"/>
          </p:cNvSpPr>
          <p:nvPr/>
        </p:nvSpPr>
        <p:spPr bwMode="auto">
          <a:xfrm>
            <a:off x="223838" y="2824163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4" name="Rectangle 165"/>
          <p:cNvSpPr>
            <a:spLocks noChangeArrowheads="1"/>
          </p:cNvSpPr>
          <p:nvPr/>
        </p:nvSpPr>
        <p:spPr bwMode="auto">
          <a:xfrm>
            <a:off x="223838" y="2662238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5" name="Rectangle 166"/>
          <p:cNvSpPr>
            <a:spLocks noChangeArrowheads="1"/>
          </p:cNvSpPr>
          <p:nvPr/>
        </p:nvSpPr>
        <p:spPr bwMode="auto">
          <a:xfrm>
            <a:off x="223838" y="25019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6" name="Rectangle 167"/>
          <p:cNvSpPr>
            <a:spLocks noChangeArrowheads="1"/>
          </p:cNvSpPr>
          <p:nvPr/>
        </p:nvSpPr>
        <p:spPr bwMode="auto">
          <a:xfrm>
            <a:off x="223838" y="2339975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7" name="Rectangle 168"/>
          <p:cNvSpPr>
            <a:spLocks noChangeArrowheads="1"/>
          </p:cNvSpPr>
          <p:nvPr/>
        </p:nvSpPr>
        <p:spPr bwMode="auto">
          <a:xfrm>
            <a:off x="185738" y="2178050"/>
            <a:ext cx="115887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8" name="Rectangle 169"/>
          <p:cNvSpPr>
            <a:spLocks noChangeArrowheads="1"/>
          </p:cNvSpPr>
          <p:nvPr/>
        </p:nvSpPr>
        <p:spPr bwMode="auto">
          <a:xfrm>
            <a:off x="2952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29" name="Rectangle 170"/>
          <p:cNvSpPr>
            <a:spLocks noChangeArrowheads="1"/>
          </p:cNvSpPr>
          <p:nvPr/>
        </p:nvSpPr>
        <p:spPr bwMode="auto">
          <a:xfrm>
            <a:off x="4873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0" name="Rectangle 171"/>
          <p:cNvSpPr>
            <a:spLocks noChangeArrowheads="1"/>
          </p:cNvSpPr>
          <p:nvPr/>
        </p:nvSpPr>
        <p:spPr bwMode="auto">
          <a:xfrm>
            <a:off x="67310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1" name="Rectangle 172"/>
          <p:cNvSpPr>
            <a:spLocks noChangeArrowheads="1"/>
          </p:cNvSpPr>
          <p:nvPr/>
        </p:nvSpPr>
        <p:spPr bwMode="auto">
          <a:xfrm>
            <a:off x="8667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2" name="Rectangle 173"/>
          <p:cNvSpPr>
            <a:spLocks noChangeArrowheads="1"/>
          </p:cNvSpPr>
          <p:nvPr/>
        </p:nvSpPr>
        <p:spPr bwMode="auto">
          <a:xfrm>
            <a:off x="10588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3" name="Rectangle 174"/>
          <p:cNvSpPr>
            <a:spLocks noChangeArrowheads="1"/>
          </p:cNvSpPr>
          <p:nvPr/>
        </p:nvSpPr>
        <p:spPr bwMode="auto">
          <a:xfrm>
            <a:off x="125095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4" name="Rectangle 175"/>
          <p:cNvSpPr>
            <a:spLocks noChangeArrowheads="1"/>
          </p:cNvSpPr>
          <p:nvPr/>
        </p:nvSpPr>
        <p:spPr bwMode="auto">
          <a:xfrm>
            <a:off x="14382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5" name="Rectangle 176"/>
          <p:cNvSpPr>
            <a:spLocks noChangeArrowheads="1"/>
          </p:cNvSpPr>
          <p:nvPr/>
        </p:nvSpPr>
        <p:spPr bwMode="auto">
          <a:xfrm>
            <a:off x="16303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6" name="Rectangle 177"/>
          <p:cNvSpPr>
            <a:spLocks noChangeArrowheads="1"/>
          </p:cNvSpPr>
          <p:nvPr/>
        </p:nvSpPr>
        <p:spPr bwMode="auto">
          <a:xfrm>
            <a:off x="182245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7" name="Rectangle 178"/>
          <p:cNvSpPr>
            <a:spLocks noChangeArrowheads="1"/>
          </p:cNvSpPr>
          <p:nvPr/>
        </p:nvSpPr>
        <p:spPr bwMode="auto">
          <a:xfrm>
            <a:off x="20097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8" name="Rectangle 179"/>
          <p:cNvSpPr>
            <a:spLocks noChangeArrowheads="1"/>
          </p:cNvSpPr>
          <p:nvPr/>
        </p:nvSpPr>
        <p:spPr bwMode="auto">
          <a:xfrm>
            <a:off x="2182813" y="3892550"/>
            <a:ext cx="115887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39" name="Rectangle 180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" name="Text Box 181"/>
          <p:cNvSpPr txBox="1">
            <a:spLocks noChangeArrowheads="1"/>
          </p:cNvSpPr>
          <p:nvPr/>
        </p:nvSpPr>
        <p:spPr bwMode="auto">
          <a:xfrm>
            <a:off x="228600" y="4572000"/>
            <a:ext cx="19050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K=2</a:t>
            </a:r>
          </a:p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Arbitrarily choose K object as initial cluster center</a:t>
            </a:r>
          </a:p>
        </p:txBody>
      </p:sp>
      <p:sp>
        <p:nvSpPr>
          <p:cNvPr id="2141" name="Line 182"/>
          <p:cNvSpPr>
            <a:spLocks noChangeShapeType="1"/>
          </p:cNvSpPr>
          <p:nvPr/>
        </p:nvSpPr>
        <p:spPr bwMode="auto">
          <a:xfrm flipV="1">
            <a:off x="1066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7" name="Line 183"/>
          <p:cNvSpPr>
            <a:spLocks noChangeShapeType="1"/>
          </p:cNvSpPr>
          <p:nvPr/>
        </p:nvSpPr>
        <p:spPr bwMode="auto">
          <a:xfrm>
            <a:off x="2438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8" name="Text Box 184"/>
          <p:cNvSpPr txBox="1">
            <a:spLocks noChangeArrowheads="1"/>
          </p:cNvSpPr>
          <p:nvPr/>
        </p:nvSpPr>
        <p:spPr bwMode="auto">
          <a:xfrm>
            <a:off x="2362200" y="3124200"/>
            <a:ext cx="838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Assign each objects to most similar center</a:t>
            </a:r>
          </a:p>
        </p:txBody>
      </p:sp>
      <p:sp>
        <p:nvSpPr>
          <p:cNvPr id="189" name="Text Box 185"/>
          <p:cNvSpPr txBox="1">
            <a:spLocks noChangeArrowheads="1"/>
          </p:cNvSpPr>
          <p:nvPr/>
        </p:nvSpPr>
        <p:spPr bwMode="auto">
          <a:xfrm>
            <a:off x="5638800" y="3048000"/>
            <a:ext cx="83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means</a:t>
            </a:r>
          </a:p>
        </p:txBody>
      </p:sp>
      <p:sp>
        <p:nvSpPr>
          <p:cNvPr id="2145" name="Freeform 186"/>
          <p:cNvSpPr>
            <a:spLocks/>
          </p:cNvSpPr>
          <p:nvPr/>
        </p:nvSpPr>
        <p:spPr bwMode="auto">
          <a:xfrm>
            <a:off x="838200" y="3136900"/>
            <a:ext cx="88900" cy="95250"/>
          </a:xfrm>
          <a:custGeom>
            <a:avLst/>
            <a:gdLst>
              <a:gd name="T0" fmla="*/ 2147483647 w 56"/>
              <a:gd name="T1" fmla="*/ 0 h 60"/>
              <a:gd name="T2" fmla="*/ 2147483647 w 56"/>
              <a:gd name="T3" fmla="*/ 2147483647 h 60"/>
              <a:gd name="T4" fmla="*/ 2147483647 w 56"/>
              <a:gd name="T5" fmla="*/ 2147483647 h 60"/>
              <a:gd name="T6" fmla="*/ 0 w 56"/>
              <a:gd name="T7" fmla="*/ 2147483647 h 60"/>
              <a:gd name="T8" fmla="*/ 2147483647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6" name="Freeform 187"/>
          <p:cNvSpPr>
            <a:spLocks/>
          </p:cNvSpPr>
          <p:nvPr/>
        </p:nvSpPr>
        <p:spPr bwMode="auto">
          <a:xfrm>
            <a:off x="1600200" y="2971800"/>
            <a:ext cx="88900" cy="93663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7" name="Oval 188"/>
          <p:cNvSpPr>
            <a:spLocks noChangeArrowheads="1"/>
          </p:cNvSpPr>
          <p:nvPr/>
        </p:nvSpPr>
        <p:spPr bwMode="auto">
          <a:xfrm>
            <a:off x="457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8" name="Oval 189"/>
          <p:cNvSpPr>
            <a:spLocks noChangeArrowheads="1"/>
          </p:cNvSpPr>
          <p:nvPr/>
        </p:nvSpPr>
        <p:spPr bwMode="auto">
          <a:xfrm>
            <a:off x="1973263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163513" y="912812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28600" y="63992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87" grpId="0" animBg="1"/>
      <p:bldP spid="188" grpId="0"/>
      <p:bldP spid="1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7860-A516-4C37-88BB-EA52275B68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4793"/>
            <a:ext cx="7772400" cy="56867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</a:rPr>
              <a:t>Example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763000" cy="4648200"/>
          </a:xfrm>
        </p:spPr>
        <p:txBody>
          <a:bodyPr/>
          <a:lstStyle/>
          <a:p>
            <a:pPr algn="just"/>
            <a:r>
              <a:rPr lang="en-US" sz="2400" dirty="0" smtClean="0"/>
              <a:t>Next, we need to compute the expected information requirement for each attribute.</a:t>
            </a:r>
          </a:p>
          <a:p>
            <a:pPr algn="just"/>
            <a:r>
              <a:rPr lang="en-US" sz="2400" dirty="0" smtClean="0"/>
              <a:t>Let’s start with the attribute age.</a:t>
            </a:r>
          </a:p>
          <a:p>
            <a:pPr algn="just"/>
            <a:r>
              <a:rPr lang="en-US" sz="2400" dirty="0" smtClean="0"/>
              <a:t>We need to look at the distribution of yes and no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for each category of age. </a:t>
            </a:r>
          </a:p>
          <a:p>
            <a:pPr algn="just"/>
            <a:r>
              <a:rPr lang="en-US" sz="2400" dirty="0" smtClean="0"/>
              <a:t>For the age </a:t>
            </a:r>
          </a:p>
          <a:p>
            <a:pPr lvl="1" algn="just"/>
            <a:r>
              <a:rPr lang="en-US" sz="2200" dirty="0" smtClean="0"/>
              <a:t>category “youth,” there are two yes </a:t>
            </a:r>
            <a:r>
              <a:rPr lang="en-US" sz="2200" dirty="0" err="1" smtClean="0"/>
              <a:t>tuples</a:t>
            </a:r>
            <a:r>
              <a:rPr lang="en-US" sz="2200" dirty="0" smtClean="0"/>
              <a:t> and three no </a:t>
            </a:r>
            <a:r>
              <a:rPr lang="en-US" sz="2200" dirty="0" err="1" smtClean="0"/>
              <a:t>tuples</a:t>
            </a:r>
            <a:r>
              <a:rPr lang="en-US" sz="2200" dirty="0" smtClean="0"/>
              <a:t>. </a:t>
            </a:r>
          </a:p>
          <a:p>
            <a:pPr lvl="1" algn="just"/>
            <a:r>
              <a:rPr lang="en-US" sz="2200" dirty="0" smtClean="0"/>
              <a:t>category “middle aged,” there are four yes </a:t>
            </a:r>
            <a:r>
              <a:rPr lang="en-US" sz="2200" dirty="0" err="1" smtClean="0"/>
              <a:t>tuples</a:t>
            </a:r>
            <a:r>
              <a:rPr lang="en-US" sz="2200" dirty="0" smtClean="0"/>
              <a:t> and zero no </a:t>
            </a:r>
            <a:r>
              <a:rPr lang="en-US" sz="2200" dirty="0" err="1" smtClean="0"/>
              <a:t>tuples</a:t>
            </a:r>
            <a:r>
              <a:rPr lang="en-US" sz="2200" dirty="0" smtClean="0"/>
              <a:t>. </a:t>
            </a:r>
          </a:p>
          <a:p>
            <a:pPr lvl="1" algn="just"/>
            <a:r>
              <a:rPr lang="en-US" sz="2200" dirty="0" smtClean="0"/>
              <a:t>category “senior,” there are three yes </a:t>
            </a:r>
            <a:r>
              <a:rPr lang="en-US" sz="2200" dirty="0" err="1" smtClean="0"/>
              <a:t>tuples</a:t>
            </a:r>
            <a:r>
              <a:rPr lang="en-US" sz="2200" dirty="0" smtClean="0"/>
              <a:t> and two no </a:t>
            </a:r>
            <a:r>
              <a:rPr lang="en-US" sz="2200" dirty="0" err="1" smtClean="0"/>
              <a:t>tuples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400" dirty="0" smtClean="0"/>
              <a:t>Compute the expected information needed to classify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in D if the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are partitioned according to age is</a:t>
            </a:r>
          </a:p>
          <a:p>
            <a:endParaRPr lang="en-US" sz="23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200" y="152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latin typeface="+mn-lt"/>
              </a:rPr>
              <a:t>Classification</a:t>
            </a:r>
            <a:endParaRPr lang="en-US" b="1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816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181600"/>
            <a:ext cx="175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5334000"/>
            <a:ext cx="297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601980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655638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K-means 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/>
          <a:lstStyle/>
          <a:p>
            <a:pPr algn="just" eaLnBrk="1" hangingPunct="1"/>
            <a:r>
              <a:rPr lang="en-US" dirty="0" smtClean="0">
                <a:cs typeface="Times New Roman" pitchFamily="18" charset="0"/>
              </a:rPr>
              <a:t>For simplicity,  1-dimensional data and k=2.</a:t>
            </a:r>
          </a:p>
          <a:p>
            <a:pPr algn="just" eaLnBrk="1" hangingPunct="1"/>
            <a:r>
              <a:rPr lang="en-US" dirty="0" smtClean="0">
                <a:cs typeface="Times New Roman" pitchFamily="18" charset="0"/>
              </a:rPr>
              <a:t>Data: 1, 2, 5, 6, 7</a:t>
            </a:r>
          </a:p>
          <a:p>
            <a:pPr algn="just" eaLnBrk="1" hangingPunct="1"/>
            <a:r>
              <a:rPr lang="en-US" dirty="0" smtClean="0">
                <a:cs typeface="Times New Roman" pitchFamily="18" charset="0"/>
              </a:rPr>
              <a:t>K-means: </a:t>
            </a:r>
          </a:p>
          <a:p>
            <a:pPr lvl="1" algn="just" eaLnBrk="1" hangingPunct="1"/>
            <a:r>
              <a:rPr lang="en-US" sz="2400" dirty="0" smtClean="0">
                <a:cs typeface="Times New Roman" pitchFamily="18" charset="0"/>
              </a:rPr>
              <a:t>Randomly select 5 and 6 as initial </a:t>
            </a:r>
            <a:r>
              <a:rPr lang="en-US" sz="2400" dirty="0" err="1" smtClean="0">
                <a:cs typeface="Times New Roman" pitchFamily="18" charset="0"/>
              </a:rPr>
              <a:t>centroids</a:t>
            </a:r>
            <a:r>
              <a:rPr lang="en-US" sz="2400" dirty="0" smtClean="0">
                <a:cs typeface="Times New Roman" pitchFamily="18" charset="0"/>
              </a:rPr>
              <a:t>; </a:t>
            </a:r>
          </a:p>
          <a:p>
            <a:pPr lvl="1" algn="just" eaLnBrk="1" hangingPunct="1"/>
            <a:r>
              <a:rPr lang="en-US" sz="2400" dirty="0" smtClean="0">
                <a:cs typeface="Times New Roman" pitchFamily="18" charset="0"/>
              </a:rPr>
              <a:t>=&gt; Two clusters {1, 2, 5} and {6,7}; </a:t>
            </a:r>
          </a:p>
          <a:p>
            <a:pPr lvl="1" algn="just" eaLnBrk="1" hangingPunct="1"/>
            <a:r>
              <a:rPr lang="en-US" sz="2400" dirty="0" smtClean="0">
                <a:cs typeface="Times New Roman" pitchFamily="18" charset="0"/>
              </a:rPr>
              <a:t>      mean C1=8/3 = 2.66 &amp; mean C2=6.5</a:t>
            </a:r>
          </a:p>
          <a:p>
            <a:pPr lvl="1" algn="just" eaLnBrk="1" hangingPunct="1"/>
            <a:r>
              <a:rPr lang="en-US" sz="2400" dirty="0" smtClean="0">
                <a:cs typeface="Times New Roman" pitchFamily="18" charset="0"/>
              </a:rPr>
              <a:t>=&gt; {1,2}, {5,6,7}; </a:t>
            </a:r>
          </a:p>
          <a:p>
            <a:pPr lvl="1" algn="just" eaLnBrk="1" hangingPunct="1"/>
            <a:r>
              <a:rPr lang="en-US" sz="2400" dirty="0" smtClean="0">
                <a:cs typeface="Times New Roman" pitchFamily="18" charset="0"/>
              </a:rPr>
              <a:t>       mean C1=1.5 &amp;  mean C2=6</a:t>
            </a:r>
          </a:p>
          <a:p>
            <a:pPr lvl="1" algn="just" eaLnBrk="1" hangingPunct="1"/>
            <a:r>
              <a:rPr lang="en-US" sz="2400" dirty="0" smtClean="0">
                <a:cs typeface="Times New Roman" pitchFamily="18" charset="0"/>
              </a:rPr>
              <a:t>=&gt;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No Change</a:t>
            </a:r>
            <a:endParaRPr lang="en-US" sz="2400" dirty="0" smtClean="0">
              <a:cs typeface="Times New Roman" pitchFamily="18" charset="0"/>
            </a:endParaRPr>
          </a:p>
          <a:p>
            <a:pPr algn="just" eaLnBrk="1" hangingPunct="1"/>
            <a:endParaRPr lang="en-US" dirty="0" smtClean="0">
              <a:cs typeface="Times New Roman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981E04-8B45-45D0-8821-4C1AE01460B3}" type="slidenum">
              <a:rPr lang="en-US" smtClean="0"/>
              <a:pPr/>
              <a:t>40</a:t>
            </a:fld>
            <a:endParaRPr lang="en-US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3513" y="1065212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CF468-D6EC-4FDA-A5CC-AE309F9AEAF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439025" cy="65087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Comments on the </a:t>
            </a:r>
            <a:r>
              <a:rPr lang="en-US" sz="3200" b="1" i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K-Means</a:t>
            </a:r>
            <a:r>
              <a:rPr lang="en-US" sz="3200" b="1" dirty="0" smtClean="0">
                <a:solidFill>
                  <a:srgbClr val="3333FF"/>
                </a:solidFill>
                <a:latin typeface="+mn-lt"/>
                <a:cs typeface="Times New Roman" pitchFamily="18" charset="0"/>
              </a:rPr>
              <a:t> Method</a:t>
            </a:r>
            <a:endParaRPr lang="en-US" sz="2400" b="1" dirty="0" smtClean="0">
              <a:solidFill>
                <a:srgbClr val="3333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cs typeface="Times New Roman" pitchFamily="18" charset="0"/>
              </a:rPr>
              <a:t>Strengths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>
                <a:cs typeface="Times New Roman" pitchFamily="18" charset="0"/>
              </a:rPr>
              <a:t>Relatively efficient</a:t>
            </a:r>
            <a:r>
              <a:rPr lang="en-US" sz="2400" dirty="0" smtClean="0">
                <a:cs typeface="Times New Roman" pitchFamily="18" charset="0"/>
              </a:rPr>
              <a:t>: </a:t>
            </a:r>
            <a:r>
              <a:rPr lang="en-US" sz="2400" i="1" dirty="0" smtClean="0">
                <a:cs typeface="Times New Roman" pitchFamily="18" charset="0"/>
              </a:rPr>
              <a:t>O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 err="1" smtClean="0">
                <a:cs typeface="Times New Roman" pitchFamily="18" charset="0"/>
              </a:rPr>
              <a:t>nkt</a:t>
            </a:r>
            <a:r>
              <a:rPr lang="en-US" sz="2400" dirty="0" smtClean="0">
                <a:cs typeface="Times New Roman" pitchFamily="18" charset="0"/>
              </a:rPr>
              <a:t>), where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is # objects, </a:t>
            </a:r>
            <a:r>
              <a:rPr lang="en-US" sz="2400" i="1" dirty="0" smtClean="0">
                <a:cs typeface="Times New Roman" pitchFamily="18" charset="0"/>
              </a:rPr>
              <a:t>k</a:t>
            </a:r>
            <a:r>
              <a:rPr lang="en-US" sz="2400" dirty="0" smtClean="0">
                <a:cs typeface="Times New Roman" pitchFamily="18" charset="0"/>
              </a:rPr>
              <a:t> is # clusters, and </a:t>
            </a:r>
            <a:r>
              <a:rPr lang="en-US" sz="2400" i="1" dirty="0" smtClean="0">
                <a:cs typeface="Times New Roman" pitchFamily="18" charset="0"/>
              </a:rPr>
              <a:t>t  </a:t>
            </a:r>
            <a:r>
              <a:rPr lang="en-US" sz="2400" dirty="0" smtClean="0">
                <a:cs typeface="Times New Roman" pitchFamily="18" charset="0"/>
              </a:rPr>
              <a:t>is # iterations. Normally, </a:t>
            </a:r>
            <a:r>
              <a:rPr lang="en-US" sz="2400" i="1" dirty="0" smtClean="0">
                <a:cs typeface="Times New Roman" pitchFamily="18" charset="0"/>
              </a:rPr>
              <a:t>k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i="1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&lt;&lt;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cs typeface="Times New Roman" pitchFamily="18" charset="0"/>
              </a:rPr>
              <a:t>Weaknesses</a:t>
            </a:r>
            <a:endParaRPr lang="en-US" sz="24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Applicable only when </a:t>
            </a:r>
            <a:r>
              <a:rPr lang="en-US" sz="2400" i="1" dirty="0" smtClean="0">
                <a:cs typeface="Times New Roman" pitchFamily="18" charset="0"/>
              </a:rPr>
              <a:t>mean</a:t>
            </a:r>
            <a:r>
              <a:rPr lang="en-US" sz="2400" dirty="0" smtClean="0">
                <a:cs typeface="Times New Roman" pitchFamily="18" charset="0"/>
              </a:rPr>
              <a:t> is defined (what about categorical data?)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Need to specify </a:t>
            </a:r>
            <a:r>
              <a:rPr lang="en-US" sz="2400" i="1" dirty="0" smtClean="0">
                <a:cs typeface="Times New Roman" pitchFamily="18" charset="0"/>
              </a:rPr>
              <a:t>k, </a:t>
            </a: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i="1" dirty="0" smtClean="0">
                <a:cs typeface="Times New Roman" pitchFamily="18" charset="0"/>
              </a:rPr>
              <a:t>number</a:t>
            </a:r>
            <a:r>
              <a:rPr lang="en-US" sz="2400" dirty="0" smtClean="0">
                <a:cs typeface="Times New Roman" pitchFamily="18" charset="0"/>
              </a:rPr>
              <a:t> of clusters, in advance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Trouble with noisy data and </a:t>
            </a:r>
            <a:r>
              <a:rPr lang="en-US" sz="2400" i="1" dirty="0" smtClean="0">
                <a:cs typeface="Times New Roman" pitchFamily="18" charset="0"/>
              </a:rPr>
              <a:t>outliers</a:t>
            </a:r>
            <a:endParaRPr lang="en-US" sz="24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Not suitable to discover clusters with </a:t>
            </a:r>
            <a:r>
              <a:rPr lang="en-US" sz="2400" i="1" dirty="0" smtClean="0">
                <a:cs typeface="Times New Roman" pitchFamily="18" charset="0"/>
              </a:rPr>
              <a:t>non-convex shapes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dirty="0" smtClean="0"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3513" y="1065212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" y="5181600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200" dirty="0" smtClean="0">
                <a:latin typeface="+mn-lt"/>
                <a:ea typeface="Gulim" pitchFamily="34" charset="-127"/>
                <a:cs typeface="Times New Roman" pitchFamily="18" charset="0"/>
              </a:rPr>
              <a:t>Instead of taking the </a:t>
            </a:r>
            <a:r>
              <a:rPr lang="en-US" altLang="ko-KR" sz="2200" b="1" dirty="0" smtClean="0">
                <a:solidFill>
                  <a:srgbClr val="FF0000"/>
                </a:solidFill>
                <a:latin typeface="+mn-lt"/>
                <a:ea typeface="Gulim" pitchFamily="34" charset="-127"/>
                <a:cs typeface="Times New Roman" pitchFamily="18" charset="0"/>
              </a:rPr>
              <a:t>mean</a:t>
            </a:r>
            <a:r>
              <a:rPr lang="en-US" altLang="ko-KR" sz="2200" dirty="0" smtClean="0">
                <a:latin typeface="+mn-lt"/>
                <a:ea typeface="Gulim" pitchFamily="34" charset="-127"/>
                <a:cs typeface="Times New Roman" pitchFamily="18" charset="0"/>
              </a:rPr>
              <a:t> value of the object in a cluster as a reference point,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+mn-lt"/>
                <a:ea typeface="Gulim" pitchFamily="34" charset="-127"/>
                <a:cs typeface="Times New Roman" pitchFamily="18" charset="0"/>
              </a:rPr>
              <a:t>medoids</a:t>
            </a:r>
            <a:r>
              <a:rPr lang="en-US" altLang="ko-KR" sz="2200" dirty="0" smtClean="0">
                <a:latin typeface="+mn-lt"/>
                <a:ea typeface="Gulim" pitchFamily="34" charset="-127"/>
                <a:cs typeface="Times New Roman" pitchFamily="18" charset="0"/>
              </a:rPr>
              <a:t> can be used, which is the </a:t>
            </a:r>
            <a:r>
              <a:rPr lang="en-US" altLang="ko-KR" sz="2200" dirty="0" smtClean="0">
                <a:solidFill>
                  <a:srgbClr val="FF0000"/>
                </a:solidFill>
                <a:latin typeface="+mn-lt"/>
                <a:ea typeface="Gulim" pitchFamily="34" charset="-127"/>
                <a:cs typeface="Times New Roman" pitchFamily="18" charset="0"/>
              </a:rPr>
              <a:t>most centrally located object </a:t>
            </a:r>
            <a:r>
              <a:rPr lang="en-US" altLang="ko-KR" sz="2200" dirty="0" smtClean="0">
                <a:latin typeface="+mn-lt"/>
                <a:ea typeface="Gulim" pitchFamily="34" charset="-127"/>
                <a:cs typeface="Times New Roman" pitchFamily="18" charset="0"/>
              </a:rPr>
              <a:t>in a cluster. 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0"/>
            <a:ext cx="4648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733800" y="6320135"/>
            <a:ext cx="510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BX10"/>
                <a:cs typeface="Times New Roman" pitchFamily="18" charset="0"/>
              </a:rPr>
              <a:t>Figure: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R10" charset="-128"/>
                <a:cs typeface="Times New Roman" pitchFamily="18" charset="0"/>
              </a:rPr>
              <a:t>Objects For Clustering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0"/>
            <a:ext cx="32004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381000"/>
            <a:ext cx="28130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3333FF"/>
                </a:solidFill>
                <a:latin typeface="+mn-lt"/>
                <a:ea typeface="CMBX10"/>
                <a:cs typeface="Times New Roman" pitchFamily="18" charset="0"/>
              </a:rPr>
              <a:t>Example: K-Means</a:t>
            </a:r>
            <a:endParaRPr lang="en-US" sz="2600" dirty="0">
              <a:solidFill>
                <a:srgbClr val="3333FF"/>
              </a:solidFill>
              <a:latin typeface="+mn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4479667"/>
            <a:ext cx="3124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BX10"/>
                <a:cs typeface="Times New Roman" pitchFamily="18" charset="0"/>
              </a:rPr>
              <a:t>Figure: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R10" charset="-128"/>
                <a:cs typeface="Times New Roman" pitchFamily="18" charset="0"/>
              </a:rPr>
              <a:t>Initial Choice of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R10" charset="-128"/>
                <a:cs typeface="Times New Roman" pitchFamily="18" charset="0"/>
              </a:rPr>
              <a:t>Centroids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4800" y="1828800"/>
            <a:ext cx="12954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3962400"/>
            <a:ext cx="12954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3276600"/>
            <a:ext cx="12954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196" grpId="0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609600" y="2438400"/>
            <a:ext cx="525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06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BX10"/>
                <a:cs typeface="Times New Roman" pitchFamily="18" charset="0"/>
              </a:rPr>
              <a:t>Figure: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R10" charset="-128"/>
                <a:cs typeface="Times New Roman" pitchFamily="18" charset="0"/>
              </a:rPr>
              <a:t>Centroids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R10" charset="-128"/>
                <a:cs typeface="Times New Roman" pitchFamily="18" charset="0"/>
              </a:rPr>
              <a:t> After First Iterations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0"/>
            <a:ext cx="8534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304800" y="5348645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06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BX10" charset="-128"/>
                <a:cs typeface="Times New Roman" pitchFamily="18" charset="0"/>
              </a:rPr>
              <a:t>Figure: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R10" charset="-128"/>
                <a:cs typeface="Times New Roman" pitchFamily="18" charset="0"/>
              </a:rPr>
              <a:t>Centroids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MR10" charset="-128"/>
                <a:cs typeface="Times New Roman" pitchFamily="18" charset="0"/>
              </a:rPr>
              <a:t> After First Two Iterations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1" y="838200"/>
            <a:ext cx="8629650" cy="53276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Classification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prediction</a:t>
            </a:r>
            <a:r>
              <a:rPr lang="en-US" sz="2400" dirty="0" smtClean="0"/>
              <a:t> are two forms of data analysis that can be used to extract </a:t>
            </a:r>
            <a:r>
              <a:rPr lang="en-US" sz="2400" b="1" dirty="0" smtClean="0">
                <a:solidFill>
                  <a:srgbClr val="FF0000"/>
                </a:solidFill>
              </a:rPr>
              <a:t>models</a:t>
            </a:r>
            <a:r>
              <a:rPr lang="en-US" sz="2400" dirty="0" smtClean="0"/>
              <a:t> describing important data classes or to predict future data trends.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400" dirty="0" smtClean="0"/>
              <a:t>Effective and scalable methods have been developed for </a:t>
            </a:r>
            <a:r>
              <a:rPr lang="en-US" sz="2400" b="1" dirty="0" smtClean="0">
                <a:solidFill>
                  <a:srgbClr val="FF0000"/>
                </a:solidFill>
              </a:rPr>
              <a:t>decision trees induction, Naive Bayesian classification, Bayesian belief network, rule-based classifiers etc.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No single method has been found to be superior over all others for all data sets.</a:t>
            </a:r>
          </a:p>
          <a:p>
            <a:pPr eaLnBrk="1" hangingPunct="1">
              <a:lnSpc>
                <a:spcPct val="130000"/>
              </a:lnSpc>
            </a:pPr>
            <a:endParaRPr lang="en-US" sz="2400" dirty="0" smtClean="0"/>
          </a:p>
        </p:txBody>
      </p:sp>
      <p:sp>
        <p:nvSpPr>
          <p:cNvPr id="89093" name="Title 1"/>
          <p:cNvSpPr>
            <a:spLocks/>
          </p:cNvSpPr>
          <p:nvPr/>
        </p:nvSpPr>
        <p:spPr bwMode="auto">
          <a:xfrm>
            <a:off x="323850" y="1158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 dirty="0" smtClean="0">
                <a:latin typeface="Century Gothic" pitchFamily="34" charset="0"/>
              </a:rPr>
              <a:t>Summary</a:t>
            </a:r>
            <a:endParaRPr lang="en-US" sz="2900" b="1" dirty="0">
              <a:latin typeface="Century Gothic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3513" y="684212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" y="63992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991600" cy="5486400"/>
          </a:xfrm>
        </p:spPr>
        <p:txBody>
          <a:bodyPr/>
          <a:lstStyle/>
          <a:p>
            <a:pPr algn="just">
              <a:buNone/>
            </a:pPr>
            <a:r>
              <a:rPr lang="en-US" sz="2000" b="1" u="sng" dirty="0" smtClean="0">
                <a:cs typeface="Times New Roman" pitchFamily="18" charset="0"/>
              </a:rPr>
              <a:t>Text Books: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000" dirty="0" smtClean="0">
                <a:cs typeface="Times New Roman" pitchFamily="18" charset="0"/>
              </a:rPr>
              <a:t>1. Han, </a:t>
            </a:r>
            <a:r>
              <a:rPr lang="en-US" sz="2000" dirty="0" err="1" smtClean="0">
                <a:cs typeface="Times New Roman" pitchFamily="18" charset="0"/>
              </a:rPr>
              <a:t>Kamber</a:t>
            </a:r>
            <a:r>
              <a:rPr lang="en-US" sz="2000" dirty="0" smtClean="0">
                <a:cs typeface="Times New Roman" pitchFamily="18" charset="0"/>
              </a:rPr>
              <a:t>, "Data Mining Concepts and Techniques", Morgan Kaufmann 3nd Edition</a:t>
            </a:r>
          </a:p>
          <a:p>
            <a:pPr algn="just">
              <a:buNone/>
            </a:pPr>
            <a:r>
              <a:rPr lang="en-US" sz="2000" dirty="0" smtClean="0">
                <a:cs typeface="Times New Roman" pitchFamily="18" charset="0"/>
              </a:rPr>
              <a:t>2. P. N. Tan, M. Steinbach, </a:t>
            </a:r>
            <a:r>
              <a:rPr lang="en-US" sz="2000" dirty="0" err="1" smtClean="0">
                <a:cs typeface="Times New Roman" pitchFamily="18" charset="0"/>
              </a:rPr>
              <a:t>Vipin</a:t>
            </a:r>
            <a:r>
              <a:rPr lang="en-US" sz="2000" dirty="0" smtClean="0">
                <a:cs typeface="Times New Roman" pitchFamily="18" charset="0"/>
              </a:rPr>
              <a:t> Kumar, “Introduction to Data Mining”, Pearson Education</a:t>
            </a:r>
          </a:p>
          <a:p>
            <a:pPr algn="just">
              <a:buNone/>
            </a:pPr>
            <a:r>
              <a:rPr lang="en-US" sz="2000" b="1" dirty="0" smtClean="0">
                <a:cs typeface="Times New Roman" pitchFamily="18" charset="0"/>
              </a:rPr>
              <a:t>3. M. H. Dunham, Data Mining Techniques and Algorithms”, Prentice Hall-2000.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7860-A516-4C37-88BB-EA52275B68E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63513" y="762000"/>
            <a:ext cx="876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6246813"/>
            <a:ext cx="876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82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7772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534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0804-F3F9-4F1D-AEE5-720993E91FD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403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572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200400"/>
            <a:ext cx="365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1242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28600"/>
            <a:ext cx="8686799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11135</TotalTime>
  <Words>2351</Words>
  <Application>Microsoft Office PowerPoint</Application>
  <PresentationFormat>On-screen Show (4:3)</PresentationFormat>
  <Paragraphs>327</Paragraphs>
  <Slides>45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Equity</vt:lpstr>
      <vt:lpstr>Equation</vt:lpstr>
      <vt:lpstr>Worksheet</vt:lpstr>
      <vt:lpstr>Machine Learning Classification and Clustering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Time !!!</vt:lpstr>
      <vt:lpstr>Basic Concepts</vt:lpstr>
      <vt:lpstr>Bayes’  Theorem</vt:lpstr>
      <vt:lpstr>Bayes’  Theorem</vt:lpstr>
      <vt:lpstr>Bayes’ Theorem</vt:lpstr>
      <vt:lpstr>PowerPoint Presentation</vt:lpstr>
      <vt:lpstr>PowerPoint Presentation</vt:lpstr>
      <vt:lpstr>Naïve Bayesian Classification</vt:lpstr>
      <vt:lpstr>PowerPoint Presentation</vt:lpstr>
      <vt:lpstr>PowerPoint Presentation</vt:lpstr>
      <vt:lpstr>Example</vt:lpstr>
      <vt:lpstr>Example</vt:lpstr>
      <vt:lpstr>Example</vt:lpstr>
      <vt:lpstr>Naïve Bayes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</vt:lpstr>
      <vt:lpstr>What is Clustering?</vt:lpstr>
      <vt:lpstr>What Is a Good Clustering?</vt:lpstr>
      <vt:lpstr>Requirements for Clustering in Data Mining </vt:lpstr>
      <vt:lpstr>Major Clustering Approaches</vt:lpstr>
      <vt:lpstr>PowerPoint Presentation</vt:lpstr>
      <vt:lpstr>Partitioning Algorithms</vt:lpstr>
      <vt:lpstr>K-Means Clustering </vt:lpstr>
      <vt:lpstr>PowerPoint Presentation</vt:lpstr>
      <vt:lpstr>K-means Example</vt:lpstr>
      <vt:lpstr>Comments on the K-Means Method</vt:lpstr>
      <vt:lpstr>PowerPoint Presentation</vt:lpstr>
      <vt:lpstr>PowerPoint Presentation</vt:lpstr>
      <vt:lpstr>PowerPoint Presentation</vt:lpstr>
      <vt:lpstr>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Sequence Exploration in UML Models for Testing Concurrent Systems</dc:title>
  <dc:creator>Mahesh</dc:creator>
  <cp:lastModifiedBy>Admin</cp:lastModifiedBy>
  <cp:revision>1702</cp:revision>
  <dcterms:created xsi:type="dcterms:W3CDTF">2012-06-20T10:00:10Z</dcterms:created>
  <dcterms:modified xsi:type="dcterms:W3CDTF">2022-09-07T03:27:27Z</dcterms:modified>
</cp:coreProperties>
</file>