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 id="214748366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90" roundtripDataSignature="AMtx7mhk/ffG4XllRlU5CVJpAS8nFSWdK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F18082C-257E-41B0-AF2B-AAC972564A38}">
  <a:tblStyle styleId="{9F18082C-257E-41B0-AF2B-AAC972564A38}"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84" Type="http://schemas.openxmlformats.org/officeDocument/2006/relationships/slide" Target="slides/slide77.xml"/><Relationship Id="rId83" Type="http://schemas.openxmlformats.org/officeDocument/2006/relationships/slide" Target="slides/slide76.xml"/><Relationship Id="rId42" Type="http://schemas.openxmlformats.org/officeDocument/2006/relationships/slide" Target="slides/slide35.xml"/><Relationship Id="rId86" Type="http://schemas.openxmlformats.org/officeDocument/2006/relationships/slide" Target="slides/slide79.xml"/><Relationship Id="rId41" Type="http://schemas.openxmlformats.org/officeDocument/2006/relationships/slide" Target="slides/slide34.xml"/><Relationship Id="rId85" Type="http://schemas.openxmlformats.org/officeDocument/2006/relationships/slide" Target="slides/slide78.xml"/><Relationship Id="rId44" Type="http://schemas.openxmlformats.org/officeDocument/2006/relationships/slide" Target="slides/slide37.xml"/><Relationship Id="rId88" Type="http://schemas.openxmlformats.org/officeDocument/2006/relationships/slide" Target="slides/slide81.xml"/><Relationship Id="rId43" Type="http://schemas.openxmlformats.org/officeDocument/2006/relationships/slide" Target="slides/slide36.xml"/><Relationship Id="rId87" Type="http://schemas.openxmlformats.org/officeDocument/2006/relationships/slide" Target="slides/slide80.xml"/><Relationship Id="rId46" Type="http://schemas.openxmlformats.org/officeDocument/2006/relationships/slide" Target="slides/slide39.xml"/><Relationship Id="rId45" Type="http://schemas.openxmlformats.org/officeDocument/2006/relationships/slide" Target="slides/slide38.xml"/><Relationship Id="rId89" Type="http://schemas.openxmlformats.org/officeDocument/2006/relationships/slide" Target="slides/slide82.xml"/><Relationship Id="rId80" Type="http://schemas.openxmlformats.org/officeDocument/2006/relationships/slide" Target="slides/slide73.xml"/><Relationship Id="rId82" Type="http://schemas.openxmlformats.org/officeDocument/2006/relationships/slide" Target="slides/slide75.xml"/><Relationship Id="rId81" Type="http://schemas.openxmlformats.org/officeDocument/2006/relationships/slide" Target="slides/slide74.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31" Type="http://schemas.openxmlformats.org/officeDocument/2006/relationships/slide" Target="slides/slide24.xml"/><Relationship Id="rId75" Type="http://schemas.openxmlformats.org/officeDocument/2006/relationships/slide" Target="slides/slide68.xml"/><Relationship Id="rId30" Type="http://schemas.openxmlformats.org/officeDocument/2006/relationships/slide" Target="slides/slide23.xml"/><Relationship Id="rId74" Type="http://schemas.openxmlformats.org/officeDocument/2006/relationships/slide" Target="slides/slide67.xml"/><Relationship Id="rId33" Type="http://schemas.openxmlformats.org/officeDocument/2006/relationships/slide" Target="slides/slide26.xml"/><Relationship Id="rId77" Type="http://schemas.openxmlformats.org/officeDocument/2006/relationships/slide" Target="slides/slide70.xml"/><Relationship Id="rId32" Type="http://schemas.openxmlformats.org/officeDocument/2006/relationships/slide" Target="slides/slide25.xml"/><Relationship Id="rId76" Type="http://schemas.openxmlformats.org/officeDocument/2006/relationships/slide" Target="slides/slide69.xml"/><Relationship Id="rId35" Type="http://schemas.openxmlformats.org/officeDocument/2006/relationships/slide" Target="slides/slide28.xml"/><Relationship Id="rId79" Type="http://schemas.openxmlformats.org/officeDocument/2006/relationships/slide" Target="slides/slide72.xml"/><Relationship Id="rId34" Type="http://schemas.openxmlformats.org/officeDocument/2006/relationships/slide" Target="slides/slide27.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slide" Target="slides/slide61.xml"/><Relationship Id="rId23" Type="http://schemas.openxmlformats.org/officeDocument/2006/relationships/slide" Target="slides/slide16.xml"/><Relationship Id="rId67" Type="http://schemas.openxmlformats.org/officeDocument/2006/relationships/slide" Target="slides/slide60.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slide" Target="slides/slide62.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90" Type="http://customschemas.google.com/relationships/presentationmetadata" Target="metadata"/><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NZ"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rPr lang="en-NZ"/>
              <a:t>These slides are intended to help a teacher develop a presentation. This PowerPoint covers the entire chapter and includes too many slides for a single delivery. Professors are encouraged to adapt this presentation in ways which are best suited for their students and environment.</a:t>
            </a:r>
            <a:endParaRPr/>
          </a:p>
        </p:txBody>
      </p:sp>
      <p:sp>
        <p:nvSpPr>
          <p:cNvPr id="163" name="Google Shape;163;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9" name="Google Shape;229;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NZ"/>
              <a:t>Objectives include:</a:t>
            </a:r>
            <a:endParaRPr/>
          </a:p>
          <a:p>
            <a:pPr indent="-76200" lvl="1" marL="457200" rtl="0" algn="l">
              <a:spcBef>
                <a:spcPts val="360"/>
              </a:spcBef>
              <a:spcAft>
                <a:spcPts val="0"/>
              </a:spcAft>
              <a:buClr>
                <a:schemeClr val="dk1"/>
              </a:buClr>
              <a:buSzPts val="1200"/>
              <a:buFont typeface="Arial"/>
              <a:buChar char="•"/>
            </a:pPr>
            <a:r>
              <a:rPr lang="en-NZ"/>
              <a:t> To meet the data management needs and requirements of the user, </a:t>
            </a:r>
            <a:endParaRPr/>
          </a:p>
          <a:p>
            <a:pPr indent="-76200" lvl="1" marL="457200" rtl="0" algn="l">
              <a:spcBef>
                <a:spcPts val="360"/>
              </a:spcBef>
              <a:spcAft>
                <a:spcPts val="0"/>
              </a:spcAft>
              <a:buClr>
                <a:schemeClr val="dk1"/>
              </a:buClr>
              <a:buSzPts val="1200"/>
              <a:buFont typeface="Arial"/>
              <a:buChar char="•"/>
            </a:pPr>
            <a:r>
              <a:rPr lang="en-NZ"/>
              <a:t> To guarantee, to the extent possible, that the data in the file are valid</a:t>
            </a:r>
            <a:endParaRPr/>
          </a:p>
          <a:p>
            <a:pPr indent="-76200" lvl="1" marL="457200" rtl="0" algn="l">
              <a:spcBef>
                <a:spcPts val="360"/>
              </a:spcBef>
              <a:spcAft>
                <a:spcPts val="0"/>
              </a:spcAft>
              <a:buClr>
                <a:schemeClr val="dk1"/>
              </a:buClr>
              <a:buSzPts val="1200"/>
              <a:buFont typeface="Arial"/>
              <a:buChar char="•"/>
            </a:pPr>
            <a:r>
              <a:rPr lang="en-NZ"/>
              <a:t> To optimize performance, both from the system point of view in terms of over-all throughput and from the user’s point of view in terms of response time</a:t>
            </a:r>
            <a:endParaRPr/>
          </a:p>
          <a:p>
            <a:pPr indent="-76200" lvl="1" marL="457200" rtl="0" algn="l">
              <a:spcBef>
                <a:spcPts val="360"/>
              </a:spcBef>
              <a:spcAft>
                <a:spcPts val="0"/>
              </a:spcAft>
              <a:buClr>
                <a:schemeClr val="dk1"/>
              </a:buClr>
              <a:buSzPts val="1200"/>
              <a:buFont typeface="Arial"/>
              <a:buChar char="•"/>
            </a:pPr>
            <a:r>
              <a:rPr lang="en-NZ"/>
              <a:t> To provide I/O support for a variety of storage device types</a:t>
            </a:r>
            <a:endParaRPr/>
          </a:p>
          <a:p>
            <a:pPr indent="-76200" lvl="1" marL="457200" rtl="0" algn="l">
              <a:spcBef>
                <a:spcPts val="360"/>
              </a:spcBef>
              <a:spcAft>
                <a:spcPts val="0"/>
              </a:spcAft>
              <a:buClr>
                <a:schemeClr val="dk1"/>
              </a:buClr>
              <a:buSzPts val="1200"/>
              <a:buFont typeface="Arial"/>
              <a:buChar char="•"/>
            </a:pPr>
            <a:r>
              <a:rPr lang="en-NZ"/>
              <a:t> To minimize or eliminate the potential for lost or destroyed data</a:t>
            </a:r>
            <a:endParaRPr/>
          </a:p>
          <a:p>
            <a:pPr indent="-76200" lvl="1" marL="457200" rtl="0" algn="l">
              <a:spcBef>
                <a:spcPts val="360"/>
              </a:spcBef>
              <a:spcAft>
                <a:spcPts val="0"/>
              </a:spcAft>
              <a:buClr>
                <a:schemeClr val="dk1"/>
              </a:buClr>
              <a:buSzPts val="1200"/>
              <a:buFont typeface="Arial"/>
              <a:buChar char="•"/>
            </a:pPr>
            <a:r>
              <a:rPr lang="en-NZ"/>
              <a:t> To provide a standardized set of I/O interface routines to user processes</a:t>
            </a:r>
            <a:endParaRPr/>
          </a:p>
          <a:p>
            <a:pPr indent="-76200" lvl="1" marL="457200" rtl="0" algn="l">
              <a:spcBef>
                <a:spcPts val="360"/>
              </a:spcBef>
              <a:spcAft>
                <a:spcPts val="0"/>
              </a:spcAft>
              <a:buClr>
                <a:schemeClr val="dk1"/>
              </a:buClr>
              <a:buSzPts val="1200"/>
              <a:buFont typeface="Arial"/>
              <a:buChar char="•"/>
            </a:pPr>
            <a:r>
              <a:rPr lang="en-NZ"/>
              <a:t> To provide I/O support for multiple users, in the case of multiple-user systems</a:t>
            </a:r>
            <a:endParaRPr/>
          </a:p>
        </p:txBody>
      </p:sp>
      <p:sp>
        <p:nvSpPr>
          <p:cNvPr id="230" name="Google Shape;230;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NZ"/>
              <a:t>For an interactive, general-purpose system, the following constitute a minimal set of requirements:</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NZ"/>
              <a:t>1. Each user should be able to create, delete, read, write, and modify files.</a:t>
            </a:r>
            <a:endParaRPr/>
          </a:p>
          <a:p>
            <a:pPr indent="0" lvl="0" marL="0" rtl="0" algn="l">
              <a:spcBef>
                <a:spcPts val="360"/>
              </a:spcBef>
              <a:spcAft>
                <a:spcPts val="0"/>
              </a:spcAft>
              <a:buNone/>
            </a:pPr>
            <a:r>
              <a:rPr lang="en-NZ"/>
              <a:t>2. Each user may have controlled access to other users’ files.</a:t>
            </a:r>
            <a:endParaRPr/>
          </a:p>
          <a:p>
            <a:pPr indent="0" lvl="0" marL="0" rtl="0" algn="l">
              <a:spcBef>
                <a:spcPts val="360"/>
              </a:spcBef>
              <a:spcAft>
                <a:spcPts val="0"/>
              </a:spcAft>
              <a:buNone/>
            </a:pPr>
            <a:r>
              <a:rPr lang="en-NZ"/>
              <a:t>3. Each user may control what types of accesses are allowed to the user’s files.</a:t>
            </a:r>
            <a:endParaRPr/>
          </a:p>
          <a:p>
            <a:pPr indent="0" lvl="0" marL="0" rtl="0" algn="l">
              <a:spcBef>
                <a:spcPts val="360"/>
              </a:spcBef>
              <a:spcAft>
                <a:spcPts val="0"/>
              </a:spcAft>
              <a:buNone/>
            </a:pPr>
            <a:r>
              <a:rPr lang="en-NZ"/>
              <a:t>4. Each user should be able to restructure the user’s files in a form appropriate to the problem.</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NZ"/>
              <a:t>5,6, and 7 on next slide</a:t>
            </a:r>
            <a:endParaRPr/>
          </a:p>
        </p:txBody>
      </p:sp>
      <p:sp>
        <p:nvSpPr>
          <p:cNvPr id="237" name="Google Shape;237;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 name="Google Shape;243;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a:p>
            <a:pPr indent="0" lvl="0" marL="0" rtl="0" algn="l">
              <a:spcBef>
                <a:spcPts val="360"/>
              </a:spcBef>
              <a:spcAft>
                <a:spcPts val="0"/>
              </a:spcAft>
              <a:buNone/>
            </a:pPr>
            <a:r>
              <a:rPr lang="en-NZ"/>
              <a:t>5. Each user should be able to move data between files.</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NZ"/>
              <a:t>6. Each user should be able to back up and recover the user’s files in case of damage.</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NZ"/>
              <a:t>7. Each user should be able to access his or her files by name rather than by numeric identifier.</a:t>
            </a:r>
            <a:endParaRPr/>
          </a:p>
          <a:p>
            <a:pPr indent="0" lvl="0" marL="0" rtl="0" algn="l">
              <a:spcBef>
                <a:spcPts val="360"/>
              </a:spcBef>
              <a:spcAft>
                <a:spcPts val="0"/>
              </a:spcAft>
              <a:buNone/>
            </a:pPr>
            <a:r>
              <a:t/>
            </a:r>
            <a:endParaRPr/>
          </a:p>
        </p:txBody>
      </p:sp>
      <p:sp>
        <p:nvSpPr>
          <p:cNvPr id="244" name="Google Shape;244;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0" name="Google Shape;250;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NZ"/>
              <a:t>Variations will exist between systems but typically have the aspects described above and in the following slides</a:t>
            </a:r>
            <a:endParaRPr/>
          </a:p>
        </p:txBody>
      </p:sp>
      <p:sp>
        <p:nvSpPr>
          <p:cNvPr id="251" name="Google Shape;251;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7" name="Google Shape;257;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a:p>
            <a:pPr indent="0" lvl="0" marL="0" rtl="0" algn="l">
              <a:spcBef>
                <a:spcPts val="360"/>
              </a:spcBef>
              <a:spcAft>
                <a:spcPts val="0"/>
              </a:spcAft>
              <a:buNone/>
            </a:pPr>
            <a:r>
              <a:rPr b="1" lang="en-NZ"/>
              <a:t>device drivers </a:t>
            </a:r>
            <a:r>
              <a:rPr lang="en-NZ"/>
              <a:t>communicate at the lowest level directly with peripheral devices or their controllers or channels. </a:t>
            </a:r>
            <a:endParaRPr/>
          </a:p>
          <a:p>
            <a:pPr indent="-76200" lvl="1" marL="457200" rtl="0" algn="l">
              <a:spcBef>
                <a:spcPts val="360"/>
              </a:spcBef>
              <a:spcAft>
                <a:spcPts val="0"/>
              </a:spcAft>
              <a:buClr>
                <a:schemeClr val="dk1"/>
              </a:buClr>
              <a:buSzPts val="1200"/>
              <a:buFont typeface="Arial"/>
              <a:buChar char="•"/>
            </a:pPr>
            <a:r>
              <a:rPr lang="en-NZ"/>
              <a:t> A device driver is responsible for starting I/O operations on a device and processing the completion of an I/O request. </a:t>
            </a:r>
            <a:endParaRPr/>
          </a:p>
          <a:p>
            <a:pPr indent="-76200" lvl="1" marL="457200" rtl="0" algn="l">
              <a:spcBef>
                <a:spcPts val="360"/>
              </a:spcBef>
              <a:spcAft>
                <a:spcPts val="0"/>
              </a:spcAft>
              <a:buClr>
                <a:schemeClr val="dk1"/>
              </a:buClr>
              <a:buSzPts val="1200"/>
              <a:buFont typeface="Arial"/>
              <a:buChar char="•"/>
            </a:pPr>
            <a:r>
              <a:rPr lang="en-NZ"/>
              <a:t> For file operations, the typical devices controlled are disk and tape drives.</a:t>
            </a:r>
            <a:endParaRPr/>
          </a:p>
          <a:p>
            <a:pPr indent="-76200" lvl="1" marL="457200" rtl="0" algn="l">
              <a:spcBef>
                <a:spcPts val="360"/>
              </a:spcBef>
              <a:spcAft>
                <a:spcPts val="0"/>
              </a:spcAft>
              <a:buClr>
                <a:schemeClr val="dk1"/>
              </a:buClr>
              <a:buSzPts val="1200"/>
              <a:buFont typeface="Arial"/>
              <a:buChar char="•"/>
            </a:pPr>
            <a:r>
              <a:rPr lang="en-NZ"/>
              <a:t> Device drivers are usually considered to be part of the operating system.</a:t>
            </a:r>
            <a:endParaRPr/>
          </a:p>
          <a:p>
            <a:pPr indent="0" lvl="0" marL="0" rtl="0" algn="l">
              <a:spcBef>
                <a:spcPts val="360"/>
              </a:spcBef>
              <a:spcAft>
                <a:spcPts val="0"/>
              </a:spcAft>
              <a:buNone/>
            </a:pPr>
            <a:r>
              <a:t/>
            </a:r>
            <a:endParaRPr/>
          </a:p>
        </p:txBody>
      </p:sp>
      <p:sp>
        <p:nvSpPr>
          <p:cNvPr id="258" name="Google Shape;258;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4" name="Google Shape;264;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NZ"/>
              <a:t>basic file system</a:t>
            </a:r>
            <a:r>
              <a:rPr lang="en-NZ"/>
              <a:t>, or </a:t>
            </a:r>
            <a:r>
              <a:rPr b="1" lang="en-NZ"/>
              <a:t>the physical I/O level.</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NZ"/>
              <a:t>This is the primary interface with the environment outside of the computer system.</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NZ"/>
              <a:t>It deals with blocks of data that are exchanged with disk or tape systems. </a:t>
            </a:r>
            <a:endParaRPr/>
          </a:p>
          <a:p>
            <a:pPr indent="-76200" lvl="1" marL="457200" rtl="0" algn="l">
              <a:spcBef>
                <a:spcPts val="360"/>
              </a:spcBef>
              <a:spcAft>
                <a:spcPts val="0"/>
              </a:spcAft>
              <a:buClr>
                <a:schemeClr val="dk1"/>
              </a:buClr>
              <a:buSzPts val="1200"/>
              <a:buFont typeface="Arial"/>
              <a:buChar char="•"/>
            </a:pPr>
            <a:r>
              <a:rPr lang="en-NZ"/>
              <a:t> It is concerned with the placement of those blocks on the secondary storage device and on the buffering of those blocks in main memory. </a:t>
            </a:r>
            <a:endParaRPr/>
          </a:p>
          <a:p>
            <a:pPr indent="-76200" lvl="1" marL="457200" rtl="0" algn="l">
              <a:spcBef>
                <a:spcPts val="360"/>
              </a:spcBef>
              <a:spcAft>
                <a:spcPts val="0"/>
              </a:spcAft>
              <a:buClr>
                <a:schemeClr val="dk1"/>
              </a:buClr>
              <a:buSzPts val="1200"/>
              <a:buFont typeface="Arial"/>
              <a:buChar char="•"/>
            </a:pPr>
            <a:r>
              <a:rPr lang="en-NZ"/>
              <a:t> It does not understand the content of the data or the structure of the files involved.</a:t>
            </a:r>
            <a:endParaRPr/>
          </a:p>
          <a:p>
            <a:pPr indent="-76200" lvl="1" marL="457200" rtl="0" algn="l">
              <a:spcBef>
                <a:spcPts val="360"/>
              </a:spcBef>
              <a:spcAft>
                <a:spcPts val="0"/>
              </a:spcAft>
              <a:buClr>
                <a:schemeClr val="dk1"/>
              </a:buClr>
              <a:buSzPts val="1200"/>
              <a:buFont typeface="Arial"/>
              <a:buChar char="•"/>
            </a:pPr>
            <a:r>
              <a:rPr lang="en-NZ"/>
              <a:t> The basic file system is often considered part of the operating system.</a:t>
            </a:r>
            <a:endParaRPr/>
          </a:p>
        </p:txBody>
      </p:sp>
      <p:sp>
        <p:nvSpPr>
          <p:cNvPr id="265" name="Google Shape;265;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1" name="Google Shape;271;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NZ"/>
              <a:t>Basic I/O supervisor is responsible for all file I/O initiation and termination.</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NZ"/>
              <a:t>Control structures are maintained that deal with</a:t>
            </a:r>
            <a:endParaRPr/>
          </a:p>
          <a:p>
            <a:pPr indent="-76200" lvl="1" marL="457200" rtl="0" algn="l">
              <a:spcBef>
                <a:spcPts val="360"/>
              </a:spcBef>
              <a:spcAft>
                <a:spcPts val="0"/>
              </a:spcAft>
              <a:buClr>
                <a:schemeClr val="dk1"/>
              </a:buClr>
              <a:buSzPts val="1200"/>
              <a:buFont typeface="Arial"/>
              <a:buChar char="•"/>
            </a:pPr>
            <a:r>
              <a:rPr lang="en-NZ"/>
              <a:t> device I/O, </a:t>
            </a:r>
            <a:endParaRPr/>
          </a:p>
          <a:p>
            <a:pPr indent="-76200" lvl="1" marL="457200" rtl="0" algn="l">
              <a:spcBef>
                <a:spcPts val="360"/>
              </a:spcBef>
              <a:spcAft>
                <a:spcPts val="0"/>
              </a:spcAft>
              <a:buClr>
                <a:schemeClr val="dk1"/>
              </a:buClr>
              <a:buSzPts val="1200"/>
              <a:buFont typeface="Arial"/>
              <a:buChar char="•"/>
            </a:pPr>
            <a:r>
              <a:rPr lang="en-NZ"/>
              <a:t> scheduling, and </a:t>
            </a:r>
            <a:endParaRPr/>
          </a:p>
          <a:p>
            <a:pPr indent="-76200" lvl="1" marL="457200" rtl="0" algn="l">
              <a:spcBef>
                <a:spcPts val="360"/>
              </a:spcBef>
              <a:spcAft>
                <a:spcPts val="0"/>
              </a:spcAft>
              <a:buClr>
                <a:schemeClr val="dk1"/>
              </a:buClr>
              <a:buSzPts val="1200"/>
              <a:buFont typeface="Arial"/>
              <a:buChar char="•"/>
            </a:pPr>
            <a:r>
              <a:rPr lang="en-NZ"/>
              <a:t>file status.</a:t>
            </a:r>
            <a:endParaRPr/>
          </a:p>
          <a:p>
            <a:pPr indent="0" lvl="1" marL="457200" rtl="0" algn="l">
              <a:spcBef>
                <a:spcPts val="360"/>
              </a:spcBef>
              <a:spcAft>
                <a:spcPts val="0"/>
              </a:spcAft>
              <a:buClr>
                <a:schemeClr val="dk1"/>
              </a:buClr>
              <a:buSzPts val="1200"/>
              <a:buFont typeface="Arial"/>
              <a:buNone/>
            </a:pPr>
            <a:r>
              <a:t/>
            </a:r>
            <a:endParaRPr/>
          </a:p>
          <a:p>
            <a:pPr indent="0" lvl="0" marL="0" rtl="0" algn="l">
              <a:spcBef>
                <a:spcPts val="360"/>
              </a:spcBef>
              <a:spcAft>
                <a:spcPts val="0"/>
              </a:spcAft>
              <a:buClr>
                <a:schemeClr val="dk1"/>
              </a:buClr>
              <a:buSzPts val="1200"/>
              <a:buFont typeface="Arial"/>
              <a:buNone/>
            </a:pPr>
            <a:r>
              <a:rPr lang="en-NZ"/>
              <a:t>The basic I/O supervisor selects the device on which file I/O is to be performed, based on the particular file selected. </a:t>
            </a:r>
            <a:endParaRPr/>
          </a:p>
          <a:p>
            <a:pPr indent="0" lvl="0" marL="0" rtl="0" algn="l">
              <a:spcBef>
                <a:spcPts val="360"/>
              </a:spcBef>
              <a:spcAft>
                <a:spcPts val="0"/>
              </a:spcAft>
              <a:buClr>
                <a:schemeClr val="dk1"/>
              </a:buClr>
              <a:buSzPts val="1200"/>
              <a:buFont typeface="Arial"/>
              <a:buNone/>
            </a:pPr>
            <a:r>
              <a:t/>
            </a:r>
            <a:endParaRPr/>
          </a:p>
          <a:p>
            <a:pPr indent="0" lvl="0" marL="0" rtl="0" algn="l">
              <a:spcBef>
                <a:spcPts val="360"/>
              </a:spcBef>
              <a:spcAft>
                <a:spcPts val="0"/>
              </a:spcAft>
              <a:buClr>
                <a:schemeClr val="dk1"/>
              </a:buClr>
              <a:buSzPts val="1200"/>
              <a:buFont typeface="Arial"/>
              <a:buNone/>
            </a:pPr>
            <a:r>
              <a:rPr lang="en-NZ"/>
              <a:t>It is also concerned with scheduling disk and tape accesses to optimize performance. </a:t>
            </a:r>
            <a:endParaRPr/>
          </a:p>
          <a:p>
            <a:pPr indent="-76200" lvl="1" marL="457200" rtl="0" algn="l">
              <a:spcBef>
                <a:spcPts val="360"/>
              </a:spcBef>
              <a:spcAft>
                <a:spcPts val="0"/>
              </a:spcAft>
              <a:buClr>
                <a:schemeClr val="dk1"/>
              </a:buClr>
              <a:buSzPts val="1200"/>
              <a:buFont typeface="Arial"/>
              <a:buChar char="•"/>
            </a:pPr>
            <a:r>
              <a:rPr lang="en-NZ"/>
              <a:t> I/O buffers are assigned and secondary memory is allocated at this level. </a:t>
            </a:r>
            <a:endParaRPr/>
          </a:p>
          <a:p>
            <a:pPr indent="0" lvl="0" marL="0" rtl="0" algn="l">
              <a:spcBef>
                <a:spcPts val="360"/>
              </a:spcBef>
              <a:spcAft>
                <a:spcPts val="0"/>
              </a:spcAft>
              <a:buClr>
                <a:schemeClr val="dk1"/>
              </a:buClr>
              <a:buSzPts val="1200"/>
              <a:buFont typeface="Arial"/>
              <a:buNone/>
            </a:pPr>
            <a:r>
              <a:t/>
            </a:r>
            <a:endParaRPr/>
          </a:p>
          <a:p>
            <a:pPr indent="0" lvl="0" marL="0" rtl="0" algn="l">
              <a:spcBef>
                <a:spcPts val="360"/>
              </a:spcBef>
              <a:spcAft>
                <a:spcPts val="0"/>
              </a:spcAft>
              <a:buClr>
                <a:schemeClr val="dk1"/>
              </a:buClr>
              <a:buSzPts val="1200"/>
              <a:buFont typeface="Arial"/>
              <a:buNone/>
            </a:pPr>
            <a:r>
              <a:rPr lang="en-NZ"/>
              <a:t>The basic I/O supervisor is part of the operating system.</a:t>
            </a:r>
            <a:endParaRPr/>
          </a:p>
        </p:txBody>
      </p:sp>
      <p:sp>
        <p:nvSpPr>
          <p:cNvPr id="272" name="Google Shape;272;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8" name="Google Shape;278;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NZ"/>
              <a:t>Logical I/O </a:t>
            </a:r>
            <a:r>
              <a:rPr lang="en-NZ"/>
              <a:t>enables users and applications to access records.</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NZ"/>
              <a:t>Whereas the basic file system deals with blocks of data, </a:t>
            </a:r>
            <a:endParaRPr/>
          </a:p>
          <a:p>
            <a:pPr indent="-76200" lvl="1" marL="457200" rtl="0" algn="l">
              <a:spcBef>
                <a:spcPts val="360"/>
              </a:spcBef>
              <a:spcAft>
                <a:spcPts val="0"/>
              </a:spcAft>
              <a:buClr>
                <a:schemeClr val="dk1"/>
              </a:buClr>
              <a:buSzPts val="1200"/>
              <a:buFont typeface="Arial"/>
              <a:buChar char="•"/>
            </a:pPr>
            <a:r>
              <a:rPr lang="en-NZ"/>
              <a:t> the logical I/O module deals with file records.</a:t>
            </a:r>
            <a:endParaRPr/>
          </a:p>
          <a:p>
            <a:pPr indent="0" lvl="0" marL="0" rtl="0" algn="l">
              <a:spcBef>
                <a:spcPts val="360"/>
              </a:spcBef>
              <a:spcAft>
                <a:spcPts val="0"/>
              </a:spcAft>
              <a:buClr>
                <a:schemeClr val="dk1"/>
              </a:buClr>
              <a:buSzPts val="1200"/>
              <a:buFont typeface="Arial"/>
              <a:buNone/>
            </a:pPr>
            <a:r>
              <a:t/>
            </a:r>
            <a:endParaRPr/>
          </a:p>
          <a:p>
            <a:pPr indent="0" lvl="0" marL="0" rtl="0" algn="l">
              <a:spcBef>
                <a:spcPts val="360"/>
              </a:spcBef>
              <a:spcAft>
                <a:spcPts val="0"/>
              </a:spcAft>
              <a:buClr>
                <a:schemeClr val="dk1"/>
              </a:buClr>
              <a:buSzPts val="1200"/>
              <a:buFont typeface="Arial"/>
              <a:buNone/>
            </a:pPr>
            <a:r>
              <a:rPr lang="en-NZ"/>
              <a:t>Logical I/O provides a general-purpose record I/O capability </a:t>
            </a:r>
            <a:endParaRPr/>
          </a:p>
          <a:p>
            <a:pPr indent="-76200" lvl="1" marL="457200" rtl="0" algn="l">
              <a:spcBef>
                <a:spcPts val="360"/>
              </a:spcBef>
              <a:spcAft>
                <a:spcPts val="0"/>
              </a:spcAft>
              <a:buClr>
                <a:schemeClr val="dk1"/>
              </a:buClr>
              <a:buSzPts val="1200"/>
              <a:buFont typeface="Arial"/>
              <a:buChar char="•"/>
            </a:pPr>
            <a:r>
              <a:rPr lang="en-NZ"/>
              <a:t> and maintains basic data about files.</a:t>
            </a:r>
            <a:endParaRPr/>
          </a:p>
        </p:txBody>
      </p:sp>
      <p:sp>
        <p:nvSpPr>
          <p:cNvPr id="279" name="Google Shape;279;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5" name="Google Shape;285;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NZ"/>
              <a:t>the access method </a:t>
            </a:r>
            <a:r>
              <a:rPr b="0" lang="en-NZ"/>
              <a:t>is t</a:t>
            </a:r>
            <a:r>
              <a:rPr lang="en-NZ"/>
              <a:t>he level of the file system closest to the user.</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NZ"/>
              <a:t>It provides a standard interface between applications and the file systems and devices that hold the data.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NZ"/>
              <a:t>Different access methods reflect different file structures and different ways of accessing and processing the data. </a:t>
            </a:r>
            <a:endParaRPr/>
          </a:p>
        </p:txBody>
      </p:sp>
      <p:sp>
        <p:nvSpPr>
          <p:cNvPr id="286" name="Google Shape;286;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2" name="Google Shape;292;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None/>
            </a:pPr>
            <a:r>
              <a:rPr lang="en-NZ" sz="1110"/>
              <a:t>Users and application programs interact with the file system by means of commands for creating and deleting files and for performing operations on files. </a:t>
            </a:r>
            <a:endParaRPr/>
          </a:p>
          <a:p>
            <a:pPr indent="0" lvl="0" marL="0" rtl="0" algn="l">
              <a:lnSpc>
                <a:spcPct val="80000"/>
              </a:lnSpc>
              <a:spcBef>
                <a:spcPts val="333"/>
              </a:spcBef>
              <a:spcAft>
                <a:spcPts val="0"/>
              </a:spcAft>
              <a:buNone/>
            </a:pPr>
            <a:r>
              <a:t/>
            </a:r>
            <a:endParaRPr sz="1110"/>
          </a:p>
          <a:p>
            <a:pPr indent="0" lvl="0" marL="0" rtl="0" algn="l">
              <a:lnSpc>
                <a:spcPct val="80000"/>
              </a:lnSpc>
              <a:spcBef>
                <a:spcPts val="333"/>
              </a:spcBef>
              <a:spcAft>
                <a:spcPts val="0"/>
              </a:spcAft>
              <a:buNone/>
            </a:pPr>
            <a:r>
              <a:rPr lang="en-NZ" sz="1110"/>
              <a:t>Before performing any operation, the file system must identify and locate the selected file. </a:t>
            </a:r>
            <a:endParaRPr/>
          </a:p>
          <a:p>
            <a:pPr indent="-70484" lvl="1" marL="457200" rtl="0" algn="l">
              <a:lnSpc>
                <a:spcPct val="80000"/>
              </a:lnSpc>
              <a:spcBef>
                <a:spcPts val="333"/>
              </a:spcBef>
              <a:spcAft>
                <a:spcPts val="0"/>
              </a:spcAft>
              <a:buClr>
                <a:schemeClr val="dk1"/>
              </a:buClr>
              <a:buSzPts val="1110"/>
              <a:buFont typeface="Arial"/>
              <a:buChar char="•"/>
            </a:pPr>
            <a:r>
              <a:rPr lang="en-NZ" sz="1110"/>
              <a:t> This requires the use of some sort of directory that serves to describe the location of all files, plus their attributes. </a:t>
            </a:r>
            <a:endParaRPr/>
          </a:p>
          <a:p>
            <a:pPr indent="-70484" lvl="1" marL="457200" rtl="0" algn="l">
              <a:lnSpc>
                <a:spcPct val="80000"/>
              </a:lnSpc>
              <a:spcBef>
                <a:spcPts val="333"/>
              </a:spcBef>
              <a:spcAft>
                <a:spcPts val="0"/>
              </a:spcAft>
              <a:buClr>
                <a:schemeClr val="dk1"/>
              </a:buClr>
              <a:buSzPts val="1110"/>
              <a:buFont typeface="Arial"/>
              <a:buChar char="•"/>
            </a:pPr>
            <a:r>
              <a:rPr lang="en-NZ" sz="1110"/>
              <a:t>In addition, most shared systems enforce user access control</a:t>
            </a:r>
            <a:endParaRPr/>
          </a:p>
          <a:p>
            <a:pPr indent="0" lvl="1" marL="457200" rtl="0" algn="l">
              <a:lnSpc>
                <a:spcPct val="80000"/>
              </a:lnSpc>
              <a:spcBef>
                <a:spcPts val="333"/>
              </a:spcBef>
              <a:spcAft>
                <a:spcPts val="0"/>
              </a:spcAft>
              <a:buClr>
                <a:schemeClr val="dk1"/>
              </a:buClr>
              <a:buSzPts val="1110"/>
              <a:buFont typeface="Arial"/>
              <a:buNone/>
            </a:pPr>
            <a:r>
              <a:t/>
            </a:r>
            <a:endParaRPr sz="1110"/>
          </a:p>
          <a:p>
            <a:pPr indent="0" lvl="0" marL="0" rtl="0" algn="l">
              <a:lnSpc>
                <a:spcPct val="80000"/>
              </a:lnSpc>
              <a:spcBef>
                <a:spcPts val="333"/>
              </a:spcBef>
              <a:spcAft>
                <a:spcPts val="0"/>
              </a:spcAft>
              <a:buNone/>
            </a:pPr>
            <a:r>
              <a:rPr lang="en-NZ" sz="1110"/>
              <a:t>The basic operations that a user or application may perform on a file are performed at the record level. </a:t>
            </a:r>
            <a:endParaRPr/>
          </a:p>
          <a:p>
            <a:pPr indent="-70484" lvl="1" marL="457200" rtl="0" algn="l">
              <a:lnSpc>
                <a:spcPct val="80000"/>
              </a:lnSpc>
              <a:spcBef>
                <a:spcPts val="333"/>
              </a:spcBef>
              <a:spcAft>
                <a:spcPts val="0"/>
              </a:spcAft>
              <a:buClr>
                <a:schemeClr val="dk1"/>
              </a:buClr>
              <a:buSzPts val="1110"/>
              <a:buFont typeface="Arial"/>
              <a:buChar char="•"/>
            </a:pPr>
            <a:r>
              <a:rPr lang="en-NZ" sz="1110"/>
              <a:t> The user or application views the file as having some structure that organizes the records, such as a sequential structure</a:t>
            </a:r>
            <a:endParaRPr/>
          </a:p>
          <a:p>
            <a:pPr indent="0" lvl="0" marL="0" rtl="0" algn="l">
              <a:lnSpc>
                <a:spcPct val="80000"/>
              </a:lnSpc>
              <a:spcBef>
                <a:spcPts val="333"/>
              </a:spcBef>
              <a:spcAft>
                <a:spcPts val="0"/>
              </a:spcAft>
              <a:buClr>
                <a:schemeClr val="dk1"/>
              </a:buClr>
              <a:buSzPts val="1110"/>
              <a:buFont typeface="Arial"/>
              <a:buNone/>
            </a:pPr>
            <a:r>
              <a:t/>
            </a:r>
            <a:endParaRPr sz="1110"/>
          </a:p>
          <a:p>
            <a:pPr indent="0" lvl="0" marL="0" rtl="0" algn="l">
              <a:lnSpc>
                <a:spcPct val="80000"/>
              </a:lnSpc>
              <a:spcBef>
                <a:spcPts val="333"/>
              </a:spcBef>
              <a:spcAft>
                <a:spcPts val="0"/>
              </a:spcAft>
              <a:buClr>
                <a:schemeClr val="dk1"/>
              </a:buClr>
              <a:buSzPts val="1110"/>
              <a:buFont typeface="Arial"/>
              <a:buNone/>
            </a:pPr>
            <a:r>
              <a:rPr lang="en-NZ" sz="1110"/>
              <a:t>The secondary storage must be managed.</a:t>
            </a:r>
            <a:endParaRPr/>
          </a:p>
          <a:p>
            <a:pPr indent="-70484" lvl="1" marL="457200" rtl="0" algn="l">
              <a:lnSpc>
                <a:spcPct val="80000"/>
              </a:lnSpc>
              <a:spcBef>
                <a:spcPts val="333"/>
              </a:spcBef>
              <a:spcAft>
                <a:spcPts val="0"/>
              </a:spcAft>
              <a:buClr>
                <a:schemeClr val="dk1"/>
              </a:buClr>
              <a:buSzPts val="1110"/>
              <a:buFont typeface="Arial"/>
              <a:buChar char="•"/>
            </a:pPr>
            <a:r>
              <a:rPr lang="en-NZ" sz="1110"/>
              <a:t> This involves allocating files to free blocks on secondary storage and managing free storage so as to know what blocks are available for new files and growth in existing files. </a:t>
            </a:r>
            <a:endParaRPr/>
          </a:p>
          <a:p>
            <a:pPr indent="-70484" lvl="1" marL="457200" rtl="0" algn="l">
              <a:lnSpc>
                <a:spcPct val="80000"/>
              </a:lnSpc>
              <a:spcBef>
                <a:spcPts val="333"/>
              </a:spcBef>
              <a:spcAft>
                <a:spcPts val="0"/>
              </a:spcAft>
              <a:buClr>
                <a:schemeClr val="dk1"/>
              </a:buClr>
              <a:buSzPts val="1110"/>
              <a:buFont typeface="Arial"/>
              <a:buChar char="•"/>
            </a:pPr>
            <a:r>
              <a:rPr lang="en-NZ" sz="1110"/>
              <a:t>In addition, individual block I/O requests must be scheduled</a:t>
            </a:r>
            <a:endParaRPr/>
          </a:p>
          <a:p>
            <a:pPr indent="0" lvl="0" marL="0" rtl="0" algn="l">
              <a:lnSpc>
                <a:spcPct val="80000"/>
              </a:lnSpc>
              <a:spcBef>
                <a:spcPts val="333"/>
              </a:spcBef>
              <a:spcAft>
                <a:spcPts val="0"/>
              </a:spcAft>
              <a:buClr>
                <a:schemeClr val="dk1"/>
              </a:buClr>
              <a:buSzPts val="1110"/>
              <a:buFont typeface="Arial"/>
              <a:buNone/>
            </a:pPr>
            <a:r>
              <a:t/>
            </a:r>
            <a:endParaRPr sz="1110"/>
          </a:p>
          <a:p>
            <a:pPr indent="0" lvl="0" marL="0" rtl="0" algn="l">
              <a:lnSpc>
                <a:spcPct val="80000"/>
              </a:lnSpc>
              <a:spcBef>
                <a:spcPts val="333"/>
              </a:spcBef>
              <a:spcAft>
                <a:spcPts val="0"/>
              </a:spcAft>
              <a:buClr>
                <a:schemeClr val="dk1"/>
              </a:buClr>
              <a:buSzPts val="1110"/>
              <a:buFont typeface="Arial"/>
              <a:buNone/>
            </a:pPr>
            <a:r>
              <a:rPr lang="en-NZ" sz="1110"/>
              <a:t>Disk scheduling and file allocation are both concerned with optimizing performance. </a:t>
            </a:r>
            <a:endParaRPr/>
          </a:p>
          <a:p>
            <a:pPr indent="0" lvl="0" marL="0" rtl="0" algn="l">
              <a:lnSpc>
                <a:spcPct val="80000"/>
              </a:lnSpc>
              <a:spcBef>
                <a:spcPts val="333"/>
              </a:spcBef>
              <a:spcAft>
                <a:spcPts val="0"/>
              </a:spcAft>
              <a:buClr>
                <a:schemeClr val="dk1"/>
              </a:buClr>
              <a:buSzPts val="1110"/>
              <a:buFont typeface="Arial"/>
              <a:buNone/>
            </a:pPr>
            <a:r>
              <a:t/>
            </a:r>
            <a:endParaRPr sz="1110"/>
          </a:p>
          <a:p>
            <a:pPr indent="0" lvl="0" marL="0" rtl="0" algn="l">
              <a:lnSpc>
                <a:spcPct val="80000"/>
              </a:lnSpc>
              <a:spcBef>
                <a:spcPts val="333"/>
              </a:spcBef>
              <a:spcAft>
                <a:spcPts val="0"/>
              </a:spcAft>
              <a:buClr>
                <a:schemeClr val="dk1"/>
              </a:buClr>
              <a:buSzPts val="1110"/>
              <a:buFont typeface="Arial"/>
              <a:buNone/>
            </a:pPr>
            <a:r>
              <a:rPr lang="en-NZ" sz="1110"/>
              <a:t>The optimization will depend on the structure of the files and the access patterns.</a:t>
            </a:r>
            <a:endParaRPr sz="1110"/>
          </a:p>
        </p:txBody>
      </p:sp>
      <p:sp>
        <p:nvSpPr>
          <p:cNvPr id="293" name="Google Shape;293;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 name="Google Shape;172;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NZ"/>
              <a:t>We begin with an overview, followed by a look at various file organization schemes.</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NZ"/>
              <a:t>Although file organization is generally beyond the scope of the operating system, it is essential to have a general understanding of the common alternatives to appreciate some of the design tradeoffs involved in file management.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NZ"/>
              <a:t>The remainder of this chapter looks at other topics in file management.</a:t>
            </a:r>
            <a:endParaRPr/>
          </a:p>
        </p:txBody>
      </p:sp>
      <p:sp>
        <p:nvSpPr>
          <p:cNvPr id="173" name="Google Shape;173;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9" name="Google Shape;299;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00" name="Google Shape;300;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7" name="Google Shape;307;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NZ"/>
              <a:t>“file organization” </a:t>
            </a:r>
            <a:r>
              <a:rPr lang="en-NZ"/>
              <a:t>refers to the logical structuring of the records as determined by the way in which they are accessed.</a:t>
            </a:r>
            <a:endParaRPr/>
          </a:p>
        </p:txBody>
      </p:sp>
      <p:sp>
        <p:nvSpPr>
          <p:cNvPr id="308" name="Google Shape;308;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4" name="Google Shape;314;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NZ"/>
              <a:t>The relative priority of these criteria will depend on the applications that will use the file. </a:t>
            </a:r>
            <a:endParaRPr/>
          </a:p>
          <a:p>
            <a:pPr indent="-76200" lvl="1" marL="457200" rtl="0" algn="l">
              <a:spcBef>
                <a:spcPts val="360"/>
              </a:spcBef>
              <a:spcAft>
                <a:spcPts val="0"/>
              </a:spcAft>
              <a:buClr>
                <a:schemeClr val="dk1"/>
              </a:buClr>
              <a:buSzPts val="1200"/>
              <a:buFont typeface="Arial"/>
              <a:buChar char="•"/>
            </a:pPr>
            <a:r>
              <a:rPr lang="en-NZ"/>
              <a:t> e.g. if a file is only to be processed in batch mode, with all of the records accessed every time, then rapid access for retrieval of a single record is of minimal concern.</a:t>
            </a:r>
            <a:endParaRPr/>
          </a:p>
          <a:p>
            <a:pPr indent="-76200" lvl="1" marL="457200" rtl="0" algn="l">
              <a:spcBef>
                <a:spcPts val="360"/>
              </a:spcBef>
              <a:spcAft>
                <a:spcPts val="0"/>
              </a:spcAft>
              <a:buClr>
                <a:schemeClr val="dk1"/>
              </a:buClr>
              <a:buSzPts val="1200"/>
              <a:buFont typeface="Arial"/>
              <a:buChar char="•"/>
            </a:pPr>
            <a:r>
              <a:rPr lang="en-NZ"/>
              <a:t>A file stored on CD-ROM will never be updated, and so ease of update is not an issue.</a:t>
            </a:r>
            <a:endParaRPr/>
          </a:p>
          <a:p>
            <a:pPr indent="0" lvl="0" marL="0" rtl="0" algn="l">
              <a:spcBef>
                <a:spcPts val="360"/>
              </a:spcBef>
              <a:spcAft>
                <a:spcPts val="0"/>
              </a:spcAft>
              <a:buClr>
                <a:schemeClr val="dk1"/>
              </a:buClr>
              <a:buSzPts val="1200"/>
              <a:buFont typeface="Arial"/>
              <a:buNone/>
            </a:pPr>
            <a:r>
              <a:t/>
            </a:r>
            <a:endParaRPr/>
          </a:p>
          <a:p>
            <a:pPr indent="0" lvl="0" marL="0" rtl="0" algn="l">
              <a:spcBef>
                <a:spcPts val="360"/>
              </a:spcBef>
              <a:spcAft>
                <a:spcPts val="0"/>
              </a:spcAft>
              <a:buClr>
                <a:schemeClr val="dk1"/>
              </a:buClr>
              <a:buSzPts val="1200"/>
              <a:buFont typeface="Arial"/>
              <a:buNone/>
            </a:pPr>
            <a:r>
              <a:rPr lang="en-NZ"/>
              <a:t>These criteria may conflict.</a:t>
            </a:r>
            <a:endParaRPr/>
          </a:p>
          <a:p>
            <a:pPr indent="-76200" lvl="1" marL="457200" rtl="0" algn="l">
              <a:spcBef>
                <a:spcPts val="360"/>
              </a:spcBef>
              <a:spcAft>
                <a:spcPts val="0"/>
              </a:spcAft>
              <a:buClr>
                <a:schemeClr val="dk1"/>
              </a:buClr>
              <a:buSzPts val="1200"/>
              <a:buFont typeface="Arial"/>
              <a:buChar char="•"/>
            </a:pPr>
            <a:r>
              <a:rPr lang="en-NZ"/>
              <a:t>E.g. for economy of storage, there should be minimum redundancy in the data, but redundancy is a primary means of increasing the speed of access to data (such as indexes.)</a:t>
            </a:r>
            <a:endParaRPr/>
          </a:p>
          <a:p>
            <a:pPr indent="0" lvl="1" marL="457200" rtl="0" algn="l">
              <a:spcBef>
                <a:spcPts val="360"/>
              </a:spcBef>
              <a:spcAft>
                <a:spcPts val="0"/>
              </a:spcAft>
              <a:buClr>
                <a:schemeClr val="dk1"/>
              </a:buClr>
              <a:buSzPts val="1200"/>
              <a:buFont typeface="Arial"/>
              <a:buNone/>
            </a:pPr>
            <a:r>
              <a:t/>
            </a:r>
            <a:endParaRPr/>
          </a:p>
        </p:txBody>
      </p:sp>
      <p:sp>
        <p:nvSpPr>
          <p:cNvPr id="315" name="Google Shape;315;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1" name="Google Shape;321;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NZ"/>
              <a:t>Most structures used in actual systems either fall into one of these categories or can be implemented with a combination of these organizations.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NZ"/>
              <a:t>The five organizations are:</a:t>
            </a:r>
            <a:endParaRPr/>
          </a:p>
          <a:p>
            <a:pPr indent="-76200" lvl="1" marL="457200" rtl="0" algn="l">
              <a:spcBef>
                <a:spcPts val="360"/>
              </a:spcBef>
              <a:spcAft>
                <a:spcPts val="0"/>
              </a:spcAft>
              <a:buClr>
                <a:schemeClr val="dk1"/>
              </a:buClr>
              <a:buSzPts val="1200"/>
              <a:buFont typeface="Arial"/>
              <a:buChar char="•"/>
            </a:pPr>
            <a:r>
              <a:rPr lang="en-NZ"/>
              <a:t> The pile</a:t>
            </a:r>
            <a:endParaRPr/>
          </a:p>
          <a:p>
            <a:pPr indent="-76200" lvl="1" marL="457200" rtl="0" algn="l">
              <a:spcBef>
                <a:spcPts val="360"/>
              </a:spcBef>
              <a:spcAft>
                <a:spcPts val="0"/>
              </a:spcAft>
              <a:buClr>
                <a:schemeClr val="dk1"/>
              </a:buClr>
              <a:buSzPts val="1200"/>
              <a:buFont typeface="Arial"/>
              <a:buChar char="•"/>
            </a:pPr>
            <a:r>
              <a:rPr lang="en-NZ"/>
              <a:t> The sequential file</a:t>
            </a:r>
            <a:endParaRPr/>
          </a:p>
          <a:p>
            <a:pPr indent="-76200" lvl="1" marL="457200" rtl="0" algn="l">
              <a:spcBef>
                <a:spcPts val="360"/>
              </a:spcBef>
              <a:spcAft>
                <a:spcPts val="0"/>
              </a:spcAft>
              <a:buClr>
                <a:schemeClr val="dk1"/>
              </a:buClr>
              <a:buSzPts val="1200"/>
              <a:buFont typeface="Arial"/>
              <a:buChar char="•"/>
            </a:pPr>
            <a:r>
              <a:rPr lang="en-NZ"/>
              <a:t> The indexed sequential file</a:t>
            </a:r>
            <a:endParaRPr/>
          </a:p>
          <a:p>
            <a:pPr indent="-76200" lvl="1" marL="457200" rtl="0" algn="l">
              <a:spcBef>
                <a:spcPts val="360"/>
              </a:spcBef>
              <a:spcAft>
                <a:spcPts val="0"/>
              </a:spcAft>
              <a:buClr>
                <a:schemeClr val="dk1"/>
              </a:buClr>
              <a:buSzPts val="1200"/>
              <a:buFont typeface="Arial"/>
              <a:buChar char="•"/>
            </a:pPr>
            <a:r>
              <a:rPr lang="en-NZ"/>
              <a:t> The indexed file</a:t>
            </a:r>
            <a:endParaRPr/>
          </a:p>
          <a:p>
            <a:pPr indent="-76200" lvl="1" marL="457200" rtl="0" algn="l">
              <a:spcBef>
                <a:spcPts val="360"/>
              </a:spcBef>
              <a:spcAft>
                <a:spcPts val="0"/>
              </a:spcAft>
              <a:buClr>
                <a:schemeClr val="dk1"/>
              </a:buClr>
              <a:buSzPts val="1200"/>
              <a:buFont typeface="Arial"/>
              <a:buChar char="•"/>
            </a:pPr>
            <a:r>
              <a:rPr lang="en-NZ"/>
              <a:t> The direct, or hashed, file</a:t>
            </a:r>
            <a:endParaRPr/>
          </a:p>
        </p:txBody>
      </p:sp>
      <p:sp>
        <p:nvSpPr>
          <p:cNvPr id="322" name="Google Shape;322;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8" name="Google Shape;328;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NZ"/>
              <a:t>The least-complicated form of file organization may be termed the pile.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NZ"/>
              <a:t>Data are collected in the order in which they arrive.</a:t>
            </a:r>
            <a:endParaRPr/>
          </a:p>
          <a:p>
            <a:pPr indent="-76200" lvl="1" marL="457200" rtl="0" algn="l">
              <a:spcBef>
                <a:spcPts val="360"/>
              </a:spcBef>
              <a:spcAft>
                <a:spcPts val="0"/>
              </a:spcAft>
              <a:buClr>
                <a:schemeClr val="dk1"/>
              </a:buClr>
              <a:buSzPts val="1200"/>
              <a:buFont typeface="Arial"/>
              <a:buChar char="•"/>
            </a:pPr>
            <a:r>
              <a:rPr lang="en-NZ"/>
              <a:t> Each record consists of one burst of data.</a:t>
            </a:r>
            <a:endParaRPr/>
          </a:p>
          <a:p>
            <a:pPr indent="0" lvl="1" marL="457200" rtl="0" algn="l">
              <a:spcBef>
                <a:spcPts val="360"/>
              </a:spcBef>
              <a:spcAft>
                <a:spcPts val="0"/>
              </a:spcAft>
              <a:buClr>
                <a:schemeClr val="dk1"/>
              </a:buClr>
              <a:buSzPts val="1200"/>
              <a:buFont typeface="Arial"/>
              <a:buNone/>
            </a:pPr>
            <a:r>
              <a:t/>
            </a:r>
            <a:endParaRPr/>
          </a:p>
          <a:p>
            <a:pPr indent="0" lvl="0" marL="0" rtl="0" algn="l">
              <a:spcBef>
                <a:spcPts val="360"/>
              </a:spcBef>
              <a:spcAft>
                <a:spcPts val="0"/>
              </a:spcAft>
              <a:buNone/>
            </a:pPr>
            <a:r>
              <a:rPr lang="en-NZ"/>
              <a:t>The purpose of the pile is simply to accumulate the mass of data and save it.</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NZ"/>
              <a:t>Records may have different fields, or similar fields in different orders.</a:t>
            </a:r>
            <a:endParaRPr/>
          </a:p>
          <a:p>
            <a:pPr indent="-76200" lvl="1" marL="457200" rtl="0" algn="l">
              <a:spcBef>
                <a:spcPts val="360"/>
              </a:spcBef>
              <a:spcAft>
                <a:spcPts val="0"/>
              </a:spcAft>
              <a:buClr>
                <a:schemeClr val="dk1"/>
              </a:buClr>
              <a:buSzPts val="1200"/>
              <a:buFont typeface="Arial"/>
              <a:buChar char="•"/>
            </a:pPr>
            <a:r>
              <a:rPr lang="en-NZ"/>
              <a:t> Thus, each field should be self-describing, including a field name as well as a value.</a:t>
            </a:r>
            <a:endParaRPr/>
          </a:p>
          <a:p>
            <a:pPr indent="-76200" lvl="1" marL="457200" rtl="0" algn="l">
              <a:spcBef>
                <a:spcPts val="360"/>
              </a:spcBef>
              <a:spcAft>
                <a:spcPts val="0"/>
              </a:spcAft>
              <a:buClr>
                <a:schemeClr val="dk1"/>
              </a:buClr>
              <a:buSzPts val="1200"/>
              <a:buFont typeface="Arial"/>
              <a:buChar char="•"/>
            </a:pPr>
            <a:r>
              <a:rPr lang="en-NZ"/>
              <a:t> The length of each field must be implicitly indicated by delimiters.</a:t>
            </a:r>
            <a:endParaRPr/>
          </a:p>
          <a:p>
            <a:pPr indent="0" lvl="1" marL="457200" rtl="0" algn="l">
              <a:spcBef>
                <a:spcPts val="360"/>
              </a:spcBef>
              <a:spcAft>
                <a:spcPts val="0"/>
              </a:spcAft>
              <a:buClr>
                <a:schemeClr val="dk1"/>
              </a:buClr>
              <a:buSzPts val="1200"/>
              <a:buFont typeface="Arial"/>
              <a:buNone/>
            </a:pPr>
            <a:r>
              <a:t/>
            </a:r>
            <a:endParaRPr/>
          </a:p>
          <a:p>
            <a:pPr indent="0" lvl="0" marL="0" rtl="0" algn="l">
              <a:spcBef>
                <a:spcPts val="360"/>
              </a:spcBef>
              <a:spcAft>
                <a:spcPts val="0"/>
              </a:spcAft>
              <a:buClr>
                <a:schemeClr val="dk1"/>
              </a:buClr>
              <a:buSzPts val="1200"/>
              <a:buFont typeface="Arial"/>
              <a:buNone/>
            </a:pPr>
            <a:r>
              <a:rPr lang="en-NZ"/>
              <a:t>Because there is no structure to the pile file, record access is by exhaustive search.</a:t>
            </a:r>
            <a:endParaRPr/>
          </a:p>
          <a:p>
            <a:pPr indent="-76200" lvl="1" marL="457200" rtl="0" algn="l">
              <a:spcBef>
                <a:spcPts val="360"/>
              </a:spcBef>
              <a:spcAft>
                <a:spcPts val="0"/>
              </a:spcAft>
              <a:buClr>
                <a:schemeClr val="dk1"/>
              </a:buClr>
              <a:buSzPts val="1200"/>
              <a:buFont typeface="Arial"/>
              <a:buChar char="•"/>
            </a:pPr>
            <a:r>
              <a:rPr lang="en-NZ"/>
              <a:t> ie , to find a record that contains a particular field with a particular value, it is necessary to examine each record in the pile until the desired record is found or the entire file has been searched. </a:t>
            </a:r>
            <a:endParaRPr/>
          </a:p>
          <a:p>
            <a:pPr indent="-76200" lvl="1" marL="457200" rtl="0" algn="l">
              <a:spcBef>
                <a:spcPts val="360"/>
              </a:spcBef>
              <a:spcAft>
                <a:spcPts val="0"/>
              </a:spcAft>
              <a:buClr>
                <a:schemeClr val="dk1"/>
              </a:buClr>
              <a:buSzPts val="1200"/>
              <a:buFont typeface="Arial"/>
              <a:buChar char="•"/>
            </a:pPr>
            <a:r>
              <a:rPr lang="en-NZ"/>
              <a:t> to find all records that contain a particular field or contain that field with a particular value, then the entire file must be searched.</a:t>
            </a:r>
            <a:endParaRPr/>
          </a:p>
        </p:txBody>
      </p:sp>
      <p:sp>
        <p:nvSpPr>
          <p:cNvPr id="329" name="Google Shape;329;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6" name="Google Shape;336;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NZ"/>
              <a:t>The most common form of file structure.</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NZ"/>
              <a:t>A fixed format is used for records.</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NZ"/>
              <a:t>All records are of the same length, consisting of the same number of fixed-length fields in a particular order.</a:t>
            </a:r>
            <a:endParaRPr/>
          </a:p>
          <a:p>
            <a:pPr indent="-76200" lvl="1" marL="457200" rtl="0" algn="l">
              <a:spcBef>
                <a:spcPts val="360"/>
              </a:spcBef>
              <a:spcAft>
                <a:spcPts val="0"/>
              </a:spcAft>
              <a:buClr>
                <a:schemeClr val="dk1"/>
              </a:buClr>
              <a:buSzPts val="1200"/>
              <a:buFont typeface="Arial"/>
              <a:buChar char="•"/>
            </a:pPr>
            <a:r>
              <a:rPr lang="en-NZ"/>
              <a:t> Because the length and position of each field are known, only the values of fields need to be stored; </a:t>
            </a:r>
            <a:endParaRPr/>
          </a:p>
          <a:p>
            <a:pPr indent="-76200" lvl="1" marL="457200" rtl="0" algn="l">
              <a:spcBef>
                <a:spcPts val="360"/>
              </a:spcBef>
              <a:spcAft>
                <a:spcPts val="0"/>
              </a:spcAft>
              <a:buClr>
                <a:schemeClr val="dk1"/>
              </a:buClr>
              <a:buSzPts val="1200"/>
              <a:buFont typeface="Arial"/>
              <a:buChar char="•"/>
            </a:pPr>
            <a:r>
              <a:rPr lang="en-NZ"/>
              <a:t> the field name and length for each field are attributes of the file structure.</a:t>
            </a:r>
            <a:endParaRPr/>
          </a:p>
          <a:p>
            <a:pPr indent="0" lvl="0" marL="0" rtl="0" algn="l">
              <a:spcBef>
                <a:spcPts val="360"/>
              </a:spcBef>
              <a:spcAft>
                <a:spcPts val="0"/>
              </a:spcAft>
              <a:buClr>
                <a:schemeClr val="dk1"/>
              </a:buClr>
              <a:buSzPts val="1200"/>
              <a:buFont typeface="Arial"/>
              <a:buNone/>
            </a:pPr>
            <a:r>
              <a:t/>
            </a:r>
            <a:endParaRPr/>
          </a:p>
          <a:p>
            <a:pPr indent="0" lvl="0" marL="0" rtl="0" algn="l">
              <a:spcBef>
                <a:spcPts val="360"/>
              </a:spcBef>
              <a:spcAft>
                <a:spcPts val="0"/>
              </a:spcAft>
              <a:buClr>
                <a:schemeClr val="dk1"/>
              </a:buClr>
              <a:buSzPts val="1200"/>
              <a:buFont typeface="Arial"/>
              <a:buNone/>
            </a:pPr>
            <a:r>
              <a:rPr lang="en-NZ"/>
              <a:t>The key field uniquely identifies the record; </a:t>
            </a:r>
            <a:endParaRPr/>
          </a:p>
          <a:p>
            <a:pPr indent="-76200" lvl="1" marL="457200" rtl="0" algn="l">
              <a:spcBef>
                <a:spcPts val="360"/>
              </a:spcBef>
              <a:spcAft>
                <a:spcPts val="0"/>
              </a:spcAft>
              <a:buClr>
                <a:schemeClr val="dk1"/>
              </a:buClr>
              <a:buSzPts val="1200"/>
              <a:buFont typeface="Arial"/>
              <a:buChar char="•"/>
            </a:pPr>
            <a:r>
              <a:rPr lang="en-NZ"/>
              <a:t> thus key values for different records are always different. </a:t>
            </a:r>
            <a:endParaRPr/>
          </a:p>
          <a:p>
            <a:pPr indent="-76200" lvl="1" marL="457200" rtl="0" algn="l">
              <a:spcBef>
                <a:spcPts val="360"/>
              </a:spcBef>
              <a:spcAft>
                <a:spcPts val="0"/>
              </a:spcAft>
              <a:buClr>
                <a:schemeClr val="dk1"/>
              </a:buClr>
              <a:buSzPts val="1200"/>
              <a:buFont typeface="Arial"/>
              <a:buChar char="•"/>
            </a:pPr>
            <a:r>
              <a:rPr lang="en-NZ"/>
              <a:t> The records are stored in key sequence: alphabetical order for a text key, and numerical order for a numerical key.</a:t>
            </a:r>
            <a:endParaRPr/>
          </a:p>
        </p:txBody>
      </p:sp>
      <p:sp>
        <p:nvSpPr>
          <p:cNvPr id="337" name="Google Shape;337;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4" name="Google Shape;344;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NZ"/>
              <a:t>The indexed sequential file maintains the key characteristic of the sequential file: </a:t>
            </a:r>
            <a:endParaRPr/>
          </a:p>
          <a:p>
            <a:pPr indent="-76200" lvl="1" marL="457200" rtl="0" algn="l">
              <a:spcBef>
                <a:spcPts val="360"/>
              </a:spcBef>
              <a:spcAft>
                <a:spcPts val="0"/>
              </a:spcAft>
              <a:buClr>
                <a:schemeClr val="dk1"/>
              </a:buClr>
              <a:buSzPts val="1200"/>
              <a:buFont typeface="Arial"/>
              <a:buChar char="•"/>
            </a:pPr>
            <a:r>
              <a:rPr lang="en-NZ"/>
              <a:t> records are organized in sequence based on a key field.</a:t>
            </a:r>
            <a:endParaRPr/>
          </a:p>
          <a:p>
            <a:pPr indent="0" lvl="0" marL="0" rtl="0" algn="l">
              <a:spcBef>
                <a:spcPts val="360"/>
              </a:spcBef>
              <a:spcAft>
                <a:spcPts val="0"/>
              </a:spcAft>
              <a:buClr>
                <a:schemeClr val="dk1"/>
              </a:buClr>
              <a:buSzPts val="1200"/>
              <a:buFont typeface="Arial"/>
              <a:buNone/>
            </a:pPr>
            <a:r>
              <a:t/>
            </a:r>
            <a:endParaRPr/>
          </a:p>
          <a:p>
            <a:pPr indent="0" lvl="0" marL="0" rtl="0" algn="l">
              <a:spcBef>
                <a:spcPts val="360"/>
              </a:spcBef>
              <a:spcAft>
                <a:spcPts val="0"/>
              </a:spcAft>
              <a:buClr>
                <a:schemeClr val="dk1"/>
              </a:buClr>
              <a:buSzPts val="1200"/>
              <a:buFont typeface="Arial"/>
              <a:buNone/>
            </a:pPr>
            <a:r>
              <a:rPr lang="en-NZ"/>
              <a:t>Two features are added: </a:t>
            </a:r>
            <a:endParaRPr/>
          </a:p>
          <a:p>
            <a:pPr indent="-76200" lvl="1" marL="457200" rtl="0" algn="l">
              <a:spcBef>
                <a:spcPts val="360"/>
              </a:spcBef>
              <a:spcAft>
                <a:spcPts val="0"/>
              </a:spcAft>
              <a:buClr>
                <a:schemeClr val="dk1"/>
              </a:buClr>
              <a:buSzPts val="1200"/>
              <a:buFont typeface="Arial"/>
              <a:buChar char="•"/>
            </a:pPr>
            <a:r>
              <a:rPr lang="en-NZ"/>
              <a:t> an index to the file to support random access,</a:t>
            </a:r>
            <a:endParaRPr/>
          </a:p>
          <a:p>
            <a:pPr indent="-76200" lvl="1" marL="457200" rtl="0" algn="l">
              <a:spcBef>
                <a:spcPts val="360"/>
              </a:spcBef>
              <a:spcAft>
                <a:spcPts val="0"/>
              </a:spcAft>
              <a:buClr>
                <a:schemeClr val="dk1"/>
              </a:buClr>
              <a:buSzPts val="1200"/>
              <a:buFont typeface="Arial"/>
              <a:buChar char="•"/>
            </a:pPr>
            <a:r>
              <a:rPr lang="en-NZ"/>
              <a:t> and an overflow file. </a:t>
            </a:r>
            <a:endParaRPr/>
          </a:p>
          <a:p>
            <a:pPr indent="0" lvl="0" marL="0" rtl="0" algn="l">
              <a:spcBef>
                <a:spcPts val="360"/>
              </a:spcBef>
              <a:spcAft>
                <a:spcPts val="0"/>
              </a:spcAft>
              <a:buClr>
                <a:schemeClr val="dk1"/>
              </a:buClr>
              <a:buSzPts val="1200"/>
              <a:buFont typeface="Arial"/>
              <a:buNone/>
            </a:pPr>
            <a:r>
              <a:t/>
            </a:r>
            <a:endParaRPr/>
          </a:p>
          <a:p>
            <a:pPr indent="0" lvl="0" marL="0" rtl="0" algn="l">
              <a:spcBef>
                <a:spcPts val="360"/>
              </a:spcBef>
              <a:spcAft>
                <a:spcPts val="0"/>
              </a:spcAft>
              <a:buClr>
                <a:schemeClr val="dk1"/>
              </a:buClr>
              <a:buSzPts val="1200"/>
              <a:buFont typeface="Arial"/>
              <a:buNone/>
            </a:pPr>
            <a:r>
              <a:rPr lang="en-NZ"/>
              <a:t>The index provides a lookup capability to reach quickly the vicinity of a desired record.</a:t>
            </a:r>
            <a:endParaRPr/>
          </a:p>
          <a:p>
            <a:pPr indent="0" lvl="0" marL="0" rtl="0" algn="l">
              <a:spcBef>
                <a:spcPts val="360"/>
              </a:spcBef>
              <a:spcAft>
                <a:spcPts val="0"/>
              </a:spcAft>
              <a:buClr>
                <a:schemeClr val="dk1"/>
              </a:buClr>
              <a:buSzPts val="1200"/>
              <a:buFont typeface="Arial"/>
              <a:buNone/>
            </a:pPr>
            <a:r>
              <a:t/>
            </a:r>
            <a:endParaRPr/>
          </a:p>
          <a:p>
            <a:pPr indent="0" lvl="0" marL="0" rtl="0" algn="l">
              <a:spcBef>
                <a:spcPts val="360"/>
              </a:spcBef>
              <a:spcAft>
                <a:spcPts val="0"/>
              </a:spcAft>
              <a:buClr>
                <a:schemeClr val="dk1"/>
              </a:buClr>
              <a:buSzPts val="1200"/>
              <a:buFont typeface="Arial"/>
              <a:buNone/>
            </a:pPr>
            <a:r>
              <a:rPr lang="en-NZ"/>
              <a:t>The overflow file is similar to the log file used with a sequential file </a:t>
            </a:r>
            <a:endParaRPr/>
          </a:p>
          <a:p>
            <a:pPr indent="-76200" lvl="1" marL="457200" rtl="0" algn="l">
              <a:spcBef>
                <a:spcPts val="360"/>
              </a:spcBef>
              <a:spcAft>
                <a:spcPts val="0"/>
              </a:spcAft>
              <a:buClr>
                <a:schemeClr val="dk1"/>
              </a:buClr>
              <a:buSzPts val="1200"/>
              <a:buFont typeface="Arial"/>
              <a:buChar char="•"/>
            </a:pPr>
            <a:r>
              <a:rPr lang="en-NZ"/>
              <a:t> but is integrated so that a record in the overflow file is located by following a pointer from its predecessor record.</a:t>
            </a:r>
            <a:endParaRPr/>
          </a:p>
        </p:txBody>
      </p:sp>
      <p:sp>
        <p:nvSpPr>
          <p:cNvPr id="345" name="Google Shape;345;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2" name="Google Shape;352;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NZ"/>
              <a:t>In the general indexed file, the concept of sequentiality and a single key are abandoned.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NZ"/>
              <a:t>Records are accessed only through their indexes. </a:t>
            </a:r>
            <a:endParaRPr/>
          </a:p>
          <a:p>
            <a:pPr indent="-76200" lvl="1" marL="457200" rtl="0" algn="l">
              <a:spcBef>
                <a:spcPts val="360"/>
              </a:spcBef>
              <a:spcAft>
                <a:spcPts val="0"/>
              </a:spcAft>
              <a:buClr>
                <a:schemeClr val="dk1"/>
              </a:buClr>
              <a:buSzPts val="1200"/>
              <a:buFont typeface="Arial"/>
              <a:buChar char="•"/>
            </a:pPr>
            <a:r>
              <a:rPr lang="en-NZ"/>
              <a:t> now no restriction on the placement of records as long as a pointer in at least one index refers to that record. </a:t>
            </a:r>
            <a:endParaRPr/>
          </a:p>
          <a:p>
            <a:pPr indent="-76200" lvl="1" marL="457200" rtl="0" algn="l">
              <a:spcBef>
                <a:spcPts val="360"/>
              </a:spcBef>
              <a:spcAft>
                <a:spcPts val="0"/>
              </a:spcAft>
              <a:buClr>
                <a:schemeClr val="dk1"/>
              </a:buClr>
              <a:buSzPts val="1200"/>
              <a:buFont typeface="Arial"/>
              <a:buChar char="•"/>
            </a:pPr>
            <a:r>
              <a:rPr lang="en-NZ"/>
              <a:t> variable-length records can be employed.</a:t>
            </a:r>
            <a:endParaRPr/>
          </a:p>
          <a:p>
            <a:pPr indent="0" lvl="1" marL="457200" rtl="0" algn="l">
              <a:spcBef>
                <a:spcPts val="360"/>
              </a:spcBef>
              <a:spcAft>
                <a:spcPts val="0"/>
              </a:spcAft>
              <a:buClr>
                <a:schemeClr val="dk1"/>
              </a:buClr>
              <a:buSzPts val="1200"/>
              <a:buFont typeface="Arial"/>
              <a:buNone/>
            </a:pPr>
            <a:r>
              <a:t/>
            </a:r>
            <a:endParaRPr/>
          </a:p>
          <a:p>
            <a:pPr indent="0" lvl="0" marL="0" rtl="0" algn="l">
              <a:spcBef>
                <a:spcPts val="360"/>
              </a:spcBef>
              <a:spcAft>
                <a:spcPts val="0"/>
              </a:spcAft>
              <a:buNone/>
            </a:pPr>
            <a:r>
              <a:rPr lang="en-NZ"/>
              <a:t>Two types of indexes are used. </a:t>
            </a:r>
            <a:endParaRPr/>
          </a:p>
          <a:p>
            <a:pPr indent="-76200" lvl="1" marL="457200" rtl="0" algn="l">
              <a:spcBef>
                <a:spcPts val="360"/>
              </a:spcBef>
              <a:spcAft>
                <a:spcPts val="0"/>
              </a:spcAft>
              <a:buClr>
                <a:schemeClr val="dk1"/>
              </a:buClr>
              <a:buSzPts val="1200"/>
              <a:buFont typeface="Arial"/>
              <a:buChar char="•"/>
            </a:pPr>
            <a:r>
              <a:rPr lang="en-NZ"/>
              <a:t> An exhaustive index contains one entry for every record in the main file. The index itself is organized as a sequential file for ease of searching.</a:t>
            </a:r>
            <a:endParaRPr/>
          </a:p>
          <a:p>
            <a:pPr indent="-76200" lvl="1" marL="457200" rtl="0" algn="l">
              <a:spcBef>
                <a:spcPts val="360"/>
              </a:spcBef>
              <a:spcAft>
                <a:spcPts val="0"/>
              </a:spcAft>
              <a:buClr>
                <a:schemeClr val="dk1"/>
              </a:buClr>
              <a:buSzPts val="1200"/>
              <a:buFont typeface="Arial"/>
              <a:buChar char="•"/>
            </a:pPr>
            <a:r>
              <a:rPr lang="en-NZ"/>
              <a:t>A partial index contains entries to records where the field of interest exists.</a:t>
            </a:r>
            <a:endParaRPr/>
          </a:p>
          <a:p>
            <a:pPr indent="0" lvl="1" marL="457200" rtl="0" algn="l">
              <a:spcBef>
                <a:spcPts val="360"/>
              </a:spcBef>
              <a:spcAft>
                <a:spcPts val="0"/>
              </a:spcAft>
              <a:buClr>
                <a:schemeClr val="dk1"/>
              </a:buClr>
              <a:buSzPts val="1200"/>
              <a:buFont typeface="Arial"/>
              <a:buNone/>
            </a:pPr>
            <a:r>
              <a:t/>
            </a:r>
            <a:endParaRPr/>
          </a:p>
          <a:p>
            <a:pPr indent="0" lvl="0" marL="0" rtl="0" algn="l">
              <a:spcBef>
                <a:spcPts val="360"/>
              </a:spcBef>
              <a:spcAft>
                <a:spcPts val="0"/>
              </a:spcAft>
              <a:buNone/>
            </a:pPr>
            <a:r>
              <a:rPr lang="en-NZ"/>
              <a:t>When a new record is added to the main file, all of the index files must be updated.</a:t>
            </a:r>
            <a:endParaRPr/>
          </a:p>
        </p:txBody>
      </p:sp>
      <p:sp>
        <p:nvSpPr>
          <p:cNvPr id="353" name="Google Shape;353;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0" name="Google Shape;360;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NZ"/>
              <a:t>Exploits the capability found on disks to access directly any block of a known address.</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NZ"/>
              <a:t>A key field is required in each record.</a:t>
            </a:r>
            <a:endParaRPr/>
          </a:p>
          <a:p>
            <a:pPr indent="-76200" lvl="1" marL="457200" rtl="0" algn="l">
              <a:spcBef>
                <a:spcPts val="360"/>
              </a:spcBef>
              <a:spcAft>
                <a:spcPts val="0"/>
              </a:spcAft>
              <a:buClr>
                <a:schemeClr val="dk1"/>
              </a:buClr>
              <a:buSzPts val="1200"/>
              <a:buFont typeface="Arial"/>
              <a:buChar char="•"/>
            </a:pPr>
            <a:r>
              <a:rPr lang="en-NZ"/>
              <a:t> But there is no concept of sequential ordering.</a:t>
            </a:r>
            <a:endParaRPr/>
          </a:p>
          <a:p>
            <a:pPr indent="0" lvl="1" marL="457200" rtl="0" algn="l">
              <a:spcBef>
                <a:spcPts val="360"/>
              </a:spcBef>
              <a:spcAft>
                <a:spcPts val="0"/>
              </a:spcAft>
              <a:buClr>
                <a:schemeClr val="dk1"/>
              </a:buClr>
              <a:buSzPts val="1200"/>
              <a:buFont typeface="Arial"/>
              <a:buNone/>
            </a:pPr>
            <a:r>
              <a:t/>
            </a:r>
            <a:endParaRPr/>
          </a:p>
          <a:p>
            <a:pPr indent="0" lvl="0" marL="0" rtl="0" algn="l">
              <a:spcBef>
                <a:spcPts val="360"/>
              </a:spcBef>
              <a:spcAft>
                <a:spcPts val="0"/>
              </a:spcAft>
              <a:buNone/>
            </a:pPr>
            <a:r>
              <a:rPr lang="en-NZ"/>
              <a:t>The direct file makes use of hashing on the key value.</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NZ"/>
              <a:t>Direct files are often used where very rapid access is required, where fixed length records are used, and where records are always accessed one at a time.</a:t>
            </a:r>
            <a:endParaRPr/>
          </a:p>
        </p:txBody>
      </p:sp>
      <p:sp>
        <p:nvSpPr>
          <p:cNvPr id="361" name="Google Shape;361;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7" name="Google Shape;367;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68" name="Google Shape;368;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NZ"/>
              <a:t>In most applications, the file is the central element.</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NZ"/>
              <a:t>From the user’s point of view, one of the most important parts of an operating system is the file system.</a:t>
            </a:r>
            <a:endParaRPr/>
          </a:p>
          <a:p>
            <a:pPr indent="-76200" lvl="1" marL="457200" rtl="0" algn="l">
              <a:spcBef>
                <a:spcPts val="360"/>
              </a:spcBef>
              <a:spcAft>
                <a:spcPts val="0"/>
              </a:spcAft>
              <a:buClr>
                <a:schemeClr val="dk1"/>
              </a:buClr>
              <a:buSzPts val="1200"/>
              <a:buFont typeface="Arial"/>
              <a:buChar char="•"/>
            </a:pPr>
            <a:r>
              <a:rPr lang="en-NZ"/>
              <a:t> The file system provides the resource abstractions typically associated with secondary storage. </a:t>
            </a:r>
            <a:endParaRPr/>
          </a:p>
          <a:p>
            <a:pPr indent="0" lvl="0" marL="0" rtl="0" algn="l">
              <a:spcBef>
                <a:spcPts val="360"/>
              </a:spcBef>
              <a:spcAft>
                <a:spcPts val="0"/>
              </a:spcAft>
              <a:buClr>
                <a:schemeClr val="dk1"/>
              </a:buClr>
              <a:buSzPts val="1200"/>
              <a:buFont typeface="Arial"/>
              <a:buNone/>
            </a:pPr>
            <a:r>
              <a:t/>
            </a:r>
            <a:endParaRPr/>
          </a:p>
          <a:p>
            <a:pPr indent="0" lvl="0" marL="0" rtl="0" algn="l">
              <a:spcBef>
                <a:spcPts val="360"/>
              </a:spcBef>
              <a:spcAft>
                <a:spcPts val="0"/>
              </a:spcAft>
              <a:buClr>
                <a:schemeClr val="dk1"/>
              </a:buClr>
              <a:buSzPts val="1200"/>
              <a:buFont typeface="Arial"/>
              <a:buNone/>
            </a:pPr>
            <a:r>
              <a:rPr lang="en-NZ"/>
              <a:t>Desirable properties include</a:t>
            </a:r>
            <a:endParaRPr/>
          </a:p>
          <a:p>
            <a:pPr indent="-76200" lvl="1" marL="457200" rtl="0" algn="l">
              <a:spcBef>
                <a:spcPts val="360"/>
              </a:spcBef>
              <a:spcAft>
                <a:spcPts val="0"/>
              </a:spcAft>
              <a:buClr>
                <a:schemeClr val="dk1"/>
              </a:buClr>
              <a:buSzPts val="1200"/>
              <a:buFont typeface="Arial"/>
              <a:buChar char="•"/>
            </a:pPr>
            <a:r>
              <a:rPr lang="en-NZ"/>
              <a:t> </a:t>
            </a:r>
            <a:r>
              <a:rPr b="1" lang="en-NZ"/>
              <a:t>Long-term existence: </a:t>
            </a:r>
            <a:r>
              <a:rPr lang="en-NZ"/>
              <a:t>Files are stored on disk or other secondary storage and do not disappear when a user logs off.</a:t>
            </a:r>
            <a:endParaRPr/>
          </a:p>
          <a:p>
            <a:pPr indent="-76200" lvl="1" marL="457200" rtl="0" algn="l">
              <a:spcBef>
                <a:spcPts val="360"/>
              </a:spcBef>
              <a:spcAft>
                <a:spcPts val="0"/>
              </a:spcAft>
              <a:buClr>
                <a:schemeClr val="dk1"/>
              </a:buClr>
              <a:buSzPts val="1200"/>
              <a:buFont typeface="Arial"/>
              <a:buChar char="•"/>
            </a:pPr>
            <a:r>
              <a:rPr b="1" lang="en-NZ"/>
              <a:t> Sharable between processes:</a:t>
            </a:r>
            <a:r>
              <a:rPr lang="en-NZ"/>
              <a:t> Files have names and can have associated access permissions that permit controlled sharing.</a:t>
            </a:r>
            <a:endParaRPr/>
          </a:p>
          <a:p>
            <a:pPr indent="-76200" lvl="1" marL="457200" rtl="0" algn="l">
              <a:spcBef>
                <a:spcPts val="360"/>
              </a:spcBef>
              <a:spcAft>
                <a:spcPts val="0"/>
              </a:spcAft>
              <a:buClr>
                <a:schemeClr val="dk1"/>
              </a:buClr>
              <a:buSzPts val="1200"/>
              <a:buFont typeface="Arial"/>
              <a:buChar char="•"/>
            </a:pPr>
            <a:r>
              <a:rPr lang="en-NZ"/>
              <a:t> </a:t>
            </a:r>
            <a:r>
              <a:rPr b="1" lang="en-NZ"/>
              <a:t>Structure: </a:t>
            </a:r>
            <a:r>
              <a:rPr lang="en-NZ"/>
              <a:t>Depending on the file system, a file can have an internal structure that is convenient for particular applications. In addition, files can be organized into hierarchical or more complex structure to reflect the relationships among files.</a:t>
            </a:r>
            <a:endParaRPr/>
          </a:p>
          <a:p>
            <a:pPr indent="0" lvl="0" marL="0" rtl="0" algn="l">
              <a:spcBef>
                <a:spcPts val="360"/>
              </a:spcBef>
              <a:spcAft>
                <a:spcPts val="0"/>
              </a:spcAft>
              <a:buNone/>
            </a:pPr>
            <a:r>
              <a:t/>
            </a:r>
            <a:endParaRPr/>
          </a:p>
        </p:txBody>
      </p:sp>
      <p:sp>
        <p:nvSpPr>
          <p:cNvPr id="181" name="Google Shape;181;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4" name="Google Shape;374;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75" name="Google Shape;375;p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2" name="Google Shape;382;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NZ"/>
              <a:t>The directory contains information about the files, including attributes, location, and ownership. </a:t>
            </a:r>
            <a:endParaRPr/>
          </a:p>
          <a:p>
            <a:pPr indent="-76200" lvl="1" marL="457200" rtl="0" algn="l">
              <a:spcBef>
                <a:spcPts val="360"/>
              </a:spcBef>
              <a:spcAft>
                <a:spcPts val="0"/>
              </a:spcAft>
              <a:buClr>
                <a:schemeClr val="dk1"/>
              </a:buClr>
              <a:buSzPts val="1200"/>
              <a:buFont typeface="Arial"/>
              <a:buChar char="•"/>
            </a:pPr>
            <a:r>
              <a:rPr lang="en-NZ"/>
              <a:t> Much of this information is managed by the operating system. </a:t>
            </a:r>
            <a:endParaRPr/>
          </a:p>
          <a:p>
            <a:pPr indent="0" lvl="0" marL="0" rtl="0" algn="l">
              <a:spcBef>
                <a:spcPts val="360"/>
              </a:spcBef>
              <a:spcAft>
                <a:spcPts val="0"/>
              </a:spcAft>
              <a:buClr>
                <a:schemeClr val="dk1"/>
              </a:buClr>
              <a:buSzPts val="1200"/>
              <a:buFont typeface="Arial"/>
              <a:buNone/>
            </a:pPr>
            <a:r>
              <a:t/>
            </a:r>
            <a:endParaRPr/>
          </a:p>
          <a:p>
            <a:pPr indent="0" lvl="0" marL="0" rtl="0" algn="l">
              <a:spcBef>
                <a:spcPts val="360"/>
              </a:spcBef>
              <a:spcAft>
                <a:spcPts val="0"/>
              </a:spcAft>
              <a:buClr>
                <a:schemeClr val="dk1"/>
              </a:buClr>
              <a:buSzPts val="1200"/>
              <a:buFont typeface="Arial"/>
              <a:buNone/>
            </a:pPr>
            <a:r>
              <a:rPr lang="en-NZ"/>
              <a:t>The directory is itself a file, accessible by various file management routines.</a:t>
            </a:r>
            <a:endParaRPr/>
          </a:p>
          <a:p>
            <a:pPr indent="-76200" lvl="1" marL="457200" rtl="0" algn="l">
              <a:spcBef>
                <a:spcPts val="360"/>
              </a:spcBef>
              <a:spcAft>
                <a:spcPts val="0"/>
              </a:spcAft>
              <a:buClr>
                <a:schemeClr val="dk1"/>
              </a:buClr>
              <a:buSzPts val="1200"/>
              <a:buFont typeface="Arial"/>
              <a:buChar char="•"/>
            </a:pPr>
            <a:r>
              <a:rPr lang="en-NZ"/>
              <a:t> Although some of the information in directories is available to users and applications, this is generally provided indirectly by system routines.</a:t>
            </a:r>
            <a:endParaRPr/>
          </a:p>
        </p:txBody>
      </p:sp>
      <p:sp>
        <p:nvSpPr>
          <p:cNvPr id="383" name="Google Shape;383;p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9" name="Google Shape;389;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NZ"/>
              <a:t>From the user’s point of view, the directory provides a mapping between file names, known to users and applications, and the files themselves.</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NZ"/>
              <a:t>This, and the following slides, summarises table 12.2</a:t>
            </a:r>
            <a:endParaRPr/>
          </a:p>
        </p:txBody>
      </p:sp>
      <p:sp>
        <p:nvSpPr>
          <p:cNvPr id="390" name="Google Shape;390;p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6" name="Google Shape;396;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97" name="Google Shape;397;p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03" name="Google Shape;403;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09" name="Google Shape;409;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5" name="Google Shape;415;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NZ"/>
              <a:t>The way in which the information of Table 12.2 is stored differs widely among various systems. </a:t>
            </a:r>
            <a:endParaRPr/>
          </a:p>
          <a:p>
            <a:pPr indent="-76200" lvl="1" marL="457200" rtl="0" algn="l">
              <a:spcBef>
                <a:spcPts val="360"/>
              </a:spcBef>
              <a:spcAft>
                <a:spcPts val="0"/>
              </a:spcAft>
              <a:buClr>
                <a:schemeClr val="dk1"/>
              </a:buClr>
              <a:buSzPts val="1200"/>
              <a:buFont typeface="Arial"/>
              <a:buChar char="•"/>
            </a:pPr>
            <a:r>
              <a:rPr lang="en-NZ"/>
              <a:t> Some of the information may be stored in a header record associated with the file;</a:t>
            </a:r>
            <a:endParaRPr/>
          </a:p>
          <a:p>
            <a:pPr indent="-76200" lvl="1" marL="457200" rtl="0" algn="l">
              <a:spcBef>
                <a:spcPts val="360"/>
              </a:spcBef>
              <a:spcAft>
                <a:spcPts val="0"/>
              </a:spcAft>
              <a:buClr>
                <a:schemeClr val="dk1"/>
              </a:buClr>
              <a:buSzPts val="1200"/>
              <a:buFont typeface="Arial"/>
              <a:buChar char="•"/>
            </a:pPr>
            <a:r>
              <a:rPr lang="en-NZ"/>
              <a:t> This reduces the amount of storage required for the directory, making it easier to keep all or much of the directory in main memory to improve speed.</a:t>
            </a:r>
            <a:endParaRPr/>
          </a:p>
          <a:p>
            <a:pPr indent="0" lvl="1" marL="457200" rtl="0" algn="l">
              <a:spcBef>
                <a:spcPts val="360"/>
              </a:spcBef>
              <a:spcAft>
                <a:spcPts val="0"/>
              </a:spcAft>
              <a:buClr>
                <a:schemeClr val="dk1"/>
              </a:buClr>
              <a:buSzPts val="1200"/>
              <a:buFont typeface="Arial"/>
              <a:buNone/>
            </a:pPr>
            <a:r>
              <a:t/>
            </a:r>
            <a:endParaRPr/>
          </a:p>
          <a:p>
            <a:pPr indent="0" lvl="0" marL="0" rtl="0" algn="l">
              <a:spcBef>
                <a:spcPts val="360"/>
              </a:spcBef>
              <a:spcAft>
                <a:spcPts val="0"/>
              </a:spcAft>
              <a:buNone/>
            </a:pPr>
            <a:r>
              <a:rPr lang="en-NZ"/>
              <a:t>The simplest form of structure for a directory is that of a list of entries, one for each file. </a:t>
            </a:r>
            <a:endParaRPr/>
          </a:p>
          <a:p>
            <a:pPr indent="-76200" lvl="1" marL="457200" rtl="0" algn="l">
              <a:spcBef>
                <a:spcPts val="360"/>
              </a:spcBef>
              <a:spcAft>
                <a:spcPts val="0"/>
              </a:spcAft>
              <a:buClr>
                <a:schemeClr val="dk1"/>
              </a:buClr>
              <a:buSzPts val="1200"/>
              <a:buFont typeface="Arial"/>
              <a:buChar char="•"/>
            </a:pPr>
            <a:r>
              <a:rPr lang="en-NZ"/>
              <a:t> This structure could be represented by a simple sequential file, with the name of the file serving as the key. </a:t>
            </a:r>
            <a:endParaRPr/>
          </a:p>
        </p:txBody>
      </p:sp>
      <p:sp>
        <p:nvSpPr>
          <p:cNvPr id="416" name="Google Shape;416;p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2" name="Google Shape;422;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0" lang="en-NZ"/>
              <a:t>NB the simple list will not easily support these operations.</a:t>
            </a:r>
            <a:endParaRPr/>
          </a:p>
          <a:p>
            <a:pPr indent="0" lvl="0" marL="0" rtl="0" algn="l">
              <a:spcBef>
                <a:spcPts val="360"/>
              </a:spcBef>
              <a:spcAft>
                <a:spcPts val="0"/>
              </a:spcAft>
              <a:buNone/>
            </a:pPr>
            <a:r>
              <a:t/>
            </a:r>
            <a:endParaRPr b="0"/>
          </a:p>
          <a:p>
            <a:pPr indent="0" lvl="0" marL="0" rtl="0" algn="l">
              <a:spcBef>
                <a:spcPts val="360"/>
              </a:spcBef>
              <a:spcAft>
                <a:spcPts val="0"/>
              </a:spcAft>
              <a:buNone/>
            </a:pPr>
            <a:r>
              <a:rPr b="1" lang="en-NZ"/>
              <a:t>Search</a:t>
            </a:r>
            <a:r>
              <a:rPr lang="en-NZ"/>
              <a:t>: When a user or application references a file, the directory must be searched to find the entry corresponding to that file.</a:t>
            </a:r>
            <a:endParaRPr/>
          </a:p>
          <a:p>
            <a:pPr indent="0" lvl="0" marL="0" rtl="0" algn="l">
              <a:spcBef>
                <a:spcPts val="360"/>
              </a:spcBef>
              <a:spcAft>
                <a:spcPts val="0"/>
              </a:spcAft>
              <a:buNone/>
            </a:pPr>
            <a:r>
              <a:t/>
            </a:r>
            <a:endParaRPr/>
          </a:p>
          <a:p>
            <a:pPr indent="0" lvl="0" marL="0" rtl="0" algn="l">
              <a:spcBef>
                <a:spcPts val="360"/>
              </a:spcBef>
              <a:spcAft>
                <a:spcPts val="0"/>
              </a:spcAft>
              <a:buNone/>
            </a:pPr>
            <a:r>
              <a:rPr b="1" lang="en-NZ"/>
              <a:t>Create file: </a:t>
            </a:r>
            <a:r>
              <a:rPr lang="en-NZ"/>
              <a:t>When a new file is created, an entry must be added to the directory.</a:t>
            </a:r>
            <a:endParaRPr/>
          </a:p>
          <a:p>
            <a:pPr indent="0" lvl="0" marL="0" rtl="0" algn="l">
              <a:spcBef>
                <a:spcPts val="360"/>
              </a:spcBef>
              <a:spcAft>
                <a:spcPts val="0"/>
              </a:spcAft>
              <a:buNone/>
            </a:pPr>
            <a:r>
              <a:t/>
            </a:r>
            <a:endParaRPr/>
          </a:p>
          <a:p>
            <a:pPr indent="0" lvl="0" marL="0" rtl="0" algn="l">
              <a:spcBef>
                <a:spcPts val="360"/>
              </a:spcBef>
              <a:spcAft>
                <a:spcPts val="0"/>
              </a:spcAft>
              <a:buNone/>
            </a:pPr>
            <a:r>
              <a:rPr b="1" lang="en-NZ"/>
              <a:t>Delete file: </a:t>
            </a:r>
            <a:r>
              <a:rPr lang="en-NZ"/>
              <a:t>When a file is deleted, an entry must be removed from the directory.</a:t>
            </a:r>
            <a:endParaRPr/>
          </a:p>
          <a:p>
            <a:pPr indent="0" lvl="0" marL="0" rtl="0" algn="l">
              <a:spcBef>
                <a:spcPts val="360"/>
              </a:spcBef>
              <a:spcAft>
                <a:spcPts val="0"/>
              </a:spcAft>
              <a:buNone/>
            </a:pPr>
            <a:r>
              <a:t/>
            </a:r>
            <a:endParaRPr/>
          </a:p>
          <a:p>
            <a:pPr indent="0" lvl="0" marL="0" rtl="0" algn="l">
              <a:spcBef>
                <a:spcPts val="360"/>
              </a:spcBef>
              <a:spcAft>
                <a:spcPts val="0"/>
              </a:spcAft>
              <a:buNone/>
            </a:pPr>
            <a:r>
              <a:rPr b="1" lang="en-NZ"/>
              <a:t>List directory: </a:t>
            </a:r>
            <a:r>
              <a:rPr lang="en-NZ"/>
              <a:t>All or a portion of the directory may be requested. Generally, this request is made by a user and results in a listing of all files owned by that user, plus some of the attributes of each file </a:t>
            </a:r>
            <a:endParaRPr/>
          </a:p>
          <a:p>
            <a:pPr indent="0" lvl="0" marL="0" rtl="0" algn="l">
              <a:spcBef>
                <a:spcPts val="360"/>
              </a:spcBef>
              <a:spcAft>
                <a:spcPts val="0"/>
              </a:spcAft>
              <a:buNone/>
            </a:pPr>
            <a:r>
              <a:t/>
            </a:r>
            <a:endParaRPr/>
          </a:p>
          <a:p>
            <a:pPr indent="0" lvl="0" marL="0" rtl="0" algn="l">
              <a:spcBef>
                <a:spcPts val="360"/>
              </a:spcBef>
              <a:spcAft>
                <a:spcPts val="0"/>
              </a:spcAft>
              <a:buNone/>
            </a:pPr>
            <a:r>
              <a:rPr b="1" lang="en-NZ"/>
              <a:t>Update directory: </a:t>
            </a:r>
            <a:r>
              <a:rPr lang="en-NZ"/>
              <a:t>Because some file attributes are stored in the directory, a change in one of these attributes requires a change in the corresponding directory entry.</a:t>
            </a:r>
            <a:endParaRPr/>
          </a:p>
        </p:txBody>
      </p:sp>
      <p:sp>
        <p:nvSpPr>
          <p:cNvPr id="423" name="Google Shape;423;p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9" name="Google Shape;429;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NZ"/>
              <a:t>In this case, there is one directory for each user, and a master directory. </a:t>
            </a:r>
            <a:endParaRPr/>
          </a:p>
          <a:p>
            <a:pPr indent="-76200" lvl="1" marL="457200" rtl="0" algn="l">
              <a:spcBef>
                <a:spcPts val="360"/>
              </a:spcBef>
              <a:spcAft>
                <a:spcPts val="0"/>
              </a:spcAft>
              <a:buClr>
                <a:schemeClr val="dk1"/>
              </a:buClr>
              <a:buSzPts val="1200"/>
              <a:buFont typeface="Arial"/>
              <a:buChar char="•"/>
            </a:pPr>
            <a:r>
              <a:rPr lang="en-NZ"/>
              <a:t> The master directory has an entry for each user directory, providing address and access control information.</a:t>
            </a:r>
            <a:endParaRPr/>
          </a:p>
          <a:p>
            <a:pPr indent="-76200" lvl="1" marL="457200" rtl="0" algn="l">
              <a:spcBef>
                <a:spcPts val="360"/>
              </a:spcBef>
              <a:spcAft>
                <a:spcPts val="0"/>
              </a:spcAft>
              <a:buClr>
                <a:schemeClr val="dk1"/>
              </a:buClr>
              <a:buSzPts val="1200"/>
              <a:buFont typeface="Arial"/>
              <a:buChar char="•"/>
            </a:pPr>
            <a:r>
              <a:rPr lang="en-NZ"/>
              <a:t> Each user directory is a simple list of the files of that user.</a:t>
            </a:r>
            <a:endParaRPr/>
          </a:p>
          <a:p>
            <a:pPr indent="0" lvl="1" marL="457200" rtl="0" algn="l">
              <a:spcBef>
                <a:spcPts val="360"/>
              </a:spcBef>
              <a:spcAft>
                <a:spcPts val="0"/>
              </a:spcAft>
              <a:buClr>
                <a:schemeClr val="dk1"/>
              </a:buClr>
              <a:buSzPts val="1200"/>
              <a:buFont typeface="Arial"/>
              <a:buNone/>
            </a:pPr>
            <a:r>
              <a:t/>
            </a:r>
            <a:endParaRPr/>
          </a:p>
          <a:p>
            <a:pPr indent="0" lvl="0" marL="0" rtl="0" algn="l">
              <a:spcBef>
                <a:spcPts val="360"/>
              </a:spcBef>
              <a:spcAft>
                <a:spcPts val="0"/>
              </a:spcAft>
              <a:buClr>
                <a:schemeClr val="dk1"/>
              </a:buClr>
              <a:buSzPts val="1200"/>
              <a:buFont typeface="Arial"/>
              <a:buNone/>
            </a:pPr>
            <a:r>
              <a:rPr lang="en-NZ"/>
              <a:t>This arrangement means that names must be unique only within the collection of files of a single user, and that the file system can easily enforce access restriction on directories. </a:t>
            </a:r>
            <a:endParaRPr/>
          </a:p>
          <a:p>
            <a:pPr indent="0" lvl="0" marL="0" rtl="0" algn="l">
              <a:spcBef>
                <a:spcPts val="360"/>
              </a:spcBef>
              <a:spcAft>
                <a:spcPts val="0"/>
              </a:spcAft>
              <a:buClr>
                <a:schemeClr val="dk1"/>
              </a:buClr>
              <a:buSzPts val="1200"/>
              <a:buFont typeface="Arial"/>
              <a:buNone/>
            </a:pPr>
            <a:r>
              <a:t/>
            </a:r>
            <a:endParaRPr/>
          </a:p>
          <a:p>
            <a:pPr indent="0" lvl="0" marL="0" rtl="0" algn="l">
              <a:spcBef>
                <a:spcPts val="360"/>
              </a:spcBef>
              <a:spcAft>
                <a:spcPts val="0"/>
              </a:spcAft>
              <a:buClr>
                <a:schemeClr val="dk1"/>
              </a:buClr>
              <a:buSzPts val="1200"/>
              <a:buFont typeface="Arial"/>
              <a:buNone/>
            </a:pPr>
            <a:r>
              <a:rPr lang="en-NZ"/>
              <a:t>However, it still provides users with no help in structuring collections of files.</a:t>
            </a:r>
            <a:endParaRPr/>
          </a:p>
        </p:txBody>
      </p:sp>
      <p:sp>
        <p:nvSpPr>
          <p:cNvPr id="430" name="Google Shape;430;p3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6" name="Google Shape;436;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NZ"/>
              <a:t>There is a master directory, which has under it a number of user directories.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NZ"/>
              <a:t>Each of these user directories, in turn, may have subdirectories and files as entries.</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NZ"/>
              <a:t>The simplest approach is to store each directory as a sequential file.</a:t>
            </a:r>
            <a:endParaRPr/>
          </a:p>
          <a:p>
            <a:pPr indent="0" lvl="0" marL="0" rtl="0" algn="l">
              <a:spcBef>
                <a:spcPts val="360"/>
              </a:spcBef>
              <a:spcAft>
                <a:spcPts val="0"/>
              </a:spcAft>
              <a:buClr>
                <a:schemeClr val="dk1"/>
              </a:buClr>
              <a:buSzPts val="1200"/>
              <a:buFont typeface="Arial"/>
              <a:buNone/>
            </a:pPr>
            <a:r>
              <a:t/>
            </a:r>
            <a:endParaRPr/>
          </a:p>
          <a:p>
            <a:pPr indent="0" lvl="0" marL="0" rtl="0" algn="l">
              <a:spcBef>
                <a:spcPts val="360"/>
              </a:spcBef>
              <a:spcAft>
                <a:spcPts val="0"/>
              </a:spcAft>
              <a:buClr>
                <a:schemeClr val="dk1"/>
              </a:buClr>
              <a:buSzPts val="1200"/>
              <a:buFont typeface="Arial"/>
              <a:buNone/>
            </a:pPr>
            <a:r>
              <a:rPr lang="en-NZ"/>
              <a:t> When directories may contain a very large number of entries, such an organization may lead to unnecessarily long search times. </a:t>
            </a:r>
            <a:endParaRPr/>
          </a:p>
          <a:p>
            <a:pPr indent="-76200" lvl="1" marL="457200" rtl="0" algn="l">
              <a:spcBef>
                <a:spcPts val="360"/>
              </a:spcBef>
              <a:spcAft>
                <a:spcPts val="0"/>
              </a:spcAft>
              <a:buClr>
                <a:schemeClr val="dk1"/>
              </a:buClr>
              <a:buSzPts val="1200"/>
              <a:buFont typeface="Arial"/>
              <a:buChar char="•"/>
            </a:pPr>
            <a:r>
              <a:rPr lang="en-NZ"/>
              <a:t> If so, a hashed structure is preferred.</a:t>
            </a:r>
            <a:endParaRPr/>
          </a:p>
        </p:txBody>
      </p:sp>
      <p:sp>
        <p:nvSpPr>
          <p:cNvPr id="437" name="Google Shape;437;p3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88" name="Google Shape;188;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4" name="Google Shape;444;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NZ"/>
              <a:t>Users need to be able to refer to a file by a symbolic name. </a:t>
            </a:r>
            <a:endParaRPr/>
          </a:p>
          <a:p>
            <a:pPr indent="-76200" lvl="1" marL="457200" rtl="0" algn="l">
              <a:spcBef>
                <a:spcPts val="360"/>
              </a:spcBef>
              <a:spcAft>
                <a:spcPts val="0"/>
              </a:spcAft>
              <a:buClr>
                <a:schemeClr val="dk1"/>
              </a:buClr>
              <a:buSzPts val="1200"/>
              <a:buFont typeface="Arial"/>
              <a:buChar char="•"/>
            </a:pPr>
            <a:r>
              <a:rPr lang="en-NZ"/>
              <a:t> Each file in the system must have a unique name in order that file references be unambiguous. </a:t>
            </a:r>
            <a:endParaRPr/>
          </a:p>
          <a:p>
            <a:pPr indent="-76200" lvl="1" marL="457200" rtl="0" algn="l">
              <a:spcBef>
                <a:spcPts val="360"/>
              </a:spcBef>
              <a:spcAft>
                <a:spcPts val="0"/>
              </a:spcAft>
              <a:buClr>
                <a:schemeClr val="dk1"/>
              </a:buClr>
              <a:buSzPts val="1200"/>
              <a:buFont typeface="Arial"/>
              <a:buChar char="•"/>
            </a:pPr>
            <a:r>
              <a:rPr lang="en-NZ"/>
              <a:t> But it is an unacceptable burden on users to require that they provide unique names, especially in a shared system.</a:t>
            </a:r>
            <a:endParaRPr/>
          </a:p>
          <a:p>
            <a:pPr indent="0" lvl="1" marL="457200" rtl="0" algn="l">
              <a:spcBef>
                <a:spcPts val="360"/>
              </a:spcBef>
              <a:spcAft>
                <a:spcPts val="0"/>
              </a:spcAft>
              <a:buClr>
                <a:schemeClr val="dk1"/>
              </a:buClr>
              <a:buSzPts val="1200"/>
              <a:buFont typeface="Arial"/>
              <a:buNone/>
            </a:pPr>
            <a:r>
              <a:t/>
            </a:r>
            <a:endParaRPr/>
          </a:p>
          <a:p>
            <a:pPr indent="0" lvl="0" marL="0" rtl="0" algn="l">
              <a:spcBef>
                <a:spcPts val="360"/>
              </a:spcBef>
              <a:spcAft>
                <a:spcPts val="0"/>
              </a:spcAft>
              <a:buNone/>
            </a:pPr>
            <a:r>
              <a:rPr lang="en-NZ"/>
              <a:t>The use of a tree-structured directory minimizes the difficulty in assigning unique names.</a:t>
            </a:r>
            <a:endParaRPr/>
          </a:p>
          <a:p>
            <a:pPr indent="-76200" lvl="1" marL="457200" rtl="0" algn="l">
              <a:spcBef>
                <a:spcPts val="360"/>
              </a:spcBef>
              <a:spcAft>
                <a:spcPts val="0"/>
              </a:spcAft>
              <a:buClr>
                <a:schemeClr val="dk1"/>
              </a:buClr>
              <a:buSzPts val="1200"/>
              <a:buFont typeface="Arial"/>
              <a:buChar char="•"/>
            </a:pPr>
            <a:r>
              <a:rPr lang="en-NZ"/>
              <a:t> Any file in the system can be located by following a path from the root or master directory down various branches until the file is reached.</a:t>
            </a:r>
            <a:endParaRPr/>
          </a:p>
          <a:p>
            <a:pPr indent="-76200" lvl="1" marL="457200" rtl="0" algn="l">
              <a:spcBef>
                <a:spcPts val="360"/>
              </a:spcBef>
              <a:spcAft>
                <a:spcPts val="0"/>
              </a:spcAft>
              <a:buClr>
                <a:schemeClr val="dk1"/>
              </a:buClr>
              <a:buSzPts val="1200"/>
              <a:buFont typeface="Arial"/>
              <a:buChar char="•"/>
            </a:pPr>
            <a:r>
              <a:rPr lang="en-NZ"/>
              <a:t> The series of directory names, culminating in the file name itself, constitutes a pathname for the file.</a:t>
            </a:r>
            <a:endParaRPr/>
          </a:p>
        </p:txBody>
      </p:sp>
      <p:sp>
        <p:nvSpPr>
          <p:cNvPr id="445" name="Google Shape;445;p4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1" name="Google Shape;451;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52" name="Google Shape;452;p4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8" name="Google Shape;458;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NZ"/>
              <a:t>It would be awkward for a user to have to spell out the entire pathname every time a reference is made to a file.</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NZ"/>
              <a:t>Typically, an interactive user or a process has associated with it a current directory, often referred to as the working directory. </a:t>
            </a:r>
            <a:endParaRPr/>
          </a:p>
          <a:p>
            <a:pPr indent="-76200" lvl="1" marL="457200" rtl="0" algn="l">
              <a:spcBef>
                <a:spcPts val="360"/>
              </a:spcBef>
              <a:spcAft>
                <a:spcPts val="0"/>
              </a:spcAft>
              <a:buClr>
                <a:schemeClr val="dk1"/>
              </a:buClr>
              <a:buSzPts val="1200"/>
              <a:buFont typeface="Arial"/>
              <a:buChar char="•"/>
            </a:pPr>
            <a:r>
              <a:rPr lang="en-NZ"/>
              <a:t> Files are then referenced relative to the working directory. </a:t>
            </a:r>
            <a:endParaRPr/>
          </a:p>
        </p:txBody>
      </p:sp>
      <p:sp>
        <p:nvSpPr>
          <p:cNvPr id="459" name="Google Shape;459;p4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5" name="Google Shape;465;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66" name="Google Shape;466;p4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3" name="Google Shape;473;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NZ"/>
              <a:t>In a multiuser system, there is almost always a requirement for allowing files to be shared among a number of users.</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NZ"/>
              <a:t>Two issues arise: </a:t>
            </a:r>
            <a:endParaRPr/>
          </a:p>
          <a:p>
            <a:pPr indent="-76200" lvl="1" marL="457200" rtl="0" algn="l">
              <a:spcBef>
                <a:spcPts val="360"/>
              </a:spcBef>
              <a:spcAft>
                <a:spcPts val="0"/>
              </a:spcAft>
              <a:buClr>
                <a:schemeClr val="dk1"/>
              </a:buClr>
              <a:buSzPts val="1200"/>
              <a:buFont typeface="Arial"/>
              <a:buChar char="•"/>
            </a:pPr>
            <a:r>
              <a:rPr lang="en-NZ"/>
              <a:t> access rights and </a:t>
            </a:r>
            <a:endParaRPr/>
          </a:p>
          <a:p>
            <a:pPr indent="-76200" lvl="1" marL="457200" rtl="0" algn="l">
              <a:spcBef>
                <a:spcPts val="360"/>
              </a:spcBef>
              <a:spcAft>
                <a:spcPts val="0"/>
              </a:spcAft>
              <a:buClr>
                <a:schemeClr val="dk1"/>
              </a:buClr>
              <a:buSzPts val="1200"/>
              <a:buFont typeface="Arial"/>
              <a:buChar char="•"/>
            </a:pPr>
            <a:r>
              <a:rPr lang="en-NZ"/>
              <a:t> the management `of simultaneous access.</a:t>
            </a:r>
            <a:endParaRPr/>
          </a:p>
        </p:txBody>
      </p:sp>
      <p:sp>
        <p:nvSpPr>
          <p:cNvPr id="474" name="Google Shape;474;p4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0" name="Google Shape;480;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NZ"/>
              <a:t>The file system should provide a number of options so that the way in which a particular file is accessed can be controlled.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NZ"/>
              <a:t>Typically, users or groups of users are granted certain access rights to a file. </a:t>
            </a:r>
            <a:endParaRPr/>
          </a:p>
          <a:p>
            <a:pPr indent="0" lvl="0" marL="0" rtl="0" algn="l">
              <a:spcBef>
                <a:spcPts val="360"/>
              </a:spcBef>
              <a:spcAft>
                <a:spcPts val="0"/>
              </a:spcAft>
              <a:buClr>
                <a:schemeClr val="dk1"/>
              </a:buClr>
              <a:buSzPts val="1200"/>
              <a:buFont typeface="Arial"/>
              <a:buNone/>
            </a:pPr>
            <a:r>
              <a:t/>
            </a:r>
            <a:endParaRPr/>
          </a:p>
          <a:p>
            <a:pPr indent="0" lvl="0" marL="0" rtl="0" algn="l">
              <a:spcBef>
                <a:spcPts val="360"/>
              </a:spcBef>
              <a:spcAft>
                <a:spcPts val="0"/>
              </a:spcAft>
              <a:buClr>
                <a:schemeClr val="dk1"/>
              </a:buClr>
              <a:buSzPts val="1200"/>
              <a:buFont typeface="Arial"/>
              <a:buNone/>
            </a:pPr>
            <a:r>
              <a:rPr lang="en-NZ"/>
              <a:t> A wide range of access rights has been used.</a:t>
            </a:r>
            <a:endParaRPr/>
          </a:p>
          <a:p>
            <a:pPr indent="-76200" lvl="1" marL="457200" rtl="0" algn="l">
              <a:spcBef>
                <a:spcPts val="360"/>
              </a:spcBef>
              <a:spcAft>
                <a:spcPts val="0"/>
              </a:spcAft>
              <a:buClr>
                <a:schemeClr val="dk1"/>
              </a:buClr>
              <a:buSzPts val="1200"/>
              <a:buFont typeface="Arial"/>
              <a:buChar char="•"/>
            </a:pPr>
            <a:r>
              <a:rPr lang="en-NZ"/>
              <a:t>These rights can be considered to constitute a hierarchy, with each right implying those that precede it.</a:t>
            </a:r>
            <a:endParaRPr/>
          </a:p>
        </p:txBody>
      </p:sp>
      <p:sp>
        <p:nvSpPr>
          <p:cNvPr id="481" name="Google Shape;481;p4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7" name="Google Shape;487;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88" name="Google Shape;488;p4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4" name="Google Shape;494;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95" name="Google Shape;495;p4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1" name="Google Shape;501;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NZ"/>
              <a:t>Owner of a given file, usually the person who initially created a file.</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NZ"/>
              <a:t>The owner has all of the access rights listed previously and may grant rights to others.</a:t>
            </a:r>
            <a:endParaRPr/>
          </a:p>
          <a:p>
            <a:pPr indent="0" lvl="0" marL="0" rtl="0" algn="l">
              <a:spcBef>
                <a:spcPts val="360"/>
              </a:spcBef>
              <a:spcAft>
                <a:spcPts val="0"/>
              </a:spcAft>
              <a:buNone/>
            </a:pPr>
            <a:r>
              <a:t/>
            </a:r>
            <a:endParaRPr/>
          </a:p>
          <a:p>
            <a:pPr indent="0" lvl="0" marL="0" rtl="0" algn="l">
              <a:spcBef>
                <a:spcPts val="360"/>
              </a:spcBef>
              <a:spcAft>
                <a:spcPts val="0"/>
              </a:spcAft>
              <a:buNone/>
            </a:pPr>
            <a:r>
              <a:rPr b="1" lang="en-NZ"/>
              <a:t>Specific user: </a:t>
            </a:r>
            <a:r>
              <a:rPr lang="en-NZ"/>
              <a:t>Individual users who are designated by user ID.</a:t>
            </a:r>
            <a:endParaRPr/>
          </a:p>
          <a:p>
            <a:pPr indent="0" lvl="0" marL="0" rtl="0" algn="l">
              <a:spcBef>
                <a:spcPts val="360"/>
              </a:spcBef>
              <a:spcAft>
                <a:spcPts val="0"/>
              </a:spcAft>
              <a:buNone/>
            </a:pPr>
            <a:r>
              <a:t/>
            </a:r>
            <a:endParaRPr b="1"/>
          </a:p>
          <a:p>
            <a:pPr indent="0" lvl="0" marL="0" rtl="0" algn="l">
              <a:spcBef>
                <a:spcPts val="360"/>
              </a:spcBef>
              <a:spcAft>
                <a:spcPts val="0"/>
              </a:spcAft>
              <a:buNone/>
            </a:pPr>
            <a:r>
              <a:rPr b="1" lang="en-NZ"/>
              <a:t>User groups: </a:t>
            </a:r>
            <a:r>
              <a:rPr lang="en-NZ"/>
              <a:t>A set of users who are not individually defined.</a:t>
            </a:r>
            <a:endParaRPr/>
          </a:p>
          <a:p>
            <a:pPr indent="-76200" lvl="1" marL="457200" rtl="0" algn="l">
              <a:spcBef>
                <a:spcPts val="360"/>
              </a:spcBef>
              <a:spcAft>
                <a:spcPts val="0"/>
              </a:spcAft>
              <a:buClr>
                <a:schemeClr val="dk1"/>
              </a:buClr>
              <a:buSzPts val="1200"/>
              <a:buFont typeface="Arial"/>
              <a:buChar char="•"/>
            </a:pPr>
            <a:r>
              <a:rPr lang="en-NZ"/>
              <a:t> The system must have some way of keeping track of the membership of user groups.</a:t>
            </a:r>
            <a:endParaRPr/>
          </a:p>
          <a:p>
            <a:pPr indent="0" lvl="0" marL="0" rtl="0" algn="l">
              <a:spcBef>
                <a:spcPts val="360"/>
              </a:spcBef>
              <a:spcAft>
                <a:spcPts val="0"/>
              </a:spcAft>
              <a:buNone/>
            </a:pPr>
            <a:r>
              <a:t/>
            </a:r>
            <a:endParaRPr/>
          </a:p>
          <a:p>
            <a:pPr indent="0" lvl="0" marL="0" rtl="0" algn="l">
              <a:spcBef>
                <a:spcPts val="360"/>
              </a:spcBef>
              <a:spcAft>
                <a:spcPts val="0"/>
              </a:spcAft>
              <a:buNone/>
            </a:pPr>
            <a:r>
              <a:rPr b="1" lang="en-NZ"/>
              <a:t> All: </a:t>
            </a:r>
            <a:r>
              <a:rPr lang="en-NZ"/>
              <a:t>All users who have access to this system. These are public files.</a:t>
            </a:r>
            <a:endParaRPr/>
          </a:p>
        </p:txBody>
      </p:sp>
      <p:sp>
        <p:nvSpPr>
          <p:cNvPr id="502" name="Google Shape;502;p4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8" name="Google Shape;508;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NZ"/>
              <a:t>When access is granted to append or update a file to more than one user, the operating system or file management system must enforce discipline.</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NZ"/>
              <a:t>A brute-force approach is to allow a user to lock the entire file when it is to be updated.</a:t>
            </a:r>
            <a:endParaRPr/>
          </a:p>
          <a:p>
            <a:pPr indent="-76200" lvl="1" marL="457200" rtl="0" algn="l">
              <a:spcBef>
                <a:spcPts val="360"/>
              </a:spcBef>
              <a:spcAft>
                <a:spcPts val="0"/>
              </a:spcAft>
              <a:buClr>
                <a:schemeClr val="dk1"/>
              </a:buClr>
              <a:buSzPts val="1200"/>
              <a:buFont typeface="Arial"/>
              <a:buChar char="•"/>
            </a:pPr>
            <a:r>
              <a:rPr lang="en-NZ"/>
              <a:t> A finer grain of control is to lock individual records during update. </a:t>
            </a:r>
            <a:endParaRPr/>
          </a:p>
          <a:p>
            <a:pPr indent="0" lvl="0" marL="0" rtl="0" algn="l">
              <a:spcBef>
                <a:spcPts val="360"/>
              </a:spcBef>
              <a:spcAft>
                <a:spcPts val="0"/>
              </a:spcAft>
              <a:buClr>
                <a:schemeClr val="dk1"/>
              </a:buClr>
              <a:buSzPts val="1200"/>
              <a:buFont typeface="Arial"/>
              <a:buNone/>
            </a:pPr>
            <a:r>
              <a:t/>
            </a:r>
            <a:endParaRPr/>
          </a:p>
          <a:p>
            <a:pPr indent="0" lvl="0" marL="0" rtl="0" algn="l">
              <a:spcBef>
                <a:spcPts val="360"/>
              </a:spcBef>
              <a:spcAft>
                <a:spcPts val="0"/>
              </a:spcAft>
              <a:buClr>
                <a:schemeClr val="dk1"/>
              </a:buClr>
              <a:buSzPts val="1200"/>
              <a:buFont typeface="Arial"/>
              <a:buNone/>
            </a:pPr>
            <a:r>
              <a:rPr lang="en-NZ"/>
              <a:t>Issues of mutual exclusion and deadlock must be addressed in designing the shared access capability.</a:t>
            </a:r>
            <a:endParaRPr/>
          </a:p>
        </p:txBody>
      </p:sp>
      <p:sp>
        <p:nvSpPr>
          <p:cNvPr id="509" name="Google Shape;509;p4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4" name="Google Shape;194;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NZ"/>
              <a:t>Any file system provides not only a means to store data organized as files, but a collection of functions that can be performed on files.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NZ"/>
              <a:t>Typical operations include the following:</a:t>
            </a:r>
            <a:endParaRPr/>
          </a:p>
          <a:p>
            <a:pPr indent="-76200" lvl="1" marL="457200" rtl="0" algn="l">
              <a:spcBef>
                <a:spcPts val="360"/>
              </a:spcBef>
              <a:spcAft>
                <a:spcPts val="0"/>
              </a:spcAft>
              <a:buClr>
                <a:schemeClr val="dk1"/>
              </a:buClr>
              <a:buSzPts val="1200"/>
              <a:buFont typeface="Arial"/>
              <a:buChar char="•"/>
            </a:pPr>
            <a:r>
              <a:rPr b="1" lang="en-NZ"/>
              <a:t> Create: </a:t>
            </a:r>
            <a:r>
              <a:rPr lang="en-NZ"/>
              <a:t>A new file is defined and positioned within the structure of files.</a:t>
            </a:r>
            <a:endParaRPr/>
          </a:p>
          <a:p>
            <a:pPr indent="-76200" lvl="1" marL="457200" rtl="0" algn="l">
              <a:spcBef>
                <a:spcPts val="360"/>
              </a:spcBef>
              <a:spcAft>
                <a:spcPts val="0"/>
              </a:spcAft>
              <a:buClr>
                <a:schemeClr val="dk1"/>
              </a:buClr>
              <a:buSzPts val="1200"/>
              <a:buFont typeface="Arial"/>
              <a:buChar char="•"/>
            </a:pPr>
            <a:r>
              <a:rPr b="1" lang="en-NZ"/>
              <a:t> Delete: </a:t>
            </a:r>
            <a:r>
              <a:rPr lang="en-NZ"/>
              <a:t>A file is removed from the file structure and destroyed.</a:t>
            </a:r>
            <a:endParaRPr/>
          </a:p>
          <a:p>
            <a:pPr indent="-76200" lvl="1" marL="457200" rtl="0" algn="l">
              <a:spcBef>
                <a:spcPts val="360"/>
              </a:spcBef>
              <a:spcAft>
                <a:spcPts val="0"/>
              </a:spcAft>
              <a:buClr>
                <a:schemeClr val="dk1"/>
              </a:buClr>
              <a:buSzPts val="1200"/>
              <a:buFont typeface="Arial"/>
              <a:buChar char="•"/>
            </a:pPr>
            <a:r>
              <a:rPr b="1" lang="en-NZ"/>
              <a:t> Open: </a:t>
            </a:r>
            <a:r>
              <a:rPr lang="en-NZ"/>
              <a:t>An existing file is declared to be “opened” by a process, allowing the process to perform functions on the file.</a:t>
            </a:r>
            <a:endParaRPr/>
          </a:p>
          <a:p>
            <a:pPr indent="-76200" lvl="1" marL="457200" rtl="0" algn="l">
              <a:spcBef>
                <a:spcPts val="360"/>
              </a:spcBef>
              <a:spcAft>
                <a:spcPts val="0"/>
              </a:spcAft>
              <a:buClr>
                <a:schemeClr val="dk1"/>
              </a:buClr>
              <a:buSzPts val="1200"/>
              <a:buFont typeface="Arial"/>
              <a:buChar char="•"/>
            </a:pPr>
            <a:r>
              <a:rPr lang="en-NZ"/>
              <a:t> </a:t>
            </a:r>
            <a:r>
              <a:rPr b="1" lang="en-NZ"/>
              <a:t>Close: </a:t>
            </a:r>
            <a:r>
              <a:rPr lang="en-NZ"/>
              <a:t>The file is closed with respect to a process, so that the process no longer may perform functions on the file, until the process opens the file again. </a:t>
            </a:r>
            <a:endParaRPr/>
          </a:p>
          <a:p>
            <a:pPr indent="-76200" lvl="1" marL="457200" rtl="0" algn="l">
              <a:spcBef>
                <a:spcPts val="360"/>
              </a:spcBef>
              <a:spcAft>
                <a:spcPts val="0"/>
              </a:spcAft>
              <a:buClr>
                <a:schemeClr val="dk1"/>
              </a:buClr>
              <a:buSzPts val="1200"/>
              <a:buFont typeface="Arial"/>
              <a:buChar char="•"/>
            </a:pPr>
            <a:r>
              <a:rPr lang="en-NZ"/>
              <a:t> </a:t>
            </a:r>
            <a:r>
              <a:rPr b="1" lang="en-NZ"/>
              <a:t>Read: </a:t>
            </a:r>
            <a:r>
              <a:rPr lang="en-NZ"/>
              <a:t>A process reads all or a portion of the data in a file.</a:t>
            </a:r>
            <a:endParaRPr/>
          </a:p>
          <a:p>
            <a:pPr indent="-76200" lvl="1" marL="457200" rtl="0" algn="l">
              <a:spcBef>
                <a:spcPts val="360"/>
              </a:spcBef>
              <a:spcAft>
                <a:spcPts val="0"/>
              </a:spcAft>
              <a:buClr>
                <a:schemeClr val="dk1"/>
              </a:buClr>
              <a:buSzPts val="1200"/>
              <a:buFont typeface="Arial"/>
              <a:buChar char="•"/>
            </a:pPr>
            <a:r>
              <a:rPr lang="en-NZ"/>
              <a:t> </a:t>
            </a:r>
            <a:r>
              <a:rPr b="1" lang="en-NZ"/>
              <a:t>Write:</a:t>
            </a:r>
            <a:r>
              <a:rPr lang="en-NZ"/>
              <a:t> A process updates a file, either by adding new data that expands the size of the file or by changing the values of existing data items in the file.</a:t>
            </a:r>
            <a:endParaRPr/>
          </a:p>
        </p:txBody>
      </p:sp>
      <p:sp>
        <p:nvSpPr>
          <p:cNvPr id="195" name="Google Shape;195;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5" name="Google Shape;515;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516" name="Google Shape;516;p5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3" name="Google Shape;523;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NZ"/>
              <a:t>On secondary storage, a file consists of a collection of blocks.</a:t>
            </a:r>
            <a:endParaRPr/>
          </a:p>
          <a:p>
            <a:pPr indent="-76200" lvl="1" marL="457200" rtl="0" algn="l">
              <a:spcBef>
                <a:spcPts val="360"/>
              </a:spcBef>
              <a:spcAft>
                <a:spcPts val="0"/>
              </a:spcAft>
              <a:buClr>
                <a:schemeClr val="dk1"/>
              </a:buClr>
              <a:buSzPts val="1200"/>
              <a:buFont typeface="Arial"/>
              <a:buChar char="•"/>
            </a:pPr>
            <a:r>
              <a:rPr lang="en-NZ"/>
              <a:t> The operating system or file management system is responsible for allocating blocks to files. </a:t>
            </a:r>
            <a:endParaRPr/>
          </a:p>
          <a:p>
            <a:pPr indent="0" lvl="0" marL="0" rtl="0" algn="l">
              <a:spcBef>
                <a:spcPts val="360"/>
              </a:spcBef>
              <a:spcAft>
                <a:spcPts val="0"/>
              </a:spcAft>
              <a:buClr>
                <a:schemeClr val="dk1"/>
              </a:buClr>
              <a:buSzPts val="1200"/>
              <a:buFont typeface="Arial"/>
              <a:buNone/>
            </a:pPr>
            <a:r>
              <a:t/>
            </a:r>
            <a:endParaRPr/>
          </a:p>
          <a:p>
            <a:pPr indent="0" lvl="0" marL="0" rtl="0" algn="l">
              <a:spcBef>
                <a:spcPts val="360"/>
              </a:spcBef>
              <a:spcAft>
                <a:spcPts val="0"/>
              </a:spcAft>
              <a:buClr>
                <a:schemeClr val="dk1"/>
              </a:buClr>
              <a:buSzPts val="1200"/>
              <a:buFont typeface="Arial"/>
              <a:buNone/>
            </a:pPr>
            <a:r>
              <a:rPr lang="en-NZ"/>
              <a:t>This raises two management issues. </a:t>
            </a:r>
            <a:endParaRPr/>
          </a:p>
          <a:p>
            <a:pPr indent="-76200" lvl="1" marL="457200" rtl="0" algn="l">
              <a:spcBef>
                <a:spcPts val="360"/>
              </a:spcBef>
              <a:spcAft>
                <a:spcPts val="0"/>
              </a:spcAft>
              <a:buClr>
                <a:schemeClr val="dk1"/>
              </a:buClr>
              <a:buSzPts val="1200"/>
              <a:buFont typeface="Arial"/>
              <a:buChar char="•"/>
            </a:pPr>
            <a:r>
              <a:rPr lang="en-NZ"/>
              <a:t> First, space on secondary storage must be allocated to files,</a:t>
            </a:r>
            <a:endParaRPr/>
          </a:p>
          <a:p>
            <a:pPr indent="-76200" lvl="1" marL="457200" rtl="0" algn="l">
              <a:spcBef>
                <a:spcPts val="360"/>
              </a:spcBef>
              <a:spcAft>
                <a:spcPts val="0"/>
              </a:spcAft>
              <a:buClr>
                <a:schemeClr val="dk1"/>
              </a:buClr>
              <a:buSzPts val="1200"/>
              <a:buFont typeface="Arial"/>
              <a:buChar char="•"/>
            </a:pPr>
            <a:r>
              <a:rPr lang="en-NZ"/>
              <a:t> second, it is necessary to keep track of the space available for allocation.</a:t>
            </a:r>
            <a:endParaRPr/>
          </a:p>
          <a:p>
            <a:pPr indent="0" lvl="1" marL="457200" rtl="0" algn="l">
              <a:spcBef>
                <a:spcPts val="360"/>
              </a:spcBef>
              <a:spcAft>
                <a:spcPts val="0"/>
              </a:spcAft>
              <a:buClr>
                <a:schemeClr val="dk1"/>
              </a:buClr>
              <a:buSzPts val="1200"/>
              <a:buFont typeface="Arial"/>
              <a:buNone/>
            </a:pPr>
            <a:r>
              <a:t/>
            </a:r>
            <a:endParaRPr/>
          </a:p>
        </p:txBody>
      </p:sp>
      <p:sp>
        <p:nvSpPr>
          <p:cNvPr id="524" name="Google Shape;524;p5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0" name="Google Shape;530;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228600" lvl="0" marL="228600" rtl="0" algn="l">
              <a:spcBef>
                <a:spcPts val="0"/>
              </a:spcBef>
              <a:spcAft>
                <a:spcPts val="0"/>
              </a:spcAft>
              <a:buClr>
                <a:schemeClr val="dk1"/>
              </a:buClr>
              <a:buSzPts val="1200"/>
              <a:buFont typeface="Calibri"/>
              <a:buAutoNum type="arabicPeriod"/>
            </a:pPr>
            <a:r>
              <a:rPr lang="en-NZ"/>
              <a:t>When a new file is created, is the maximum space required for the file allocated at once?</a:t>
            </a:r>
            <a:endParaRPr/>
          </a:p>
          <a:p>
            <a:pPr indent="-152400" lvl="0" marL="228600" rtl="0" algn="l">
              <a:spcBef>
                <a:spcPts val="360"/>
              </a:spcBef>
              <a:spcAft>
                <a:spcPts val="0"/>
              </a:spcAft>
              <a:buClr>
                <a:schemeClr val="dk1"/>
              </a:buClr>
              <a:buSzPts val="1200"/>
              <a:buFont typeface="Calibri"/>
              <a:buNone/>
            </a:pPr>
            <a:r>
              <a:t/>
            </a:r>
            <a:endParaRPr/>
          </a:p>
          <a:p>
            <a:pPr indent="0" lvl="0" marL="0" rtl="0" algn="l">
              <a:spcBef>
                <a:spcPts val="360"/>
              </a:spcBef>
              <a:spcAft>
                <a:spcPts val="0"/>
              </a:spcAft>
              <a:buNone/>
            </a:pPr>
            <a:r>
              <a:rPr lang="en-NZ"/>
              <a:t>2. Space is allocated to a file as one or more contiguous units, which we shall refer to as portions.</a:t>
            </a:r>
            <a:endParaRPr/>
          </a:p>
          <a:p>
            <a:pPr indent="-76200" lvl="1" marL="457200" rtl="0" algn="l">
              <a:spcBef>
                <a:spcPts val="360"/>
              </a:spcBef>
              <a:spcAft>
                <a:spcPts val="0"/>
              </a:spcAft>
              <a:buClr>
                <a:schemeClr val="dk1"/>
              </a:buClr>
              <a:buSzPts val="1200"/>
              <a:buFont typeface="Arial"/>
              <a:buChar char="•"/>
            </a:pPr>
            <a:r>
              <a:rPr lang="en-NZ"/>
              <a:t> That is, a portion is a contiguous set of allocated blocks.</a:t>
            </a:r>
            <a:endParaRPr/>
          </a:p>
          <a:p>
            <a:pPr indent="-76200" lvl="1" marL="457200" rtl="0" algn="l">
              <a:spcBef>
                <a:spcPts val="360"/>
              </a:spcBef>
              <a:spcAft>
                <a:spcPts val="0"/>
              </a:spcAft>
              <a:buClr>
                <a:schemeClr val="dk1"/>
              </a:buClr>
              <a:buSzPts val="1200"/>
              <a:buFont typeface="Arial"/>
              <a:buChar char="•"/>
            </a:pPr>
            <a:r>
              <a:rPr lang="en-NZ"/>
              <a:t> The size of a portion can range from a single block to the entire file.</a:t>
            </a:r>
            <a:endParaRPr/>
          </a:p>
          <a:p>
            <a:pPr indent="-76200" lvl="1" marL="457200" rtl="0" algn="l">
              <a:spcBef>
                <a:spcPts val="360"/>
              </a:spcBef>
              <a:spcAft>
                <a:spcPts val="0"/>
              </a:spcAft>
              <a:buClr>
                <a:schemeClr val="dk1"/>
              </a:buClr>
              <a:buSzPts val="1200"/>
              <a:buFont typeface="Arial"/>
              <a:buChar char="•"/>
            </a:pPr>
            <a:r>
              <a:rPr lang="en-NZ"/>
              <a:t> What size of portion should be used for file allocation?</a:t>
            </a:r>
            <a:endParaRPr/>
          </a:p>
          <a:p>
            <a:pPr indent="0" lvl="1" marL="457200" rtl="0" algn="l">
              <a:spcBef>
                <a:spcPts val="360"/>
              </a:spcBef>
              <a:spcAft>
                <a:spcPts val="0"/>
              </a:spcAft>
              <a:buClr>
                <a:schemeClr val="dk1"/>
              </a:buClr>
              <a:buSzPts val="1200"/>
              <a:buFont typeface="Arial"/>
              <a:buNone/>
            </a:pPr>
            <a:r>
              <a:t/>
            </a:r>
            <a:endParaRPr/>
          </a:p>
          <a:p>
            <a:pPr indent="0" lvl="0" marL="0" rtl="0" algn="l">
              <a:spcBef>
                <a:spcPts val="360"/>
              </a:spcBef>
              <a:spcAft>
                <a:spcPts val="0"/>
              </a:spcAft>
              <a:buNone/>
            </a:pPr>
            <a:r>
              <a:rPr lang="en-NZ"/>
              <a:t>3. What sort of data structure or table is used to keep track of the portions assigned to a file? </a:t>
            </a:r>
            <a:endParaRPr/>
          </a:p>
          <a:p>
            <a:pPr indent="-76200" lvl="1" marL="457200" rtl="0" algn="l">
              <a:spcBef>
                <a:spcPts val="360"/>
              </a:spcBef>
              <a:spcAft>
                <a:spcPts val="0"/>
              </a:spcAft>
              <a:buClr>
                <a:schemeClr val="dk1"/>
              </a:buClr>
              <a:buSzPts val="1200"/>
              <a:buFont typeface="Arial"/>
              <a:buChar char="•"/>
            </a:pPr>
            <a:r>
              <a:rPr lang="en-NZ"/>
              <a:t> An example of such a structure is a file allocation table (FAT), found on DOS and some other systems.</a:t>
            </a:r>
            <a:endParaRPr/>
          </a:p>
        </p:txBody>
      </p:sp>
      <p:sp>
        <p:nvSpPr>
          <p:cNvPr id="531" name="Google Shape;531;p5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7" name="Google Shape;537;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NZ"/>
              <a:t>A preallocation policy requires that the maximum size of a file be declared at the time of the file creation request.</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NZ"/>
              <a:t>Sometimes such as program compilations, the production of summary data files, or the transfer of a file from another system over a communications network, this value can be reliably estimated. </a:t>
            </a:r>
            <a:endParaRPr/>
          </a:p>
          <a:p>
            <a:pPr indent="-76200" lvl="1" marL="457200" rtl="0" algn="l">
              <a:spcBef>
                <a:spcPts val="360"/>
              </a:spcBef>
              <a:spcAft>
                <a:spcPts val="0"/>
              </a:spcAft>
              <a:buClr>
                <a:schemeClr val="dk1"/>
              </a:buClr>
              <a:buSzPts val="1200"/>
              <a:buFont typeface="Arial"/>
              <a:buChar char="•"/>
            </a:pPr>
            <a:r>
              <a:rPr lang="en-NZ"/>
              <a:t> But usually it is difficult if not impossible to estimate reliably the maximum potential size of the file. </a:t>
            </a:r>
            <a:endParaRPr/>
          </a:p>
          <a:p>
            <a:pPr indent="-76200" lvl="1" marL="457200" rtl="0" algn="l">
              <a:spcBef>
                <a:spcPts val="360"/>
              </a:spcBef>
              <a:spcAft>
                <a:spcPts val="0"/>
              </a:spcAft>
              <a:buClr>
                <a:schemeClr val="dk1"/>
              </a:buClr>
              <a:buSzPts val="1200"/>
              <a:buFont typeface="Arial"/>
              <a:buChar char="•"/>
            </a:pPr>
            <a:r>
              <a:rPr lang="en-NZ"/>
              <a:t> In those cases, users and application programmers would tend to overestimate file size, leading to wasted space</a:t>
            </a:r>
            <a:endParaRPr/>
          </a:p>
          <a:p>
            <a:pPr indent="0" lvl="0" marL="0" rtl="0" algn="l">
              <a:spcBef>
                <a:spcPts val="360"/>
              </a:spcBef>
              <a:spcAft>
                <a:spcPts val="0"/>
              </a:spcAft>
              <a:buClr>
                <a:schemeClr val="dk1"/>
              </a:buClr>
              <a:buSzPts val="1200"/>
              <a:buFont typeface="Arial"/>
              <a:buNone/>
            </a:pPr>
            <a:r>
              <a:t/>
            </a:r>
            <a:endParaRPr/>
          </a:p>
          <a:p>
            <a:pPr indent="0" lvl="0" marL="0" rtl="0" algn="l">
              <a:spcBef>
                <a:spcPts val="360"/>
              </a:spcBef>
              <a:spcAft>
                <a:spcPts val="0"/>
              </a:spcAft>
              <a:buClr>
                <a:schemeClr val="dk1"/>
              </a:buClr>
              <a:buSzPts val="1200"/>
              <a:buFont typeface="Arial"/>
              <a:buNone/>
            </a:pPr>
            <a:r>
              <a:rPr lang="en-NZ"/>
              <a:t>Thus, there are advantages to the use of dynamic allocation, which allocates space to a file in portions as needed.</a:t>
            </a:r>
            <a:endParaRPr/>
          </a:p>
        </p:txBody>
      </p:sp>
      <p:sp>
        <p:nvSpPr>
          <p:cNvPr id="538" name="Google Shape;538;p5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4" name="Google Shape;544;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NZ"/>
              <a:t>At one extreme, a portion large enough to hold the entire file is allocated.</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NZ"/>
              <a:t>Space on the disk is allocated one block at a time.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NZ"/>
              <a:t>In choosing a portion size, there is a tradeoff between efficiency from the point of view of a single file versus overall system efficiency.</a:t>
            </a:r>
            <a:endParaRPr/>
          </a:p>
        </p:txBody>
      </p:sp>
      <p:sp>
        <p:nvSpPr>
          <p:cNvPr id="545" name="Google Shape;545;p5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51" name="Google Shape;551;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7" name="Google Shape;557;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NZ"/>
              <a:t>A single contiguous set of blocks is allocated to a file at the time of file creation </a:t>
            </a:r>
            <a:endParaRPr/>
          </a:p>
          <a:p>
            <a:pPr indent="-76200" lvl="1" marL="457200" rtl="0" algn="l">
              <a:spcBef>
                <a:spcPts val="360"/>
              </a:spcBef>
              <a:spcAft>
                <a:spcPts val="0"/>
              </a:spcAft>
              <a:buClr>
                <a:schemeClr val="dk1"/>
              </a:buClr>
              <a:buSzPts val="1200"/>
              <a:buFont typeface="Arial"/>
              <a:buChar char="•"/>
            </a:pPr>
            <a:r>
              <a:rPr lang="en-NZ"/>
              <a:t> This is a preallocation strategy, using variable-size portions.</a:t>
            </a:r>
            <a:endParaRPr/>
          </a:p>
          <a:p>
            <a:pPr indent="0" lvl="1" marL="457200" rtl="0" algn="l">
              <a:spcBef>
                <a:spcPts val="360"/>
              </a:spcBef>
              <a:spcAft>
                <a:spcPts val="0"/>
              </a:spcAft>
              <a:buClr>
                <a:schemeClr val="dk1"/>
              </a:buClr>
              <a:buSzPts val="1200"/>
              <a:buFont typeface="Arial"/>
              <a:buNone/>
            </a:pPr>
            <a:r>
              <a:t/>
            </a:r>
            <a:endParaRPr/>
          </a:p>
          <a:p>
            <a:pPr indent="0" lvl="0" marL="0" rtl="0" algn="l">
              <a:spcBef>
                <a:spcPts val="360"/>
              </a:spcBef>
              <a:spcAft>
                <a:spcPts val="0"/>
              </a:spcAft>
              <a:buClr>
                <a:schemeClr val="dk1"/>
              </a:buClr>
              <a:buSzPts val="1200"/>
              <a:buFont typeface="Arial"/>
              <a:buNone/>
            </a:pPr>
            <a:r>
              <a:rPr lang="en-NZ"/>
              <a:t> The file allocation table needs just a single entry for each file, showing the starting block and the length of the file. </a:t>
            </a:r>
            <a:endParaRPr/>
          </a:p>
          <a:p>
            <a:pPr indent="0" lvl="0" marL="0" rtl="0" algn="l">
              <a:spcBef>
                <a:spcPts val="360"/>
              </a:spcBef>
              <a:spcAft>
                <a:spcPts val="0"/>
              </a:spcAft>
              <a:buClr>
                <a:schemeClr val="dk1"/>
              </a:buClr>
              <a:buSzPts val="1200"/>
              <a:buFont typeface="Arial"/>
              <a:buNone/>
            </a:pPr>
            <a:r>
              <a:t/>
            </a:r>
            <a:endParaRPr/>
          </a:p>
          <a:p>
            <a:pPr indent="0" lvl="0" marL="0" rtl="0" algn="l">
              <a:spcBef>
                <a:spcPts val="360"/>
              </a:spcBef>
              <a:spcAft>
                <a:spcPts val="0"/>
              </a:spcAft>
              <a:buClr>
                <a:schemeClr val="dk1"/>
              </a:buClr>
              <a:buSzPts val="1200"/>
              <a:buFont typeface="Arial"/>
              <a:buNone/>
            </a:pPr>
            <a:r>
              <a:rPr lang="en-NZ"/>
              <a:t>Contiguous allocation is the best from the point of view of the individual sequential file. </a:t>
            </a:r>
            <a:endParaRPr/>
          </a:p>
          <a:p>
            <a:pPr indent="-76200" lvl="1" marL="457200" rtl="0" algn="l">
              <a:spcBef>
                <a:spcPts val="360"/>
              </a:spcBef>
              <a:spcAft>
                <a:spcPts val="0"/>
              </a:spcAft>
              <a:buClr>
                <a:schemeClr val="dk1"/>
              </a:buClr>
              <a:buSzPts val="1200"/>
              <a:buFont typeface="Arial"/>
              <a:buChar char="•"/>
            </a:pPr>
            <a:r>
              <a:rPr lang="en-NZ"/>
              <a:t>Multiple blocks can be read in at a time to improve I/O performance for sequential processing.</a:t>
            </a:r>
            <a:endParaRPr/>
          </a:p>
          <a:p>
            <a:pPr indent="-76200" lvl="1" marL="457200" rtl="0" algn="l">
              <a:spcBef>
                <a:spcPts val="360"/>
              </a:spcBef>
              <a:spcAft>
                <a:spcPts val="0"/>
              </a:spcAft>
              <a:buClr>
                <a:schemeClr val="dk1"/>
              </a:buClr>
              <a:buSzPts val="1200"/>
              <a:buFont typeface="Arial"/>
              <a:buChar char="•"/>
            </a:pPr>
            <a:r>
              <a:rPr lang="en-NZ"/>
              <a:t>It is also easy to retrieve a single block.</a:t>
            </a:r>
            <a:endParaRPr/>
          </a:p>
        </p:txBody>
      </p:sp>
      <p:sp>
        <p:nvSpPr>
          <p:cNvPr id="558" name="Google Shape;558;p5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4" name="Google Shape;564;p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565" name="Google Shape;565;p5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1" name="Google Shape;571;p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NZ"/>
              <a:t>External fragmentation will occur, making it difficult to find contiguous blocks of space of sufficient length.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NZ"/>
              <a:t>From time to time, it will be necessary to perform a compaction algorithm to free up additional space on the disk.</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NZ"/>
              <a:t>Also, with preallocation, it is necessary to declare the size of the file at the time of creation, with the problems mentioned earlier.</a:t>
            </a:r>
            <a:endParaRPr/>
          </a:p>
        </p:txBody>
      </p:sp>
      <p:sp>
        <p:nvSpPr>
          <p:cNvPr id="572" name="Google Shape;572;p5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8" name="Google Shape;578;p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NZ"/>
              <a:t>Typically, allocation is on an individual block basis.</a:t>
            </a:r>
            <a:endParaRPr/>
          </a:p>
          <a:p>
            <a:pPr indent="-76200" lvl="1" marL="457200" rtl="0" algn="l">
              <a:spcBef>
                <a:spcPts val="360"/>
              </a:spcBef>
              <a:spcAft>
                <a:spcPts val="0"/>
              </a:spcAft>
              <a:buClr>
                <a:schemeClr val="dk1"/>
              </a:buClr>
              <a:buSzPts val="1200"/>
              <a:buFont typeface="Arial"/>
              <a:buChar char="•"/>
            </a:pPr>
            <a:r>
              <a:rPr lang="en-NZ"/>
              <a:t>Each block contains a pointer to the next block in the chain.</a:t>
            </a:r>
            <a:endParaRPr/>
          </a:p>
          <a:p>
            <a:pPr indent="0" lvl="1" marL="457200" rtl="0" algn="l">
              <a:spcBef>
                <a:spcPts val="360"/>
              </a:spcBef>
              <a:spcAft>
                <a:spcPts val="0"/>
              </a:spcAft>
              <a:buClr>
                <a:schemeClr val="dk1"/>
              </a:buClr>
              <a:buSzPts val="1200"/>
              <a:buFont typeface="Arial"/>
              <a:buNone/>
            </a:pPr>
            <a:r>
              <a:t/>
            </a:r>
            <a:endParaRPr/>
          </a:p>
          <a:p>
            <a:pPr indent="0" lvl="0" marL="0" rtl="0" algn="l">
              <a:spcBef>
                <a:spcPts val="360"/>
              </a:spcBef>
              <a:spcAft>
                <a:spcPts val="0"/>
              </a:spcAft>
              <a:buClr>
                <a:schemeClr val="dk1"/>
              </a:buClr>
              <a:buSzPts val="1200"/>
              <a:buFont typeface="Arial"/>
              <a:buNone/>
            </a:pPr>
            <a:r>
              <a:rPr lang="en-NZ"/>
              <a:t>The file allocation table needs just a single entry for each file, showing the starting block and the length of the file.</a:t>
            </a:r>
            <a:endParaRPr/>
          </a:p>
          <a:p>
            <a:pPr indent="0" lvl="0" marL="0" rtl="0" algn="l">
              <a:spcBef>
                <a:spcPts val="360"/>
              </a:spcBef>
              <a:spcAft>
                <a:spcPts val="0"/>
              </a:spcAft>
              <a:buClr>
                <a:schemeClr val="dk1"/>
              </a:buClr>
              <a:buSzPts val="1200"/>
              <a:buFont typeface="Arial"/>
              <a:buNone/>
            </a:pPr>
            <a:r>
              <a:t/>
            </a:r>
            <a:endParaRPr/>
          </a:p>
          <a:p>
            <a:pPr indent="0" lvl="0" marL="0" rtl="0" algn="l">
              <a:spcBef>
                <a:spcPts val="360"/>
              </a:spcBef>
              <a:spcAft>
                <a:spcPts val="0"/>
              </a:spcAft>
              <a:buNone/>
            </a:pPr>
            <a:r>
              <a:rPr lang="en-NZ"/>
              <a:t>Although preallocation is possible, it is more common simply to allocate blocks as needed.</a:t>
            </a:r>
            <a:endParaRPr/>
          </a:p>
          <a:p>
            <a:pPr indent="-76200" lvl="1" marL="457200" rtl="0" algn="l">
              <a:spcBef>
                <a:spcPts val="360"/>
              </a:spcBef>
              <a:spcAft>
                <a:spcPts val="0"/>
              </a:spcAft>
              <a:buClr>
                <a:schemeClr val="dk1"/>
              </a:buClr>
              <a:buSzPts val="1200"/>
              <a:buFont typeface="Arial"/>
              <a:buChar char="•"/>
            </a:pPr>
            <a:r>
              <a:rPr lang="en-NZ"/>
              <a:t> The selection of blocks is now a simple matter: any free block can be added to a chain. </a:t>
            </a:r>
            <a:endParaRPr/>
          </a:p>
          <a:p>
            <a:pPr indent="-76200" lvl="1" marL="457200" rtl="0" algn="l">
              <a:spcBef>
                <a:spcPts val="360"/>
              </a:spcBef>
              <a:spcAft>
                <a:spcPts val="0"/>
              </a:spcAft>
              <a:buClr>
                <a:schemeClr val="dk1"/>
              </a:buClr>
              <a:buSzPts val="1200"/>
              <a:buFont typeface="Arial"/>
              <a:buChar char="•"/>
            </a:pPr>
            <a:r>
              <a:rPr lang="en-NZ"/>
              <a:t> There is no external fragmentation to worry about because only one block at a time is needed.</a:t>
            </a:r>
            <a:endParaRPr/>
          </a:p>
          <a:p>
            <a:pPr indent="0" lvl="0" marL="0" rtl="0" algn="l">
              <a:spcBef>
                <a:spcPts val="360"/>
              </a:spcBef>
              <a:spcAft>
                <a:spcPts val="0"/>
              </a:spcAft>
              <a:buClr>
                <a:schemeClr val="dk1"/>
              </a:buClr>
              <a:buSzPts val="1200"/>
              <a:buFont typeface="Arial"/>
              <a:buNone/>
            </a:pPr>
            <a:r>
              <a:t/>
            </a:r>
            <a:endParaRPr/>
          </a:p>
          <a:p>
            <a:pPr indent="0" lvl="0" marL="0" rtl="0" algn="l">
              <a:spcBef>
                <a:spcPts val="360"/>
              </a:spcBef>
              <a:spcAft>
                <a:spcPts val="0"/>
              </a:spcAft>
              <a:buClr>
                <a:schemeClr val="dk1"/>
              </a:buClr>
              <a:buSzPts val="1200"/>
              <a:buFont typeface="Arial"/>
              <a:buNone/>
            </a:pPr>
            <a:r>
              <a:rPr lang="en-NZ"/>
              <a:t>This type of physical organization is best suited to sequential files that are to be processed sequentially.</a:t>
            </a:r>
            <a:endParaRPr/>
          </a:p>
          <a:p>
            <a:pPr indent="-76200" lvl="1" marL="457200" rtl="0" algn="l">
              <a:spcBef>
                <a:spcPts val="360"/>
              </a:spcBef>
              <a:spcAft>
                <a:spcPts val="0"/>
              </a:spcAft>
              <a:buClr>
                <a:schemeClr val="dk1"/>
              </a:buClr>
              <a:buSzPts val="1200"/>
              <a:buFont typeface="Arial"/>
              <a:buChar char="•"/>
            </a:pPr>
            <a:r>
              <a:rPr lang="en-NZ"/>
              <a:t> To select an individual block of a file requires tracing through the chain to the desired block.</a:t>
            </a:r>
            <a:endParaRPr/>
          </a:p>
        </p:txBody>
      </p:sp>
      <p:sp>
        <p:nvSpPr>
          <p:cNvPr id="579" name="Google Shape;579;p5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NZ"/>
              <a:t>Discussed on following slides</a:t>
            </a:r>
            <a:endParaRPr/>
          </a:p>
        </p:txBody>
      </p:sp>
      <p:sp>
        <p:nvSpPr>
          <p:cNvPr id="202" name="Google Shape;202;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5" name="Google Shape;585;p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586" name="Google Shape;586;p6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2" name="Google Shape;592;p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NZ"/>
              <a:t>One consequence of chaining, is that there is no accommodation of the principle of locality.</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NZ"/>
              <a:t>If it is necessary to bring in several blocks of a file at a time, as in sequential processing, then a series of accesses to different parts of the disk are required. </a:t>
            </a:r>
            <a:endParaRPr/>
          </a:p>
          <a:p>
            <a:pPr indent="-76200" lvl="1" marL="457200" rtl="0" algn="l">
              <a:spcBef>
                <a:spcPts val="360"/>
              </a:spcBef>
              <a:spcAft>
                <a:spcPts val="0"/>
              </a:spcAft>
              <a:buClr>
                <a:schemeClr val="dk1"/>
              </a:buClr>
              <a:buSzPts val="1200"/>
              <a:buFont typeface="Arial"/>
              <a:buChar char="•"/>
            </a:pPr>
            <a:r>
              <a:rPr lang="en-NZ"/>
              <a:t>This is perhaps a more significant effect on a single-user system but may also be of concern on a shared system. </a:t>
            </a:r>
            <a:endParaRPr/>
          </a:p>
          <a:p>
            <a:pPr indent="-76200" lvl="1" marL="457200" rtl="0" algn="l">
              <a:spcBef>
                <a:spcPts val="360"/>
              </a:spcBef>
              <a:spcAft>
                <a:spcPts val="0"/>
              </a:spcAft>
              <a:buClr>
                <a:schemeClr val="dk1"/>
              </a:buClr>
              <a:buSzPts val="1200"/>
              <a:buFont typeface="Arial"/>
              <a:buChar char="•"/>
            </a:pPr>
            <a:r>
              <a:rPr lang="en-NZ"/>
              <a:t> To overcome this problem, some systems periodically consolidate files </a:t>
            </a:r>
            <a:endParaRPr/>
          </a:p>
        </p:txBody>
      </p:sp>
      <p:sp>
        <p:nvSpPr>
          <p:cNvPr id="593" name="Google Shape;593;p6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9" name="Google Shape;599;p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NZ"/>
              <a:t>This addresses many of the problems of contiguous and chained allocation.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NZ"/>
              <a:t>In this case, the file allocation table contains a separate one-level index for each file; </a:t>
            </a:r>
            <a:endParaRPr/>
          </a:p>
          <a:p>
            <a:pPr indent="-76200" lvl="1" marL="457200" rtl="0" algn="l">
              <a:spcBef>
                <a:spcPts val="360"/>
              </a:spcBef>
              <a:spcAft>
                <a:spcPts val="0"/>
              </a:spcAft>
              <a:buClr>
                <a:schemeClr val="dk1"/>
              </a:buClr>
              <a:buSzPts val="1200"/>
              <a:buFont typeface="Arial"/>
              <a:buChar char="•"/>
            </a:pPr>
            <a:r>
              <a:rPr lang="en-NZ"/>
              <a:t> the index has one entry for each portion allocated to the file.</a:t>
            </a:r>
            <a:endParaRPr/>
          </a:p>
          <a:p>
            <a:pPr indent="0" lvl="0" marL="0" rtl="0" algn="l">
              <a:spcBef>
                <a:spcPts val="360"/>
              </a:spcBef>
              <a:spcAft>
                <a:spcPts val="0"/>
              </a:spcAft>
              <a:buClr>
                <a:schemeClr val="dk1"/>
              </a:buClr>
              <a:buSzPts val="1200"/>
              <a:buFont typeface="Arial"/>
              <a:buNone/>
            </a:pPr>
            <a:r>
              <a:t/>
            </a:r>
            <a:endParaRPr/>
          </a:p>
          <a:p>
            <a:pPr indent="0" lvl="0" marL="0" rtl="0" algn="l">
              <a:spcBef>
                <a:spcPts val="360"/>
              </a:spcBef>
              <a:spcAft>
                <a:spcPts val="0"/>
              </a:spcAft>
              <a:buClr>
                <a:schemeClr val="dk1"/>
              </a:buClr>
              <a:buSzPts val="1200"/>
              <a:buFont typeface="Arial"/>
              <a:buNone/>
            </a:pPr>
            <a:r>
              <a:rPr lang="en-NZ"/>
              <a:t>Typically, the file indexes are not physically stored as part of the file allocation table. </a:t>
            </a:r>
            <a:endParaRPr/>
          </a:p>
          <a:p>
            <a:pPr indent="-76200" lvl="1" marL="457200" rtl="0" algn="l">
              <a:spcBef>
                <a:spcPts val="360"/>
              </a:spcBef>
              <a:spcAft>
                <a:spcPts val="0"/>
              </a:spcAft>
              <a:buClr>
                <a:schemeClr val="dk1"/>
              </a:buClr>
              <a:buSzPts val="1200"/>
              <a:buFont typeface="Arial"/>
              <a:buChar char="•"/>
            </a:pPr>
            <a:r>
              <a:rPr lang="en-NZ"/>
              <a:t> Rather, the file index for a file is kept in a separate block, and the entry for the file in the file allocation table points to that block.</a:t>
            </a:r>
            <a:endParaRPr/>
          </a:p>
        </p:txBody>
      </p:sp>
      <p:sp>
        <p:nvSpPr>
          <p:cNvPr id="600" name="Google Shape;600;p6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6" name="Google Shape;606;p6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200"/>
              <a:buFont typeface="Arial"/>
              <a:buNone/>
            </a:pPr>
            <a:r>
              <a:rPr lang="en-NZ"/>
              <a:t>Allocation may be on the basis of either</a:t>
            </a:r>
            <a:endParaRPr/>
          </a:p>
          <a:p>
            <a:pPr indent="-76200" lvl="1" marL="457200" rtl="0" algn="l">
              <a:spcBef>
                <a:spcPts val="360"/>
              </a:spcBef>
              <a:spcAft>
                <a:spcPts val="0"/>
              </a:spcAft>
              <a:buClr>
                <a:schemeClr val="dk1"/>
              </a:buClr>
              <a:buSzPts val="1200"/>
              <a:buFont typeface="Arial"/>
              <a:buChar char="•"/>
            </a:pPr>
            <a:r>
              <a:rPr lang="en-NZ"/>
              <a:t> fixed-size blocks or </a:t>
            </a:r>
            <a:endParaRPr/>
          </a:p>
          <a:p>
            <a:pPr indent="-76200" lvl="1" marL="457200" rtl="0" algn="l">
              <a:spcBef>
                <a:spcPts val="360"/>
              </a:spcBef>
              <a:spcAft>
                <a:spcPts val="0"/>
              </a:spcAft>
              <a:buClr>
                <a:schemeClr val="dk1"/>
              </a:buClr>
              <a:buSzPts val="1200"/>
              <a:buFont typeface="Arial"/>
              <a:buChar char="•"/>
            </a:pPr>
            <a:r>
              <a:rPr lang="en-NZ"/>
              <a:t>variable-size portions </a:t>
            </a:r>
            <a:endParaRPr/>
          </a:p>
          <a:p>
            <a:pPr indent="0" lvl="0" marL="0" rtl="0" algn="l">
              <a:spcBef>
                <a:spcPts val="360"/>
              </a:spcBef>
              <a:spcAft>
                <a:spcPts val="0"/>
              </a:spcAft>
              <a:buClr>
                <a:schemeClr val="dk1"/>
              </a:buClr>
              <a:buSzPts val="1200"/>
              <a:buFont typeface="Arial"/>
              <a:buNone/>
            </a:pPr>
            <a:r>
              <a:t/>
            </a:r>
            <a:endParaRPr/>
          </a:p>
          <a:p>
            <a:pPr indent="0" lvl="0" marL="0" rtl="0" algn="l">
              <a:spcBef>
                <a:spcPts val="360"/>
              </a:spcBef>
              <a:spcAft>
                <a:spcPts val="0"/>
              </a:spcAft>
              <a:buClr>
                <a:schemeClr val="dk1"/>
              </a:buClr>
              <a:buSzPts val="1200"/>
              <a:buFont typeface="Arial"/>
              <a:buNone/>
            </a:pPr>
            <a:r>
              <a:rPr lang="en-NZ"/>
              <a:t>Allocation by blocks eliminates external fragmentation, </a:t>
            </a:r>
            <a:endParaRPr/>
          </a:p>
          <a:p>
            <a:pPr indent="-76200" lvl="1" marL="457200" rtl="0" algn="l">
              <a:spcBef>
                <a:spcPts val="360"/>
              </a:spcBef>
              <a:spcAft>
                <a:spcPts val="0"/>
              </a:spcAft>
              <a:buClr>
                <a:schemeClr val="dk1"/>
              </a:buClr>
              <a:buSzPts val="1200"/>
              <a:buFont typeface="Arial"/>
              <a:buChar char="•"/>
            </a:pPr>
            <a:r>
              <a:rPr lang="en-NZ"/>
              <a:t> whereas allocation by variable-size portions improves locality. </a:t>
            </a:r>
            <a:endParaRPr/>
          </a:p>
          <a:p>
            <a:pPr indent="0" lvl="0" marL="0" rtl="0" algn="l">
              <a:spcBef>
                <a:spcPts val="360"/>
              </a:spcBef>
              <a:spcAft>
                <a:spcPts val="0"/>
              </a:spcAft>
              <a:buClr>
                <a:schemeClr val="dk1"/>
              </a:buClr>
              <a:buSzPts val="1200"/>
              <a:buFont typeface="Arial"/>
              <a:buNone/>
            </a:pPr>
            <a:r>
              <a:t/>
            </a:r>
            <a:endParaRPr/>
          </a:p>
          <a:p>
            <a:pPr indent="0" lvl="0" marL="0" rtl="0" algn="l">
              <a:spcBef>
                <a:spcPts val="360"/>
              </a:spcBef>
              <a:spcAft>
                <a:spcPts val="0"/>
              </a:spcAft>
              <a:buClr>
                <a:schemeClr val="dk1"/>
              </a:buClr>
              <a:buSzPts val="1200"/>
              <a:buFont typeface="Arial"/>
              <a:buNone/>
            </a:pPr>
            <a:r>
              <a:rPr lang="en-NZ"/>
              <a:t>In either case, file consolidation may be done from time to time. </a:t>
            </a:r>
            <a:endParaRPr/>
          </a:p>
          <a:p>
            <a:pPr indent="-76200" lvl="1" marL="457200" rtl="0" algn="l">
              <a:spcBef>
                <a:spcPts val="360"/>
              </a:spcBef>
              <a:spcAft>
                <a:spcPts val="0"/>
              </a:spcAft>
              <a:buClr>
                <a:schemeClr val="dk1"/>
              </a:buClr>
              <a:buSzPts val="1200"/>
              <a:buFont typeface="Arial"/>
              <a:buChar char="•"/>
            </a:pPr>
            <a:r>
              <a:rPr lang="en-NZ"/>
              <a:t> File consolidation reduces the size of the index in the case of variable-size portions, but not in the case of block allocation. </a:t>
            </a:r>
            <a:endParaRPr/>
          </a:p>
          <a:p>
            <a:pPr indent="0" lvl="0" marL="0" rtl="0" algn="l">
              <a:spcBef>
                <a:spcPts val="360"/>
              </a:spcBef>
              <a:spcAft>
                <a:spcPts val="0"/>
              </a:spcAft>
              <a:buClr>
                <a:schemeClr val="dk1"/>
              </a:buClr>
              <a:buSzPts val="1200"/>
              <a:buFont typeface="Arial"/>
              <a:buNone/>
            </a:pPr>
            <a:r>
              <a:t/>
            </a:r>
            <a:endParaRPr/>
          </a:p>
          <a:p>
            <a:pPr indent="0" lvl="0" marL="0" rtl="0" algn="l">
              <a:spcBef>
                <a:spcPts val="360"/>
              </a:spcBef>
              <a:spcAft>
                <a:spcPts val="0"/>
              </a:spcAft>
              <a:buNone/>
            </a:pPr>
            <a:r>
              <a:t/>
            </a:r>
            <a:endParaRPr/>
          </a:p>
        </p:txBody>
      </p:sp>
      <p:sp>
        <p:nvSpPr>
          <p:cNvPr id="607" name="Google Shape;607;p6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p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13" name="Google Shape;613;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9" name="Google Shape;619;p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620" name="Google Shape;620;p6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6" name="Google Shape;626;p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NZ"/>
              <a:t>Just as the space that is allocated to files must be managed, so the space that is not currently allocated to any file must be managed.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NZ"/>
              <a:t>To perform any of the file allocation techniques described previously, it is necessary to know what blocks on the disk are available.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NZ"/>
              <a:t>Thus we need a disk allocation table in addition to a file allocation table.</a:t>
            </a:r>
            <a:endParaRPr/>
          </a:p>
        </p:txBody>
      </p:sp>
      <p:sp>
        <p:nvSpPr>
          <p:cNvPr id="627" name="Google Shape;627;p6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3" name="Google Shape;633;p6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NZ"/>
              <a:t>This method uses a vector containing one bit for each block on the disk. </a:t>
            </a:r>
            <a:endParaRPr/>
          </a:p>
          <a:p>
            <a:pPr indent="-76200" lvl="1" marL="457200" rtl="0" algn="l">
              <a:spcBef>
                <a:spcPts val="360"/>
              </a:spcBef>
              <a:spcAft>
                <a:spcPts val="0"/>
              </a:spcAft>
              <a:buClr>
                <a:schemeClr val="dk1"/>
              </a:buClr>
              <a:buSzPts val="1200"/>
              <a:buFont typeface="Arial"/>
              <a:buChar char="•"/>
            </a:pPr>
            <a:r>
              <a:rPr lang="en-NZ"/>
              <a:t> Each entry of a 0 corresponds to a free block, and each 1 corresponds to a block in use.</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NZ"/>
              <a:t>A bit table has the advantage that it is relatively easy to find one or a contiguous group of free blocks. </a:t>
            </a:r>
            <a:endParaRPr/>
          </a:p>
          <a:p>
            <a:pPr indent="-76200" lvl="1" marL="457200" rtl="0" algn="l">
              <a:spcBef>
                <a:spcPts val="360"/>
              </a:spcBef>
              <a:spcAft>
                <a:spcPts val="0"/>
              </a:spcAft>
              <a:buClr>
                <a:schemeClr val="dk1"/>
              </a:buClr>
              <a:buSzPts val="1200"/>
              <a:buFont typeface="Arial"/>
              <a:buChar char="•"/>
            </a:pPr>
            <a:r>
              <a:rPr lang="en-NZ"/>
              <a:t> Thus, a bit table works well with any of the file allocation methods outlined. </a:t>
            </a:r>
            <a:endParaRPr/>
          </a:p>
          <a:p>
            <a:pPr indent="-76200" lvl="1" marL="457200" rtl="0" algn="l">
              <a:spcBef>
                <a:spcPts val="360"/>
              </a:spcBef>
              <a:spcAft>
                <a:spcPts val="0"/>
              </a:spcAft>
              <a:buClr>
                <a:schemeClr val="dk1"/>
              </a:buClr>
              <a:buSzPts val="1200"/>
              <a:buFont typeface="Arial"/>
              <a:buChar char="•"/>
            </a:pPr>
            <a:r>
              <a:rPr lang="en-NZ"/>
              <a:t> Another advantage is that it is as small as possible.</a:t>
            </a:r>
            <a:endParaRPr/>
          </a:p>
        </p:txBody>
      </p:sp>
      <p:sp>
        <p:nvSpPr>
          <p:cNvPr id="634" name="Google Shape;634;p6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0" name="Google Shape;640;p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NZ" sz="1110"/>
              <a:t>The free portions may be chained together by using a pointer and length value in each free portion. </a:t>
            </a:r>
            <a:endParaRPr/>
          </a:p>
          <a:p>
            <a:pPr indent="0" lvl="0" marL="0" rtl="0" algn="l">
              <a:lnSpc>
                <a:spcPct val="90000"/>
              </a:lnSpc>
              <a:spcBef>
                <a:spcPts val="333"/>
              </a:spcBef>
              <a:spcAft>
                <a:spcPts val="0"/>
              </a:spcAft>
              <a:buNone/>
            </a:pPr>
            <a:r>
              <a:t/>
            </a:r>
            <a:endParaRPr sz="1110"/>
          </a:p>
          <a:p>
            <a:pPr indent="0" lvl="0" marL="0" rtl="0" algn="l">
              <a:lnSpc>
                <a:spcPct val="90000"/>
              </a:lnSpc>
              <a:spcBef>
                <a:spcPts val="333"/>
              </a:spcBef>
              <a:spcAft>
                <a:spcPts val="0"/>
              </a:spcAft>
              <a:buNone/>
            </a:pPr>
            <a:r>
              <a:rPr lang="en-NZ" sz="1110"/>
              <a:t>This method has negligible space overhead because there is no need for a disk allocation table, merely for a pointer to the beginning of the chain and the length of the first portion. </a:t>
            </a:r>
            <a:endParaRPr/>
          </a:p>
          <a:p>
            <a:pPr indent="0" lvl="0" marL="0" rtl="0" algn="l">
              <a:lnSpc>
                <a:spcPct val="90000"/>
              </a:lnSpc>
              <a:spcBef>
                <a:spcPts val="333"/>
              </a:spcBef>
              <a:spcAft>
                <a:spcPts val="0"/>
              </a:spcAft>
              <a:buNone/>
            </a:pPr>
            <a:r>
              <a:t/>
            </a:r>
            <a:endParaRPr sz="1110"/>
          </a:p>
          <a:p>
            <a:pPr indent="0" lvl="0" marL="0" rtl="0" algn="l">
              <a:lnSpc>
                <a:spcPct val="90000"/>
              </a:lnSpc>
              <a:spcBef>
                <a:spcPts val="333"/>
              </a:spcBef>
              <a:spcAft>
                <a:spcPts val="0"/>
              </a:spcAft>
              <a:buNone/>
            </a:pPr>
            <a:r>
              <a:rPr lang="en-NZ" sz="1110"/>
              <a:t>This method is suited to all of the file allocation methods. </a:t>
            </a:r>
            <a:endParaRPr/>
          </a:p>
          <a:p>
            <a:pPr indent="-70484" lvl="1" marL="457200" rtl="0" algn="l">
              <a:lnSpc>
                <a:spcPct val="90000"/>
              </a:lnSpc>
              <a:spcBef>
                <a:spcPts val="333"/>
              </a:spcBef>
              <a:spcAft>
                <a:spcPts val="0"/>
              </a:spcAft>
              <a:buClr>
                <a:schemeClr val="dk1"/>
              </a:buClr>
              <a:buSzPts val="1110"/>
              <a:buFont typeface="Arial"/>
              <a:buChar char="•"/>
            </a:pPr>
            <a:r>
              <a:rPr lang="en-NZ" sz="1110"/>
              <a:t> If allocation is a block at a time, simply choose the free block at the head of the chain and adjust the first pointer or length value. </a:t>
            </a:r>
            <a:endParaRPr/>
          </a:p>
          <a:p>
            <a:pPr indent="-70484" lvl="1" marL="457200" rtl="0" algn="l">
              <a:lnSpc>
                <a:spcPct val="90000"/>
              </a:lnSpc>
              <a:spcBef>
                <a:spcPts val="333"/>
              </a:spcBef>
              <a:spcAft>
                <a:spcPts val="0"/>
              </a:spcAft>
              <a:buClr>
                <a:schemeClr val="dk1"/>
              </a:buClr>
              <a:buSzPts val="1110"/>
              <a:buFont typeface="Arial"/>
              <a:buChar char="•"/>
            </a:pPr>
            <a:r>
              <a:rPr lang="en-NZ" sz="1110"/>
              <a:t> If allocation is by variable-length portion, a first-fit algorithm may be used: The headers from the portions are fetched one at a time to determine the next suitable free portion in the chain. Again, pointer and length values are adjusted.</a:t>
            </a:r>
            <a:endParaRPr/>
          </a:p>
          <a:p>
            <a:pPr indent="0" lvl="1" marL="457200" rtl="0" algn="l">
              <a:lnSpc>
                <a:spcPct val="90000"/>
              </a:lnSpc>
              <a:spcBef>
                <a:spcPts val="333"/>
              </a:spcBef>
              <a:spcAft>
                <a:spcPts val="0"/>
              </a:spcAft>
              <a:buClr>
                <a:schemeClr val="dk1"/>
              </a:buClr>
              <a:buSzPts val="1110"/>
              <a:buFont typeface="Arial"/>
              <a:buNone/>
            </a:pPr>
            <a:r>
              <a:t/>
            </a:r>
            <a:endParaRPr sz="1110"/>
          </a:p>
          <a:p>
            <a:pPr indent="0" lvl="0" marL="0" rtl="0" algn="l">
              <a:lnSpc>
                <a:spcPct val="90000"/>
              </a:lnSpc>
              <a:spcBef>
                <a:spcPts val="333"/>
              </a:spcBef>
              <a:spcAft>
                <a:spcPts val="0"/>
              </a:spcAft>
              <a:buNone/>
            </a:pPr>
            <a:r>
              <a:rPr lang="en-NZ" sz="1110"/>
              <a:t>This method has its own problems.</a:t>
            </a:r>
            <a:endParaRPr/>
          </a:p>
          <a:p>
            <a:pPr indent="-70484" lvl="1" marL="457200" rtl="0" algn="l">
              <a:lnSpc>
                <a:spcPct val="90000"/>
              </a:lnSpc>
              <a:spcBef>
                <a:spcPts val="333"/>
              </a:spcBef>
              <a:spcAft>
                <a:spcPts val="0"/>
              </a:spcAft>
              <a:buClr>
                <a:schemeClr val="dk1"/>
              </a:buClr>
              <a:buSzPts val="1110"/>
              <a:buFont typeface="Arial"/>
              <a:buChar char="•"/>
            </a:pPr>
            <a:r>
              <a:rPr lang="en-NZ" sz="1110"/>
              <a:t> After some use, the disk will become quite fragmented and many portions will be a single block long. </a:t>
            </a:r>
            <a:endParaRPr/>
          </a:p>
          <a:p>
            <a:pPr indent="-70484" lvl="1" marL="457200" rtl="0" algn="l">
              <a:lnSpc>
                <a:spcPct val="90000"/>
              </a:lnSpc>
              <a:spcBef>
                <a:spcPts val="333"/>
              </a:spcBef>
              <a:spcAft>
                <a:spcPts val="0"/>
              </a:spcAft>
              <a:buClr>
                <a:schemeClr val="dk1"/>
              </a:buClr>
              <a:buSzPts val="1110"/>
              <a:buFont typeface="Arial"/>
              <a:buChar char="•"/>
            </a:pPr>
            <a:r>
              <a:rPr lang="en-NZ" sz="1110"/>
              <a:t> Also note that every time you allocate a block, you need to read the block first to recover the pointer to the new first free block before writing data to that block. If many individual blocks need to be allocated at one time for a file operation, this greatly slows file creation</a:t>
            </a:r>
            <a:endParaRPr/>
          </a:p>
          <a:p>
            <a:pPr indent="-70484" lvl="1" marL="457200" rtl="0" algn="l">
              <a:lnSpc>
                <a:spcPct val="90000"/>
              </a:lnSpc>
              <a:spcBef>
                <a:spcPts val="333"/>
              </a:spcBef>
              <a:spcAft>
                <a:spcPts val="0"/>
              </a:spcAft>
              <a:buClr>
                <a:schemeClr val="dk1"/>
              </a:buClr>
              <a:buSzPts val="1110"/>
              <a:buFont typeface="Arial"/>
              <a:buChar char="•"/>
            </a:pPr>
            <a:r>
              <a:rPr lang="en-NZ" sz="1110"/>
              <a:t> Similarly, deleting highly fragmented files is very time consuming.</a:t>
            </a:r>
            <a:endParaRPr sz="1110"/>
          </a:p>
        </p:txBody>
      </p:sp>
      <p:sp>
        <p:nvSpPr>
          <p:cNvPr id="641" name="Google Shape;641;p6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7" name="Google Shape;647;p6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NZ"/>
              <a:t>The indexing approach treats free space as a file and uses an index table as described under file allocation.</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NZ"/>
              <a:t>For efficiency, the index should be on the basis of variable-size portions rather than blocks.</a:t>
            </a:r>
            <a:endParaRPr/>
          </a:p>
          <a:p>
            <a:pPr indent="-76200" lvl="1" marL="457200" rtl="0" algn="l">
              <a:spcBef>
                <a:spcPts val="360"/>
              </a:spcBef>
              <a:spcAft>
                <a:spcPts val="0"/>
              </a:spcAft>
              <a:buClr>
                <a:schemeClr val="dk1"/>
              </a:buClr>
              <a:buSzPts val="1200"/>
              <a:buFont typeface="Arial"/>
              <a:buChar char="•"/>
            </a:pPr>
            <a:r>
              <a:rPr lang="en-NZ"/>
              <a:t> Thus, there is one entry in the table for every free portion on the disk.</a:t>
            </a:r>
            <a:endParaRPr/>
          </a:p>
          <a:p>
            <a:pPr indent="-76200" lvl="1" marL="457200" rtl="0" algn="l">
              <a:spcBef>
                <a:spcPts val="360"/>
              </a:spcBef>
              <a:spcAft>
                <a:spcPts val="0"/>
              </a:spcAft>
              <a:buClr>
                <a:schemeClr val="dk1"/>
              </a:buClr>
              <a:buSzPts val="1200"/>
              <a:buFont typeface="Arial"/>
              <a:buChar char="•"/>
            </a:pPr>
            <a:r>
              <a:rPr lang="en-NZ"/>
              <a:t> This approach provides efficient support for all of the file allocation methods.</a:t>
            </a:r>
            <a:endParaRPr/>
          </a:p>
        </p:txBody>
      </p:sp>
      <p:sp>
        <p:nvSpPr>
          <p:cNvPr id="648" name="Google Shape;648;p6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8" name="Google Shape;208;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NZ"/>
              <a:t>A field </a:t>
            </a:r>
            <a:r>
              <a:rPr lang="en-NZ"/>
              <a:t>is the basic element of data.</a:t>
            </a:r>
            <a:endParaRPr/>
          </a:p>
          <a:p>
            <a:pPr indent="-76200" lvl="1" marL="457200" rtl="0" algn="l">
              <a:spcBef>
                <a:spcPts val="360"/>
              </a:spcBef>
              <a:spcAft>
                <a:spcPts val="0"/>
              </a:spcAft>
              <a:buClr>
                <a:schemeClr val="dk1"/>
              </a:buClr>
              <a:buSzPts val="1200"/>
              <a:buFont typeface="Arial"/>
              <a:buChar char="•"/>
            </a:pPr>
            <a:r>
              <a:rPr lang="en-NZ"/>
              <a:t> It is characterized by its length and data type (e.g. ASCII string, decimal). </a:t>
            </a:r>
            <a:endParaRPr/>
          </a:p>
          <a:p>
            <a:pPr indent="-76200" lvl="1" marL="457200" rtl="0" algn="l">
              <a:spcBef>
                <a:spcPts val="360"/>
              </a:spcBef>
              <a:spcAft>
                <a:spcPts val="0"/>
              </a:spcAft>
              <a:buClr>
                <a:schemeClr val="dk1"/>
              </a:buClr>
              <a:buSzPts val="1200"/>
              <a:buFont typeface="Arial"/>
              <a:buChar char="•"/>
            </a:pPr>
            <a:r>
              <a:rPr lang="en-NZ"/>
              <a:t> Depending on the file design, fields may be fixed length or variable length.</a:t>
            </a:r>
            <a:endParaRPr/>
          </a:p>
          <a:p>
            <a:pPr indent="0" lvl="0" marL="0" rtl="0" algn="l">
              <a:spcBef>
                <a:spcPts val="360"/>
              </a:spcBef>
              <a:spcAft>
                <a:spcPts val="0"/>
              </a:spcAft>
              <a:buClr>
                <a:schemeClr val="dk1"/>
              </a:buClr>
              <a:buSzPts val="1200"/>
              <a:buFont typeface="Arial"/>
              <a:buNone/>
            </a:pPr>
            <a:r>
              <a:t/>
            </a:r>
            <a:endParaRPr/>
          </a:p>
          <a:p>
            <a:pPr indent="0" lvl="0" marL="0" rtl="0" algn="l">
              <a:spcBef>
                <a:spcPts val="360"/>
              </a:spcBef>
              <a:spcAft>
                <a:spcPts val="0"/>
              </a:spcAft>
              <a:buClr>
                <a:schemeClr val="dk1"/>
              </a:buClr>
              <a:buSzPts val="1200"/>
              <a:buFont typeface="Arial"/>
              <a:buNone/>
            </a:pPr>
            <a:r>
              <a:rPr b="1" lang="en-NZ"/>
              <a:t>A record </a:t>
            </a:r>
            <a:r>
              <a:rPr lang="en-NZ"/>
              <a:t>is a collection of related fields that can be treated as a unit by some application program. </a:t>
            </a:r>
            <a:endParaRPr/>
          </a:p>
        </p:txBody>
      </p:sp>
      <p:sp>
        <p:nvSpPr>
          <p:cNvPr id="209" name="Google Shape;209;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4" name="Google Shape;654;p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NZ"/>
              <a:t>In this method, each block is assigned a number sequentially and the list of the numbers of all free blocks is maintained in a reserved portion of</a:t>
            </a:r>
            <a:endParaRPr/>
          </a:p>
          <a:p>
            <a:pPr indent="0" lvl="0" marL="0" rtl="0" algn="l">
              <a:spcBef>
                <a:spcPts val="360"/>
              </a:spcBef>
              <a:spcAft>
                <a:spcPts val="0"/>
              </a:spcAft>
              <a:buNone/>
            </a:pPr>
            <a:r>
              <a:rPr lang="en-NZ"/>
              <a:t>the disk.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NZ"/>
              <a:t>Depending on the size of the disk, either 24 or 32 bits will be needed to store a single block number, so the size of the free block list is 24 or 32 times the size of the corresponding bit table and thus must be stored on disk rather than in main memory.</a:t>
            </a:r>
            <a:endParaRPr/>
          </a:p>
        </p:txBody>
      </p:sp>
      <p:sp>
        <p:nvSpPr>
          <p:cNvPr id="655" name="Google Shape;655;p7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1" name="Google Shape;661;p7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NZ"/>
              <a:t>The term volume is used somewhat differently by different operating systems and file management systems, but in essence a volume is a logical disk.</a:t>
            </a:r>
            <a:endParaRPr/>
          </a:p>
        </p:txBody>
      </p:sp>
      <p:sp>
        <p:nvSpPr>
          <p:cNvPr id="662" name="Google Shape;662;p7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8" name="Google Shape;668;p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669" name="Google Shape;669;p7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6" name="Google Shape;676;p7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NZ"/>
              <a:t>virtual file system (VFS), presents a single, uniform file system interface to user processes.</a:t>
            </a:r>
            <a:endParaRPr/>
          </a:p>
          <a:p>
            <a:pPr indent="-76200" lvl="1" marL="457200" rtl="0" algn="l">
              <a:spcBef>
                <a:spcPts val="360"/>
              </a:spcBef>
              <a:spcAft>
                <a:spcPts val="0"/>
              </a:spcAft>
              <a:buClr>
                <a:schemeClr val="dk1"/>
              </a:buClr>
              <a:buSzPts val="1200"/>
              <a:buFont typeface="Arial"/>
              <a:buChar char="•"/>
            </a:pPr>
            <a:r>
              <a:rPr lang="en-NZ"/>
              <a:t> The VFS defines a common file model that is capable of representing any conceivable file system’s general feature and behavior.</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NZ"/>
              <a:t>The VFS assumes that files are objects in a computer’s mass storage memory that share basic properties regardless of the target file system or the underlying processor</a:t>
            </a:r>
            <a:endParaRPr/>
          </a:p>
        </p:txBody>
      </p:sp>
      <p:sp>
        <p:nvSpPr>
          <p:cNvPr id="677" name="Google Shape;677;p7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3" name="Google Shape;683;p7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200"/>
              <a:buFont typeface="Arial"/>
              <a:buNone/>
            </a:pPr>
            <a:r>
              <a:rPr lang="en-NZ"/>
              <a:t>A user process issues a file system call (e.g., read) using the VFS file scheme.</a:t>
            </a:r>
            <a:endParaRPr/>
          </a:p>
          <a:p>
            <a:pPr indent="-76200" lvl="1" marL="457200" rtl="0" algn="l">
              <a:spcBef>
                <a:spcPts val="360"/>
              </a:spcBef>
              <a:spcAft>
                <a:spcPts val="0"/>
              </a:spcAft>
              <a:buClr>
                <a:schemeClr val="dk1"/>
              </a:buClr>
              <a:buSzPts val="1200"/>
              <a:buFont typeface="Arial"/>
              <a:buChar char="•"/>
            </a:pPr>
            <a:r>
              <a:rPr lang="en-NZ"/>
              <a:t>The VFS converts this into an internal (to the kernel) file system call that is passed to a mapping function for a specific file system [e.g., IBM’s Journaling File System (JFS)].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NZ"/>
              <a:t>In most cases, the mapping function is simply a mapping of file system functional calls from one scheme to another. </a:t>
            </a:r>
            <a:endParaRPr/>
          </a:p>
        </p:txBody>
      </p:sp>
      <p:sp>
        <p:nvSpPr>
          <p:cNvPr id="684" name="Google Shape;684;p7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1" name="Google Shape;691;p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NZ"/>
              <a:t>This figure indicates the role that VFS plays within the Linux kernel.</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NZ"/>
              <a:t>When a process initiates a file-oriented system call (e.g., read), the kernel calls a function in the VFS. </a:t>
            </a:r>
            <a:endParaRPr/>
          </a:p>
          <a:p>
            <a:pPr indent="-76200" lvl="1" marL="457200" rtl="0" algn="l">
              <a:spcBef>
                <a:spcPts val="360"/>
              </a:spcBef>
              <a:spcAft>
                <a:spcPts val="0"/>
              </a:spcAft>
              <a:buClr>
                <a:schemeClr val="dk1"/>
              </a:buClr>
              <a:buSzPts val="1200"/>
              <a:buFont typeface="Arial"/>
              <a:buChar char="•"/>
            </a:pPr>
            <a:r>
              <a:rPr lang="en-NZ"/>
              <a:t> This function handles the file-system-independent manipulations and initiates a call to a function in the target file system code.</a:t>
            </a:r>
            <a:endParaRPr/>
          </a:p>
          <a:p>
            <a:pPr indent="-76200" lvl="1" marL="457200" rtl="0" algn="l">
              <a:spcBef>
                <a:spcPts val="360"/>
              </a:spcBef>
              <a:spcAft>
                <a:spcPts val="0"/>
              </a:spcAft>
              <a:buClr>
                <a:schemeClr val="dk1"/>
              </a:buClr>
              <a:buSzPts val="1200"/>
              <a:buFont typeface="Arial"/>
              <a:buChar char="•"/>
            </a:pPr>
            <a:r>
              <a:rPr lang="en-NZ"/>
              <a:t> This call passes through a mapping function that converts the call from the VFS into a call to the target file system.</a:t>
            </a:r>
            <a:endParaRPr/>
          </a:p>
          <a:p>
            <a:pPr indent="0" lvl="0" marL="0" rtl="0" algn="l">
              <a:spcBef>
                <a:spcPts val="360"/>
              </a:spcBef>
              <a:spcAft>
                <a:spcPts val="0"/>
              </a:spcAft>
              <a:buClr>
                <a:schemeClr val="dk1"/>
              </a:buClr>
              <a:buSzPts val="1200"/>
              <a:buFont typeface="Arial"/>
              <a:buNone/>
            </a:pPr>
            <a:r>
              <a:t/>
            </a:r>
            <a:endParaRPr/>
          </a:p>
          <a:p>
            <a:pPr indent="0" lvl="0" marL="0" rtl="0" algn="l">
              <a:spcBef>
                <a:spcPts val="360"/>
              </a:spcBef>
              <a:spcAft>
                <a:spcPts val="0"/>
              </a:spcAft>
              <a:buClr>
                <a:schemeClr val="dk1"/>
              </a:buClr>
              <a:buSzPts val="1200"/>
              <a:buFont typeface="Arial"/>
              <a:buNone/>
            </a:pPr>
            <a:r>
              <a:rPr lang="en-NZ"/>
              <a:t>The VFS is independent of any file system, so the implementation of a mapping function must be part of the implementation of a file system on Linux.</a:t>
            </a:r>
            <a:endParaRPr/>
          </a:p>
          <a:p>
            <a:pPr indent="0" lvl="0" marL="0" rtl="0" algn="l">
              <a:spcBef>
                <a:spcPts val="360"/>
              </a:spcBef>
              <a:spcAft>
                <a:spcPts val="0"/>
              </a:spcAft>
              <a:buClr>
                <a:schemeClr val="dk1"/>
              </a:buClr>
              <a:buSzPts val="1200"/>
              <a:buFont typeface="Arial"/>
              <a:buNone/>
            </a:pPr>
            <a:r>
              <a:t/>
            </a:r>
            <a:endParaRPr/>
          </a:p>
          <a:p>
            <a:pPr indent="0" lvl="0" marL="0" rtl="0" algn="l">
              <a:spcBef>
                <a:spcPts val="360"/>
              </a:spcBef>
              <a:spcAft>
                <a:spcPts val="0"/>
              </a:spcAft>
              <a:buClr>
                <a:schemeClr val="dk1"/>
              </a:buClr>
              <a:buSzPts val="1200"/>
              <a:buFont typeface="Arial"/>
              <a:buNone/>
            </a:pPr>
            <a:r>
              <a:rPr lang="en-NZ"/>
              <a:t>The target file system converts the file system request into device-oriented instructions that are passed to a device driver by means of page cache functions.</a:t>
            </a:r>
            <a:endParaRPr/>
          </a:p>
        </p:txBody>
      </p:sp>
      <p:sp>
        <p:nvSpPr>
          <p:cNvPr id="692" name="Google Shape;692;p7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8" name="Google Shape;698;p7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NZ"/>
              <a:t>VFS is an object-oriented scheme. </a:t>
            </a:r>
            <a:endParaRPr/>
          </a:p>
          <a:p>
            <a:pPr indent="-76200" lvl="1" marL="457200" rtl="0" algn="l">
              <a:spcBef>
                <a:spcPts val="360"/>
              </a:spcBef>
              <a:spcAft>
                <a:spcPts val="0"/>
              </a:spcAft>
              <a:buClr>
                <a:schemeClr val="dk1"/>
              </a:buClr>
              <a:buSzPts val="1200"/>
              <a:buFont typeface="Arial"/>
              <a:buChar char="•"/>
            </a:pPr>
            <a:r>
              <a:rPr lang="en-NZ"/>
              <a:t> VFS objects are implemented simply as C data structures. </a:t>
            </a:r>
            <a:endParaRPr/>
          </a:p>
          <a:p>
            <a:pPr indent="0" lvl="0" marL="0" rtl="0" algn="l">
              <a:spcBef>
                <a:spcPts val="360"/>
              </a:spcBef>
              <a:spcAft>
                <a:spcPts val="0"/>
              </a:spcAft>
              <a:buClr>
                <a:schemeClr val="dk1"/>
              </a:buClr>
              <a:buSzPts val="1200"/>
              <a:buFont typeface="Arial"/>
              <a:buNone/>
            </a:pPr>
            <a:r>
              <a:t/>
            </a:r>
            <a:endParaRPr/>
          </a:p>
          <a:p>
            <a:pPr indent="0" lvl="0" marL="0" rtl="0" algn="l">
              <a:spcBef>
                <a:spcPts val="360"/>
              </a:spcBef>
              <a:spcAft>
                <a:spcPts val="0"/>
              </a:spcAft>
              <a:buClr>
                <a:schemeClr val="dk1"/>
              </a:buClr>
              <a:buSzPts val="1200"/>
              <a:buFont typeface="Arial"/>
              <a:buNone/>
            </a:pPr>
            <a:r>
              <a:rPr lang="en-NZ"/>
              <a:t>Each object contains both data and pointers to file-system-implemented functions that operate on data.</a:t>
            </a:r>
            <a:endParaRPr/>
          </a:p>
          <a:p>
            <a:pPr indent="0" lvl="0" marL="0" rtl="0" algn="l">
              <a:spcBef>
                <a:spcPts val="360"/>
              </a:spcBef>
              <a:spcAft>
                <a:spcPts val="0"/>
              </a:spcAft>
              <a:buClr>
                <a:schemeClr val="dk1"/>
              </a:buClr>
              <a:buSzPts val="1200"/>
              <a:buFont typeface="Arial"/>
              <a:buNone/>
            </a:pPr>
            <a:r>
              <a:t/>
            </a:r>
            <a:endParaRPr/>
          </a:p>
          <a:p>
            <a:pPr indent="0" lvl="0" marL="0" rtl="0" algn="l">
              <a:spcBef>
                <a:spcPts val="360"/>
              </a:spcBef>
              <a:spcAft>
                <a:spcPts val="0"/>
              </a:spcAft>
              <a:buClr>
                <a:schemeClr val="dk1"/>
              </a:buClr>
              <a:buSzPts val="1200"/>
              <a:buFont typeface="Arial"/>
              <a:buNone/>
            </a:pPr>
            <a:r>
              <a:rPr lang="en-NZ"/>
              <a:t>The four primary object types in VFS are as follows:</a:t>
            </a:r>
            <a:endParaRPr/>
          </a:p>
          <a:p>
            <a:pPr indent="0" lvl="1" marL="457200" rtl="0" algn="l">
              <a:spcBef>
                <a:spcPts val="360"/>
              </a:spcBef>
              <a:spcAft>
                <a:spcPts val="0"/>
              </a:spcAft>
              <a:buNone/>
            </a:pPr>
            <a:r>
              <a:rPr lang="en-NZ"/>
              <a:t>• </a:t>
            </a:r>
            <a:r>
              <a:rPr b="1" lang="en-NZ"/>
              <a:t>Superblock object: </a:t>
            </a:r>
            <a:r>
              <a:rPr lang="en-NZ"/>
              <a:t>Represents a specific mounted file system</a:t>
            </a:r>
            <a:endParaRPr/>
          </a:p>
          <a:p>
            <a:pPr indent="0" lvl="1" marL="457200" rtl="0" algn="l">
              <a:spcBef>
                <a:spcPts val="360"/>
              </a:spcBef>
              <a:spcAft>
                <a:spcPts val="0"/>
              </a:spcAft>
              <a:buNone/>
            </a:pPr>
            <a:r>
              <a:rPr lang="en-NZ"/>
              <a:t>• </a:t>
            </a:r>
            <a:r>
              <a:rPr b="1" lang="en-NZ"/>
              <a:t>Inode object: </a:t>
            </a:r>
            <a:r>
              <a:rPr lang="en-NZ"/>
              <a:t>Represents a specific file</a:t>
            </a:r>
            <a:endParaRPr/>
          </a:p>
          <a:p>
            <a:pPr indent="0" lvl="1" marL="457200" rtl="0" algn="l">
              <a:spcBef>
                <a:spcPts val="360"/>
              </a:spcBef>
              <a:spcAft>
                <a:spcPts val="0"/>
              </a:spcAft>
              <a:buNone/>
            </a:pPr>
            <a:r>
              <a:rPr lang="en-NZ"/>
              <a:t>• </a:t>
            </a:r>
            <a:r>
              <a:rPr b="1" lang="en-NZ"/>
              <a:t>Dentry object: </a:t>
            </a:r>
            <a:r>
              <a:rPr lang="en-NZ"/>
              <a:t>Represents a specific directory entry</a:t>
            </a:r>
            <a:endParaRPr/>
          </a:p>
          <a:p>
            <a:pPr indent="0" lvl="1" marL="457200" rtl="0" algn="l">
              <a:spcBef>
                <a:spcPts val="360"/>
              </a:spcBef>
              <a:spcAft>
                <a:spcPts val="0"/>
              </a:spcAft>
              <a:buNone/>
            </a:pPr>
            <a:r>
              <a:rPr lang="en-NZ"/>
              <a:t>• </a:t>
            </a:r>
            <a:r>
              <a:rPr b="1" lang="en-NZ"/>
              <a:t>File object: </a:t>
            </a:r>
            <a:r>
              <a:rPr lang="en-NZ"/>
              <a:t>Represents an open file associated with a process</a:t>
            </a:r>
            <a:endParaRPr/>
          </a:p>
        </p:txBody>
      </p:sp>
      <p:sp>
        <p:nvSpPr>
          <p:cNvPr id="699" name="Google Shape;699;p7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5" name="Google Shape;705;p7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706" name="Google Shape;706;p7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3" name="Google Shape;713;p7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NZ"/>
              <a:t>Recoverability</a:t>
            </a:r>
            <a:r>
              <a:rPr lang="en-NZ"/>
              <a:t>: the ability to recover from system crashes and disk failures.</a:t>
            </a:r>
            <a:endParaRPr/>
          </a:p>
          <a:p>
            <a:pPr indent="0" lvl="0" marL="0" rtl="0" algn="l">
              <a:spcBef>
                <a:spcPts val="360"/>
              </a:spcBef>
              <a:spcAft>
                <a:spcPts val="0"/>
              </a:spcAft>
              <a:buNone/>
            </a:pPr>
            <a:r>
              <a:t/>
            </a:r>
            <a:endParaRPr/>
          </a:p>
          <a:p>
            <a:pPr indent="0" lvl="0" marL="0" rtl="0" algn="l">
              <a:spcBef>
                <a:spcPts val="360"/>
              </a:spcBef>
              <a:spcAft>
                <a:spcPts val="0"/>
              </a:spcAft>
              <a:buNone/>
            </a:pPr>
            <a:r>
              <a:rPr b="1" lang="en-NZ"/>
              <a:t>Security: </a:t>
            </a:r>
            <a:r>
              <a:rPr lang="en-NZ"/>
              <a:t>NTFS uses the Windows object model to enforce security.</a:t>
            </a:r>
            <a:endParaRPr/>
          </a:p>
          <a:p>
            <a:pPr indent="0" lvl="0" marL="0" rtl="0" algn="l">
              <a:spcBef>
                <a:spcPts val="360"/>
              </a:spcBef>
              <a:spcAft>
                <a:spcPts val="0"/>
              </a:spcAft>
              <a:buNone/>
            </a:pPr>
            <a:r>
              <a:t/>
            </a:r>
            <a:endParaRPr/>
          </a:p>
          <a:p>
            <a:pPr indent="0" lvl="0" marL="0" rtl="0" algn="l">
              <a:spcBef>
                <a:spcPts val="360"/>
              </a:spcBef>
              <a:spcAft>
                <a:spcPts val="0"/>
              </a:spcAft>
              <a:buNone/>
            </a:pPr>
            <a:r>
              <a:rPr b="1" lang="en-NZ"/>
              <a:t>Large disks and large files:</a:t>
            </a:r>
            <a:r>
              <a:rPr lang="en-NZ"/>
              <a:t> NTFS supports very large disks and very large files more efficiently than most other file systems, including FAT.</a:t>
            </a:r>
            <a:endParaRPr/>
          </a:p>
          <a:p>
            <a:pPr indent="0" lvl="0" marL="0" rtl="0" algn="l">
              <a:spcBef>
                <a:spcPts val="360"/>
              </a:spcBef>
              <a:spcAft>
                <a:spcPts val="0"/>
              </a:spcAft>
              <a:buNone/>
            </a:pPr>
            <a:r>
              <a:t/>
            </a:r>
            <a:endParaRPr/>
          </a:p>
          <a:p>
            <a:pPr indent="0" lvl="0" marL="0" rtl="0" algn="l">
              <a:spcBef>
                <a:spcPts val="360"/>
              </a:spcBef>
              <a:spcAft>
                <a:spcPts val="0"/>
              </a:spcAft>
              <a:buNone/>
            </a:pPr>
            <a:r>
              <a:rPr b="1" lang="en-NZ"/>
              <a:t>Multiple data streams: </a:t>
            </a:r>
            <a:r>
              <a:rPr lang="en-NZ"/>
              <a:t>The actual contents of a file are treated as a stream of bytes. </a:t>
            </a:r>
            <a:endParaRPr/>
          </a:p>
          <a:p>
            <a:pPr indent="0" lvl="0" marL="0" rtl="0" algn="l">
              <a:spcBef>
                <a:spcPts val="360"/>
              </a:spcBef>
              <a:spcAft>
                <a:spcPts val="0"/>
              </a:spcAft>
              <a:buNone/>
            </a:pPr>
            <a:r>
              <a:t/>
            </a:r>
            <a:endParaRPr/>
          </a:p>
          <a:p>
            <a:pPr indent="0" lvl="0" marL="0" rtl="0" algn="l">
              <a:spcBef>
                <a:spcPts val="360"/>
              </a:spcBef>
              <a:spcAft>
                <a:spcPts val="0"/>
              </a:spcAft>
              <a:buNone/>
            </a:pPr>
            <a:r>
              <a:rPr b="1" lang="en-NZ"/>
              <a:t>Journaling: </a:t>
            </a:r>
            <a:r>
              <a:rPr lang="en-NZ"/>
              <a:t>NTFS keeps a log of all changes made to files on the volumes.</a:t>
            </a:r>
            <a:endParaRPr/>
          </a:p>
          <a:p>
            <a:pPr indent="0" lvl="0" marL="0" rtl="0" algn="l">
              <a:spcBef>
                <a:spcPts val="360"/>
              </a:spcBef>
              <a:spcAft>
                <a:spcPts val="0"/>
              </a:spcAft>
              <a:buNone/>
            </a:pPr>
            <a:r>
              <a:t/>
            </a:r>
            <a:endParaRPr/>
          </a:p>
          <a:p>
            <a:pPr indent="0" lvl="0" marL="0" rtl="0" algn="l">
              <a:spcBef>
                <a:spcPts val="360"/>
              </a:spcBef>
              <a:spcAft>
                <a:spcPts val="0"/>
              </a:spcAft>
              <a:buNone/>
            </a:pPr>
            <a:r>
              <a:rPr b="1" lang="en-NZ"/>
              <a:t>Compression and Encryption: </a:t>
            </a:r>
            <a:r>
              <a:rPr lang="en-NZ"/>
              <a:t>Entire directories and individual files can be transparently compressed and/or encrypted.</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p:txBody>
      </p:sp>
      <p:sp>
        <p:nvSpPr>
          <p:cNvPr id="714" name="Google Shape;714;p7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0" name="Google Shape;720;p7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NZ"/>
              <a:t>Sector: </a:t>
            </a:r>
            <a:r>
              <a:rPr lang="en-NZ"/>
              <a:t>The smallest physical storage unit on the disk.</a:t>
            </a:r>
            <a:endParaRPr/>
          </a:p>
          <a:p>
            <a:pPr indent="-76200" lvl="1" marL="457200" rtl="0" algn="l">
              <a:spcBef>
                <a:spcPts val="360"/>
              </a:spcBef>
              <a:spcAft>
                <a:spcPts val="0"/>
              </a:spcAft>
              <a:buClr>
                <a:schemeClr val="dk1"/>
              </a:buClr>
              <a:buSzPts val="1200"/>
              <a:buFont typeface="Arial"/>
              <a:buChar char="•"/>
            </a:pPr>
            <a:r>
              <a:rPr lang="en-NZ"/>
              <a:t> almost always 512 bytes.</a:t>
            </a:r>
            <a:endParaRPr/>
          </a:p>
          <a:p>
            <a:pPr indent="0" lvl="1" marL="457200" rtl="0" algn="l">
              <a:spcBef>
                <a:spcPts val="360"/>
              </a:spcBef>
              <a:spcAft>
                <a:spcPts val="0"/>
              </a:spcAft>
              <a:buClr>
                <a:schemeClr val="dk1"/>
              </a:buClr>
              <a:buSzPts val="1200"/>
              <a:buFont typeface="Arial"/>
              <a:buNone/>
            </a:pPr>
            <a:r>
              <a:t/>
            </a:r>
            <a:endParaRPr/>
          </a:p>
          <a:p>
            <a:pPr indent="0" lvl="0" marL="0" rtl="0" algn="l">
              <a:spcBef>
                <a:spcPts val="360"/>
              </a:spcBef>
              <a:spcAft>
                <a:spcPts val="0"/>
              </a:spcAft>
              <a:buNone/>
            </a:pPr>
            <a:r>
              <a:rPr b="1" lang="en-NZ"/>
              <a:t>Cluster: </a:t>
            </a:r>
            <a:r>
              <a:rPr lang="en-NZ"/>
              <a:t>One or more contiguous (next to each other on the same track) sectors.</a:t>
            </a:r>
            <a:endParaRPr/>
          </a:p>
          <a:p>
            <a:pPr indent="0" lvl="0" marL="0" rtl="0" algn="l">
              <a:spcBef>
                <a:spcPts val="360"/>
              </a:spcBef>
              <a:spcAft>
                <a:spcPts val="0"/>
              </a:spcAft>
              <a:buNone/>
            </a:pPr>
            <a:r>
              <a:t/>
            </a:r>
            <a:endParaRPr/>
          </a:p>
          <a:p>
            <a:pPr indent="0" lvl="0" marL="0" rtl="0" algn="l">
              <a:spcBef>
                <a:spcPts val="360"/>
              </a:spcBef>
              <a:spcAft>
                <a:spcPts val="0"/>
              </a:spcAft>
              <a:buNone/>
            </a:pPr>
            <a:r>
              <a:rPr b="1" lang="en-NZ"/>
              <a:t>Volume: </a:t>
            </a:r>
            <a:r>
              <a:rPr lang="en-NZ"/>
              <a:t>A logical partition on a disk, consisting of one or more clusters and used by a file system to allocate space.</a:t>
            </a:r>
            <a:endParaRPr/>
          </a:p>
          <a:p>
            <a:pPr indent="-76200" lvl="1" marL="457200" rtl="0" algn="l">
              <a:spcBef>
                <a:spcPts val="360"/>
              </a:spcBef>
              <a:spcAft>
                <a:spcPts val="0"/>
              </a:spcAft>
              <a:buClr>
                <a:schemeClr val="dk1"/>
              </a:buClr>
              <a:buSzPts val="1200"/>
              <a:buFont typeface="Arial"/>
              <a:buChar char="•"/>
            </a:pPr>
            <a:r>
              <a:rPr lang="en-NZ"/>
              <a:t> At any time, a volume consists of a file system information, a collection of files, and any additional unallocated space remaining on the volume that can be allocated to files.</a:t>
            </a:r>
            <a:endParaRPr/>
          </a:p>
          <a:p>
            <a:pPr indent="-76200" lvl="1" marL="457200" rtl="0" algn="l">
              <a:spcBef>
                <a:spcPts val="360"/>
              </a:spcBef>
              <a:spcAft>
                <a:spcPts val="0"/>
              </a:spcAft>
              <a:buClr>
                <a:schemeClr val="dk1"/>
              </a:buClr>
              <a:buSzPts val="1200"/>
              <a:buFont typeface="Arial"/>
              <a:buChar char="•"/>
            </a:pPr>
            <a:r>
              <a:rPr lang="en-NZ"/>
              <a:t> A volume can be all or a portion of a single disk or it can extend across multiple disks. </a:t>
            </a:r>
            <a:endParaRPr/>
          </a:p>
          <a:p>
            <a:pPr indent="-76200" lvl="1" marL="457200" rtl="0" algn="l">
              <a:spcBef>
                <a:spcPts val="360"/>
              </a:spcBef>
              <a:spcAft>
                <a:spcPts val="0"/>
              </a:spcAft>
              <a:buClr>
                <a:schemeClr val="dk1"/>
              </a:buClr>
              <a:buSzPts val="1200"/>
              <a:buFont typeface="Arial"/>
              <a:buChar char="•"/>
            </a:pPr>
            <a:r>
              <a:rPr lang="en-NZ"/>
              <a:t> If hardware or software RAID 5 is employed, a volume consists of stripes spanning multiple disks.</a:t>
            </a:r>
            <a:endParaRPr/>
          </a:p>
          <a:p>
            <a:pPr indent="-76200" lvl="1" marL="457200" rtl="0" algn="l">
              <a:spcBef>
                <a:spcPts val="360"/>
              </a:spcBef>
              <a:spcAft>
                <a:spcPts val="0"/>
              </a:spcAft>
              <a:buClr>
                <a:schemeClr val="dk1"/>
              </a:buClr>
              <a:buSzPts val="1200"/>
              <a:buFont typeface="Arial"/>
              <a:buChar char="•"/>
            </a:pPr>
            <a:r>
              <a:rPr lang="en-NZ"/>
              <a:t> The maximum volume size for NTFS is 2</a:t>
            </a:r>
            <a:r>
              <a:rPr baseline="30000" lang="en-NZ"/>
              <a:t>64 </a:t>
            </a:r>
            <a:r>
              <a:rPr lang="en-NZ"/>
              <a:t>bytes.</a:t>
            </a:r>
            <a:endParaRPr/>
          </a:p>
        </p:txBody>
      </p:sp>
      <p:sp>
        <p:nvSpPr>
          <p:cNvPr id="721" name="Google Shape;721;p7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5" name="Google Shape;215;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b="1" lang="en-NZ"/>
              <a:t>A file </a:t>
            </a:r>
            <a:r>
              <a:rPr lang="en-NZ"/>
              <a:t>is a collection of similar records. </a:t>
            </a:r>
            <a:endParaRPr/>
          </a:p>
          <a:p>
            <a:pPr indent="-76200" lvl="1" marL="457200" rtl="0" algn="l">
              <a:lnSpc>
                <a:spcPct val="90000"/>
              </a:lnSpc>
              <a:spcBef>
                <a:spcPts val="360"/>
              </a:spcBef>
              <a:spcAft>
                <a:spcPts val="0"/>
              </a:spcAft>
              <a:buClr>
                <a:schemeClr val="dk1"/>
              </a:buClr>
              <a:buSzPts val="1200"/>
              <a:buFont typeface="Arial"/>
              <a:buChar char="•"/>
            </a:pPr>
            <a:r>
              <a:rPr lang="en-NZ"/>
              <a:t> The file is treated as a single entity by users and applications and may be referenced by name.</a:t>
            </a:r>
            <a:endParaRPr/>
          </a:p>
          <a:p>
            <a:pPr indent="-76200" lvl="1" marL="457200" rtl="0" algn="l">
              <a:lnSpc>
                <a:spcPct val="90000"/>
              </a:lnSpc>
              <a:spcBef>
                <a:spcPts val="360"/>
              </a:spcBef>
              <a:spcAft>
                <a:spcPts val="0"/>
              </a:spcAft>
              <a:buClr>
                <a:schemeClr val="dk1"/>
              </a:buClr>
              <a:buSzPts val="1200"/>
              <a:buFont typeface="Arial"/>
              <a:buChar char="•"/>
            </a:pPr>
            <a:r>
              <a:rPr lang="en-NZ"/>
              <a:t> Files have file names and may be created and deleted. </a:t>
            </a:r>
            <a:endParaRPr/>
          </a:p>
          <a:p>
            <a:pPr indent="-76200" lvl="1" marL="457200" rtl="0" algn="l">
              <a:lnSpc>
                <a:spcPct val="90000"/>
              </a:lnSpc>
              <a:spcBef>
                <a:spcPts val="360"/>
              </a:spcBef>
              <a:spcAft>
                <a:spcPts val="0"/>
              </a:spcAft>
              <a:buClr>
                <a:schemeClr val="dk1"/>
              </a:buClr>
              <a:buSzPts val="1200"/>
              <a:buFont typeface="Arial"/>
              <a:buChar char="•"/>
            </a:pPr>
            <a:r>
              <a:rPr lang="en-NZ"/>
              <a:t> Access control restrictions usually apply at the file level.</a:t>
            </a:r>
            <a:endParaRPr/>
          </a:p>
          <a:p>
            <a:pPr indent="0" lvl="0" marL="0" rtl="0" algn="l">
              <a:lnSpc>
                <a:spcPct val="90000"/>
              </a:lnSpc>
              <a:spcBef>
                <a:spcPts val="360"/>
              </a:spcBef>
              <a:spcAft>
                <a:spcPts val="0"/>
              </a:spcAft>
              <a:buNone/>
            </a:pPr>
            <a:r>
              <a:t/>
            </a:r>
            <a:endParaRPr/>
          </a:p>
          <a:p>
            <a:pPr indent="0" lvl="0" marL="0" rtl="0" algn="l">
              <a:lnSpc>
                <a:spcPct val="90000"/>
              </a:lnSpc>
              <a:spcBef>
                <a:spcPts val="360"/>
              </a:spcBef>
              <a:spcAft>
                <a:spcPts val="0"/>
              </a:spcAft>
              <a:buNone/>
            </a:pPr>
            <a:r>
              <a:rPr b="1" lang="en-NZ"/>
              <a:t>A database </a:t>
            </a:r>
            <a:r>
              <a:rPr lang="en-NZ"/>
              <a:t>is a collection of related data. </a:t>
            </a:r>
            <a:endParaRPr/>
          </a:p>
          <a:p>
            <a:pPr indent="-76200" lvl="1" marL="457200" rtl="0" algn="l">
              <a:lnSpc>
                <a:spcPct val="90000"/>
              </a:lnSpc>
              <a:spcBef>
                <a:spcPts val="360"/>
              </a:spcBef>
              <a:spcAft>
                <a:spcPts val="0"/>
              </a:spcAft>
              <a:buClr>
                <a:schemeClr val="dk1"/>
              </a:buClr>
              <a:buSzPts val="1200"/>
              <a:buFont typeface="Arial"/>
              <a:buChar char="•"/>
            </a:pPr>
            <a:r>
              <a:rPr lang="en-NZ"/>
              <a:t> Explicit relationships exist among elements of data </a:t>
            </a:r>
            <a:endParaRPr/>
          </a:p>
          <a:p>
            <a:pPr indent="-76200" lvl="1" marL="457200" rtl="0" algn="l">
              <a:lnSpc>
                <a:spcPct val="90000"/>
              </a:lnSpc>
              <a:spcBef>
                <a:spcPts val="360"/>
              </a:spcBef>
              <a:spcAft>
                <a:spcPts val="0"/>
              </a:spcAft>
              <a:buClr>
                <a:schemeClr val="dk1"/>
              </a:buClr>
              <a:buSzPts val="1200"/>
              <a:buFont typeface="Arial"/>
              <a:buChar char="•"/>
            </a:pPr>
            <a:r>
              <a:rPr lang="en-NZ"/>
              <a:t> The database itself consists of one or more types of files.</a:t>
            </a:r>
            <a:endParaRPr/>
          </a:p>
          <a:p>
            <a:pPr indent="-76200" lvl="1" marL="457200" rtl="0" algn="l">
              <a:lnSpc>
                <a:spcPct val="90000"/>
              </a:lnSpc>
              <a:spcBef>
                <a:spcPts val="360"/>
              </a:spcBef>
              <a:spcAft>
                <a:spcPts val="0"/>
              </a:spcAft>
              <a:buClr>
                <a:schemeClr val="dk1"/>
              </a:buClr>
              <a:buSzPts val="1200"/>
              <a:buFont typeface="Arial"/>
              <a:buChar char="•"/>
            </a:pPr>
            <a:r>
              <a:rPr lang="en-NZ"/>
              <a:t> Usually, there is a separate database management system that is independent of the operating system, although that system may make use of some file management programs.</a:t>
            </a:r>
            <a:endParaRPr/>
          </a:p>
        </p:txBody>
      </p:sp>
      <p:sp>
        <p:nvSpPr>
          <p:cNvPr id="216" name="Google Shape;216;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p8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27" name="Google Shape;727;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p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3" name="Google Shape;733;p8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NZ"/>
              <a:t>The first few sectors on any volume are occupied by the partition boot sector which contains information about the volume layout and the file system structures as well as boot startup information and code.</a:t>
            </a:r>
            <a:endParaRPr/>
          </a:p>
          <a:p>
            <a:pPr indent="0" lvl="0" marL="0" rtl="0" algn="l">
              <a:spcBef>
                <a:spcPts val="360"/>
              </a:spcBef>
              <a:spcAft>
                <a:spcPts val="0"/>
              </a:spcAft>
              <a:buNone/>
            </a:pPr>
            <a:r>
              <a:t/>
            </a:r>
            <a:endParaRPr/>
          </a:p>
          <a:p>
            <a:pPr indent="0" lvl="0" marL="0" rtl="0" algn="l">
              <a:spcBef>
                <a:spcPts val="360"/>
              </a:spcBef>
              <a:spcAft>
                <a:spcPts val="0"/>
              </a:spcAft>
              <a:buNone/>
            </a:pPr>
            <a:r>
              <a:rPr b="1" lang="en-NZ"/>
              <a:t>master file table (</a:t>
            </a:r>
            <a:r>
              <a:rPr lang="en-NZ"/>
              <a:t>MFT) contains information about all of the files and folders (directories) on this NTFS volume. </a:t>
            </a:r>
            <a:endParaRPr/>
          </a:p>
          <a:p>
            <a:pPr indent="-76200" lvl="1" marL="457200" rtl="0" algn="l">
              <a:spcBef>
                <a:spcPts val="360"/>
              </a:spcBef>
              <a:spcAft>
                <a:spcPts val="0"/>
              </a:spcAft>
              <a:buClr>
                <a:schemeClr val="dk1"/>
              </a:buClr>
              <a:buSzPts val="1200"/>
              <a:buFont typeface="Arial"/>
              <a:buChar char="•"/>
            </a:pPr>
            <a:r>
              <a:rPr lang="en-NZ"/>
              <a:t> The MFT is a list of all files and their attributes on this NTFS volume, organized as a set of rows in a relational database structure.</a:t>
            </a:r>
            <a:endParaRPr/>
          </a:p>
          <a:p>
            <a:pPr indent="0" lvl="1" marL="457200" rtl="0" algn="l">
              <a:spcBef>
                <a:spcPts val="360"/>
              </a:spcBef>
              <a:spcAft>
                <a:spcPts val="0"/>
              </a:spcAft>
              <a:buClr>
                <a:schemeClr val="dk1"/>
              </a:buClr>
              <a:buSzPts val="1200"/>
              <a:buFont typeface="Arial"/>
              <a:buNone/>
            </a:pPr>
            <a:r>
              <a:t/>
            </a:r>
            <a:endParaRPr/>
          </a:p>
          <a:p>
            <a:pPr indent="0" lvl="0" marL="0" rtl="0" algn="l">
              <a:spcBef>
                <a:spcPts val="360"/>
              </a:spcBef>
              <a:spcAft>
                <a:spcPts val="0"/>
              </a:spcAft>
              <a:buNone/>
            </a:pPr>
            <a:r>
              <a:rPr b="1" lang="en-NZ"/>
              <a:t>system files. </a:t>
            </a:r>
            <a:r>
              <a:rPr lang="en-NZ"/>
              <a:t>typically about 1 Mbyte in length includes:</a:t>
            </a:r>
            <a:endParaRPr/>
          </a:p>
          <a:p>
            <a:pPr indent="-76200" lvl="1" marL="457200" rtl="0" algn="l">
              <a:spcBef>
                <a:spcPts val="360"/>
              </a:spcBef>
              <a:spcAft>
                <a:spcPts val="0"/>
              </a:spcAft>
              <a:buClr>
                <a:schemeClr val="dk1"/>
              </a:buClr>
              <a:buSzPts val="1200"/>
              <a:buFont typeface="Arial"/>
              <a:buChar char="•"/>
            </a:pPr>
            <a:r>
              <a:rPr lang="en-NZ"/>
              <a:t> MFT2: A mirror of the first three rows of the MFT, used to guarantee access to the MFT in the case of a single-sector failure</a:t>
            </a:r>
            <a:endParaRPr/>
          </a:p>
          <a:p>
            <a:pPr indent="-76200" lvl="1" marL="457200" rtl="0" algn="l">
              <a:spcBef>
                <a:spcPts val="360"/>
              </a:spcBef>
              <a:spcAft>
                <a:spcPts val="0"/>
              </a:spcAft>
              <a:buClr>
                <a:schemeClr val="dk1"/>
              </a:buClr>
              <a:buSzPts val="1200"/>
              <a:buFont typeface="Arial"/>
              <a:buChar char="•"/>
            </a:pPr>
            <a:r>
              <a:rPr lang="en-NZ"/>
              <a:t> Log file: A list of transaction steps used for NTFS recoverability</a:t>
            </a:r>
            <a:endParaRPr/>
          </a:p>
          <a:p>
            <a:pPr indent="-76200" lvl="1" marL="457200" rtl="0" algn="l">
              <a:spcBef>
                <a:spcPts val="360"/>
              </a:spcBef>
              <a:spcAft>
                <a:spcPts val="0"/>
              </a:spcAft>
              <a:buClr>
                <a:schemeClr val="dk1"/>
              </a:buClr>
              <a:buSzPts val="1200"/>
              <a:buFont typeface="Arial"/>
              <a:buChar char="•"/>
            </a:pPr>
            <a:r>
              <a:rPr lang="en-NZ"/>
              <a:t> Cluster bit map: A representation of the volume, showing which clusters are in use</a:t>
            </a:r>
            <a:endParaRPr/>
          </a:p>
          <a:p>
            <a:pPr indent="-76200" lvl="1" marL="457200" rtl="0" algn="l">
              <a:spcBef>
                <a:spcPts val="360"/>
              </a:spcBef>
              <a:spcAft>
                <a:spcPts val="0"/>
              </a:spcAft>
              <a:buClr>
                <a:schemeClr val="dk1"/>
              </a:buClr>
              <a:buSzPts val="1200"/>
              <a:buFont typeface="Arial"/>
              <a:buChar char="•"/>
            </a:pPr>
            <a:r>
              <a:rPr lang="en-NZ"/>
              <a:t> Attribute definition table: Defines the attribute types supported on this volume and indicates whether they can be indexed and whether they can be recovered during a system recovery operation</a:t>
            </a:r>
            <a:endParaRPr/>
          </a:p>
        </p:txBody>
      </p:sp>
      <p:sp>
        <p:nvSpPr>
          <p:cNvPr id="734" name="Google Shape;734;p8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1" name="Google Shape;741;p8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NZ"/>
              <a:t>I/O manager:</a:t>
            </a:r>
            <a:r>
              <a:rPr lang="en-NZ"/>
              <a:t> Includes the NTFS driver, which handles the basic open, close, read, write functions of NTFS. </a:t>
            </a:r>
            <a:endParaRPr/>
          </a:p>
          <a:p>
            <a:pPr indent="0" lvl="0" marL="0" rtl="0" algn="l">
              <a:spcBef>
                <a:spcPts val="360"/>
              </a:spcBef>
              <a:spcAft>
                <a:spcPts val="0"/>
              </a:spcAft>
              <a:buNone/>
            </a:pPr>
            <a:r>
              <a:t/>
            </a:r>
            <a:endParaRPr/>
          </a:p>
          <a:p>
            <a:pPr indent="0" lvl="0" marL="0" rtl="0" algn="l">
              <a:spcBef>
                <a:spcPts val="360"/>
              </a:spcBef>
              <a:spcAft>
                <a:spcPts val="0"/>
              </a:spcAft>
              <a:buNone/>
            </a:pPr>
            <a:r>
              <a:rPr b="1" lang="en-NZ"/>
              <a:t>Log file service: </a:t>
            </a:r>
            <a:r>
              <a:rPr lang="en-NZ"/>
              <a:t>Maintains a log of file system metadata changes on disk. </a:t>
            </a:r>
            <a:endParaRPr/>
          </a:p>
          <a:p>
            <a:pPr indent="-76200" lvl="1" marL="457200" rtl="0" algn="l">
              <a:spcBef>
                <a:spcPts val="360"/>
              </a:spcBef>
              <a:spcAft>
                <a:spcPts val="0"/>
              </a:spcAft>
              <a:buClr>
                <a:schemeClr val="dk1"/>
              </a:buClr>
              <a:buSzPts val="1200"/>
              <a:buFont typeface="Arial"/>
              <a:buChar char="•"/>
            </a:pPr>
            <a:r>
              <a:rPr lang="en-NZ"/>
              <a:t>The log file is used to recover an NTFS-formatted volume in the case of a system failure (i.e., without having to run the file system check utility).</a:t>
            </a:r>
            <a:endParaRPr/>
          </a:p>
          <a:p>
            <a:pPr indent="0" lvl="1" marL="457200" rtl="0" algn="l">
              <a:spcBef>
                <a:spcPts val="360"/>
              </a:spcBef>
              <a:spcAft>
                <a:spcPts val="0"/>
              </a:spcAft>
              <a:buClr>
                <a:schemeClr val="dk1"/>
              </a:buClr>
              <a:buSzPts val="1200"/>
              <a:buFont typeface="Arial"/>
              <a:buNone/>
            </a:pPr>
            <a:r>
              <a:t/>
            </a:r>
            <a:endParaRPr/>
          </a:p>
          <a:p>
            <a:pPr indent="0" lvl="0" marL="0" rtl="0" algn="l">
              <a:spcBef>
                <a:spcPts val="360"/>
              </a:spcBef>
              <a:spcAft>
                <a:spcPts val="0"/>
              </a:spcAft>
              <a:buNone/>
            </a:pPr>
            <a:r>
              <a:rPr b="1" lang="en-NZ"/>
              <a:t>Cache manager: </a:t>
            </a:r>
            <a:r>
              <a:rPr lang="en-NZ"/>
              <a:t>Responsible for caching file reads and writes to enhance performance.</a:t>
            </a:r>
            <a:endParaRPr/>
          </a:p>
          <a:p>
            <a:pPr indent="-76200" lvl="1" marL="457200" rtl="0" algn="l">
              <a:spcBef>
                <a:spcPts val="360"/>
              </a:spcBef>
              <a:spcAft>
                <a:spcPts val="0"/>
              </a:spcAft>
              <a:buClr>
                <a:schemeClr val="dk1"/>
              </a:buClr>
              <a:buSzPts val="1200"/>
              <a:buFont typeface="Arial"/>
              <a:buChar char="•"/>
            </a:pPr>
            <a:r>
              <a:rPr lang="en-NZ"/>
              <a:t> The cache manager optimizes disk I/O.</a:t>
            </a:r>
            <a:endParaRPr/>
          </a:p>
          <a:p>
            <a:pPr indent="0" lvl="1" marL="457200" rtl="0" algn="l">
              <a:spcBef>
                <a:spcPts val="360"/>
              </a:spcBef>
              <a:spcAft>
                <a:spcPts val="0"/>
              </a:spcAft>
              <a:buClr>
                <a:schemeClr val="dk1"/>
              </a:buClr>
              <a:buSzPts val="1200"/>
              <a:buFont typeface="Arial"/>
              <a:buNone/>
            </a:pPr>
            <a:r>
              <a:t/>
            </a:r>
            <a:endParaRPr/>
          </a:p>
          <a:p>
            <a:pPr indent="0" lvl="0" marL="0" rtl="0" algn="l">
              <a:spcBef>
                <a:spcPts val="360"/>
              </a:spcBef>
              <a:spcAft>
                <a:spcPts val="0"/>
              </a:spcAft>
              <a:buNone/>
            </a:pPr>
            <a:r>
              <a:rPr b="1" lang="en-NZ"/>
              <a:t>Virtual memory manager: </a:t>
            </a:r>
            <a:r>
              <a:rPr lang="en-NZ"/>
              <a:t>The NTFS accesses cached files by mapping file references to virtual memory references and reading and writing virtual memory.</a:t>
            </a:r>
            <a:endParaRPr/>
          </a:p>
        </p:txBody>
      </p:sp>
      <p:sp>
        <p:nvSpPr>
          <p:cNvPr id="742" name="Google Shape;742;p8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NZ"/>
              <a:t>A file management system is the set of system software that provides services to users and applications in the use of files.</a:t>
            </a:r>
            <a:endParaRPr/>
          </a:p>
          <a:p>
            <a:pPr indent="-76200" lvl="1" marL="457200" rtl="0" algn="l">
              <a:spcBef>
                <a:spcPts val="360"/>
              </a:spcBef>
              <a:spcAft>
                <a:spcPts val="0"/>
              </a:spcAft>
              <a:buClr>
                <a:schemeClr val="dk1"/>
              </a:buClr>
              <a:buSzPts val="1200"/>
              <a:buFont typeface="Arial"/>
              <a:buChar char="•"/>
            </a:pPr>
            <a:r>
              <a:rPr lang="en-NZ"/>
              <a:t>Typically, the only way that a user or application may access files is through the file management system.</a:t>
            </a:r>
            <a:endParaRPr/>
          </a:p>
          <a:p>
            <a:pPr indent="0" lvl="0" marL="0" rtl="0" algn="l">
              <a:spcBef>
                <a:spcPts val="360"/>
              </a:spcBef>
              <a:spcAft>
                <a:spcPts val="0"/>
              </a:spcAft>
              <a:buClr>
                <a:schemeClr val="dk1"/>
              </a:buClr>
              <a:buSzPts val="1200"/>
              <a:buFont typeface="Arial"/>
              <a:buNone/>
            </a:pPr>
            <a:r>
              <a:t/>
            </a:r>
            <a:endParaRPr/>
          </a:p>
          <a:p>
            <a:pPr indent="0" lvl="0" marL="0" rtl="0" algn="l">
              <a:spcBef>
                <a:spcPts val="360"/>
              </a:spcBef>
              <a:spcAft>
                <a:spcPts val="0"/>
              </a:spcAft>
              <a:buClr>
                <a:schemeClr val="dk1"/>
              </a:buClr>
              <a:buSzPts val="1200"/>
              <a:buFont typeface="Arial"/>
              <a:buNone/>
            </a:pPr>
            <a:r>
              <a:rPr lang="en-NZ"/>
              <a:t>This relieves the user or programmer of the necessity of developing special-purpose software for each application </a:t>
            </a:r>
            <a:endParaRPr/>
          </a:p>
          <a:p>
            <a:pPr indent="-76200" lvl="1" marL="457200" rtl="0" algn="l">
              <a:spcBef>
                <a:spcPts val="360"/>
              </a:spcBef>
              <a:spcAft>
                <a:spcPts val="0"/>
              </a:spcAft>
              <a:buClr>
                <a:schemeClr val="dk1"/>
              </a:buClr>
              <a:buSzPts val="1200"/>
              <a:buFont typeface="Arial"/>
              <a:buChar char="•"/>
            </a:pPr>
            <a:r>
              <a:rPr lang="en-NZ"/>
              <a:t> and provides the system with a consistent, well-defined means of controlling its most important asset.</a:t>
            </a:r>
            <a:endParaRPr/>
          </a:p>
        </p:txBody>
      </p:sp>
      <p:sp>
        <p:nvSpPr>
          <p:cNvPr id="223" name="Google Shape;223;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2.png"/><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8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8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8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8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8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algn="r">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algn="r">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algn="r">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algn="r">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algn="r">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algn="r">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algn="r">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algn="r">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9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5" name="Google Shape;75;p93"/>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6" name="Google Shape;76;p9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9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9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algn="r">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algn="r">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algn="r">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algn="r">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algn="r">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algn="r">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algn="r">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algn="r">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94"/>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1" name="Google Shape;81;p94"/>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2" name="Google Shape;82;p9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9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9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algn="r">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algn="r">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algn="r">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algn="r">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algn="r">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algn="r">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algn="r">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algn="r">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1" name="Shape 91"/>
        <p:cNvGrpSpPr/>
        <p:nvPr/>
      </p:nvGrpSpPr>
      <p:grpSpPr>
        <a:xfrm>
          <a:off x="0" y="0"/>
          <a:ext cx="0" cy="0"/>
          <a:chOff x="0" y="0"/>
          <a:chExt cx="0" cy="0"/>
        </a:xfrm>
      </p:grpSpPr>
      <p:sp>
        <p:nvSpPr>
          <p:cNvPr id="92" name="Google Shape;92;p9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3" name="Google Shape;93;p9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94" name="Google Shape;94;p9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9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9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7" name="Shape 97"/>
        <p:cNvGrpSpPr/>
        <p:nvPr/>
      </p:nvGrpSpPr>
      <p:grpSpPr>
        <a:xfrm>
          <a:off x="0" y="0"/>
          <a:ext cx="0" cy="0"/>
          <a:chOff x="0" y="0"/>
          <a:chExt cx="0" cy="0"/>
        </a:xfrm>
      </p:grpSpPr>
      <p:sp>
        <p:nvSpPr>
          <p:cNvPr id="98" name="Google Shape;98;p9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9" name="Google Shape;99;p9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0" name="Google Shape;100;p9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9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9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3" name="Shape 103"/>
        <p:cNvGrpSpPr/>
        <p:nvPr/>
      </p:nvGrpSpPr>
      <p:grpSpPr>
        <a:xfrm>
          <a:off x="0" y="0"/>
          <a:ext cx="0" cy="0"/>
          <a:chOff x="0" y="0"/>
          <a:chExt cx="0" cy="0"/>
        </a:xfrm>
      </p:grpSpPr>
      <p:sp>
        <p:nvSpPr>
          <p:cNvPr id="104" name="Google Shape;104;p9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5" name="Google Shape;105;p9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106" name="Google Shape;106;p9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9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9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9" name="Shape 109"/>
        <p:cNvGrpSpPr/>
        <p:nvPr/>
      </p:nvGrpSpPr>
      <p:grpSpPr>
        <a:xfrm>
          <a:off x="0" y="0"/>
          <a:ext cx="0" cy="0"/>
          <a:chOff x="0" y="0"/>
          <a:chExt cx="0" cy="0"/>
        </a:xfrm>
      </p:grpSpPr>
      <p:sp>
        <p:nvSpPr>
          <p:cNvPr id="110" name="Google Shape;110;p9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11" name="Google Shape;111;p99"/>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12" name="Google Shape;112;p99"/>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13" name="Google Shape;113;p9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9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9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6" name="Shape 116"/>
        <p:cNvGrpSpPr/>
        <p:nvPr/>
      </p:nvGrpSpPr>
      <p:grpSpPr>
        <a:xfrm>
          <a:off x="0" y="0"/>
          <a:ext cx="0" cy="0"/>
          <a:chOff x="0" y="0"/>
          <a:chExt cx="0" cy="0"/>
        </a:xfrm>
      </p:grpSpPr>
      <p:sp>
        <p:nvSpPr>
          <p:cNvPr id="117" name="Google Shape;117;p10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18" name="Google Shape;118;p10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19" name="Google Shape;119;p10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20" name="Google Shape;120;p10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21" name="Google Shape;121;p10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22" name="Google Shape;122;p10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0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10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5" name="Shape 125"/>
        <p:cNvGrpSpPr/>
        <p:nvPr/>
      </p:nvGrpSpPr>
      <p:grpSpPr>
        <a:xfrm>
          <a:off x="0" y="0"/>
          <a:ext cx="0" cy="0"/>
          <a:chOff x="0" y="0"/>
          <a:chExt cx="0" cy="0"/>
        </a:xfrm>
      </p:grpSpPr>
      <p:sp>
        <p:nvSpPr>
          <p:cNvPr id="126" name="Google Shape;126;p10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27" name="Google Shape;127;p10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10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0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0" name="Shape 130"/>
        <p:cNvGrpSpPr/>
        <p:nvPr/>
      </p:nvGrpSpPr>
      <p:grpSpPr>
        <a:xfrm>
          <a:off x="0" y="0"/>
          <a:ext cx="0" cy="0"/>
          <a:chOff x="0" y="0"/>
          <a:chExt cx="0" cy="0"/>
        </a:xfrm>
      </p:grpSpPr>
      <p:sp>
        <p:nvSpPr>
          <p:cNvPr id="131" name="Google Shape;131;p10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0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0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4" name="Shape 134"/>
        <p:cNvGrpSpPr/>
        <p:nvPr/>
      </p:nvGrpSpPr>
      <p:grpSpPr>
        <a:xfrm>
          <a:off x="0" y="0"/>
          <a:ext cx="0" cy="0"/>
          <a:chOff x="0" y="0"/>
          <a:chExt cx="0" cy="0"/>
        </a:xfrm>
      </p:grpSpPr>
      <p:sp>
        <p:nvSpPr>
          <p:cNvPr id="135" name="Google Shape;135;p103"/>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36" name="Google Shape;136;p103"/>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137" name="Google Shape;137;p103"/>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38" name="Google Shape;138;p10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0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10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pic>
        <p:nvPicPr>
          <p:cNvPr descr="green.gif" id="22" name="Google Shape;22;p85"/>
          <p:cNvPicPr preferRelativeResize="0"/>
          <p:nvPr/>
        </p:nvPicPr>
        <p:blipFill rotWithShape="1">
          <a:blip r:embed="rId2">
            <a:alphaModFix/>
          </a:blip>
          <a:srcRect b="0" l="0" r="0" t="0"/>
          <a:stretch/>
        </p:blipFill>
        <p:spPr>
          <a:xfrm>
            <a:off x="8429625" y="5562600"/>
            <a:ext cx="714375" cy="838200"/>
          </a:xfrm>
          <a:prstGeom prst="rect">
            <a:avLst/>
          </a:prstGeom>
          <a:noFill/>
          <a:ln>
            <a:noFill/>
          </a:ln>
        </p:spPr>
      </p:pic>
      <p:pic>
        <p:nvPicPr>
          <p:cNvPr descr="hand.gif" id="23" name="Google Shape;23;p85"/>
          <p:cNvPicPr preferRelativeResize="0"/>
          <p:nvPr/>
        </p:nvPicPr>
        <p:blipFill rotWithShape="1">
          <a:blip r:embed="rId3">
            <a:alphaModFix/>
          </a:blip>
          <a:srcRect b="0" l="0" r="0" t="0"/>
          <a:stretch/>
        </p:blipFill>
        <p:spPr>
          <a:xfrm>
            <a:off x="0" y="6115050"/>
            <a:ext cx="1190625" cy="742950"/>
          </a:xfrm>
          <a:prstGeom prst="rect">
            <a:avLst/>
          </a:prstGeom>
          <a:noFill/>
          <a:ln>
            <a:noFill/>
          </a:ln>
        </p:spPr>
      </p:pic>
      <p:sp>
        <p:nvSpPr>
          <p:cNvPr id="24" name="Google Shape;24;p85"/>
          <p:cNvSpPr/>
          <p:nvPr/>
        </p:nvSpPr>
        <p:spPr>
          <a:xfrm>
            <a:off x="1171575" y="6124575"/>
            <a:ext cx="7286625" cy="219075"/>
          </a:xfrm>
          <a:custGeom>
            <a:rect b="b" l="l" r="r" t="t"/>
            <a:pathLst>
              <a:path extrusionOk="0" h="219075" w="728662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top.gif" id="25" name="Google Shape;25;p85"/>
          <p:cNvPicPr preferRelativeResize="0"/>
          <p:nvPr/>
        </p:nvPicPr>
        <p:blipFill rotWithShape="1">
          <a:blip r:embed="rId4">
            <a:alphaModFix/>
          </a:blip>
          <a:srcRect b="0" l="0" r="0" t="0"/>
          <a:stretch/>
        </p:blipFill>
        <p:spPr>
          <a:xfrm rot="-2749819">
            <a:off x="-155575" y="330200"/>
            <a:ext cx="2000250" cy="1047750"/>
          </a:xfrm>
          <a:prstGeom prst="rect">
            <a:avLst/>
          </a:prstGeom>
          <a:noFill/>
          <a:ln>
            <a:noFill/>
          </a:ln>
        </p:spPr>
      </p:pic>
      <p:sp>
        <p:nvSpPr>
          <p:cNvPr id="26" name="Google Shape;26;p8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7" name="Google Shape;27;p85"/>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81000" lvl="3" marL="1828800" algn="l">
              <a:spcBef>
                <a:spcPts val="480"/>
              </a:spcBef>
              <a:spcAft>
                <a:spcPts val="0"/>
              </a:spcAft>
              <a:buClr>
                <a:schemeClr val="dk1"/>
              </a:buClr>
              <a:buSzPts val="2400"/>
              <a:buChar char="–"/>
              <a:defRPr sz="2400"/>
            </a:lvl4pPr>
            <a:lvl5pPr indent="-381000" lvl="4" marL="2286000" algn="l">
              <a:spcBef>
                <a:spcPts val="480"/>
              </a:spcBef>
              <a:spcAft>
                <a:spcPts val="0"/>
              </a:spcAft>
              <a:buClr>
                <a:schemeClr val="dk1"/>
              </a:buClr>
              <a:buSzPts val="2400"/>
              <a:buChar char="»"/>
              <a:defRPr sz="2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1" name="Shape 141"/>
        <p:cNvGrpSpPr/>
        <p:nvPr/>
      </p:nvGrpSpPr>
      <p:grpSpPr>
        <a:xfrm>
          <a:off x="0" y="0"/>
          <a:ext cx="0" cy="0"/>
          <a:chOff x="0" y="0"/>
          <a:chExt cx="0" cy="0"/>
        </a:xfrm>
      </p:grpSpPr>
      <p:sp>
        <p:nvSpPr>
          <p:cNvPr id="142" name="Google Shape;142;p104"/>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43" name="Google Shape;143;p104"/>
          <p:cNvSpPr/>
          <p:nvPr>
            <p:ph idx="2" type="pic"/>
          </p:nvPr>
        </p:nvSpPr>
        <p:spPr>
          <a:xfrm>
            <a:off x="1792288" y="612775"/>
            <a:ext cx="5486400" cy="4114800"/>
          </a:xfrm>
          <a:prstGeom prst="rect">
            <a:avLst/>
          </a:prstGeom>
          <a:noFill/>
          <a:ln>
            <a:noFill/>
          </a:ln>
        </p:spPr>
      </p:sp>
      <p:sp>
        <p:nvSpPr>
          <p:cNvPr id="144" name="Google Shape;144;p104"/>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45" name="Google Shape;145;p10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10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10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8" name="Shape 148"/>
        <p:cNvGrpSpPr/>
        <p:nvPr/>
      </p:nvGrpSpPr>
      <p:grpSpPr>
        <a:xfrm>
          <a:off x="0" y="0"/>
          <a:ext cx="0" cy="0"/>
          <a:chOff x="0" y="0"/>
          <a:chExt cx="0" cy="0"/>
        </a:xfrm>
      </p:grpSpPr>
      <p:sp>
        <p:nvSpPr>
          <p:cNvPr id="149" name="Google Shape;149;p10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50" name="Google Shape;150;p105"/>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1" name="Google Shape;151;p10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10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10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4" name="Shape 154"/>
        <p:cNvGrpSpPr/>
        <p:nvPr/>
      </p:nvGrpSpPr>
      <p:grpSpPr>
        <a:xfrm>
          <a:off x="0" y="0"/>
          <a:ext cx="0" cy="0"/>
          <a:chOff x="0" y="0"/>
          <a:chExt cx="0" cy="0"/>
        </a:xfrm>
      </p:grpSpPr>
      <p:sp>
        <p:nvSpPr>
          <p:cNvPr id="155" name="Google Shape;155;p106"/>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56" name="Google Shape;156;p106"/>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7" name="Google Shape;157;p10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10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10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8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0" name="Google Shape;30;p8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1" name="Google Shape;31;p8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8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8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algn="r">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algn="r">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algn="r">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algn="r">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algn="r">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algn="r">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algn="r">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algn="r">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8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6" name="Google Shape;36;p8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8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8" name="Google Shape;38;p8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8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8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algn="r">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algn="r">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algn="r">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algn="r">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algn="r">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algn="r">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algn="r">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algn="r">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8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3" name="Google Shape;43;p8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4" name="Google Shape;44;p8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5" name="Google Shape;45;p8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6" name="Google Shape;46;p8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7" name="Google Shape;47;p8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8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8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algn="r">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algn="r">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algn="r">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algn="r">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algn="r">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algn="r">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algn="r">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algn="r">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8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2" name="Google Shape;52;p8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8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algn="r">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algn="r">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algn="r">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algn="r">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algn="r">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algn="r">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algn="r">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algn="r">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9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9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9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algn="r">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algn="r">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algn="r">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algn="r">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algn="r">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algn="r">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algn="r">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algn="r">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9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1" name="Google Shape;61;p9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2" name="Google Shape;62;p9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3" name="Google Shape;63;p9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algn="r">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algn="r">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algn="r">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algn="r">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algn="r">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algn="r">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algn="r">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algn="r">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9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8" name="Google Shape;68;p92"/>
          <p:cNvSpPr/>
          <p:nvPr>
            <p:ph idx="2" type="pic"/>
          </p:nvPr>
        </p:nvSpPr>
        <p:spPr>
          <a:xfrm>
            <a:off x="1792288" y="612775"/>
            <a:ext cx="5486400" cy="4114800"/>
          </a:xfrm>
          <a:prstGeom prst="rect">
            <a:avLst/>
          </a:prstGeom>
          <a:noFill/>
          <a:ln>
            <a:noFill/>
          </a:ln>
        </p:spPr>
      </p:sp>
      <p:sp>
        <p:nvSpPr>
          <p:cNvPr id="69" name="Google Shape;69;p9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0" name="Google Shape;70;p9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9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9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algn="r">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algn="r">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algn="r">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algn="r">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algn="r">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algn="r">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algn="r">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algn="r">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8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11" name="Google Shape;11;p8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8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8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8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rtl="0" algn="r">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rtl="0" algn="r">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rtl="0" algn="r">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rtl="0" algn="r">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rtl="0" algn="r">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rtl="0" algn="r">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rtl="0" algn="r">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rtl="0" algn="r">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NZ"/>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5" name="Shape 85"/>
        <p:cNvGrpSpPr/>
        <p:nvPr/>
      </p:nvGrpSpPr>
      <p:grpSpPr>
        <a:xfrm>
          <a:off x="0" y="0"/>
          <a:ext cx="0" cy="0"/>
          <a:chOff x="0" y="0"/>
          <a:chExt cx="0" cy="0"/>
        </a:xfrm>
      </p:grpSpPr>
      <p:sp>
        <p:nvSpPr>
          <p:cNvPr id="86" name="Google Shape;86;p9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87" name="Google Shape;87;p9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8" name="Google Shape;88;p9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9" name="Google Shape;89;p9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0" name="Google Shape;90;p9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NZ"/>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7.gi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9.gi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6.gi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3.gi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0.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6.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8.gi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20.gi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11.gi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14.gi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12.gi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2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18.gi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image" Target="../media/image22.gif"/></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image" Target="../media/image23.gif"/></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 Id="rId3" Type="http://schemas.openxmlformats.org/officeDocument/2006/relationships/image" Target="../media/image19.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 Id="rId3" Type="http://schemas.openxmlformats.org/officeDocument/2006/relationships/image" Target="../media/image15.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descr="transparent.gif" id="165" name="Google Shape;165;p1"/>
          <p:cNvPicPr preferRelativeResize="0"/>
          <p:nvPr/>
        </p:nvPicPr>
        <p:blipFill rotWithShape="1">
          <a:blip r:embed="rId3">
            <a:alphaModFix/>
          </a:blip>
          <a:srcRect b="0" l="0" r="0" t="0"/>
          <a:stretch/>
        </p:blipFill>
        <p:spPr>
          <a:xfrm>
            <a:off x="2430463" y="1676400"/>
            <a:ext cx="4046537" cy="4233863"/>
          </a:xfrm>
          <a:prstGeom prst="rect">
            <a:avLst/>
          </a:prstGeom>
          <a:noFill/>
          <a:ln>
            <a:noFill/>
          </a:ln>
        </p:spPr>
      </p:pic>
      <p:sp>
        <p:nvSpPr>
          <p:cNvPr id="166" name="Google Shape;166;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NZ"/>
              <a:t>Chapter 12</a:t>
            </a:r>
            <a:br>
              <a:rPr lang="en-NZ"/>
            </a:br>
            <a:r>
              <a:rPr lang="en-NZ"/>
              <a:t>File Management</a:t>
            </a:r>
            <a:endParaRPr/>
          </a:p>
        </p:txBody>
      </p:sp>
      <p:sp>
        <p:nvSpPr>
          <p:cNvPr id="167" name="Google Shape;167;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NZ"/>
              <a:t>Dave Bremer</a:t>
            </a:r>
            <a:endParaRPr/>
          </a:p>
          <a:p>
            <a:pPr indent="0" lvl="0" marL="0" rtl="0" algn="ctr">
              <a:spcBef>
                <a:spcPts val="0"/>
              </a:spcBef>
              <a:spcAft>
                <a:spcPts val="0"/>
              </a:spcAft>
              <a:buNone/>
            </a:pPr>
            <a:r>
              <a:rPr lang="en-NZ"/>
              <a:t>Otago Polytechnic, N.Z.</a:t>
            </a:r>
            <a:br>
              <a:rPr lang="en-NZ"/>
            </a:br>
            <a:r>
              <a:rPr lang="en-NZ"/>
              <a:t>©2008, Prentice Hall</a:t>
            </a:r>
            <a:endParaRPr/>
          </a:p>
        </p:txBody>
      </p:sp>
      <p:sp>
        <p:nvSpPr>
          <p:cNvPr id="168" name="Google Shape;168;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3200"/>
              <a:buNone/>
            </a:pPr>
            <a:r>
              <a:t/>
            </a:r>
            <a:endParaRPr/>
          </a:p>
        </p:txBody>
      </p:sp>
      <p:sp>
        <p:nvSpPr>
          <p:cNvPr id="169" name="Google Shape;169;p1"/>
          <p:cNvSpPr txBox="1"/>
          <p:nvPr/>
        </p:nvSpPr>
        <p:spPr>
          <a:xfrm>
            <a:off x="1371600" y="152400"/>
            <a:ext cx="6400800" cy="1752600"/>
          </a:xfrm>
          <a:prstGeom prst="rect">
            <a:avLst/>
          </a:prstGeom>
          <a:noFill/>
          <a:ln>
            <a:noFill/>
          </a:ln>
        </p:spPr>
        <p:txBody>
          <a:bodyPr anchorCtr="0" anchor="t" bIns="45700" lIns="91425" spcFirstLastPara="1" rIns="91425" wrap="square" tIns="45700">
            <a:normAutofit fontScale="92500"/>
          </a:bodyPr>
          <a:lstStyle/>
          <a:p>
            <a:pPr indent="0" lvl="0" marL="0" marR="0" rtl="0" algn="ctr">
              <a:lnSpc>
                <a:spcPct val="100000"/>
              </a:lnSpc>
              <a:spcBef>
                <a:spcPts val="0"/>
              </a:spcBef>
              <a:spcAft>
                <a:spcPts val="0"/>
              </a:spcAft>
              <a:buClr>
                <a:srgbClr val="888888"/>
              </a:buClr>
              <a:buSzPct val="100000"/>
              <a:buFont typeface="Arial"/>
              <a:buNone/>
            </a:pPr>
            <a:r>
              <a:rPr b="0" i="1" lang="en-NZ" sz="3200" u="none" cap="none" strike="noStrike">
                <a:solidFill>
                  <a:srgbClr val="888888"/>
                </a:solidFill>
                <a:latin typeface="Arial"/>
                <a:ea typeface="Arial"/>
                <a:cs typeface="Arial"/>
                <a:sym typeface="Arial"/>
              </a:rPr>
              <a:t>Operating Systems:</a:t>
            </a:r>
            <a:br>
              <a:rPr b="0" i="1" lang="en-NZ" sz="3200" u="none" cap="none" strike="noStrike">
                <a:solidFill>
                  <a:srgbClr val="888888"/>
                </a:solidFill>
                <a:latin typeface="Arial"/>
                <a:ea typeface="Arial"/>
                <a:cs typeface="Arial"/>
                <a:sym typeface="Arial"/>
              </a:rPr>
            </a:br>
            <a:r>
              <a:rPr b="0" i="1" lang="en-NZ" sz="3200" u="none" cap="none" strike="noStrike">
                <a:solidFill>
                  <a:srgbClr val="888888"/>
                </a:solidFill>
                <a:latin typeface="Arial"/>
                <a:ea typeface="Arial"/>
                <a:cs typeface="Arial"/>
                <a:sym typeface="Arial"/>
              </a:rPr>
              <a:t>Internals and Design Principles, 6/E</a:t>
            </a:r>
            <a:br>
              <a:rPr b="0" i="1" lang="en-NZ" sz="3200" u="none" cap="none" strike="noStrike">
                <a:solidFill>
                  <a:srgbClr val="888888"/>
                </a:solidFill>
                <a:latin typeface="Arial"/>
                <a:ea typeface="Arial"/>
                <a:cs typeface="Arial"/>
                <a:sym typeface="Arial"/>
              </a:rPr>
            </a:br>
            <a:r>
              <a:rPr b="0" i="0" lang="en-NZ" sz="3200" u="none" cap="none" strike="noStrike">
                <a:solidFill>
                  <a:srgbClr val="888888"/>
                </a:solidFill>
                <a:latin typeface="Arial"/>
                <a:ea typeface="Arial"/>
                <a:cs typeface="Arial"/>
                <a:sym typeface="Arial"/>
              </a:rPr>
              <a:t>William Stallings</a:t>
            </a:r>
            <a:endParaRPr b="0" i="1" sz="3200" u="none" cap="none" strike="noStrike">
              <a:solidFill>
                <a:srgbClr val="888888"/>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NZ"/>
              <a:t>Objectives for a File Management System</a:t>
            </a:r>
            <a:endParaRPr/>
          </a:p>
        </p:txBody>
      </p:sp>
      <p:sp>
        <p:nvSpPr>
          <p:cNvPr id="233" name="Google Shape;233;p10"/>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Char char="•"/>
            </a:pPr>
            <a:r>
              <a:rPr lang="en-NZ" sz="2800"/>
              <a:t>Meet the data management needs of the user</a:t>
            </a:r>
            <a:endParaRPr/>
          </a:p>
          <a:p>
            <a:pPr indent="-342900" lvl="0" marL="342900" rtl="0" algn="l">
              <a:spcBef>
                <a:spcPts val="560"/>
              </a:spcBef>
              <a:spcAft>
                <a:spcPts val="0"/>
              </a:spcAft>
              <a:buClr>
                <a:schemeClr val="dk1"/>
              </a:buClr>
              <a:buSzPts val="2800"/>
              <a:buChar char="•"/>
            </a:pPr>
            <a:r>
              <a:rPr lang="en-NZ" sz="2800"/>
              <a:t>Guarantee that the data in the file are valid</a:t>
            </a:r>
            <a:endParaRPr/>
          </a:p>
          <a:p>
            <a:pPr indent="-342900" lvl="0" marL="342900" rtl="0" algn="l">
              <a:spcBef>
                <a:spcPts val="560"/>
              </a:spcBef>
              <a:spcAft>
                <a:spcPts val="0"/>
              </a:spcAft>
              <a:buClr>
                <a:schemeClr val="dk1"/>
              </a:buClr>
              <a:buSzPts val="2800"/>
              <a:buChar char="•"/>
            </a:pPr>
            <a:r>
              <a:rPr lang="en-NZ" sz="2800"/>
              <a:t>Optimize performance</a:t>
            </a:r>
            <a:endParaRPr/>
          </a:p>
          <a:p>
            <a:pPr indent="-342900" lvl="0" marL="342900" rtl="0" algn="l">
              <a:spcBef>
                <a:spcPts val="560"/>
              </a:spcBef>
              <a:spcAft>
                <a:spcPts val="0"/>
              </a:spcAft>
              <a:buClr>
                <a:schemeClr val="dk1"/>
              </a:buClr>
              <a:buSzPts val="2800"/>
              <a:buChar char="•"/>
            </a:pPr>
            <a:r>
              <a:rPr lang="en-NZ" sz="2800"/>
              <a:t>Provide I/O support for a variety of storage device types</a:t>
            </a:r>
            <a:endParaRPr/>
          </a:p>
          <a:p>
            <a:pPr indent="-342900" lvl="0" marL="342900" rtl="0" algn="l">
              <a:spcBef>
                <a:spcPts val="560"/>
              </a:spcBef>
              <a:spcAft>
                <a:spcPts val="0"/>
              </a:spcAft>
              <a:buClr>
                <a:schemeClr val="dk1"/>
              </a:buClr>
              <a:buSzPts val="2800"/>
              <a:buChar char="•"/>
            </a:pPr>
            <a:r>
              <a:rPr lang="en-NZ" sz="2800"/>
              <a:t>Minimize lost or destroyed data</a:t>
            </a:r>
            <a:endParaRPr/>
          </a:p>
          <a:p>
            <a:pPr indent="-342900" lvl="0" marL="342900" rtl="0" algn="l">
              <a:spcBef>
                <a:spcPts val="560"/>
              </a:spcBef>
              <a:spcAft>
                <a:spcPts val="0"/>
              </a:spcAft>
              <a:buClr>
                <a:schemeClr val="dk1"/>
              </a:buClr>
              <a:buSzPts val="2800"/>
              <a:buChar char="•"/>
            </a:pPr>
            <a:r>
              <a:rPr lang="en-NZ" sz="2800"/>
              <a:t>Provide a standardized set of I/O interface routines to user processes</a:t>
            </a:r>
            <a:endParaRPr/>
          </a:p>
          <a:p>
            <a:pPr indent="-342900" lvl="0" marL="342900" rtl="0" algn="l">
              <a:spcBef>
                <a:spcPts val="560"/>
              </a:spcBef>
              <a:spcAft>
                <a:spcPts val="0"/>
              </a:spcAft>
              <a:buClr>
                <a:schemeClr val="dk1"/>
              </a:buClr>
              <a:buSzPts val="2800"/>
              <a:buChar char="•"/>
            </a:pPr>
            <a:r>
              <a:rPr lang="en-NZ" sz="2800"/>
              <a:t>Provide I/O support for multiple users (if needed)</a:t>
            </a:r>
            <a:endParaRPr/>
          </a:p>
          <a:p>
            <a:pPr indent="-342900" lvl="0" marL="342900" rtl="0" algn="l">
              <a:spcBef>
                <a:spcPts val="560"/>
              </a:spcBef>
              <a:spcAft>
                <a:spcPts val="0"/>
              </a:spcAft>
              <a:buClr>
                <a:schemeClr val="dk1"/>
              </a:buClr>
              <a:buSzPts val="2800"/>
              <a:buNone/>
            </a:pPr>
            <a:r>
              <a:t/>
            </a:r>
            <a:endParaRPr sz="2800"/>
          </a:p>
          <a:p>
            <a:pPr indent="-165100" lvl="0" marL="342900" rtl="0" algn="l">
              <a:spcBef>
                <a:spcPts val="560"/>
              </a:spcBef>
              <a:spcAft>
                <a:spcPts val="0"/>
              </a:spcAft>
              <a:buClr>
                <a:schemeClr val="dk1"/>
              </a:buClr>
              <a:buSzPts val="2800"/>
              <a:buNone/>
            </a:pPr>
            <a:r>
              <a:t/>
            </a:r>
            <a:endParaRPr sz="2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NZ"/>
              <a:t>Requirements for a </a:t>
            </a:r>
            <a:br>
              <a:rPr lang="en-NZ"/>
            </a:br>
            <a:r>
              <a:rPr lang="en-NZ"/>
              <a:t>general purpose system</a:t>
            </a:r>
            <a:endParaRPr/>
          </a:p>
        </p:txBody>
      </p:sp>
      <p:sp>
        <p:nvSpPr>
          <p:cNvPr id="240" name="Google Shape;240;p11"/>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514350" lvl="0" marL="514350" rtl="0" algn="l">
              <a:spcBef>
                <a:spcPts val="0"/>
              </a:spcBef>
              <a:spcAft>
                <a:spcPts val="0"/>
              </a:spcAft>
              <a:buClr>
                <a:schemeClr val="dk1"/>
              </a:buClr>
              <a:buSzPts val="3200"/>
              <a:buFont typeface="Arial"/>
              <a:buAutoNum type="arabicPeriod"/>
            </a:pPr>
            <a:r>
              <a:rPr lang="en-NZ"/>
              <a:t>Each user should be able to create, delete, read, write and modify files</a:t>
            </a:r>
            <a:endParaRPr/>
          </a:p>
          <a:p>
            <a:pPr indent="-514350" lvl="0" marL="514350" rtl="0" algn="l">
              <a:spcBef>
                <a:spcPts val="640"/>
              </a:spcBef>
              <a:spcAft>
                <a:spcPts val="0"/>
              </a:spcAft>
              <a:buClr>
                <a:schemeClr val="dk1"/>
              </a:buClr>
              <a:buSzPts val="3200"/>
              <a:buFont typeface="Arial"/>
              <a:buAutoNum type="arabicPeriod"/>
            </a:pPr>
            <a:r>
              <a:rPr lang="en-NZ"/>
              <a:t>Each user may have controlled access to other users’ files</a:t>
            </a:r>
            <a:endParaRPr/>
          </a:p>
          <a:p>
            <a:pPr indent="-514350" lvl="0" marL="514350" rtl="0" algn="l">
              <a:spcBef>
                <a:spcPts val="640"/>
              </a:spcBef>
              <a:spcAft>
                <a:spcPts val="0"/>
              </a:spcAft>
              <a:buClr>
                <a:schemeClr val="dk1"/>
              </a:buClr>
              <a:buSzPts val="3200"/>
              <a:buFont typeface="Arial"/>
              <a:buAutoNum type="arabicPeriod"/>
            </a:pPr>
            <a:r>
              <a:rPr lang="en-NZ"/>
              <a:t>Each user may control what type of accesses are allowed to the users’ files</a:t>
            </a:r>
            <a:endParaRPr/>
          </a:p>
          <a:p>
            <a:pPr indent="-514350" lvl="0" marL="514350" rtl="0" algn="l">
              <a:spcBef>
                <a:spcPts val="640"/>
              </a:spcBef>
              <a:spcAft>
                <a:spcPts val="0"/>
              </a:spcAft>
              <a:buClr>
                <a:schemeClr val="dk1"/>
              </a:buClr>
              <a:buSzPts val="3200"/>
              <a:buFont typeface="Arial"/>
              <a:buAutoNum type="arabicPeriod"/>
            </a:pPr>
            <a:r>
              <a:rPr lang="en-NZ"/>
              <a:t>Each user should be able to restructure the user’s files in a form appropriate to the problem</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NZ"/>
              <a:t>Requirements cont.</a:t>
            </a:r>
            <a:endParaRPr/>
          </a:p>
        </p:txBody>
      </p:sp>
      <p:sp>
        <p:nvSpPr>
          <p:cNvPr id="247" name="Google Shape;247;p12"/>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514350" lvl="0" marL="514350" rtl="0" algn="l">
              <a:spcBef>
                <a:spcPts val="0"/>
              </a:spcBef>
              <a:spcAft>
                <a:spcPts val="0"/>
              </a:spcAft>
              <a:buClr>
                <a:schemeClr val="dk1"/>
              </a:buClr>
              <a:buSzPts val="3200"/>
              <a:buFont typeface="Arial"/>
              <a:buAutoNum type="arabicPeriod" startAt="5"/>
            </a:pPr>
            <a:r>
              <a:rPr lang="en-NZ"/>
              <a:t>Each user should be able to move data between files</a:t>
            </a:r>
            <a:endParaRPr/>
          </a:p>
          <a:p>
            <a:pPr indent="-514350" lvl="0" marL="514350" rtl="0" algn="l">
              <a:spcBef>
                <a:spcPts val="640"/>
              </a:spcBef>
              <a:spcAft>
                <a:spcPts val="0"/>
              </a:spcAft>
              <a:buClr>
                <a:schemeClr val="dk1"/>
              </a:buClr>
              <a:buSzPts val="3200"/>
              <a:buFont typeface="Arial"/>
              <a:buAutoNum type="arabicPeriod" startAt="5"/>
            </a:pPr>
            <a:r>
              <a:rPr lang="en-NZ"/>
              <a:t>Each user should be able to back up and recover the user’s files in case of damage</a:t>
            </a:r>
            <a:endParaRPr/>
          </a:p>
          <a:p>
            <a:pPr indent="-514350" lvl="0" marL="514350" rtl="0" algn="l">
              <a:spcBef>
                <a:spcPts val="640"/>
              </a:spcBef>
              <a:spcAft>
                <a:spcPts val="0"/>
              </a:spcAft>
              <a:buClr>
                <a:schemeClr val="dk1"/>
              </a:buClr>
              <a:buSzPts val="3200"/>
              <a:buFont typeface="Arial"/>
              <a:buAutoNum type="arabicPeriod" startAt="5"/>
            </a:pPr>
            <a:r>
              <a:rPr lang="en-NZ"/>
              <a:t>Each user should be able to access the user’s files by using symbolic names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NZ"/>
              <a:t>Typical software </a:t>
            </a:r>
            <a:br>
              <a:rPr lang="en-NZ"/>
            </a:br>
            <a:r>
              <a:rPr lang="en-NZ"/>
              <a:t>organization</a:t>
            </a:r>
            <a:endParaRPr/>
          </a:p>
        </p:txBody>
      </p:sp>
      <p:pic>
        <p:nvPicPr>
          <p:cNvPr descr="Fig12_01.gif" id="254" name="Google Shape;254;p13"/>
          <p:cNvPicPr preferRelativeResize="0"/>
          <p:nvPr>
            <p:ph idx="1" type="body"/>
          </p:nvPr>
        </p:nvPicPr>
        <p:blipFill rotWithShape="1">
          <a:blip r:embed="rId3">
            <a:alphaModFix/>
          </a:blip>
          <a:srcRect b="0" l="0" r="0" t="0"/>
          <a:stretch/>
        </p:blipFill>
        <p:spPr>
          <a:xfrm>
            <a:off x="1471888" y="1600200"/>
            <a:ext cx="6200223" cy="4953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NZ"/>
              <a:t>Device Drivers</a:t>
            </a:r>
            <a:endParaRPr/>
          </a:p>
        </p:txBody>
      </p:sp>
      <p:sp>
        <p:nvSpPr>
          <p:cNvPr id="261" name="Google Shape;261;p14"/>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NZ"/>
              <a:t>Lowest level</a:t>
            </a:r>
            <a:endParaRPr/>
          </a:p>
          <a:p>
            <a:pPr indent="-342900" lvl="0" marL="342900" rtl="0" algn="l">
              <a:spcBef>
                <a:spcPts val="640"/>
              </a:spcBef>
              <a:spcAft>
                <a:spcPts val="0"/>
              </a:spcAft>
              <a:buClr>
                <a:schemeClr val="dk1"/>
              </a:buClr>
              <a:buSzPts val="3200"/>
              <a:buChar char="•"/>
            </a:pPr>
            <a:r>
              <a:rPr lang="en-NZ"/>
              <a:t>Communicates directly with peripheral devices</a:t>
            </a:r>
            <a:endParaRPr/>
          </a:p>
          <a:p>
            <a:pPr indent="-342900" lvl="0" marL="342900" rtl="0" algn="l">
              <a:spcBef>
                <a:spcPts val="640"/>
              </a:spcBef>
              <a:spcAft>
                <a:spcPts val="0"/>
              </a:spcAft>
              <a:buClr>
                <a:schemeClr val="dk1"/>
              </a:buClr>
              <a:buSzPts val="3200"/>
              <a:buChar char="•"/>
            </a:pPr>
            <a:r>
              <a:rPr lang="en-NZ"/>
              <a:t>Responsible for starting I/O operations on a device</a:t>
            </a:r>
            <a:endParaRPr/>
          </a:p>
          <a:p>
            <a:pPr indent="-342900" lvl="0" marL="342900" rtl="0" algn="l">
              <a:spcBef>
                <a:spcPts val="640"/>
              </a:spcBef>
              <a:spcAft>
                <a:spcPts val="0"/>
              </a:spcAft>
              <a:buClr>
                <a:schemeClr val="dk1"/>
              </a:buClr>
              <a:buSzPts val="3200"/>
              <a:buChar char="•"/>
            </a:pPr>
            <a:r>
              <a:rPr lang="en-NZ"/>
              <a:t>Processes the completion of an I/O request</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NZ"/>
              <a:t>Basic File System</a:t>
            </a:r>
            <a:endParaRPr/>
          </a:p>
        </p:txBody>
      </p:sp>
      <p:sp>
        <p:nvSpPr>
          <p:cNvPr id="268" name="Google Shape;268;p15"/>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NZ"/>
              <a:t>Physical I/O</a:t>
            </a:r>
            <a:endParaRPr/>
          </a:p>
          <a:p>
            <a:pPr indent="-342900" lvl="0" marL="342900" rtl="0" algn="l">
              <a:spcBef>
                <a:spcPts val="640"/>
              </a:spcBef>
              <a:spcAft>
                <a:spcPts val="0"/>
              </a:spcAft>
              <a:buClr>
                <a:schemeClr val="dk1"/>
              </a:buClr>
              <a:buSzPts val="3200"/>
              <a:buChar char="•"/>
            </a:pPr>
            <a:r>
              <a:rPr lang="en-NZ"/>
              <a:t>Primary interface with the environment outside the computer system</a:t>
            </a:r>
            <a:endParaRPr/>
          </a:p>
          <a:p>
            <a:pPr indent="-342900" lvl="0" marL="342900" rtl="0" algn="l">
              <a:spcBef>
                <a:spcPts val="640"/>
              </a:spcBef>
              <a:spcAft>
                <a:spcPts val="0"/>
              </a:spcAft>
              <a:buClr>
                <a:schemeClr val="dk1"/>
              </a:buClr>
              <a:buSzPts val="3200"/>
              <a:buChar char="•"/>
            </a:pPr>
            <a:r>
              <a:rPr lang="en-NZ"/>
              <a:t>Deals with exchanging blocks of data</a:t>
            </a:r>
            <a:endParaRPr/>
          </a:p>
          <a:p>
            <a:pPr indent="-342900" lvl="0" marL="342900" rtl="0" algn="l">
              <a:spcBef>
                <a:spcPts val="640"/>
              </a:spcBef>
              <a:spcAft>
                <a:spcPts val="0"/>
              </a:spcAft>
              <a:buClr>
                <a:schemeClr val="dk1"/>
              </a:buClr>
              <a:buSzPts val="3200"/>
              <a:buChar char="•"/>
            </a:pPr>
            <a:r>
              <a:rPr lang="en-NZ"/>
              <a:t>Concerned with the placement of blocks</a:t>
            </a:r>
            <a:endParaRPr/>
          </a:p>
          <a:p>
            <a:pPr indent="-342900" lvl="0" marL="342900" rtl="0" algn="l">
              <a:spcBef>
                <a:spcPts val="640"/>
              </a:spcBef>
              <a:spcAft>
                <a:spcPts val="0"/>
              </a:spcAft>
              <a:buClr>
                <a:schemeClr val="dk1"/>
              </a:buClr>
              <a:buSzPts val="3200"/>
              <a:buChar char="•"/>
            </a:pPr>
            <a:r>
              <a:rPr lang="en-NZ"/>
              <a:t>Concerned with buffering blocks in main memory</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NZ"/>
              <a:t>Basic I/O Supervisor</a:t>
            </a:r>
            <a:endParaRPr/>
          </a:p>
        </p:txBody>
      </p:sp>
      <p:sp>
        <p:nvSpPr>
          <p:cNvPr id="275" name="Google Shape;275;p16"/>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NZ"/>
              <a:t>Responsible for all file I/O initiation and termination.</a:t>
            </a:r>
            <a:endParaRPr/>
          </a:p>
          <a:p>
            <a:pPr indent="-342900" lvl="0" marL="342900" rtl="0" algn="l">
              <a:spcBef>
                <a:spcPts val="640"/>
              </a:spcBef>
              <a:spcAft>
                <a:spcPts val="0"/>
              </a:spcAft>
              <a:buClr>
                <a:schemeClr val="dk1"/>
              </a:buClr>
              <a:buSzPts val="3200"/>
              <a:buChar char="•"/>
            </a:pPr>
            <a:r>
              <a:rPr lang="en-NZ"/>
              <a:t>Control structures deal with</a:t>
            </a:r>
            <a:endParaRPr/>
          </a:p>
          <a:p>
            <a:pPr indent="-285750" lvl="1" marL="742950" rtl="0" algn="l">
              <a:spcBef>
                <a:spcPts val="560"/>
              </a:spcBef>
              <a:spcAft>
                <a:spcPts val="0"/>
              </a:spcAft>
              <a:buClr>
                <a:schemeClr val="dk1"/>
              </a:buClr>
              <a:buSzPts val="2800"/>
              <a:buFont typeface="Arial"/>
              <a:buChar char="•"/>
            </a:pPr>
            <a:r>
              <a:rPr lang="en-NZ"/>
              <a:t>Device I/O, </a:t>
            </a:r>
            <a:endParaRPr/>
          </a:p>
          <a:p>
            <a:pPr indent="-285750" lvl="1" marL="742950" rtl="0" algn="l">
              <a:spcBef>
                <a:spcPts val="560"/>
              </a:spcBef>
              <a:spcAft>
                <a:spcPts val="0"/>
              </a:spcAft>
              <a:buClr>
                <a:schemeClr val="dk1"/>
              </a:buClr>
              <a:buSzPts val="2800"/>
              <a:buFont typeface="Arial"/>
              <a:buChar char="•"/>
            </a:pPr>
            <a:r>
              <a:rPr lang="en-NZ"/>
              <a:t>Scheduling,</a:t>
            </a:r>
            <a:endParaRPr/>
          </a:p>
          <a:p>
            <a:pPr indent="-285750" lvl="1" marL="742950" rtl="0" algn="l">
              <a:spcBef>
                <a:spcPts val="560"/>
              </a:spcBef>
              <a:spcAft>
                <a:spcPts val="0"/>
              </a:spcAft>
              <a:buClr>
                <a:schemeClr val="dk1"/>
              </a:buClr>
              <a:buSzPts val="2800"/>
              <a:buFont typeface="Arial"/>
              <a:buChar char="•"/>
            </a:pPr>
            <a:r>
              <a:rPr lang="en-NZ"/>
              <a:t>File status.</a:t>
            </a:r>
            <a:endParaRPr/>
          </a:p>
          <a:p>
            <a:pPr indent="-342900" lvl="0" marL="342900" rtl="0" algn="l">
              <a:spcBef>
                <a:spcPts val="640"/>
              </a:spcBef>
              <a:spcAft>
                <a:spcPts val="0"/>
              </a:spcAft>
              <a:buClr>
                <a:schemeClr val="dk1"/>
              </a:buClr>
              <a:buSzPts val="3200"/>
              <a:buFont typeface="Arial"/>
              <a:buChar char="•"/>
            </a:pPr>
            <a:r>
              <a:rPr lang="en-NZ"/>
              <a:t>Selects and schedules I/O with the device</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NZ"/>
              <a:t>Logical I/O</a:t>
            </a:r>
            <a:endParaRPr/>
          </a:p>
        </p:txBody>
      </p:sp>
      <p:sp>
        <p:nvSpPr>
          <p:cNvPr id="282" name="Google Shape;282;p17"/>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NZ"/>
              <a:t>Enables users and applications to access records</a:t>
            </a:r>
            <a:endParaRPr/>
          </a:p>
          <a:p>
            <a:pPr indent="-342900" lvl="0" marL="342900" rtl="0" algn="l">
              <a:spcBef>
                <a:spcPts val="640"/>
              </a:spcBef>
              <a:spcAft>
                <a:spcPts val="0"/>
              </a:spcAft>
              <a:buClr>
                <a:schemeClr val="dk1"/>
              </a:buClr>
              <a:buSzPts val="3200"/>
              <a:buChar char="•"/>
            </a:pPr>
            <a:r>
              <a:rPr lang="en-NZ"/>
              <a:t>Provides general-purpose record I/O capability</a:t>
            </a:r>
            <a:endParaRPr/>
          </a:p>
          <a:p>
            <a:pPr indent="-342900" lvl="0" marL="342900" rtl="0" algn="l">
              <a:spcBef>
                <a:spcPts val="640"/>
              </a:spcBef>
              <a:spcAft>
                <a:spcPts val="0"/>
              </a:spcAft>
              <a:buClr>
                <a:schemeClr val="dk1"/>
              </a:buClr>
              <a:buSzPts val="3200"/>
              <a:buChar char="•"/>
            </a:pPr>
            <a:r>
              <a:rPr lang="en-NZ"/>
              <a:t>Maintains basic data about file</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NZ"/>
              <a:t>Access Method</a:t>
            </a:r>
            <a:endParaRPr/>
          </a:p>
        </p:txBody>
      </p:sp>
      <p:sp>
        <p:nvSpPr>
          <p:cNvPr id="289" name="Google Shape;289;p18"/>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NZ"/>
              <a:t>Closest to the user</a:t>
            </a:r>
            <a:endParaRPr/>
          </a:p>
          <a:p>
            <a:pPr indent="-342900" lvl="0" marL="342900" rtl="0" algn="l">
              <a:spcBef>
                <a:spcPts val="640"/>
              </a:spcBef>
              <a:spcAft>
                <a:spcPts val="0"/>
              </a:spcAft>
              <a:buClr>
                <a:schemeClr val="dk1"/>
              </a:buClr>
              <a:buSzPts val="3200"/>
              <a:buChar char="•"/>
            </a:pPr>
            <a:r>
              <a:rPr lang="en-NZ"/>
              <a:t>Reflect different file structures</a:t>
            </a:r>
            <a:endParaRPr/>
          </a:p>
          <a:p>
            <a:pPr indent="-342900" lvl="0" marL="342900" rtl="0" algn="l">
              <a:spcBef>
                <a:spcPts val="640"/>
              </a:spcBef>
              <a:spcAft>
                <a:spcPts val="0"/>
              </a:spcAft>
              <a:buClr>
                <a:schemeClr val="dk1"/>
              </a:buClr>
              <a:buSzPts val="3200"/>
              <a:buChar char="•"/>
            </a:pPr>
            <a:r>
              <a:rPr lang="en-NZ"/>
              <a:t>Provides a standard interface between applications and the file systems and devices that hold the data</a:t>
            </a:r>
            <a:endParaRPr/>
          </a:p>
          <a:p>
            <a:pPr indent="-342900" lvl="0" marL="342900" rtl="0" algn="l">
              <a:spcBef>
                <a:spcPts val="640"/>
              </a:spcBef>
              <a:spcAft>
                <a:spcPts val="0"/>
              </a:spcAft>
              <a:buClr>
                <a:schemeClr val="dk1"/>
              </a:buClr>
              <a:buSzPts val="3200"/>
              <a:buChar char="•"/>
            </a:pPr>
            <a:r>
              <a:rPr lang="en-NZ"/>
              <a:t>Access method varies depending on the ways to access and process data for the device.</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9"/>
          <p:cNvSpPr txBox="1"/>
          <p:nvPr>
            <p:ph type="title"/>
          </p:nvPr>
        </p:nvSpPr>
        <p:spPr>
          <a:xfrm>
            <a:off x="1066800" y="274638"/>
            <a:ext cx="7620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NZ"/>
              <a:t>Elements of </a:t>
            </a:r>
            <a:br>
              <a:rPr lang="en-NZ"/>
            </a:br>
            <a:r>
              <a:rPr lang="en-NZ"/>
              <a:t>File Management</a:t>
            </a:r>
            <a:endParaRPr/>
          </a:p>
        </p:txBody>
      </p:sp>
      <p:pic>
        <p:nvPicPr>
          <p:cNvPr descr="Fig12_02.gif" id="296" name="Google Shape;296;p19"/>
          <p:cNvPicPr preferRelativeResize="0"/>
          <p:nvPr>
            <p:ph idx="1" type="body"/>
          </p:nvPr>
        </p:nvPicPr>
        <p:blipFill rotWithShape="1">
          <a:blip r:embed="rId3">
            <a:alphaModFix/>
          </a:blip>
          <a:srcRect b="0" l="0" r="0" t="0"/>
          <a:stretch/>
        </p:blipFill>
        <p:spPr>
          <a:xfrm>
            <a:off x="865423" y="1600200"/>
            <a:ext cx="7755299" cy="5181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NZ"/>
              <a:t>Roadmap</a:t>
            </a:r>
            <a:endParaRPr/>
          </a:p>
        </p:txBody>
      </p:sp>
      <p:sp>
        <p:nvSpPr>
          <p:cNvPr id="176" name="Google Shape;176;p2"/>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366092"/>
              </a:buClr>
              <a:buSzPts val="3200"/>
              <a:buChar char="•"/>
            </a:pPr>
            <a:r>
              <a:rPr lang="en-NZ">
                <a:solidFill>
                  <a:srgbClr val="366092"/>
                </a:solidFill>
              </a:rPr>
              <a:t>Overview</a:t>
            </a:r>
            <a:endParaRPr/>
          </a:p>
          <a:p>
            <a:pPr indent="-342900" lvl="0" marL="342900" rtl="0" algn="l">
              <a:spcBef>
                <a:spcPts val="480"/>
              </a:spcBef>
              <a:spcAft>
                <a:spcPts val="0"/>
              </a:spcAft>
              <a:buClr>
                <a:schemeClr val="dk1"/>
              </a:buClr>
              <a:buSzPts val="2400"/>
              <a:buChar char="•"/>
            </a:pPr>
            <a:r>
              <a:rPr lang="en-NZ" sz="2400"/>
              <a:t>File organisation and Access</a:t>
            </a:r>
            <a:endParaRPr/>
          </a:p>
          <a:p>
            <a:pPr indent="-342900" lvl="0" marL="342900" rtl="0" algn="l">
              <a:spcBef>
                <a:spcPts val="480"/>
              </a:spcBef>
              <a:spcAft>
                <a:spcPts val="0"/>
              </a:spcAft>
              <a:buClr>
                <a:schemeClr val="dk1"/>
              </a:buClr>
              <a:buSzPts val="2400"/>
              <a:buChar char="•"/>
            </a:pPr>
            <a:r>
              <a:rPr lang="en-NZ" sz="2400"/>
              <a:t>File Directories</a:t>
            </a:r>
            <a:endParaRPr/>
          </a:p>
          <a:p>
            <a:pPr indent="-342900" lvl="0" marL="342900" rtl="0" algn="l">
              <a:spcBef>
                <a:spcPts val="480"/>
              </a:spcBef>
              <a:spcAft>
                <a:spcPts val="0"/>
              </a:spcAft>
              <a:buClr>
                <a:schemeClr val="dk1"/>
              </a:buClr>
              <a:buSzPts val="2400"/>
              <a:buChar char="•"/>
            </a:pPr>
            <a:r>
              <a:rPr lang="en-NZ" sz="2400"/>
              <a:t>File Sharing</a:t>
            </a:r>
            <a:endParaRPr/>
          </a:p>
          <a:p>
            <a:pPr indent="-342900" lvl="0" marL="342900" rtl="0" algn="l">
              <a:spcBef>
                <a:spcPts val="480"/>
              </a:spcBef>
              <a:spcAft>
                <a:spcPts val="0"/>
              </a:spcAft>
              <a:buClr>
                <a:schemeClr val="dk1"/>
              </a:buClr>
              <a:buSzPts val="2400"/>
              <a:buChar char="•"/>
            </a:pPr>
            <a:r>
              <a:rPr lang="en-NZ" sz="2400"/>
              <a:t>Record Blocking</a:t>
            </a:r>
            <a:endParaRPr sz="2400"/>
          </a:p>
          <a:p>
            <a:pPr indent="-342900" lvl="0" marL="342900" rtl="0" algn="l">
              <a:spcBef>
                <a:spcPts val="480"/>
              </a:spcBef>
              <a:spcAft>
                <a:spcPts val="0"/>
              </a:spcAft>
              <a:buClr>
                <a:schemeClr val="dk1"/>
              </a:buClr>
              <a:buSzPts val="2400"/>
              <a:buChar char="•"/>
            </a:pPr>
            <a:r>
              <a:rPr lang="en-NZ" sz="2400"/>
              <a:t>Secondary Storage Management</a:t>
            </a:r>
            <a:endParaRPr/>
          </a:p>
          <a:p>
            <a:pPr indent="-342900" lvl="0" marL="342900" rtl="0" algn="l">
              <a:spcBef>
                <a:spcPts val="480"/>
              </a:spcBef>
              <a:spcAft>
                <a:spcPts val="0"/>
              </a:spcAft>
              <a:buClr>
                <a:schemeClr val="dk1"/>
              </a:buClr>
              <a:buSzPts val="2400"/>
              <a:buChar char="•"/>
            </a:pPr>
            <a:r>
              <a:rPr lang="en-NZ" sz="2400"/>
              <a:t>File System Security</a:t>
            </a:r>
            <a:endParaRPr/>
          </a:p>
          <a:p>
            <a:pPr indent="-342900" lvl="0" marL="342900" rtl="0" algn="l">
              <a:spcBef>
                <a:spcPts val="480"/>
              </a:spcBef>
              <a:spcAft>
                <a:spcPts val="0"/>
              </a:spcAft>
              <a:buClr>
                <a:schemeClr val="dk1"/>
              </a:buClr>
              <a:buSzPts val="2400"/>
              <a:buChar char="•"/>
            </a:pPr>
            <a:r>
              <a:rPr lang="en-NZ" sz="2400"/>
              <a:t>Unix File Management</a:t>
            </a:r>
            <a:endParaRPr/>
          </a:p>
          <a:p>
            <a:pPr indent="-342900" lvl="0" marL="342900" rtl="0" algn="l">
              <a:spcBef>
                <a:spcPts val="480"/>
              </a:spcBef>
              <a:spcAft>
                <a:spcPts val="0"/>
              </a:spcAft>
              <a:buClr>
                <a:schemeClr val="dk1"/>
              </a:buClr>
              <a:buSzPts val="2400"/>
              <a:buChar char="•"/>
            </a:pPr>
            <a:r>
              <a:rPr lang="en-NZ" sz="2400"/>
              <a:t>Linux Virtual File System</a:t>
            </a:r>
            <a:endParaRPr/>
          </a:p>
          <a:p>
            <a:pPr indent="-342900" lvl="0" marL="342900" rtl="0" algn="l">
              <a:spcBef>
                <a:spcPts val="480"/>
              </a:spcBef>
              <a:spcAft>
                <a:spcPts val="0"/>
              </a:spcAft>
              <a:buClr>
                <a:schemeClr val="dk1"/>
              </a:buClr>
              <a:buSzPts val="2400"/>
              <a:buChar char="•"/>
            </a:pPr>
            <a:r>
              <a:rPr lang="en-NZ" sz="2400"/>
              <a:t>Windows File System</a:t>
            </a:r>
            <a:endParaRPr/>
          </a:p>
        </p:txBody>
      </p:sp>
      <p:cxnSp>
        <p:nvCxnSpPr>
          <p:cNvPr id="177" name="Google Shape;177;p2"/>
          <p:cNvCxnSpPr/>
          <p:nvPr/>
        </p:nvCxnSpPr>
        <p:spPr>
          <a:xfrm>
            <a:off x="152400" y="1903412"/>
            <a:ext cx="685800" cy="1588"/>
          </a:xfrm>
          <a:prstGeom prst="straightConnector1">
            <a:avLst/>
          </a:prstGeom>
          <a:noFill/>
          <a:ln cap="flat" cmpd="sng" w="76200">
            <a:solidFill>
              <a:schemeClr val="accent5"/>
            </a:solidFill>
            <a:prstDash val="solid"/>
            <a:round/>
            <a:headEnd len="sm" w="sm" type="none"/>
            <a:tailEnd len="med" w="med" type="stealth"/>
          </a:ln>
          <a:effectLst>
            <a:outerShdw blurRad="40000" rotWithShape="0" dir="5400000" dist="23000">
              <a:srgbClr val="000000">
                <a:alpha val="34901"/>
              </a:srgbClr>
            </a:outerShdw>
          </a:effectLst>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NZ"/>
              <a:t>Roadmap</a:t>
            </a:r>
            <a:endParaRPr/>
          </a:p>
        </p:txBody>
      </p:sp>
      <p:sp>
        <p:nvSpPr>
          <p:cNvPr id="303" name="Google Shape;303;p20"/>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NZ" sz="2400"/>
              <a:t>Overview</a:t>
            </a:r>
            <a:endParaRPr/>
          </a:p>
          <a:p>
            <a:pPr indent="-342900" lvl="0" marL="342900" rtl="0" algn="l">
              <a:spcBef>
                <a:spcPts val="640"/>
              </a:spcBef>
              <a:spcAft>
                <a:spcPts val="0"/>
              </a:spcAft>
              <a:buClr>
                <a:srgbClr val="366092"/>
              </a:buClr>
              <a:buSzPts val="3200"/>
              <a:buChar char="•"/>
            </a:pPr>
            <a:r>
              <a:rPr lang="en-NZ">
                <a:solidFill>
                  <a:srgbClr val="366092"/>
                </a:solidFill>
              </a:rPr>
              <a:t>File organisation and Access</a:t>
            </a:r>
            <a:endParaRPr/>
          </a:p>
          <a:p>
            <a:pPr indent="-342900" lvl="0" marL="342900" rtl="0" algn="l">
              <a:spcBef>
                <a:spcPts val="480"/>
              </a:spcBef>
              <a:spcAft>
                <a:spcPts val="0"/>
              </a:spcAft>
              <a:buClr>
                <a:schemeClr val="dk1"/>
              </a:buClr>
              <a:buSzPts val="2400"/>
              <a:buChar char="•"/>
            </a:pPr>
            <a:r>
              <a:rPr lang="en-NZ" sz="2400"/>
              <a:t>File Directories</a:t>
            </a:r>
            <a:endParaRPr/>
          </a:p>
          <a:p>
            <a:pPr indent="-342900" lvl="0" marL="342900" rtl="0" algn="l">
              <a:spcBef>
                <a:spcPts val="480"/>
              </a:spcBef>
              <a:spcAft>
                <a:spcPts val="0"/>
              </a:spcAft>
              <a:buClr>
                <a:schemeClr val="dk1"/>
              </a:buClr>
              <a:buSzPts val="2400"/>
              <a:buChar char="•"/>
            </a:pPr>
            <a:r>
              <a:rPr lang="en-NZ" sz="2400"/>
              <a:t>File Sharing</a:t>
            </a:r>
            <a:endParaRPr/>
          </a:p>
          <a:p>
            <a:pPr indent="-342900" lvl="0" marL="342900" rtl="0" algn="l">
              <a:spcBef>
                <a:spcPts val="480"/>
              </a:spcBef>
              <a:spcAft>
                <a:spcPts val="0"/>
              </a:spcAft>
              <a:buClr>
                <a:schemeClr val="dk1"/>
              </a:buClr>
              <a:buSzPts val="2400"/>
              <a:buChar char="•"/>
            </a:pPr>
            <a:r>
              <a:rPr lang="en-NZ" sz="2400"/>
              <a:t>Record Blocking</a:t>
            </a:r>
            <a:endParaRPr/>
          </a:p>
          <a:p>
            <a:pPr indent="-342900" lvl="0" marL="342900" rtl="0" algn="l">
              <a:spcBef>
                <a:spcPts val="480"/>
              </a:spcBef>
              <a:spcAft>
                <a:spcPts val="0"/>
              </a:spcAft>
              <a:buClr>
                <a:schemeClr val="dk1"/>
              </a:buClr>
              <a:buSzPts val="2400"/>
              <a:buChar char="•"/>
            </a:pPr>
            <a:r>
              <a:rPr lang="en-NZ" sz="2400"/>
              <a:t>Secondary Storage Management</a:t>
            </a:r>
            <a:endParaRPr/>
          </a:p>
          <a:p>
            <a:pPr indent="-342900" lvl="0" marL="342900" rtl="0" algn="l">
              <a:spcBef>
                <a:spcPts val="480"/>
              </a:spcBef>
              <a:spcAft>
                <a:spcPts val="0"/>
              </a:spcAft>
              <a:buClr>
                <a:schemeClr val="dk1"/>
              </a:buClr>
              <a:buSzPts val="2400"/>
              <a:buChar char="•"/>
            </a:pPr>
            <a:r>
              <a:rPr lang="en-NZ" sz="2400"/>
              <a:t>File System Security</a:t>
            </a:r>
            <a:endParaRPr/>
          </a:p>
          <a:p>
            <a:pPr indent="-342900" lvl="0" marL="342900" rtl="0" algn="l">
              <a:spcBef>
                <a:spcPts val="480"/>
              </a:spcBef>
              <a:spcAft>
                <a:spcPts val="0"/>
              </a:spcAft>
              <a:buClr>
                <a:schemeClr val="dk1"/>
              </a:buClr>
              <a:buSzPts val="2400"/>
              <a:buChar char="•"/>
            </a:pPr>
            <a:r>
              <a:rPr lang="en-NZ" sz="2400"/>
              <a:t>Unix File Management</a:t>
            </a:r>
            <a:endParaRPr/>
          </a:p>
          <a:p>
            <a:pPr indent="-342900" lvl="0" marL="342900" rtl="0" algn="l">
              <a:spcBef>
                <a:spcPts val="480"/>
              </a:spcBef>
              <a:spcAft>
                <a:spcPts val="0"/>
              </a:spcAft>
              <a:buClr>
                <a:schemeClr val="dk1"/>
              </a:buClr>
              <a:buSzPts val="2400"/>
              <a:buChar char="•"/>
            </a:pPr>
            <a:r>
              <a:rPr lang="en-NZ" sz="2400"/>
              <a:t>Linux Virtual File System</a:t>
            </a:r>
            <a:endParaRPr/>
          </a:p>
          <a:p>
            <a:pPr indent="-342900" lvl="0" marL="342900" rtl="0" algn="l">
              <a:spcBef>
                <a:spcPts val="480"/>
              </a:spcBef>
              <a:spcAft>
                <a:spcPts val="0"/>
              </a:spcAft>
              <a:buClr>
                <a:schemeClr val="dk1"/>
              </a:buClr>
              <a:buSzPts val="2400"/>
              <a:buChar char="•"/>
            </a:pPr>
            <a:r>
              <a:rPr lang="en-NZ" sz="2400"/>
              <a:t>Windows File System</a:t>
            </a:r>
            <a:endParaRPr/>
          </a:p>
        </p:txBody>
      </p:sp>
      <p:cxnSp>
        <p:nvCxnSpPr>
          <p:cNvPr id="304" name="Google Shape;304;p20"/>
          <p:cNvCxnSpPr/>
          <p:nvPr/>
        </p:nvCxnSpPr>
        <p:spPr>
          <a:xfrm>
            <a:off x="152400" y="2436812"/>
            <a:ext cx="685800" cy="1588"/>
          </a:xfrm>
          <a:prstGeom prst="straightConnector1">
            <a:avLst/>
          </a:prstGeom>
          <a:noFill/>
          <a:ln cap="flat" cmpd="sng" w="76200">
            <a:solidFill>
              <a:schemeClr val="accent5"/>
            </a:solidFill>
            <a:prstDash val="solid"/>
            <a:round/>
            <a:headEnd len="sm" w="sm" type="none"/>
            <a:tailEnd len="med" w="med" type="stealth"/>
          </a:ln>
          <a:effectLst>
            <a:outerShdw blurRad="40000" rotWithShape="0" dir="5400000" dist="23000">
              <a:srgbClr val="000000">
                <a:alpha val="34901"/>
              </a:srgbClr>
            </a:outerShdw>
          </a:effectLst>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NZ"/>
              <a:t>File Organization</a:t>
            </a:r>
            <a:endParaRPr/>
          </a:p>
        </p:txBody>
      </p:sp>
      <p:sp>
        <p:nvSpPr>
          <p:cNvPr id="311" name="Google Shape;311;p21"/>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NZ"/>
              <a:t>File Management Referring to the logical structure of records</a:t>
            </a:r>
            <a:endParaRPr/>
          </a:p>
          <a:p>
            <a:pPr indent="-285750" lvl="1" marL="742950" rtl="0" algn="l">
              <a:spcBef>
                <a:spcPts val="560"/>
              </a:spcBef>
              <a:spcAft>
                <a:spcPts val="0"/>
              </a:spcAft>
              <a:buClr>
                <a:schemeClr val="dk1"/>
              </a:buClr>
              <a:buSzPts val="2800"/>
              <a:buChar char="–"/>
            </a:pPr>
            <a:r>
              <a:rPr lang="en-NZ"/>
              <a:t>Physical organization discussed later</a:t>
            </a:r>
            <a:endParaRPr/>
          </a:p>
          <a:p>
            <a:pPr indent="-342900" lvl="0" marL="342900" rtl="0" algn="l">
              <a:spcBef>
                <a:spcPts val="640"/>
              </a:spcBef>
              <a:spcAft>
                <a:spcPts val="0"/>
              </a:spcAft>
              <a:buClr>
                <a:schemeClr val="dk1"/>
              </a:buClr>
              <a:buSzPts val="3200"/>
              <a:buChar char="•"/>
            </a:pPr>
            <a:r>
              <a:rPr lang="en-NZ"/>
              <a:t>Determined by the </a:t>
            </a:r>
            <a:r>
              <a:rPr b="1" i="1" lang="en-NZ"/>
              <a:t>way</a:t>
            </a:r>
            <a:r>
              <a:rPr i="1" lang="en-NZ"/>
              <a:t> </a:t>
            </a:r>
            <a:r>
              <a:rPr lang="en-NZ"/>
              <a:t>in which files are accessed</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NZ"/>
              <a:t>Criteria for </a:t>
            </a:r>
            <a:br>
              <a:rPr lang="en-NZ"/>
            </a:br>
            <a:r>
              <a:rPr lang="en-NZ"/>
              <a:t>File Organization</a:t>
            </a:r>
            <a:endParaRPr/>
          </a:p>
        </p:txBody>
      </p:sp>
      <p:sp>
        <p:nvSpPr>
          <p:cNvPr id="318" name="Google Shape;318;p22"/>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NZ"/>
              <a:t>Important criteria include:</a:t>
            </a:r>
            <a:endParaRPr/>
          </a:p>
          <a:p>
            <a:pPr indent="-285750" lvl="1" marL="742950" rtl="0" algn="l">
              <a:spcBef>
                <a:spcPts val="560"/>
              </a:spcBef>
              <a:spcAft>
                <a:spcPts val="0"/>
              </a:spcAft>
              <a:buClr>
                <a:schemeClr val="dk1"/>
              </a:buClr>
              <a:buSzPts val="2800"/>
              <a:buChar char="–"/>
            </a:pPr>
            <a:r>
              <a:rPr lang="en-NZ"/>
              <a:t>Short access time</a:t>
            </a:r>
            <a:endParaRPr/>
          </a:p>
          <a:p>
            <a:pPr indent="-285750" lvl="1" marL="742950" rtl="0" algn="l">
              <a:spcBef>
                <a:spcPts val="560"/>
              </a:spcBef>
              <a:spcAft>
                <a:spcPts val="0"/>
              </a:spcAft>
              <a:buClr>
                <a:schemeClr val="dk1"/>
              </a:buClr>
              <a:buSzPts val="2800"/>
              <a:buChar char="–"/>
            </a:pPr>
            <a:r>
              <a:rPr lang="en-NZ"/>
              <a:t>Ease of update</a:t>
            </a:r>
            <a:endParaRPr/>
          </a:p>
          <a:p>
            <a:pPr indent="-285750" lvl="1" marL="742950" rtl="0" algn="l">
              <a:spcBef>
                <a:spcPts val="560"/>
              </a:spcBef>
              <a:spcAft>
                <a:spcPts val="0"/>
              </a:spcAft>
              <a:buClr>
                <a:schemeClr val="dk1"/>
              </a:buClr>
              <a:buSzPts val="2800"/>
              <a:buChar char="–"/>
            </a:pPr>
            <a:r>
              <a:rPr lang="en-NZ"/>
              <a:t>Economy of storage</a:t>
            </a:r>
            <a:endParaRPr/>
          </a:p>
          <a:p>
            <a:pPr indent="-285750" lvl="1" marL="742950" rtl="0" algn="l">
              <a:spcBef>
                <a:spcPts val="560"/>
              </a:spcBef>
              <a:spcAft>
                <a:spcPts val="0"/>
              </a:spcAft>
              <a:buClr>
                <a:schemeClr val="dk1"/>
              </a:buClr>
              <a:buSzPts val="2800"/>
              <a:buChar char="–"/>
            </a:pPr>
            <a:r>
              <a:rPr lang="en-NZ"/>
              <a:t>Simple maintenance</a:t>
            </a:r>
            <a:endParaRPr/>
          </a:p>
          <a:p>
            <a:pPr indent="-285750" lvl="1" marL="742950" rtl="0" algn="l">
              <a:spcBef>
                <a:spcPts val="560"/>
              </a:spcBef>
              <a:spcAft>
                <a:spcPts val="0"/>
              </a:spcAft>
              <a:buClr>
                <a:schemeClr val="dk1"/>
              </a:buClr>
              <a:buSzPts val="2800"/>
              <a:buChar char="–"/>
            </a:pPr>
            <a:r>
              <a:rPr lang="en-NZ"/>
              <a:t>Reliability</a:t>
            </a:r>
            <a:endParaRPr/>
          </a:p>
          <a:p>
            <a:pPr indent="-342900" lvl="0" marL="342900" rtl="0" algn="l">
              <a:spcBef>
                <a:spcPts val="640"/>
              </a:spcBef>
              <a:spcAft>
                <a:spcPts val="0"/>
              </a:spcAft>
              <a:buClr>
                <a:schemeClr val="dk1"/>
              </a:buClr>
              <a:buSzPts val="3200"/>
              <a:buChar char="•"/>
            </a:pPr>
            <a:r>
              <a:rPr lang="en-NZ"/>
              <a:t>Priority will differ depending on the use (e.g. read-only CD vs Hard Drive)</a:t>
            </a:r>
            <a:endParaRPr/>
          </a:p>
          <a:p>
            <a:pPr indent="-285750" lvl="1" marL="742950" rtl="0" algn="l">
              <a:spcBef>
                <a:spcPts val="560"/>
              </a:spcBef>
              <a:spcAft>
                <a:spcPts val="0"/>
              </a:spcAft>
              <a:buClr>
                <a:schemeClr val="dk1"/>
              </a:buClr>
              <a:buSzPts val="2800"/>
              <a:buChar char="–"/>
            </a:pPr>
            <a:r>
              <a:rPr lang="en-NZ"/>
              <a:t>Some may even conflict</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NZ"/>
              <a:t>File Organisation </a:t>
            </a:r>
            <a:br>
              <a:rPr lang="en-NZ"/>
            </a:br>
            <a:r>
              <a:rPr lang="en-NZ"/>
              <a:t>Types</a:t>
            </a:r>
            <a:endParaRPr/>
          </a:p>
        </p:txBody>
      </p:sp>
      <p:sp>
        <p:nvSpPr>
          <p:cNvPr id="325" name="Google Shape;325;p23"/>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NZ"/>
              <a:t>Many exist, but usually variations of:</a:t>
            </a:r>
            <a:endParaRPr/>
          </a:p>
          <a:p>
            <a:pPr indent="-285750" lvl="1" marL="742950" rtl="0" algn="l">
              <a:spcBef>
                <a:spcPts val="560"/>
              </a:spcBef>
              <a:spcAft>
                <a:spcPts val="0"/>
              </a:spcAft>
              <a:buClr>
                <a:schemeClr val="dk1"/>
              </a:buClr>
              <a:buSzPts val="2800"/>
              <a:buChar char="–"/>
            </a:pPr>
            <a:r>
              <a:rPr lang="en-NZ"/>
              <a:t>Pile</a:t>
            </a:r>
            <a:endParaRPr/>
          </a:p>
          <a:p>
            <a:pPr indent="-285750" lvl="1" marL="742950" rtl="0" algn="l">
              <a:spcBef>
                <a:spcPts val="560"/>
              </a:spcBef>
              <a:spcAft>
                <a:spcPts val="0"/>
              </a:spcAft>
              <a:buClr>
                <a:schemeClr val="dk1"/>
              </a:buClr>
              <a:buSzPts val="2800"/>
              <a:buChar char="–"/>
            </a:pPr>
            <a:r>
              <a:rPr lang="en-NZ"/>
              <a:t>Sequential file</a:t>
            </a:r>
            <a:endParaRPr/>
          </a:p>
          <a:p>
            <a:pPr indent="-285750" lvl="1" marL="742950" rtl="0" algn="l">
              <a:spcBef>
                <a:spcPts val="560"/>
              </a:spcBef>
              <a:spcAft>
                <a:spcPts val="0"/>
              </a:spcAft>
              <a:buClr>
                <a:schemeClr val="dk1"/>
              </a:buClr>
              <a:buSzPts val="2800"/>
              <a:buChar char="–"/>
            </a:pPr>
            <a:r>
              <a:rPr lang="en-NZ"/>
              <a:t>Indexed sequential file</a:t>
            </a:r>
            <a:endParaRPr/>
          </a:p>
          <a:p>
            <a:pPr indent="-285750" lvl="1" marL="742950" rtl="0" algn="l">
              <a:spcBef>
                <a:spcPts val="560"/>
              </a:spcBef>
              <a:spcAft>
                <a:spcPts val="0"/>
              </a:spcAft>
              <a:buClr>
                <a:schemeClr val="dk1"/>
              </a:buClr>
              <a:buSzPts val="2800"/>
              <a:buChar char="–"/>
            </a:pPr>
            <a:r>
              <a:rPr lang="en-NZ"/>
              <a:t>Indexed file</a:t>
            </a:r>
            <a:endParaRPr/>
          </a:p>
          <a:p>
            <a:pPr indent="-285750" lvl="1" marL="742950" rtl="0" algn="l">
              <a:spcBef>
                <a:spcPts val="560"/>
              </a:spcBef>
              <a:spcAft>
                <a:spcPts val="0"/>
              </a:spcAft>
              <a:buClr>
                <a:schemeClr val="dk1"/>
              </a:buClr>
              <a:buSzPts val="2800"/>
              <a:buChar char="–"/>
            </a:pPr>
            <a:r>
              <a:rPr lang="en-NZ"/>
              <a:t>Direct, or hashed, file</a:t>
            </a:r>
            <a:endParaRPr/>
          </a:p>
          <a:p>
            <a:pPr indent="-107950" lvl="1" marL="742950" rtl="0" algn="l">
              <a:spcBef>
                <a:spcPts val="560"/>
              </a:spcBef>
              <a:spcAft>
                <a:spcPts val="0"/>
              </a:spcAft>
              <a:buClr>
                <a:schemeClr val="dk1"/>
              </a:buClr>
              <a:buSzPts val="28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NZ"/>
              <a:t>The Pile</a:t>
            </a:r>
            <a:endParaRPr/>
          </a:p>
        </p:txBody>
      </p:sp>
      <p:sp>
        <p:nvSpPr>
          <p:cNvPr id="332" name="Google Shape;332;p24"/>
          <p:cNvSpPr txBox="1"/>
          <p:nvPr>
            <p:ph idx="1" type="body"/>
          </p:nvPr>
        </p:nvSpPr>
        <p:spPr>
          <a:xfrm>
            <a:off x="457200" y="1447800"/>
            <a:ext cx="6248400" cy="4953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NZ"/>
              <a:t>Data are collected in the order they arrive</a:t>
            </a:r>
            <a:endParaRPr/>
          </a:p>
          <a:p>
            <a:pPr indent="-285750" lvl="1" marL="742950" rtl="0" algn="l">
              <a:spcBef>
                <a:spcPts val="560"/>
              </a:spcBef>
              <a:spcAft>
                <a:spcPts val="0"/>
              </a:spcAft>
              <a:buClr>
                <a:schemeClr val="dk1"/>
              </a:buClr>
              <a:buSzPts val="2800"/>
              <a:buChar char="–"/>
            </a:pPr>
            <a:r>
              <a:rPr lang="en-NZ"/>
              <a:t>No structure</a:t>
            </a:r>
            <a:endParaRPr/>
          </a:p>
          <a:p>
            <a:pPr indent="-342900" lvl="0" marL="342900" rtl="0" algn="l">
              <a:spcBef>
                <a:spcPts val="640"/>
              </a:spcBef>
              <a:spcAft>
                <a:spcPts val="0"/>
              </a:spcAft>
              <a:buClr>
                <a:schemeClr val="dk1"/>
              </a:buClr>
              <a:buSzPts val="3200"/>
              <a:buChar char="•"/>
            </a:pPr>
            <a:r>
              <a:rPr lang="en-NZ"/>
              <a:t>Purpose is to accumulate a mass of data and save it</a:t>
            </a:r>
            <a:endParaRPr/>
          </a:p>
          <a:p>
            <a:pPr indent="-342900" lvl="0" marL="342900" rtl="0" algn="l">
              <a:spcBef>
                <a:spcPts val="640"/>
              </a:spcBef>
              <a:spcAft>
                <a:spcPts val="0"/>
              </a:spcAft>
              <a:buClr>
                <a:schemeClr val="dk1"/>
              </a:buClr>
              <a:buSzPts val="3200"/>
              <a:buChar char="•"/>
            </a:pPr>
            <a:r>
              <a:rPr lang="en-NZ"/>
              <a:t>Records may have different fields</a:t>
            </a:r>
            <a:endParaRPr/>
          </a:p>
          <a:p>
            <a:pPr indent="-342900" lvl="0" marL="342900" rtl="0" algn="l">
              <a:spcBef>
                <a:spcPts val="640"/>
              </a:spcBef>
              <a:spcAft>
                <a:spcPts val="0"/>
              </a:spcAft>
              <a:buClr>
                <a:schemeClr val="dk1"/>
              </a:buClr>
              <a:buSzPts val="3200"/>
              <a:buChar char="•"/>
            </a:pPr>
            <a:r>
              <a:rPr lang="en-NZ"/>
              <a:t>Record access is by exhaustive search</a:t>
            </a:r>
            <a:endParaRPr/>
          </a:p>
        </p:txBody>
      </p:sp>
      <p:pic>
        <p:nvPicPr>
          <p:cNvPr descr="Fig12_03a.gif" id="333" name="Google Shape;333;p24"/>
          <p:cNvPicPr preferRelativeResize="0"/>
          <p:nvPr/>
        </p:nvPicPr>
        <p:blipFill rotWithShape="1">
          <a:blip r:embed="rId3">
            <a:alphaModFix/>
          </a:blip>
          <a:srcRect b="0" l="0" r="0" t="0"/>
          <a:stretch/>
        </p:blipFill>
        <p:spPr>
          <a:xfrm>
            <a:off x="6558413" y="1295401"/>
            <a:ext cx="2585586" cy="32003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NZ"/>
              <a:t>The Sequential File</a:t>
            </a:r>
            <a:endParaRPr/>
          </a:p>
        </p:txBody>
      </p:sp>
      <p:sp>
        <p:nvSpPr>
          <p:cNvPr id="340" name="Google Shape;340;p25"/>
          <p:cNvSpPr txBox="1"/>
          <p:nvPr>
            <p:ph idx="1" type="body"/>
          </p:nvPr>
        </p:nvSpPr>
        <p:spPr>
          <a:xfrm>
            <a:off x="457200" y="1600200"/>
            <a:ext cx="5486400" cy="4953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Char char="•"/>
            </a:pPr>
            <a:r>
              <a:rPr lang="en-NZ" sz="2800"/>
              <a:t>Fixed format used for records</a:t>
            </a:r>
            <a:endParaRPr/>
          </a:p>
          <a:p>
            <a:pPr indent="-342900" lvl="0" marL="342900" rtl="0" algn="l">
              <a:spcBef>
                <a:spcPts val="560"/>
              </a:spcBef>
              <a:spcAft>
                <a:spcPts val="0"/>
              </a:spcAft>
              <a:buClr>
                <a:schemeClr val="dk1"/>
              </a:buClr>
              <a:buSzPts val="2800"/>
              <a:buChar char="•"/>
            </a:pPr>
            <a:r>
              <a:rPr lang="en-NZ" sz="2800"/>
              <a:t>Records are the same length</a:t>
            </a:r>
            <a:endParaRPr/>
          </a:p>
          <a:p>
            <a:pPr indent="-342900" lvl="0" marL="342900" rtl="0" algn="l">
              <a:spcBef>
                <a:spcPts val="560"/>
              </a:spcBef>
              <a:spcAft>
                <a:spcPts val="0"/>
              </a:spcAft>
              <a:buClr>
                <a:schemeClr val="dk1"/>
              </a:buClr>
              <a:buSzPts val="2800"/>
              <a:buChar char="•"/>
            </a:pPr>
            <a:r>
              <a:rPr lang="en-NZ" sz="2800"/>
              <a:t>All fields the same (order and length)</a:t>
            </a:r>
            <a:endParaRPr/>
          </a:p>
          <a:p>
            <a:pPr indent="-342900" lvl="0" marL="342900" rtl="0" algn="l">
              <a:spcBef>
                <a:spcPts val="560"/>
              </a:spcBef>
              <a:spcAft>
                <a:spcPts val="0"/>
              </a:spcAft>
              <a:buClr>
                <a:schemeClr val="dk1"/>
              </a:buClr>
              <a:buSzPts val="2800"/>
              <a:buChar char="•"/>
            </a:pPr>
            <a:r>
              <a:rPr lang="en-NZ" sz="2800"/>
              <a:t>Field names and lengths are attributes of the file</a:t>
            </a:r>
            <a:endParaRPr/>
          </a:p>
          <a:p>
            <a:pPr indent="-342900" lvl="0" marL="342900" rtl="0" algn="l">
              <a:spcBef>
                <a:spcPts val="560"/>
              </a:spcBef>
              <a:spcAft>
                <a:spcPts val="0"/>
              </a:spcAft>
              <a:buClr>
                <a:schemeClr val="dk1"/>
              </a:buClr>
              <a:buSzPts val="2800"/>
              <a:buChar char="•"/>
            </a:pPr>
            <a:r>
              <a:rPr lang="en-NZ" sz="2800"/>
              <a:t>Key field</a:t>
            </a:r>
            <a:endParaRPr/>
          </a:p>
          <a:p>
            <a:pPr indent="-285750" lvl="1" marL="742950" rtl="0" algn="l">
              <a:spcBef>
                <a:spcPts val="480"/>
              </a:spcBef>
              <a:spcAft>
                <a:spcPts val="0"/>
              </a:spcAft>
              <a:buClr>
                <a:schemeClr val="dk1"/>
              </a:buClr>
              <a:buSzPts val="2400"/>
              <a:buChar char="–"/>
            </a:pPr>
            <a:r>
              <a:rPr lang="en-NZ" sz="2400"/>
              <a:t>Uniquely identifies the record</a:t>
            </a:r>
            <a:endParaRPr/>
          </a:p>
          <a:p>
            <a:pPr indent="-285750" lvl="1" marL="742950" rtl="0" algn="l">
              <a:spcBef>
                <a:spcPts val="480"/>
              </a:spcBef>
              <a:spcAft>
                <a:spcPts val="0"/>
              </a:spcAft>
              <a:buClr>
                <a:schemeClr val="dk1"/>
              </a:buClr>
              <a:buSzPts val="2400"/>
              <a:buChar char="–"/>
            </a:pPr>
            <a:r>
              <a:rPr lang="en-NZ" sz="2400"/>
              <a:t>Records are stored in key sequence</a:t>
            </a:r>
            <a:endParaRPr/>
          </a:p>
          <a:p>
            <a:pPr indent="-165100" lvl="0" marL="342900" rtl="0" algn="l">
              <a:spcBef>
                <a:spcPts val="560"/>
              </a:spcBef>
              <a:spcAft>
                <a:spcPts val="0"/>
              </a:spcAft>
              <a:buClr>
                <a:schemeClr val="dk1"/>
              </a:buClr>
              <a:buSzPts val="2800"/>
              <a:buNone/>
            </a:pPr>
            <a:r>
              <a:t/>
            </a:r>
            <a:endParaRPr sz="2800"/>
          </a:p>
        </p:txBody>
      </p:sp>
      <p:pic>
        <p:nvPicPr>
          <p:cNvPr descr="Fig12_03b.gif" id="341" name="Google Shape;341;p25"/>
          <p:cNvPicPr preferRelativeResize="0"/>
          <p:nvPr/>
        </p:nvPicPr>
        <p:blipFill rotWithShape="1">
          <a:blip r:embed="rId3">
            <a:alphaModFix/>
          </a:blip>
          <a:srcRect b="0" l="0" r="0" t="0"/>
          <a:stretch/>
        </p:blipFill>
        <p:spPr>
          <a:xfrm>
            <a:off x="6023918" y="1524000"/>
            <a:ext cx="3120081" cy="3810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NZ"/>
              <a:t>Indexed Sequential File</a:t>
            </a:r>
            <a:endParaRPr/>
          </a:p>
        </p:txBody>
      </p:sp>
      <p:sp>
        <p:nvSpPr>
          <p:cNvPr id="348" name="Google Shape;348;p26"/>
          <p:cNvSpPr txBox="1"/>
          <p:nvPr>
            <p:ph idx="1" type="body"/>
          </p:nvPr>
        </p:nvSpPr>
        <p:spPr>
          <a:xfrm>
            <a:off x="457200" y="1447800"/>
            <a:ext cx="5029200" cy="5105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Char char="•"/>
            </a:pPr>
            <a:r>
              <a:rPr lang="en-NZ" sz="2800"/>
              <a:t>Maintains the key characteristic of the sequential file: </a:t>
            </a:r>
            <a:endParaRPr/>
          </a:p>
          <a:p>
            <a:pPr indent="-285750" lvl="1" marL="742950" rtl="0" algn="l">
              <a:spcBef>
                <a:spcPts val="480"/>
              </a:spcBef>
              <a:spcAft>
                <a:spcPts val="0"/>
              </a:spcAft>
              <a:buClr>
                <a:schemeClr val="dk1"/>
              </a:buClr>
              <a:buSzPts val="2400"/>
              <a:buFont typeface="Arial"/>
              <a:buChar char="•"/>
            </a:pPr>
            <a:r>
              <a:rPr lang="en-NZ" sz="2400"/>
              <a:t> records are organized in sequence based on a key field.</a:t>
            </a:r>
            <a:endParaRPr/>
          </a:p>
          <a:p>
            <a:pPr indent="-342900" lvl="0" marL="342900" rtl="0" algn="l">
              <a:spcBef>
                <a:spcPts val="560"/>
              </a:spcBef>
              <a:spcAft>
                <a:spcPts val="0"/>
              </a:spcAft>
              <a:buClr>
                <a:schemeClr val="dk1"/>
              </a:buClr>
              <a:buSzPts val="2800"/>
              <a:buFont typeface="Arial"/>
              <a:buNone/>
            </a:pPr>
            <a:r>
              <a:rPr lang="en-NZ" sz="2800"/>
              <a:t>Two features are added: </a:t>
            </a:r>
            <a:endParaRPr/>
          </a:p>
          <a:p>
            <a:pPr indent="-285750" lvl="1" marL="742950" rtl="0" algn="l">
              <a:spcBef>
                <a:spcPts val="480"/>
              </a:spcBef>
              <a:spcAft>
                <a:spcPts val="0"/>
              </a:spcAft>
              <a:buClr>
                <a:schemeClr val="dk1"/>
              </a:buClr>
              <a:buSzPts val="2400"/>
              <a:buFont typeface="Arial"/>
              <a:buChar char="•"/>
            </a:pPr>
            <a:r>
              <a:rPr lang="en-NZ" sz="2400"/>
              <a:t> an index to the file to support random access,</a:t>
            </a:r>
            <a:endParaRPr/>
          </a:p>
          <a:p>
            <a:pPr indent="-285750" lvl="1" marL="742950" rtl="0" algn="l">
              <a:spcBef>
                <a:spcPts val="480"/>
              </a:spcBef>
              <a:spcAft>
                <a:spcPts val="0"/>
              </a:spcAft>
              <a:buClr>
                <a:schemeClr val="dk1"/>
              </a:buClr>
              <a:buSzPts val="2400"/>
              <a:buFont typeface="Arial"/>
              <a:buChar char="•"/>
            </a:pPr>
            <a:r>
              <a:rPr lang="en-NZ" sz="2400"/>
              <a:t> and an overflow file. </a:t>
            </a:r>
            <a:endParaRPr/>
          </a:p>
          <a:p>
            <a:pPr indent="-165100" lvl="0" marL="342900" rtl="0" algn="l">
              <a:spcBef>
                <a:spcPts val="560"/>
              </a:spcBef>
              <a:spcAft>
                <a:spcPts val="0"/>
              </a:spcAft>
              <a:buClr>
                <a:schemeClr val="dk1"/>
              </a:buClr>
              <a:buSzPts val="2800"/>
              <a:buNone/>
            </a:pPr>
            <a:r>
              <a:t/>
            </a:r>
            <a:endParaRPr sz="2800"/>
          </a:p>
        </p:txBody>
      </p:sp>
      <p:pic>
        <p:nvPicPr>
          <p:cNvPr descr="Fig12_03c.gif" id="349" name="Google Shape;349;p26"/>
          <p:cNvPicPr preferRelativeResize="0"/>
          <p:nvPr/>
        </p:nvPicPr>
        <p:blipFill rotWithShape="1">
          <a:blip r:embed="rId3">
            <a:alphaModFix/>
          </a:blip>
          <a:srcRect b="0" l="0" r="0" t="0"/>
          <a:stretch/>
        </p:blipFill>
        <p:spPr>
          <a:xfrm>
            <a:off x="5216979" y="990600"/>
            <a:ext cx="3927021" cy="42291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NZ"/>
              <a:t>Indexed File</a:t>
            </a:r>
            <a:endParaRPr/>
          </a:p>
        </p:txBody>
      </p:sp>
      <p:sp>
        <p:nvSpPr>
          <p:cNvPr id="356" name="Google Shape;356;p27"/>
          <p:cNvSpPr txBox="1"/>
          <p:nvPr>
            <p:ph idx="1" type="body"/>
          </p:nvPr>
        </p:nvSpPr>
        <p:spPr>
          <a:xfrm>
            <a:off x="457200" y="1371600"/>
            <a:ext cx="6096000" cy="5181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NZ"/>
              <a:t>Uses multiple indexes for different key fields</a:t>
            </a:r>
            <a:endParaRPr/>
          </a:p>
          <a:p>
            <a:pPr indent="-285750" lvl="1" marL="742950" rtl="0" algn="l">
              <a:spcBef>
                <a:spcPts val="560"/>
              </a:spcBef>
              <a:spcAft>
                <a:spcPts val="0"/>
              </a:spcAft>
              <a:buClr>
                <a:schemeClr val="dk1"/>
              </a:buClr>
              <a:buSzPts val="2800"/>
              <a:buChar char="–"/>
            </a:pPr>
            <a:r>
              <a:rPr lang="en-NZ"/>
              <a:t>May contain an exhaustive index that contains one entry for every record in the main file</a:t>
            </a:r>
            <a:endParaRPr/>
          </a:p>
          <a:p>
            <a:pPr indent="-285750" lvl="1" marL="742950" rtl="0" algn="l">
              <a:spcBef>
                <a:spcPts val="560"/>
              </a:spcBef>
              <a:spcAft>
                <a:spcPts val="0"/>
              </a:spcAft>
              <a:buClr>
                <a:schemeClr val="dk1"/>
              </a:buClr>
              <a:buSzPts val="2800"/>
              <a:buChar char="–"/>
            </a:pPr>
            <a:r>
              <a:rPr lang="en-NZ"/>
              <a:t>May contain a partial index</a:t>
            </a:r>
            <a:endParaRPr/>
          </a:p>
          <a:p>
            <a:pPr indent="-342900" lvl="0" marL="342900" rtl="0" algn="l">
              <a:spcBef>
                <a:spcPts val="640"/>
              </a:spcBef>
              <a:spcAft>
                <a:spcPts val="0"/>
              </a:spcAft>
              <a:buClr>
                <a:schemeClr val="dk1"/>
              </a:buClr>
              <a:buSzPts val="3200"/>
              <a:buChar char="•"/>
            </a:pPr>
            <a:r>
              <a:rPr lang="en-NZ"/>
              <a:t>When a new record is added to the main file, all of the index files must be updated.</a:t>
            </a:r>
            <a:endParaRPr/>
          </a:p>
        </p:txBody>
      </p:sp>
      <p:pic>
        <p:nvPicPr>
          <p:cNvPr descr="Fig12_03d.gif" id="357" name="Google Shape;357;p27"/>
          <p:cNvPicPr preferRelativeResize="0"/>
          <p:nvPr/>
        </p:nvPicPr>
        <p:blipFill rotWithShape="1">
          <a:blip r:embed="rId3">
            <a:alphaModFix/>
          </a:blip>
          <a:srcRect b="0" l="0" r="0" t="0"/>
          <a:stretch/>
        </p:blipFill>
        <p:spPr>
          <a:xfrm>
            <a:off x="6488404" y="1219200"/>
            <a:ext cx="2655596" cy="35814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NZ"/>
              <a:t>File Organization</a:t>
            </a:r>
            <a:endParaRPr/>
          </a:p>
        </p:txBody>
      </p:sp>
      <p:sp>
        <p:nvSpPr>
          <p:cNvPr id="364" name="Google Shape;364;p28"/>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NZ"/>
              <a:t>Access directly any block of a known address.</a:t>
            </a:r>
            <a:endParaRPr/>
          </a:p>
          <a:p>
            <a:pPr indent="-342900" lvl="0" marL="342900" rtl="0" algn="l">
              <a:spcBef>
                <a:spcPts val="640"/>
              </a:spcBef>
              <a:spcAft>
                <a:spcPts val="0"/>
              </a:spcAft>
              <a:buClr>
                <a:schemeClr val="dk1"/>
              </a:buClr>
              <a:buSzPts val="3200"/>
              <a:buChar char="•"/>
            </a:pPr>
            <a:r>
              <a:rPr lang="en-NZ"/>
              <a:t>The Direct or Hashed File</a:t>
            </a:r>
            <a:endParaRPr/>
          </a:p>
          <a:p>
            <a:pPr indent="-285750" lvl="1" marL="742950" rtl="0" algn="l">
              <a:spcBef>
                <a:spcPts val="560"/>
              </a:spcBef>
              <a:spcAft>
                <a:spcPts val="0"/>
              </a:spcAft>
              <a:buClr>
                <a:schemeClr val="dk1"/>
              </a:buClr>
              <a:buSzPts val="2800"/>
              <a:buChar char="–"/>
            </a:pPr>
            <a:r>
              <a:rPr lang="en-NZ"/>
              <a:t>Directly access a block at a known address</a:t>
            </a:r>
            <a:endParaRPr/>
          </a:p>
          <a:p>
            <a:pPr indent="-285750" lvl="1" marL="742950" rtl="0" algn="l">
              <a:spcBef>
                <a:spcPts val="560"/>
              </a:spcBef>
              <a:spcAft>
                <a:spcPts val="0"/>
              </a:spcAft>
              <a:buClr>
                <a:schemeClr val="dk1"/>
              </a:buClr>
              <a:buSzPts val="2800"/>
              <a:buChar char="–"/>
            </a:pPr>
            <a:r>
              <a:rPr lang="en-NZ"/>
              <a:t>Key field required for each record</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NZ"/>
              <a:t>Performance</a:t>
            </a:r>
            <a:endParaRPr/>
          </a:p>
        </p:txBody>
      </p:sp>
      <p:pic>
        <p:nvPicPr>
          <p:cNvPr descr="Table12_01.gif" id="371" name="Google Shape;371;p29"/>
          <p:cNvPicPr preferRelativeResize="0"/>
          <p:nvPr>
            <p:ph idx="1" type="body"/>
          </p:nvPr>
        </p:nvPicPr>
        <p:blipFill rotWithShape="1">
          <a:blip r:embed="rId3">
            <a:alphaModFix/>
          </a:blip>
          <a:srcRect b="0" l="0" r="0" t="0"/>
          <a:stretch/>
        </p:blipFill>
        <p:spPr>
          <a:xfrm>
            <a:off x="1419669" y="1143000"/>
            <a:ext cx="6886629" cy="5410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NZ"/>
              <a:t>Files</a:t>
            </a:r>
            <a:endParaRPr/>
          </a:p>
        </p:txBody>
      </p:sp>
      <p:sp>
        <p:nvSpPr>
          <p:cNvPr id="184" name="Google Shape;184;p3"/>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NZ"/>
              <a:t>Files are the central element to most applications</a:t>
            </a:r>
            <a:endParaRPr/>
          </a:p>
          <a:p>
            <a:pPr indent="-342900" lvl="0" marL="342900" rtl="0" algn="l">
              <a:spcBef>
                <a:spcPts val="640"/>
              </a:spcBef>
              <a:spcAft>
                <a:spcPts val="0"/>
              </a:spcAft>
              <a:buClr>
                <a:schemeClr val="dk1"/>
              </a:buClr>
              <a:buSzPts val="3200"/>
              <a:buChar char="•"/>
            </a:pPr>
            <a:r>
              <a:rPr lang="en-NZ"/>
              <a:t>The File System is one of the most important part of the OS to a user</a:t>
            </a:r>
            <a:endParaRPr/>
          </a:p>
          <a:p>
            <a:pPr indent="-342900" lvl="0" marL="342900" rtl="0" algn="l">
              <a:spcBef>
                <a:spcPts val="640"/>
              </a:spcBef>
              <a:spcAft>
                <a:spcPts val="0"/>
              </a:spcAft>
              <a:buClr>
                <a:schemeClr val="dk1"/>
              </a:buClr>
              <a:buSzPts val="3200"/>
              <a:buChar char="•"/>
            </a:pPr>
            <a:r>
              <a:rPr lang="en-NZ"/>
              <a:t>Desirable properties of files:</a:t>
            </a:r>
            <a:endParaRPr/>
          </a:p>
          <a:p>
            <a:pPr indent="-285750" lvl="1" marL="742950" rtl="0" algn="l">
              <a:spcBef>
                <a:spcPts val="560"/>
              </a:spcBef>
              <a:spcAft>
                <a:spcPts val="0"/>
              </a:spcAft>
              <a:buClr>
                <a:schemeClr val="dk1"/>
              </a:buClr>
              <a:buSzPts val="2800"/>
              <a:buChar char="–"/>
            </a:pPr>
            <a:r>
              <a:rPr lang="en-NZ"/>
              <a:t>Long-term existence</a:t>
            </a:r>
            <a:endParaRPr/>
          </a:p>
          <a:p>
            <a:pPr indent="-285750" lvl="1" marL="742950" rtl="0" algn="l">
              <a:spcBef>
                <a:spcPts val="560"/>
              </a:spcBef>
              <a:spcAft>
                <a:spcPts val="0"/>
              </a:spcAft>
              <a:buClr>
                <a:schemeClr val="dk1"/>
              </a:buClr>
              <a:buSzPts val="2800"/>
              <a:buChar char="–"/>
            </a:pPr>
            <a:r>
              <a:rPr lang="en-NZ"/>
              <a:t> Sharable between processes</a:t>
            </a:r>
            <a:endParaRPr/>
          </a:p>
          <a:p>
            <a:pPr indent="-285750" lvl="1" marL="742950" rtl="0" algn="l">
              <a:spcBef>
                <a:spcPts val="560"/>
              </a:spcBef>
              <a:spcAft>
                <a:spcPts val="0"/>
              </a:spcAft>
              <a:buClr>
                <a:schemeClr val="dk1"/>
              </a:buClr>
              <a:buSzPts val="2800"/>
              <a:buChar char="–"/>
            </a:pPr>
            <a:r>
              <a:rPr lang="en-NZ"/>
              <a:t>Structure</a:t>
            </a:r>
            <a:endParaRPr/>
          </a:p>
          <a:p>
            <a:pPr indent="-107950" lvl="1" marL="742950" rtl="0" algn="l">
              <a:spcBef>
                <a:spcPts val="560"/>
              </a:spcBef>
              <a:spcAft>
                <a:spcPts val="0"/>
              </a:spcAft>
              <a:buClr>
                <a:schemeClr val="dk1"/>
              </a:buClr>
              <a:buSzPts val="28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NZ"/>
              <a:t>Roadmap</a:t>
            </a:r>
            <a:endParaRPr/>
          </a:p>
        </p:txBody>
      </p:sp>
      <p:sp>
        <p:nvSpPr>
          <p:cNvPr id="378" name="Google Shape;378;p30"/>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NZ" sz="2400"/>
              <a:t>Overview</a:t>
            </a:r>
            <a:endParaRPr/>
          </a:p>
          <a:p>
            <a:pPr indent="-342900" lvl="0" marL="342900" rtl="0" algn="l">
              <a:spcBef>
                <a:spcPts val="480"/>
              </a:spcBef>
              <a:spcAft>
                <a:spcPts val="0"/>
              </a:spcAft>
              <a:buClr>
                <a:schemeClr val="dk1"/>
              </a:buClr>
              <a:buSzPts val="2400"/>
              <a:buChar char="•"/>
            </a:pPr>
            <a:r>
              <a:rPr lang="en-NZ" sz="2400"/>
              <a:t>File organisation and Access</a:t>
            </a:r>
            <a:endParaRPr/>
          </a:p>
          <a:p>
            <a:pPr indent="-342900" lvl="0" marL="342900" rtl="0" algn="l">
              <a:spcBef>
                <a:spcPts val="640"/>
              </a:spcBef>
              <a:spcAft>
                <a:spcPts val="0"/>
              </a:spcAft>
              <a:buClr>
                <a:srgbClr val="366092"/>
              </a:buClr>
              <a:buSzPts val="3200"/>
              <a:buChar char="•"/>
            </a:pPr>
            <a:r>
              <a:rPr lang="en-NZ">
                <a:solidFill>
                  <a:srgbClr val="366092"/>
                </a:solidFill>
              </a:rPr>
              <a:t>File Directories</a:t>
            </a:r>
            <a:endParaRPr/>
          </a:p>
          <a:p>
            <a:pPr indent="-342900" lvl="0" marL="342900" rtl="0" algn="l">
              <a:spcBef>
                <a:spcPts val="480"/>
              </a:spcBef>
              <a:spcAft>
                <a:spcPts val="0"/>
              </a:spcAft>
              <a:buClr>
                <a:schemeClr val="dk1"/>
              </a:buClr>
              <a:buSzPts val="2400"/>
              <a:buChar char="•"/>
            </a:pPr>
            <a:r>
              <a:rPr lang="en-NZ" sz="2400"/>
              <a:t>File Sharing</a:t>
            </a:r>
            <a:endParaRPr/>
          </a:p>
          <a:p>
            <a:pPr indent="-342900" lvl="0" marL="342900" rtl="0" algn="l">
              <a:spcBef>
                <a:spcPts val="480"/>
              </a:spcBef>
              <a:spcAft>
                <a:spcPts val="0"/>
              </a:spcAft>
              <a:buClr>
                <a:schemeClr val="dk1"/>
              </a:buClr>
              <a:buSzPts val="2400"/>
              <a:buChar char="•"/>
            </a:pPr>
            <a:r>
              <a:rPr lang="en-NZ" sz="2400"/>
              <a:t>Record Blocking</a:t>
            </a:r>
            <a:endParaRPr/>
          </a:p>
          <a:p>
            <a:pPr indent="-342900" lvl="0" marL="342900" rtl="0" algn="l">
              <a:spcBef>
                <a:spcPts val="480"/>
              </a:spcBef>
              <a:spcAft>
                <a:spcPts val="0"/>
              </a:spcAft>
              <a:buClr>
                <a:schemeClr val="dk1"/>
              </a:buClr>
              <a:buSzPts val="2400"/>
              <a:buChar char="•"/>
            </a:pPr>
            <a:r>
              <a:rPr lang="en-NZ" sz="2400"/>
              <a:t>Secondary Storage Management</a:t>
            </a:r>
            <a:endParaRPr/>
          </a:p>
          <a:p>
            <a:pPr indent="-342900" lvl="0" marL="342900" rtl="0" algn="l">
              <a:spcBef>
                <a:spcPts val="480"/>
              </a:spcBef>
              <a:spcAft>
                <a:spcPts val="0"/>
              </a:spcAft>
              <a:buClr>
                <a:schemeClr val="dk1"/>
              </a:buClr>
              <a:buSzPts val="2400"/>
              <a:buChar char="•"/>
            </a:pPr>
            <a:r>
              <a:rPr lang="en-NZ" sz="2400"/>
              <a:t>File System Security</a:t>
            </a:r>
            <a:endParaRPr/>
          </a:p>
          <a:p>
            <a:pPr indent="-342900" lvl="0" marL="342900" rtl="0" algn="l">
              <a:spcBef>
                <a:spcPts val="480"/>
              </a:spcBef>
              <a:spcAft>
                <a:spcPts val="0"/>
              </a:spcAft>
              <a:buClr>
                <a:schemeClr val="dk1"/>
              </a:buClr>
              <a:buSzPts val="2400"/>
              <a:buChar char="•"/>
            </a:pPr>
            <a:r>
              <a:rPr lang="en-NZ" sz="2400"/>
              <a:t>Unix File Management</a:t>
            </a:r>
            <a:endParaRPr/>
          </a:p>
          <a:p>
            <a:pPr indent="-342900" lvl="0" marL="342900" rtl="0" algn="l">
              <a:spcBef>
                <a:spcPts val="480"/>
              </a:spcBef>
              <a:spcAft>
                <a:spcPts val="0"/>
              </a:spcAft>
              <a:buClr>
                <a:schemeClr val="dk1"/>
              </a:buClr>
              <a:buSzPts val="2400"/>
              <a:buChar char="•"/>
            </a:pPr>
            <a:r>
              <a:rPr lang="en-NZ" sz="2400"/>
              <a:t>Linux Virtual File System</a:t>
            </a:r>
            <a:endParaRPr/>
          </a:p>
          <a:p>
            <a:pPr indent="-342900" lvl="0" marL="342900" rtl="0" algn="l">
              <a:spcBef>
                <a:spcPts val="480"/>
              </a:spcBef>
              <a:spcAft>
                <a:spcPts val="0"/>
              </a:spcAft>
              <a:buClr>
                <a:schemeClr val="dk1"/>
              </a:buClr>
              <a:buSzPts val="2400"/>
              <a:buChar char="•"/>
            </a:pPr>
            <a:r>
              <a:rPr lang="en-NZ" sz="2400"/>
              <a:t>Windows File System</a:t>
            </a:r>
            <a:endParaRPr/>
          </a:p>
        </p:txBody>
      </p:sp>
      <p:cxnSp>
        <p:nvCxnSpPr>
          <p:cNvPr id="379" name="Google Shape;379;p30"/>
          <p:cNvCxnSpPr/>
          <p:nvPr/>
        </p:nvCxnSpPr>
        <p:spPr>
          <a:xfrm>
            <a:off x="152400" y="2817812"/>
            <a:ext cx="685800" cy="1588"/>
          </a:xfrm>
          <a:prstGeom prst="straightConnector1">
            <a:avLst/>
          </a:prstGeom>
          <a:noFill/>
          <a:ln cap="flat" cmpd="sng" w="76200">
            <a:solidFill>
              <a:schemeClr val="accent5"/>
            </a:solidFill>
            <a:prstDash val="solid"/>
            <a:round/>
            <a:headEnd len="sm" w="sm" type="none"/>
            <a:tailEnd len="med" w="med" type="stealth"/>
          </a:ln>
          <a:effectLst>
            <a:outerShdw blurRad="40000" rotWithShape="0" dir="5400000" dist="23000">
              <a:srgbClr val="000000">
                <a:alpha val="34901"/>
              </a:srgbClr>
            </a:outerShdw>
          </a:effectLst>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NZ"/>
              <a:t>Contents</a:t>
            </a:r>
            <a:endParaRPr/>
          </a:p>
        </p:txBody>
      </p:sp>
      <p:sp>
        <p:nvSpPr>
          <p:cNvPr id="386" name="Google Shape;386;p31"/>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NZ"/>
              <a:t>Contains information about files</a:t>
            </a:r>
            <a:endParaRPr/>
          </a:p>
          <a:p>
            <a:pPr indent="-285750" lvl="1" marL="742950" rtl="0" algn="l">
              <a:spcBef>
                <a:spcPts val="560"/>
              </a:spcBef>
              <a:spcAft>
                <a:spcPts val="0"/>
              </a:spcAft>
              <a:buClr>
                <a:schemeClr val="dk1"/>
              </a:buClr>
              <a:buSzPts val="2800"/>
              <a:buChar char="–"/>
            </a:pPr>
            <a:r>
              <a:rPr lang="en-NZ"/>
              <a:t>Attributes</a:t>
            </a:r>
            <a:endParaRPr/>
          </a:p>
          <a:p>
            <a:pPr indent="-285750" lvl="1" marL="742950" rtl="0" algn="l">
              <a:spcBef>
                <a:spcPts val="560"/>
              </a:spcBef>
              <a:spcAft>
                <a:spcPts val="0"/>
              </a:spcAft>
              <a:buClr>
                <a:schemeClr val="dk1"/>
              </a:buClr>
              <a:buSzPts val="2800"/>
              <a:buChar char="–"/>
            </a:pPr>
            <a:r>
              <a:rPr lang="en-NZ"/>
              <a:t>Location</a:t>
            </a:r>
            <a:endParaRPr/>
          </a:p>
          <a:p>
            <a:pPr indent="-285750" lvl="1" marL="742950" rtl="0" algn="l">
              <a:spcBef>
                <a:spcPts val="560"/>
              </a:spcBef>
              <a:spcAft>
                <a:spcPts val="0"/>
              </a:spcAft>
              <a:buClr>
                <a:schemeClr val="dk1"/>
              </a:buClr>
              <a:buSzPts val="2800"/>
              <a:buChar char="–"/>
            </a:pPr>
            <a:r>
              <a:rPr lang="en-NZ"/>
              <a:t>Ownership</a:t>
            </a:r>
            <a:endParaRPr/>
          </a:p>
          <a:p>
            <a:pPr indent="-342900" lvl="0" marL="342900" rtl="0" algn="l">
              <a:spcBef>
                <a:spcPts val="640"/>
              </a:spcBef>
              <a:spcAft>
                <a:spcPts val="0"/>
              </a:spcAft>
              <a:buClr>
                <a:schemeClr val="dk1"/>
              </a:buClr>
              <a:buSzPts val="3200"/>
              <a:buChar char="•"/>
            </a:pPr>
            <a:r>
              <a:rPr lang="en-NZ"/>
              <a:t>Directory itself is a file owned by the operating system</a:t>
            </a:r>
            <a:endParaRPr/>
          </a:p>
          <a:p>
            <a:pPr indent="-342900" lvl="0" marL="342900" rtl="0" algn="l">
              <a:spcBef>
                <a:spcPts val="640"/>
              </a:spcBef>
              <a:spcAft>
                <a:spcPts val="0"/>
              </a:spcAft>
              <a:buClr>
                <a:schemeClr val="dk1"/>
              </a:buClr>
              <a:buSzPts val="3200"/>
              <a:buChar char="•"/>
            </a:pPr>
            <a:r>
              <a:rPr lang="en-NZ"/>
              <a:t>Provides mapping between file names and the files themselves</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2"/>
          <p:cNvSpPr txBox="1"/>
          <p:nvPr>
            <p:ph type="title"/>
          </p:nvPr>
        </p:nvSpPr>
        <p:spPr>
          <a:xfrm>
            <a:off x="1295400" y="274638"/>
            <a:ext cx="7391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NZ"/>
              <a:t>Directory Elements: </a:t>
            </a:r>
            <a:br>
              <a:rPr lang="en-NZ"/>
            </a:br>
            <a:r>
              <a:rPr lang="en-NZ"/>
              <a:t>Basic Information</a:t>
            </a:r>
            <a:endParaRPr/>
          </a:p>
        </p:txBody>
      </p:sp>
      <p:sp>
        <p:nvSpPr>
          <p:cNvPr id="393" name="Google Shape;393;p32"/>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NZ"/>
              <a:t>File Name</a:t>
            </a:r>
            <a:endParaRPr/>
          </a:p>
          <a:p>
            <a:pPr indent="-285750" lvl="1" marL="742950" rtl="0" algn="l">
              <a:spcBef>
                <a:spcPts val="560"/>
              </a:spcBef>
              <a:spcAft>
                <a:spcPts val="0"/>
              </a:spcAft>
              <a:buClr>
                <a:schemeClr val="dk1"/>
              </a:buClr>
              <a:buSzPts val="2800"/>
              <a:buChar char="–"/>
            </a:pPr>
            <a:r>
              <a:rPr lang="en-NZ"/>
              <a:t>Name as chosen by creator (user or program).</a:t>
            </a:r>
            <a:endParaRPr/>
          </a:p>
          <a:p>
            <a:pPr indent="-285750" lvl="1" marL="742950" rtl="0" algn="l">
              <a:spcBef>
                <a:spcPts val="560"/>
              </a:spcBef>
              <a:spcAft>
                <a:spcPts val="0"/>
              </a:spcAft>
              <a:buClr>
                <a:schemeClr val="dk1"/>
              </a:buClr>
              <a:buSzPts val="2800"/>
              <a:buChar char="–"/>
            </a:pPr>
            <a:r>
              <a:rPr lang="en-NZ"/>
              <a:t>Must be unique within a specific directory.</a:t>
            </a:r>
            <a:endParaRPr/>
          </a:p>
          <a:p>
            <a:pPr indent="-342900" lvl="0" marL="342900" rtl="0" algn="l">
              <a:spcBef>
                <a:spcPts val="640"/>
              </a:spcBef>
              <a:spcAft>
                <a:spcPts val="0"/>
              </a:spcAft>
              <a:buClr>
                <a:schemeClr val="dk1"/>
              </a:buClr>
              <a:buSzPts val="3200"/>
              <a:buChar char="•"/>
            </a:pPr>
            <a:r>
              <a:rPr lang="en-NZ"/>
              <a:t>File type</a:t>
            </a:r>
            <a:endParaRPr/>
          </a:p>
          <a:p>
            <a:pPr indent="-342900" lvl="0" marL="342900" rtl="0" algn="l">
              <a:spcBef>
                <a:spcPts val="640"/>
              </a:spcBef>
              <a:spcAft>
                <a:spcPts val="0"/>
              </a:spcAft>
              <a:buClr>
                <a:schemeClr val="dk1"/>
              </a:buClr>
              <a:buSzPts val="3200"/>
              <a:buChar char="•"/>
            </a:pPr>
            <a:r>
              <a:rPr lang="en-NZ"/>
              <a:t>File Organisation</a:t>
            </a:r>
            <a:endParaRPr/>
          </a:p>
          <a:p>
            <a:pPr indent="-285750" lvl="1" marL="742950" rtl="0" algn="l">
              <a:spcBef>
                <a:spcPts val="560"/>
              </a:spcBef>
              <a:spcAft>
                <a:spcPts val="0"/>
              </a:spcAft>
              <a:buClr>
                <a:schemeClr val="dk1"/>
              </a:buClr>
              <a:buSzPts val="2800"/>
              <a:buChar char="–"/>
            </a:pPr>
            <a:r>
              <a:rPr lang="en-NZ"/>
              <a:t>For systems that support different organizations</a:t>
            </a:r>
            <a:endParaRPr/>
          </a:p>
          <a:p>
            <a:pPr indent="-107950" lvl="1" marL="742950" rtl="0" algn="l">
              <a:spcBef>
                <a:spcPts val="560"/>
              </a:spcBef>
              <a:spcAft>
                <a:spcPts val="0"/>
              </a:spcAft>
              <a:buClr>
                <a:schemeClr val="dk1"/>
              </a:buClr>
              <a:buSzPts val="2800"/>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NZ"/>
              <a:t>Directory Elements: </a:t>
            </a:r>
            <a:br>
              <a:rPr lang="en-NZ"/>
            </a:br>
            <a:r>
              <a:rPr lang="en-NZ"/>
              <a:t>Address Information</a:t>
            </a:r>
            <a:endParaRPr/>
          </a:p>
        </p:txBody>
      </p:sp>
      <p:sp>
        <p:nvSpPr>
          <p:cNvPr id="400" name="Google Shape;400;p33"/>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NZ"/>
              <a:t>Volume</a:t>
            </a:r>
            <a:endParaRPr/>
          </a:p>
          <a:p>
            <a:pPr indent="-285750" lvl="1" marL="742950" rtl="0" algn="l">
              <a:spcBef>
                <a:spcPts val="560"/>
              </a:spcBef>
              <a:spcAft>
                <a:spcPts val="0"/>
              </a:spcAft>
              <a:buClr>
                <a:schemeClr val="dk1"/>
              </a:buClr>
              <a:buSzPts val="2800"/>
              <a:buChar char="–"/>
            </a:pPr>
            <a:r>
              <a:rPr lang="en-NZ"/>
              <a:t>Indicates device on which file is stored</a:t>
            </a:r>
            <a:endParaRPr/>
          </a:p>
          <a:p>
            <a:pPr indent="-342900" lvl="0" marL="342900" rtl="0" algn="l">
              <a:spcBef>
                <a:spcPts val="640"/>
              </a:spcBef>
              <a:spcAft>
                <a:spcPts val="0"/>
              </a:spcAft>
              <a:buClr>
                <a:schemeClr val="dk1"/>
              </a:buClr>
              <a:buSzPts val="3200"/>
              <a:buChar char="•"/>
            </a:pPr>
            <a:r>
              <a:rPr lang="en-NZ"/>
              <a:t>Starting Address</a:t>
            </a:r>
            <a:endParaRPr/>
          </a:p>
          <a:p>
            <a:pPr indent="-342900" lvl="0" marL="342900" rtl="0" algn="l">
              <a:spcBef>
                <a:spcPts val="640"/>
              </a:spcBef>
              <a:spcAft>
                <a:spcPts val="0"/>
              </a:spcAft>
              <a:buClr>
                <a:schemeClr val="dk1"/>
              </a:buClr>
              <a:buSzPts val="3200"/>
              <a:buChar char="•"/>
            </a:pPr>
            <a:r>
              <a:rPr lang="en-NZ"/>
              <a:t>Size Used </a:t>
            </a:r>
            <a:endParaRPr/>
          </a:p>
          <a:p>
            <a:pPr indent="-285750" lvl="1" marL="742950" rtl="0" algn="l">
              <a:spcBef>
                <a:spcPts val="560"/>
              </a:spcBef>
              <a:spcAft>
                <a:spcPts val="0"/>
              </a:spcAft>
              <a:buClr>
                <a:schemeClr val="dk1"/>
              </a:buClr>
              <a:buSzPts val="2800"/>
              <a:buChar char="–"/>
            </a:pPr>
            <a:r>
              <a:rPr lang="en-NZ"/>
              <a:t>Current size of the file in bytes, words, or blocks</a:t>
            </a:r>
            <a:endParaRPr/>
          </a:p>
          <a:p>
            <a:pPr indent="-342900" lvl="0" marL="342900" rtl="0" algn="l">
              <a:spcBef>
                <a:spcPts val="640"/>
              </a:spcBef>
              <a:spcAft>
                <a:spcPts val="0"/>
              </a:spcAft>
              <a:buClr>
                <a:schemeClr val="dk1"/>
              </a:buClr>
              <a:buSzPts val="3200"/>
              <a:buChar char="•"/>
            </a:pPr>
            <a:r>
              <a:rPr lang="en-NZ"/>
              <a:t>Size Allocated </a:t>
            </a:r>
            <a:endParaRPr/>
          </a:p>
          <a:p>
            <a:pPr indent="-285750" lvl="1" marL="742950" rtl="0" algn="l">
              <a:spcBef>
                <a:spcPts val="560"/>
              </a:spcBef>
              <a:spcAft>
                <a:spcPts val="0"/>
              </a:spcAft>
              <a:buClr>
                <a:schemeClr val="dk1"/>
              </a:buClr>
              <a:buSzPts val="2800"/>
              <a:buChar char="–"/>
            </a:pPr>
            <a:r>
              <a:rPr lang="en-NZ"/>
              <a:t>The maximum size of the file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NZ"/>
              <a:t>Directory Elements: </a:t>
            </a:r>
            <a:br>
              <a:rPr lang="en-NZ"/>
            </a:br>
            <a:r>
              <a:rPr lang="en-NZ"/>
              <a:t>Access Control Information</a:t>
            </a:r>
            <a:endParaRPr/>
          </a:p>
        </p:txBody>
      </p:sp>
      <p:sp>
        <p:nvSpPr>
          <p:cNvPr id="406" name="Google Shape;406;p34"/>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NZ"/>
              <a:t>Owner </a:t>
            </a:r>
            <a:endParaRPr/>
          </a:p>
          <a:p>
            <a:pPr indent="-285750" lvl="1" marL="742950" rtl="0" algn="l">
              <a:spcBef>
                <a:spcPts val="560"/>
              </a:spcBef>
              <a:spcAft>
                <a:spcPts val="0"/>
              </a:spcAft>
              <a:buClr>
                <a:schemeClr val="dk1"/>
              </a:buClr>
              <a:buSzPts val="2800"/>
              <a:buChar char="–"/>
            </a:pPr>
            <a:r>
              <a:rPr lang="en-NZ"/>
              <a:t>The owner may be able to grant/deny access to other users and to change these privileges.</a:t>
            </a:r>
            <a:endParaRPr/>
          </a:p>
          <a:p>
            <a:pPr indent="-342900" lvl="0" marL="342900" rtl="0" algn="l">
              <a:spcBef>
                <a:spcPts val="640"/>
              </a:spcBef>
              <a:spcAft>
                <a:spcPts val="0"/>
              </a:spcAft>
              <a:buClr>
                <a:schemeClr val="dk1"/>
              </a:buClr>
              <a:buSzPts val="3200"/>
              <a:buChar char="•"/>
            </a:pPr>
            <a:r>
              <a:rPr lang="en-NZ"/>
              <a:t>Access Information</a:t>
            </a:r>
            <a:endParaRPr/>
          </a:p>
          <a:p>
            <a:pPr indent="-285750" lvl="1" marL="742950" rtl="0" algn="l">
              <a:spcBef>
                <a:spcPts val="560"/>
              </a:spcBef>
              <a:spcAft>
                <a:spcPts val="0"/>
              </a:spcAft>
              <a:buClr>
                <a:schemeClr val="dk1"/>
              </a:buClr>
              <a:buSzPts val="2800"/>
              <a:buChar char="–"/>
            </a:pPr>
            <a:r>
              <a:rPr lang="en-NZ"/>
              <a:t>May include the user’s name and password for each authorized user.</a:t>
            </a:r>
            <a:endParaRPr/>
          </a:p>
          <a:p>
            <a:pPr indent="-342900" lvl="0" marL="342900" rtl="0" algn="l">
              <a:spcBef>
                <a:spcPts val="640"/>
              </a:spcBef>
              <a:spcAft>
                <a:spcPts val="0"/>
              </a:spcAft>
              <a:buClr>
                <a:schemeClr val="dk1"/>
              </a:buClr>
              <a:buSzPts val="3200"/>
              <a:buChar char="•"/>
            </a:pPr>
            <a:r>
              <a:rPr lang="en-NZ"/>
              <a:t>Permitted Actions </a:t>
            </a:r>
            <a:endParaRPr/>
          </a:p>
          <a:p>
            <a:pPr indent="-285750" lvl="1" marL="742950" rtl="0" algn="l">
              <a:spcBef>
                <a:spcPts val="560"/>
              </a:spcBef>
              <a:spcAft>
                <a:spcPts val="0"/>
              </a:spcAft>
              <a:buClr>
                <a:schemeClr val="dk1"/>
              </a:buClr>
              <a:buSzPts val="2800"/>
              <a:buChar char="–"/>
            </a:pPr>
            <a:r>
              <a:rPr lang="en-NZ"/>
              <a:t>Controls reading, writing, executing, transmitting over a network</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NZ"/>
              <a:t>Directory Elements: </a:t>
            </a:r>
            <a:br>
              <a:rPr lang="en-NZ"/>
            </a:br>
            <a:r>
              <a:rPr lang="en-NZ"/>
              <a:t>Usage Information</a:t>
            </a:r>
            <a:endParaRPr/>
          </a:p>
        </p:txBody>
      </p:sp>
      <p:sp>
        <p:nvSpPr>
          <p:cNvPr id="412" name="Google Shape;412;p35"/>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Char char="•"/>
            </a:pPr>
            <a:r>
              <a:rPr lang="en-NZ" sz="2800"/>
              <a:t>Date Created</a:t>
            </a:r>
            <a:endParaRPr/>
          </a:p>
          <a:p>
            <a:pPr indent="-342900" lvl="0" marL="342900" rtl="0" algn="l">
              <a:spcBef>
                <a:spcPts val="560"/>
              </a:spcBef>
              <a:spcAft>
                <a:spcPts val="0"/>
              </a:spcAft>
              <a:buClr>
                <a:schemeClr val="dk1"/>
              </a:buClr>
              <a:buSzPts val="2800"/>
              <a:buChar char="•"/>
            </a:pPr>
            <a:r>
              <a:rPr lang="en-NZ" sz="2800"/>
              <a:t>Identity of Creator </a:t>
            </a:r>
            <a:endParaRPr/>
          </a:p>
          <a:p>
            <a:pPr indent="-342900" lvl="0" marL="342900" rtl="0" algn="l">
              <a:spcBef>
                <a:spcPts val="560"/>
              </a:spcBef>
              <a:spcAft>
                <a:spcPts val="0"/>
              </a:spcAft>
              <a:buClr>
                <a:schemeClr val="dk1"/>
              </a:buClr>
              <a:buSzPts val="2800"/>
              <a:buChar char="•"/>
            </a:pPr>
            <a:r>
              <a:rPr lang="en-NZ" sz="2800"/>
              <a:t>Date Last Read Access</a:t>
            </a:r>
            <a:endParaRPr/>
          </a:p>
          <a:p>
            <a:pPr indent="-342900" lvl="0" marL="342900" rtl="0" algn="l">
              <a:spcBef>
                <a:spcPts val="560"/>
              </a:spcBef>
              <a:spcAft>
                <a:spcPts val="0"/>
              </a:spcAft>
              <a:buClr>
                <a:schemeClr val="dk1"/>
              </a:buClr>
              <a:buSzPts val="2800"/>
              <a:buChar char="•"/>
            </a:pPr>
            <a:r>
              <a:rPr lang="en-NZ" sz="2800"/>
              <a:t>Identity of Last Reader</a:t>
            </a:r>
            <a:endParaRPr/>
          </a:p>
          <a:p>
            <a:pPr indent="-342900" lvl="0" marL="342900" rtl="0" algn="l">
              <a:spcBef>
                <a:spcPts val="560"/>
              </a:spcBef>
              <a:spcAft>
                <a:spcPts val="0"/>
              </a:spcAft>
              <a:buClr>
                <a:schemeClr val="dk1"/>
              </a:buClr>
              <a:buSzPts val="2800"/>
              <a:buChar char="•"/>
            </a:pPr>
            <a:r>
              <a:rPr lang="en-NZ" sz="2800"/>
              <a:t>Date Last Modified</a:t>
            </a:r>
            <a:endParaRPr/>
          </a:p>
          <a:p>
            <a:pPr indent="-342900" lvl="0" marL="342900" rtl="0" algn="l">
              <a:spcBef>
                <a:spcPts val="560"/>
              </a:spcBef>
              <a:spcAft>
                <a:spcPts val="0"/>
              </a:spcAft>
              <a:buClr>
                <a:schemeClr val="dk1"/>
              </a:buClr>
              <a:buSzPts val="2800"/>
              <a:buChar char="•"/>
            </a:pPr>
            <a:r>
              <a:rPr lang="en-NZ" sz="2800"/>
              <a:t>Identity of Last Modifier</a:t>
            </a:r>
            <a:endParaRPr/>
          </a:p>
          <a:p>
            <a:pPr indent="-342900" lvl="0" marL="342900" rtl="0" algn="l">
              <a:spcBef>
                <a:spcPts val="560"/>
              </a:spcBef>
              <a:spcAft>
                <a:spcPts val="0"/>
              </a:spcAft>
              <a:buClr>
                <a:schemeClr val="dk1"/>
              </a:buClr>
              <a:buSzPts val="2800"/>
              <a:buChar char="•"/>
            </a:pPr>
            <a:r>
              <a:rPr lang="en-NZ" sz="2800"/>
              <a:t>Date of Last Backup</a:t>
            </a:r>
            <a:endParaRPr/>
          </a:p>
          <a:p>
            <a:pPr indent="-342900" lvl="0" marL="342900" rtl="0" algn="l">
              <a:spcBef>
                <a:spcPts val="560"/>
              </a:spcBef>
              <a:spcAft>
                <a:spcPts val="0"/>
              </a:spcAft>
              <a:buClr>
                <a:schemeClr val="dk1"/>
              </a:buClr>
              <a:buSzPts val="2800"/>
              <a:buChar char="•"/>
            </a:pPr>
            <a:r>
              <a:rPr lang="en-NZ" sz="2800"/>
              <a:t>Current Usage </a:t>
            </a:r>
            <a:endParaRPr/>
          </a:p>
          <a:p>
            <a:pPr indent="-285750" lvl="1" marL="742950" rtl="0" algn="l">
              <a:spcBef>
                <a:spcPts val="480"/>
              </a:spcBef>
              <a:spcAft>
                <a:spcPts val="0"/>
              </a:spcAft>
              <a:buClr>
                <a:schemeClr val="dk1"/>
              </a:buClr>
              <a:buSzPts val="2400"/>
              <a:buChar char="–"/>
            </a:pPr>
            <a:r>
              <a:rPr lang="en-NZ" sz="2400"/>
              <a:t>Current activity, locks, etc</a:t>
            </a:r>
            <a:endParaRPr sz="28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36"/>
          <p:cNvSpPr txBox="1"/>
          <p:nvPr>
            <p:ph type="title"/>
          </p:nvPr>
        </p:nvSpPr>
        <p:spPr>
          <a:xfrm>
            <a:off x="1066800" y="274638"/>
            <a:ext cx="7620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NZ"/>
              <a:t>Simple Structure for a Directory</a:t>
            </a:r>
            <a:endParaRPr/>
          </a:p>
        </p:txBody>
      </p:sp>
      <p:sp>
        <p:nvSpPr>
          <p:cNvPr id="419" name="Google Shape;419;p36"/>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NZ"/>
              <a:t>The method for storing the previous information varies widely between systems</a:t>
            </a:r>
            <a:endParaRPr/>
          </a:p>
          <a:p>
            <a:pPr indent="-342900" lvl="0" marL="342900" rtl="0" algn="l">
              <a:spcBef>
                <a:spcPts val="640"/>
              </a:spcBef>
              <a:spcAft>
                <a:spcPts val="0"/>
              </a:spcAft>
              <a:buClr>
                <a:schemeClr val="dk1"/>
              </a:buClr>
              <a:buSzPts val="3200"/>
              <a:buChar char="•"/>
            </a:pPr>
            <a:r>
              <a:rPr lang="en-NZ"/>
              <a:t>Simplest is a list of entries, one for each file</a:t>
            </a:r>
            <a:endParaRPr/>
          </a:p>
          <a:p>
            <a:pPr indent="-285750" lvl="1" marL="742950" rtl="0" algn="l">
              <a:spcBef>
                <a:spcPts val="560"/>
              </a:spcBef>
              <a:spcAft>
                <a:spcPts val="0"/>
              </a:spcAft>
              <a:buClr>
                <a:schemeClr val="dk1"/>
              </a:buClr>
              <a:buSzPts val="2800"/>
              <a:buChar char="–"/>
            </a:pPr>
            <a:r>
              <a:rPr lang="en-NZ"/>
              <a:t>Sequential file with the name of the file serving as the key</a:t>
            </a:r>
            <a:endParaRPr/>
          </a:p>
          <a:p>
            <a:pPr indent="-285750" lvl="1" marL="742950" rtl="0" algn="l">
              <a:spcBef>
                <a:spcPts val="560"/>
              </a:spcBef>
              <a:spcAft>
                <a:spcPts val="0"/>
              </a:spcAft>
              <a:buClr>
                <a:schemeClr val="dk1"/>
              </a:buClr>
              <a:buSzPts val="2800"/>
              <a:buChar char="–"/>
            </a:pPr>
            <a:r>
              <a:rPr lang="en-NZ"/>
              <a:t>Provides no help in organizing the files</a:t>
            </a:r>
            <a:endParaRPr/>
          </a:p>
          <a:p>
            <a:pPr indent="-285750" lvl="1" marL="742950" rtl="0" algn="l">
              <a:spcBef>
                <a:spcPts val="560"/>
              </a:spcBef>
              <a:spcAft>
                <a:spcPts val="0"/>
              </a:spcAft>
              <a:buClr>
                <a:schemeClr val="dk1"/>
              </a:buClr>
              <a:buSzPts val="2800"/>
              <a:buChar char="–"/>
            </a:pPr>
            <a:r>
              <a:rPr lang="en-NZ"/>
              <a:t>Forces user to be careful not to use the same name for two different files</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NZ"/>
              <a:t>Operations Performed </a:t>
            </a:r>
            <a:br>
              <a:rPr lang="en-NZ"/>
            </a:br>
            <a:r>
              <a:rPr lang="en-NZ"/>
              <a:t>on a Directory</a:t>
            </a:r>
            <a:endParaRPr/>
          </a:p>
        </p:txBody>
      </p:sp>
      <p:sp>
        <p:nvSpPr>
          <p:cNvPr id="426" name="Google Shape;426;p37"/>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NZ"/>
              <a:t>A directory system should support a number of operations including:</a:t>
            </a:r>
            <a:endParaRPr/>
          </a:p>
          <a:p>
            <a:pPr indent="-285750" lvl="1" marL="742950" rtl="0" algn="l">
              <a:spcBef>
                <a:spcPts val="560"/>
              </a:spcBef>
              <a:spcAft>
                <a:spcPts val="0"/>
              </a:spcAft>
              <a:buClr>
                <a:schemeClr val="dk1"/>
              </a:buClr>
              <a:buSzPts val="2800"/>
              <a:buChar char="–"/>
            </a:pPr>
            <a:r>
              <a:rPr lang="en-NZ"/>
              <a:t>Search</a:t>
            </a:r>
            <a:endParaRPr/>
          </a:p>
          <a:p>
            <a:pPr indent="-285750" lvl="1" marL="742950" rtl="0" algn="l">
              <a:spcBef>
                <a:spcPts val="560"/>
              </a:spcBef>
              <a:spcAft>
                <a:spcPts val="0"/>
              </a:spcAft>
              <a:buClr>
                <a:schemeClr val="dk1"/>
              </a:buClr>
              <a:buSzPts val="2800"/>
              <a:buChar char="–"/>
            </a:pPr>
            <a:r>
              <a:rPr lang="en-NZ"/>
              <a:t>Create files</a:t>
            </a:r>
            <a:endParaRPr/>
          </a:p>
          <a:p>
            <a:pPr indent="-285750" lvl="1" marL="742950" rtl="0" algn="l">
              <a:spcBef>
                <a:spcPts val="560"/>
              </a:spcBef>
              <a:spcAft>
                <a:spcPts val="0"/>
              </a:spcAft>
              <a:buClr>
                <a:schemeClr val="dk1"/>
              </a:buClr>
              <a:buSzPts val="2800"/>
              <a:buChar char="–"/>
            </a:pPr>
            <a:r>
              <a:rPr lang="en-NZ"/>
              <a:t>Deleting files</a:t>
            </a:r>
            <a:endParaRPr/>
          </a:p>
          <a:p>
            <a:pPr indent="-285750" lvl="1" marL="742950" rtl="0" algn="l">
              <a:spcBef>
                <a:spcPts val="560"/>
              </a:spcBef>
              <a:spcAft>
                <a:spcPts val="0"/>
              </a:spcAft>
              <a:buClr>
                <a:schemeClr val="dk1"/>
              </a:buClr>
              <a:buSzPts val="2800"/>
              <a:buChar char="–"/>
            </a:pPr>
            <a:r>
              <a:rPr lang="en-NZ"/>
              <a:t>Listing directory</a:t>
            </a:r>
            <a:endParaRPr/>
          </a:p>
          <a:p>
            <a:pPr indent="-285750" lvl="1" marL="742950" rtl="0" algn="l">
              <a:spcBef>
                <a:spcPts val="560"/>
              </a:spcBef>
              <a:spcAft>
                <a:spcPts val="0"/>
              </a:spcAft>
              <a:buClr>
                <a:schemeClr val="dk1"/>
              </a:buClr>
              <a:buSzPts val="2800"/>
              <a:buChar char="–"/>
            </a:pPr>
            <a:r>
              <a:rPr lang="en-NZ"/>
              <a:t>Updating directory</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NZ"/>
              <a:t>Two-Level Scheme </a:t>
            </a:r>
            <a:br>
              <a:rPr lang="en-NZ"/>
            </a:br>
            <a:r>
              <a:rPr lang="en-NZ"/>
              <a:t>for a Directory</a:t>
            </a:r>
            <a:endParaRPr/>
          </a:p>
        </p:txBody>
      </p:sp>
      <p:sp>
        <p:nvSpPr>
          <p:cNvPr id="433" name="Google Shape;433;p38"/>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NZ"/>
              <a:t>One directory for each user and a master directory</a:t>
            </a:r>
            <a:endParaRPr/>
          </a:p>
          <a:p>
            <a:pPr indent="-285750" lvl="1" marL="742950" rtl="0" algn="l">
              <a:spcBef>
                <a:spcPts val="560"/>
              </a:spcBef>
              <a:spcAft>
                <a:spcPts val="0"/>
              </a:spcAft>
              <a:buClr>
                <a:schemeClr val="dk1"/>
              </a:buClr>
              <a:buSzPts val="2800"/>
              <a:buChar char="–"/>
            </a:pPr>
            <a:r>
              <a:rPr lang="en-NZ"/>
              <a:t>Master directory contains entry for each user</a:t>
            </a:r>
            <a:endParaRPr/>
          </a:p>
          <a:p>
            <a:pPr indent="-285750" lvl="1" marL="742950" rtl="0" algn="l">
              <a:spcBef>
                <a:spcPts val="560"/>
              </a:spcBef>
              <a:spcAft>
                <a:spcPts val="0"/>
              </a:spcAft>
              <a:buClr>
                <a:schemeClr val="dk1"/>
              </a:buClr>
              <a:buSzPts val="2800"/>
              <a:buChar char="–"/>
            </a:pPr>
            <a:r>
              <a:rPr lang="en-NZ"/>
              <a:t>Provides address and access control information</a:t>
            </a:r>
            <a:endParaRPr/>
          </a:p>
          <a:p>
            <a:pPr indent="-342900" lvl="0" marL="342900" rtl="0" algn="l">
              <a:spcBef>
                <a:spcPts val="640"/>
              </a:spcBef>
              <a:spcAft>
                <a:spcPts val="0"/>
              </a:spcAft>
              <a:buClr>
                <a:schemeClr val="dk1"/>
              </a:buClr>
              <a:buSzPts val="3200"/>
              <a:buChar char="•"/>
            </a:pPr>
            <a:r>
              <a:rPr lang="en-NZ"/>
              <a:t>Each user directory is a simple list of files for that user</a:t>
            </a:r>
            <a:endParaRPr/>
          </a:p>
          <a:p>
            <a:pPr indent="-285750" lvl="1" marL="742950" rtl="0" algn="l">
              <a:spcBef>
                <a:spcPts val="560"/>
              </a:spcBef>
              <a:spcAft>
                <a:spcPts val="0"/>
              </a:spcAft>
              <a:buClr>
                <a:schemeClr val="dk1"/>
              </a:buClr>
              <a:buSzPts val="2800"/>
              <a:buChar char="–"/>
            </a:pPr>
            <a:r>
              <a:rPr lang="en-NZ"/>
              <a:t>Does not provide structure for collections of files</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NZ"/>
              <a:t>Hierarchical, or </a:t>
            </a:r>
            <a:br>
              <a:rPr lang="en-NZ"/>
            </a:br>
            <a:r>
              <a:rPr lang="en-NZ"/>
              <a:t>Tree-Structured Directory</a:t>
            </a:r>
            <a:endParaRPr/>
          </a:p>
        </p:txBody>
      </p:sp>
      <p:sp>
        <p:nvSpPr>
          <p:cNvPr id="440" name="Google Shape;440;p39"/>
          <p:cNvSpPr txBox="1"/>
          <p:nvPr>
            <p:ph idx="1" type="body"/>
          </p:nvPr>
        </p:nvSpPr>
        <p:spPr>
          <a:xfrm>
            <a:off x="457200" y="1828800"/>
            <a:ext cx="4419600" cy="4724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NZ"/>
              <a:t>Master directory with user directories underneath it</a:t>
            </a:r>
            <a:endParaRPr/>
          </a:p>
          <a:p>
            <a:pPr indent="-342900" lvl="0" marL="342900" rtl="0" algn="l">
              <a:spcBef>
                <a:spcPts val="640"/>
              </a:spcBef>
              <a:spcAft>
                <a:spcPts val="0"/>
              </a:spcAft>
              <a:buClr>
                <a:schemeClr val="dk1"/>
              </a:buClr>
              <a:buSzPts val="3200"/>
              <a:buChar char="•"/>
            </a:pPr>
            <a:r>
              <a:rPr lang="en-NZ"/>
              <a:t>Each user directory may have subdirectories and files as entries</a:t>
            </a:r>
            <a:endParaRPr/>
          </a:p>
          <a:p>
            <a:pPr indent="-139700" lvl="0" marL="342900" rtl="0" algn="l">
              <a:spcBef>
                <a:spcPts val="640"/>
              </a:spcBef>
              <a:spcAft>
                <a:spcPts val="0"/>
              </a:spcAft>
              <a:buClr>
                <a:schemeClr val="dk1"/>
              </a:buClr>
              <a:buSzPts val="3200"/>
              <a:buNone/>
            </a:pPr>
            <a:r>
              <a:t/>
            </a:r>
            <a:endParaRPr/>
          </a:p>
        </p:txBody>
      </p:sp>
      <p:pic>
        <p:nvPicPr>
          <p:cNvPr descr="Fig12_04.gif" id="441" name="Google Shape;441;p39"/>
          <p:cNvPicPr preferRelativeResize="0"/>
          <p:nvPr/>
        </p:nvPicPr>
        <p:blipFill rotWithShape="1">
          <a:blip r:embed="rId3">
            <a:alphaModFix/>
          </a:blip>
          <a:srcRect b="0" l="0" r="0" t="0"/>
          <a:stretch/>
        </p:blipFill>
        <p:spPr>
          <a:xfrm>
            <a:off x="4953000" y="1905000"/>
            <a:ext cx="3937920" cy="3581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NZ"/>
              <a:t>File Management</a:t>
            </a:r>
            <a:endParaRPr/>
          </a:p>
        </p:txBody>
      </p:sp>
      <p:sp>
        <p:nvSpPr>
          <p:cNvPr id="191" name="Google Shape;191;p4"/>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NZ"/>
              <a:t>File management system consists of system utility programs that run as privileged applications</a:t>
            </a:r>
            <a:endParaRPr/>
          </a:p>
          <a:p>
            <a:pPr indent="-342900" lvl="0" marL="342900" rtl="0" algn="l">
              <a:spcBef>
                <a:spcPts val="640"/>
              </a:spcBef>
              <a:spcAft>
                <a:spcPts val="0"/>
              </a:spcAft>
              <a:buClr>
                <a:schemeClr val="dk1"/>
              </a:buClr>
              <a:buSzPts val="3200"/>
              <a:buChar char="•"/>
            </a:pPr>
            <a:r>
              <a:rPr lang="en-NZ"/>
              <a:t>Concerned with secondary storage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NZ"/>
              <a:t>Naming</a:t>
            </a:r>
            <a:endParaRPr/>
          </a:p>
        </p:txBody>
      </p:sp>
      <p:sp>
        <p:nvSpPr>
          <p:cNvPr id="448" name="Google Shape;448;p40"/>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NZ"/>
              <a:t>Users need to be able to refer to a file by name</a:t>
            </a:r>
            <a:endParaRPr/>
          </a:p>
          <a:p>
            <a:pPr indent="-285750" lvl="1" marL="742950" rtl="0" algn="l">
              <a:spcBef>
                <a:spcPts val="560"/>
              </a:spcBef>
              <a:spcAft>
                <a:spcPts val="0"/>
              </a:spcAft>
              <a:buClr>
                <a:schemeClr val="dk1"/>
              </a:buClr>
              <a:buSzPts val="2800"/>
              <a:buChar char="–"/>
            </a:pPr>
            <a:r>
              <a:rPr lang="en-NZ"/>
              <a:t>Files need to be named uniquely, but users may not be aware of all filenames on a system</a:t>
            </a:r>
            <a:endParaRPr/>
          </a:p>
          <a:p>
            <a:pPr indent="-342900" lvl="0" marL="342900" rtl="0" algn="l">
              <a:spcBef>
                <a:spcPts val="640"/>
              </a:spcBef>
              <a:spcAft>
                <a:spcPts val="0"/>
              </a:spcAft>
              <a:buClr>
                <a:schemeClr val="dk1"/>
              </a:buClr>
              <a:buSzPts val="3200"/>
              <a:buChar char="•"/>
            </a:pPr>
            <a:r>
              <a:rPr lang="en-NZ"/>
              <a:t>The tree structure allows users to find a file by following the directory path</a:t>
            </a:r>
            <a:endParaRPr/>
          </a:p>
          <a:p>
            <a:pPr indent="-285750" lvl="1" marL="742950" rtl="0" algn="l">
              <a:spcBef>
                <a:spcPts val="560"/>
              </a:spcBef>
              <a:spcAft>
                <a:spcPts val="0"/>
              </a:spcAft>
              <a:buClr>
                <a:schemeClr val="dk1"/>
              </a:buClr>
              <a:buSzPts val="2800"/>
              <a:buChar char="–"/>
            </a:pPr>
            <a:r>
              <a:rPr lang="en-NZ"/>
              <a:t>Duplicate filenames are possible if they have different pathnames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NZ"/>
              <a:t>Example of </a:t>
            </a:r>
            <a:br>
              <a:rPr lang="en-NZ"/>
            </a:br>
            <a:r>
              <a:rPr lang="en-NZ"/>
              <a:t>Tree-Structured Directory</a:t>
            </a:r>
            <a:endParaRPr/>
          </a:p>
        </p:txBody>
      </p:sp>
      <p:pic>
        <p:nvPicPr>
          <p:cNvPr descr="Fig12_05.gif" id="455" name="Google Shape;455;p41"/>
          <p:cNvPicPr preferRelativeResize="0"/>
          <p:nvPr>
            <p:ph idx="1" type="body"/>
          </p:nvPr>
        </p:nvPicPr>
        <p:blipFill rotWithShape="1">
          <a:blip r:embed="rId3">
            <a:alphaModFix/>
          </a:blip>
          <a:srcRect b="0" l="0" r="0" t="0"/>
          <a:stretch/>
        </p:blipFill>
        <p:spPr>
          <a:xfrm>
            <a:off x="2894944" y="1600200"/>
            <a:ext cx="3354112" cy="49530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NZ"/>
              <a:t>Working Directory</a:t>
            </a:r>
            <a:endParaRPr/>
          </a:p>
        </p:txBody>
      </p:sp>
      <p:sp>
        <p:nvSpPr>
          <p:cNvPr id="462" name="Google Shape;462;p42"/>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NZ"/>
              <a:t>Stating the full pathname and filename is awkward and tedious</a:t>
            </a:r>
            <a:endParaRPr/>
          </a:p>
          <a:p>
            <a:pPr indent="-342900" lvl="0" marL="342900" rtl="0" algn="l">
              <a:spcBef>
                <a:spcPts val="640"/>
              </a:spcBef>
              <a:spcAft>
                <a:spcPts val="0"/>
              </a:spcAft>
              <a:buClr>
                <a:schemeClr val="dk1"/>
              </a:buClr>
              <a:buSzPts val="3200"/>
              <a:buChar char="•"/>
            </a:pPr>
            <a:r>
              <a:rPr lang="en-NZ"/>
              <a:t>Usually an interactive user or process is associated with a </a:t>
            </a:r>
            <a:r>
              <a:rPr b="1" lang="en-NZ"/>
              <a:t>current </a:t>
            </a:r>
            <a:r>
              <a:rPr lang="en-NZ"/>
              <a:t>or </a:t>
            </a:r>
            <a:r>
              <a:rPr b="1" lang="en-NZ"/>
              <a:t>working directory</a:t>
            </a:r>
            <a:endParaRPr/>
          </a:p>
          <a:p>
            <a:pPr indent="-285750" lvl="1" marL="742950" rtl="0" algn="l">
              <a:spcBef>
                <a:spcPts val="560"/>
              </a:spcBef>
              <a:spcAft>
                <a:spcPts val="0"/>
              </a:spcAft>
              <a:buClr>
                <a:schemeClr val="dk1"/>
              </a:buClr>
              <a:buSzPts val="2800"/>
              <a:buChar char="–"/>
            </a:pPr>
            <a:r>
              <a:rPr lang="en-NZ"/>
              <a:t>All file names are referenced as being relative to the working directory unless an explicit full pathname is used</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NZ"/>
              <a:t>Roadmap</a:t>
            </a:r>
            <a:endParaRPr/>
          </a:p>
        </p:txBody>
      </p:sp>
      <p:sp>
        <p:nvSpPr>
          <p:cNvPr id="469" name="Google Shape;469;p43"/>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NZ" sz="2400"/>
              <a:t>Overview</a:t>
            </a:r>
            <a:endParaRPr/>
          </a:p>
          <a:p>
            <a:pPr indent="-342900" lvl="0" marL="342900" rtl="0" algn="l">
              <a:spcBef>
                <a:spcPts val="480"/>
              </a:spcBef>
              <a:spcAft>
                <a:spcPts val="0"/>
              </a:spcAft>
              <a:buClr>
                <a:schemeClr val="dk1"/>
              </a:buClr>
              <a:buSzPts val="2400"/>
              <a:buChar char="•"/>
            </a:pPr>
            <a:r>
              <a:rPr lang="en-NZ" sz="2400"/>
              <a:t>File organisation and Access</a:t>
            </a:r>
            <a:endParaRPr/>
          </a:p>
          <a:p>
            <a:pPr indent="-342900" lvl="0" marL="342900" rtl="0" algn="l">
              <a:spcBef>
                <a:spcPts val="480"/>
              </a:spcBef>
              <a:spcAft>
                <a:spcPts val="0"/>
              </a:spcAft>
              <a:buClr>
                <a:schemeClr val="dk1"/>
              </a:buClr>
              <a:buSzPts val="2400"/>
              <a:buChar char="•"/>
            </a:pPr>
            <a:r>
              <a:rPr lang="en-NZ" sz="2400"/>
              <a:t>File Directories</a:t>
            </a:r>
            <a:endParaRPr/>
          </a:p>
          <a:p>
            <a:pPr indent="-342900" lvl="0" marL="342900" rtl="0" algn="l">
              <a:spcBef>
                <a:spcPts val="640"/>
              </a:spcBef>
              <a:spcAft>
                <a:spcPts val="0"/>
              </a:spcAft>
              <a:buClr>
                <a:srgbClr val="366092"/>
              </a:buClr>
              <a:buSzPts val="3200"/>
              <a:buChar char="•"/>
            </a:pPr>
            <a:r>
              <a:rPr lang="en-NZ">
                <a:solidFill>
                  <a:srgbClr val="366092"/>
                </a:solidFill>
              </a:rPr>
              <a:t>File Sharing</a:t>
            </a:r>
            <a:endParaRPr/>
          </a:p>
          <a:p>
            <a:pPr indent="-342900" lvl="0" marL="342900" rtl="0" algn="l">
              <a:spcBef>
                <a:spcPts val="480"/>
              </a:spcBef>
              <a:spcAft>
                <a:spcPts val="0"/>
              </a:spcAft>
              <a:buClr>
                <a:schemeClr val="dk1"/>
              </a:buClr>
              <a:buSzPts val="2400"/>
              <a:buChar char="•"/>
            </a:pPr>
            <a:r>
              <a:rPr lang="en-NZ" sz="2400"/>
              <a:t>Record Blocking</a:t>
            </a:r>
            <a:endParaRPr/>
          </a:p>
          <a:p>
            <a:pPr indent="-342900" lvl="0" marL="342900" rtl="0" algn="l">
              <a:spcBef>
                <a:spcPts val="480"/>
              </a:spcBef>
              <a:spcAft>
                <a:spcPts val="0"/>
              </a:spcAft>
              <a:buClr>
                <a:schemeClr val="dk1"/>
              </a:buClr>
              <a:buSzPts val="2400"/>
              <a:buChar char="•"/>
            </a:pPr>
            <a:r>
              <a:rPr lang="en-NZ" sz="2400"/>
              <a:t>Secondary Storage Management</a:t>
            </a:r>
            <a:endParaRPr/>
          </a:p>
          <a:p>
            <a:pPr indent="-342900" lvl="0" marL="342900" rtl="0" algn="l">
              <a:spcBef>
                <a:spcPts val="480"/>
              </a:spcBef>
              <a:spcAft>
                <a:spcPts val="0"/>
              </a:spcAft>
              <a:buClr>
                <a:schemeClr val="dk1"/>
              </a:buClr>
              <a:buSzPts val="2400"/>
              <a:buChar char="•"/>
            </a:pPr>
            <a:r>
              <a:rPr lang="en-NZ" sz="2400"/>
              <a:t>File System Security</a:t>
            </a:r>
            <a:endParaRPr/>
          </a:p>
          <a:p>
            <a:pPr indent="-342900" lvl="0" marL="342900" rtl="0" algn="l">
              <a:spcBef>
                <a:spcPts val="480"/>
              </a:spcBef>
              <a:spcAft>
                <a:spcPts val="0"/>
              </a:spcAft>
              <a:buClr>
                <a:schemeClr val="dk1"/>
              </a:buClr>
              <a:buSzPts val="2400"/>
              <a:buChar char="•"/>
            </a:pPr>
            <a:r>
              <a:rPr lang="en-NZ" sz="2400"/>
              <a:t>Unix File Management</a:t>
            </a:r>
            <a:endParaRPr/>
          </a:p>
          <a:p>
            <a:pPr indent="-342900" lvl="0" marL="342900" rtl="0" algn="l">
              <a:spcBef>
                <a:spcPts val="480"/>
              </a:spcBef>
              <a:spcAft>
                <a:spcPts val="0"/>
              </a:spcAft>
              <a:buClr>
                <a:schemeClr val="dk1"/>
              </a:buClr>
              <a:buSzPts val="2400"/>
              <a:buChar char="•"/>
            </a:pPr>
            <a:r>
              <a:rPr lang="en-NZ" sz="2400"/>
              <a:t>Linux Virtual File System</a:t>
            </a:r>
            <a:endParaRPr/>
          </a:p>
          <a:p>
            <a:pPr indent="-342900" lvl="0" marL="342900" rtl="0" algn="l">
              <a:spcBef>
                <a:spcPts val="480"/>
              </a:spcBef>
              <a:spcAft>
                <a:spcPts val="0"/>
              </a:spcAft>
              <a:buClr>
                <a:schemeClr val="dk1"/>
              </a:buClr>
              <a:buSzPts val="2400"/>
              <a:buChar char="•"/>
            </a:pPr>
            <a:r>
              <a:rPr lang="en-NZ" sz="2400"/>
              <a:t>Windows File System</a:t>
            </a:r>
            <a:endParaRPr/>
          </a:p>
        </p:txBody>
      </p:sp>
      <p:cxnSp>
        <p:nvCxnSpPr>
          <p:cNvPr id="470" name="Google Shape;470;p43"/>
          <p:cNvCxnSpPr/>
          <p:nvPr/>
        </p:nvCxnSpPr>
        <p:spPr>
          <a:xfrm>
            <a:off x="152400" y="3275012"/>
            <a:ext cx="685800" cy="1588"/>
          </a:xfrm>
          <a:prstGeom prst="straightConnector1">
            <a:avLst/>
          </a:prstGeom>
          <a:noFill/>
          <a:ln cap="flat" cmpd="sng" w="76200">
            <a:solidFill>
              <a:schemeClr val="accent5"/>
            </a:solidFill>
            <a:prstDash val="solid"/>
            <a:round/>
            <a:headEnd len="sm" w="sm" type="none"/>
            <a:tailEnd len="med" w="med" type="stealth"/>
          </a:ln>
          <a:effectLst>
            <a:outerShdw blurRad="40000" rotWithShape="0" dir="5400000" dist="23000">
              <a:srgbClr val="000000">
                <a:alpha val="34901"/>
              </a:srgbClr>
            </a:outerShdw>
          </a:effectLst>
        </p:spPr>
      </p:cxn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NZ"/>
              <a:t>File Sharing</a:t>
            </a:r>
            <a:endParaRPr/>
          </a:p>
        </p:txBody>
      </p:sp>
      <p:sp>
        <p:nvSpPr>
          <p:cNvPr id="477" name="Google Shape;477;p44"/>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NZ"/>
              <a:t>In multiuser system, allow files to be shared among users</a:t>
            </a:r>
            <a:endParaRPr/>
          </a:p>
          <a:p>
            <a:pPr indent="-342900" lvl="0" marL="342900" rtl="0" algn="l">
              <a:spcBef>
                <a:spcPts val="640"/>
              </a:spcBef>
              <a:spcAft>
                <a:spcPts val="0"/>
              </a:spcAft>
              <a:buClr>
                <a:schemeClr val="dk1"/>
              </a:buClr>
              <a:buSzPts val="3200"/>
              <a:buChar char="•"/>
            </a:pPr>
            <a:r>
              <a:rPr lang="en-NZ"/>
              <a:t>Two issues</a:t>
            </a:r>
            <a:endParaRPr/>
          </a:p>
          <a:p>
            <a:pPr indent="-285750" lvl="1" marL="742950" rtl="0" algn="l">
              <a:spcBef>
                <a:spcPts val="560"/>
              </a:spcBef>
              <a:spcAft>
                <a:spcPts val="0"/>
              </a:spcAft>
              <a:buClr>
                <a:schemeClr val="dk1"/>
              </a:buClr>
              <a:buSzPts val="2800"/>
              <a:buChar char="–"/>
            </a:pPr>
            <a:r>
              <a:rPr lang="en-NZ"/>
              <a:t>Access rights</a:t>
            </a:r>
            <a:endParaRPr/>
          </a:p>
          <a:p>
            <a:pPr indent="-285750" lvl="1" marL="742950" rtl="0" algn="l">
              <a:spcBef>
                <a:spcPts val="560"/>
              </a:spcBef>
              <a:spcAft>
                <a:spcPts val="0"/>
              </a:spcAft>
              <a:buClr>
                <a:schemeClr val="dk1"/>
              </a:buClr>
              <a:buSzPts val="2800"/>
              <a:buChar char="–"/>
            </a:pPr>
            <a:r>
              <a:rPr lang="en-NZ"/>
              <a:t>Management of simultaneous access</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NZ"/>
              <a:t>Access Rights</a:t>
            </a:r>
            <a:endParaRPr/>
          </a:p>
        </p:txBody>
      </p:sp>
      <p:sp>
        <p:nvSpPr>
          <p:cNvPr id="484" name="Google Shape;484;p45"/>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NZ"/>
              <a:t>A wide variety of access rights have been used by various systems</a:t>
            </a:r>
            <a:endParaRPr/>
          </a:p>
          <a:p>
            <a:pPr indent="-285750" lvl="1" marL="742950" rtl="0" algn="l">
              <a:spcBef>
                <a:spcPts val="560"/>
              </a:spcBef>
              <a:spcAft>
                <a:spcPts val="0"/>
              </a:spcAft>
              <a:buClr>
                <a:schemeClr val="dk1"/>
              </a:buClr>
              <a:buSzPts val="2800"/>
              <a:buChar char="–"/>
            </a:pPr>
            <a:r>
              <a:rPr lang="en-NZ"/>
              <a:t>often as a hierarchy where one right implies previous</a:t>
            </a:r>
            <a:endParaRPr/>
          </a:p>
          <a:p>
            <a:pPr indent="-342900" lvl="0" marL="342900" rtl="0" algn="l">
              <a:spcBef>
                <a:spcPts val="640"/>
              </a:spcBef>
              <a:spcAft>
                <a:spcPts val="0"/>
              </a:spcAft>
              <a:buClr>
                <a:schemeClr val="dk1"/>
              </a:buClr>
              <a:buSzPts val="3200"/>
              <a:buChar char="•"/>
            </a:pPr>
            <a:r>
              <a:rPr lang="en-NZ"/>
              <a:t>None</a:t>
            </a:r>
            <a:endParaRPr/>
          </a:p>
          <a:p>
            <a:pPr indent="-285750" lvl="1" marL="742950" rtl="0" algn="l">
              <a:spcBef>
                <a:spcPts val="560"/>
              </a:spcBef>
              <a:spcAft>
                <a:spcPts val="0"/>
              </a:spcAft>
              <a:buClr>
                <a:schemeClr val="dk1"/>
              </a:buClr>
              <a:buSzPts val="2800"/>
              <a:buChar char="–"/>
            </a:pPr>
            <a:r>
              <a:rPr lang="en-NZ"/>
              <a:t>User may not even know of the files existence</a:t>
            </a:r>
            <a:endParaRPr/>
          </a:p>
          <a:p>
            <a:pPr indent="-342900" lvl="0" marL="342900" rtl="0" algn="l">
              <a:spcBef>
                <a:spcPts val="640"/>
              </a:spcBef>
              <a:spcAft>
                <a:spcPts val="0"/>
              </a:spcAft>
              <a:buClr>
                <a:schemeClr val="dk1"/>
              </a:buClr>
              <a:buSzPts val="3200"/>
              <a:buChar char="•"/>
            </a:pPr>
            <a:r>
              <a:rPr lang="en-NZ"/>
              <a:t>Knowledge</a:t>
            </a:r>
            <a:endParaRPr/>
          </a:p>
          <a:p>
            <a:pPr indent="-285750" lvl="1" marL="742950" rtl="0" algn="l">
              <a:spcBef>
                <a:spcPts val="560"/>
              </a:spcBef>
              <a:spcAft>
                <a:spcPts val="0"/>
              </a:spcAft>
              <a:buClr>
                <a:schemeClr val="dk1"/>
              </a:buClr>
              <a:buSzPts val="2800"/>
              <a:buChar char="–"/>
            </a:pPr>
            <a:r>
              <a:rPr lang="en-NZ"/>
              <a:t>User can only determine that the file exists and who its owner is</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NZ"/>
              <a:t>Access Rights cont…</a:t>
            </a:r>
            <a:endParaRPr/>
          </a:p>
        </p:txBody>
      </p:sp>
      <p:sp>
        <p:nvSpPr>
          <p:cNvPr id="491" name="Google Shape;491;p46"/>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NZ"/>
              <a:t>Execution</a:t>
            </a:r>
            <a:endParaRPr/>
          </a:p>
          <a:p>
            <a:pPr indent="-285750" lvl="1" marL="742950" rtl="0" algn="l">
              <a:spcBef>
                <a:spcPts val="560"/>
              </a:spcBef>
              <a:spcAft>
                <a:spcPts val="0"/>
              </a:spcAft>
              <a:buClr>
                <a:schemeClr val="dk1"/>
              </a:buClr>
              <a:buSzPts val="2800"/>
              <a:buChar char="–"/>
            </a:pPr>
            <a:r>
              <a:rPr lang="en-NZ"/>
              <a:t>The user can load and execute a program but cannot copy it</a:t>
            </a:r>
            <a:endParaRPr/>
          </a:p>
          <a:p>
            <a:pPr indent="-342900" lvl="0" marL="342900" rtl="0" algn="l">
              <a:spcBef>
                <a:spcPts val="640"/>
              </a:spcBef>
              <a:spcAft>
                <a:spcPts val="0"/>
              </a:spcAft>
              <a:buClr>
                <a:schemeClr val="dk1"/>
              </a:buClr>
              <a:buSzPts val="3200"/>
              <a:buChar char="•"/>
            </a:pPr>
            <a:r>
              <a:rPr lang="en-NZ"/>
              <a:t>Reading</a:t>
            </a:r>
            <a:endParaRPr/>
          </a:p>
          <a:p>
            <a:pPr indent="-285750" lvl="1" marL="742950" rtl="0" algn="l">
              <a:spcBef>
                <a:spcPts val="560"/>
              </a:spcBef>
              <a:spcAft>
                <a:spcPts val="0"/>
              </a:spcAft>
              <a:buClr>
                <a:schemeClr val="dk1"/>
              </a:buClr>
              <a:buSzPts val="2800"/>
              <a:buChar char="–"/>
            </a:pPr>
            <a:r>
              <a:rPr lang="en-NZ"/>
              <a:t>The user can read the file for any purpose, including copying and execution</a:t>
            </a:r>
            <a:endParaRPr/>
          </a:p>
          <a:p>
            <a:pPr indent="-342900" lvl="0" marL="342900" rtl="0" algn="l">
              <a:spcBef>
                <a:spcPts val="640"/>
              </a:spcBef>
              <a:spcAft>
                <a:spcPts val="0"/>
              </a:spcAft>
              <a:buClr>
                <a:schemeClr val="dk1"/>
              </a:buClr>
              <a:buSzPts val="3200"/>
              <a:buChar char="•"/>
            </a:pPr>
            <a:r>
              <a:rPr lang="en-NZ"/>
              <a:t>Appending</a:t>
            </a:r>
            <a:endParaRPr/>
          </a:p>
          <a:p>
            <a:pPr indent="-285750" lvl="1" marL="742950" rtl="0" algn="l">
              <a:spcBef>
                <a:spcPts val="560"/>
              </a:spcBef>
              <a:spcAft>
                <a:spcPts val="0"/>
              </a:spcAft>
              <a:buClr>
                <a:schemeClr val="dk1"/>
              </a:buClr>
              <a:buSzPts val="2800"/>
              <a:buChar char="–"/>
            </a:pPr>
            <a:r>
              <a:rPr lang="en-NZ"/>
              <a:t>The user can add data to the file but cannot modify or delete any of the file’s contents</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NZ"/>
              <a:t>Access Rights cont…</a:t>
            </a:r>
            <a:endParaRPr/>
          </a:p>
        </p:txBody>
      </p:sp>
      <p:sp>
        <p:nvSpPr>
          <p:cNvPr id="498" name="Google Shape;498;p47"/>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NZ"/>
              <a:t>Updating</a:t>
            </a:r>
            <a:endParaRPr/>
          </a:p>
          <a:p>
            <a:pPr indent="-285750" lvl="1" marL="742950" rtl="0" algn="l">
              <a:spcBef>
                <a:spcPts val="560"/>
              </a:spcBef>
              <a:spcAft>
                <a:spcPts val="0"/>
              </a:spcAft>
              <a:buClr>
                <a:schemeClr val="dk1"/>
              </a:buClr>
              <a:buSzPts val="2800"/>
              <a:buChar char="–"/>
            </a:pPr>
            <a:r>
              <a:rPr lang="en-NZ"/>
              <a:t>The user can modify, delete, and add to the file’s data. </a:t>
            </a:r>
            <a:endParaRPr/>
          </a:p>
          <a:p>
            <a:pPr indent="-342900" lvl="0" marL="342900" rtl="0" algn="l">
              <a:spcBef>
                <a:spcPts val="640"/>
              </a:spcBef>
              <a:spcAft>
                <a:spcPts val="0"/>
              </a:spcAft>
              <a:buClr>
                <a:schemeClr val="dk1"/>
              </a:buClr>
              <a:buSzPts val="3200"/>
              <a:buChar char="•"/>
            </a:pPr>
            <a:r>
              <a:rPr lang="en-NZ"/>
              <a:t>Changing protection</a:t>
            </a:r>
            <a:endParaRPr/>
          </a:p>
          <a:p>
            <a:pPr indent="-285750" lvl="1" marL="742950" rtl="0" algn="l">
              <a:spcBef>
                <a:spcPts val="560"/>
              </a:spcBef>
              <a:spcAft>
                <a:spcPts val="0"/>
              </a:spcAft>
              <a:buClr>
                <a:schemeClr val="dk1"/>
              </a:buClr>
              <a:buSzPts val="2800"/>
              <a:buChar char="–"/>
            </a:pPr>
            <a:r>
              <a:rPr lang="en-NZ"/>
              <a:t>User can change access rights granted to other users</a:t>
            </a:r>
            <a:endParaRPr/>
          </a:p>
          <a:p>
            <a:pPr indent="-342900" lvl="0" marL="342900" rtl="0" algn="l">
              <a:spcBef>
                <a:spcPts val="640"/>
              </a:spcBef>
              <a:spcAft>
                <a:spcPts val="0"/>
              </a:spcAft>
              <a:buClr>
                <a:schemeClr val="dk1"/>
              </a:buClr>
              <a:buSzPts val="3200"/>
              <a:buChar char="•"/>
            </a:pPr>
            <a:r>
              <a:rPr lang="en-NZ"/>
              <a:t>Deletion</a:t>
            </a:r>
            <a:endParaRPr/>
          </a:p>
          <a:p>
            <a:pPr indent="-285750" lvl="1" marL="742950" rtl="0" algn="l">
              <a:spcBef>
                <a:spcPts val="560"/>
              </a:spcBef>
              <a:spcAft>
                <a:spcPts val="0"/>
              </a:spcAft>
              <a:buClr>
                <a:schemeClr val="dk1"/>
              </a:buClr>
              <a:buSzPts val="2800"/>
              <a:buChar char="–"/>
            </a:pPr>
            <a:r>
              <a:rPr lang="en-NZ"/>
              <a:t>User can delete the file</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NZ"/>
              <a:t>User Classes</a:t>
            </a:r>
            <a:endParaRPr/>
          </a:p>
        </p:txBody>
      </p:sp>
      <p:sp>
        <p:nvSpPr>
          <p:cNvPr id="505" name="Google Shape;505;p48"/>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NZ"/>
              <a:t>Owner</a:t>
            </a:r>
            <a:endParaRPr/>
          </a:p>
          <a:p>
            <a:pPr indent="-285750" lvl="1" marL="742950" rtl="0" algn="l">
              <a:spcBef>
                <a:spcPts val="560"/>
              </a:spcBef>
              <a:spcAft>
                <a:spcPts val="0"/>
              </a:spcAft>
              <a:buClr>
                <a:schemeClr val="dk1"/>
              </a:buClr>
              <a:buSzPts val="2800"/>
              <a:buChar char="–"/>
            </a:pPr>
            <a:r>
              <a:rPr lang="en-NZ"/>
              <a:t>Usually the files creator, usually has full rights</a:t>
            </a:r>
            <a:endParaRPr/>
          </a:p>
          <a:p>
            <a:pPr indent="-342900" lvl="0" marL="342900" rtl="0" algn="l">
              <a:spcBef>
                <a:spcPts val="640"/>
              </a:spcBef>
              <a:spcAft>
                <a:spcPts val="0"/>
              </a:spcAft>
              <a:buClr>
                <a:schemeClr val="dk1"/>
              </a:buClr>
              <a:buSzPts val="3200"/>
              <a:buChar char="•"/>
            </a:pPr>
            <a:r>
              <a:rPr lang="en-NZ"/>
              <a:t>Specific Users</a:t>
            </a:r>
            <a:endParaRPr/>
          </a:p>
          <a:p>
            <a:pPr indent="-285750" lvl="1" marL="742950" rtl="0" algn="l">
              <a:spcBef>
                <a:spcPts val="560"/>
              </a:spcBef>
              <a:spcAft>
                <a:spcPts val="0"/>
              </a:spcAft>
              <a:buClr>
                <a:schemeClr val="dk1"/>
              </a:buClr>
              <a:buSzPts val="2800"/>
              <a:buChar char="–"/>
            </a:pPr>
            <a:r>
              <a:rPr lang="en-NZ"/>
              <a:t>Rights may be explicitly granted to specific users</a:t>
            </a:r>
            <a:endParaRPr/>
          </a:p>
          <a:p>
            <a:pPr indent="-342900" lvl="0" marL="342900" rtl="0" algn="l">
              <a:spcBef>
                <a:spcPts val="640"/>
              </a:spcBef>
              <a:spcAft>
                <a:spcPts val="0"/>
              </a:spcAft>
              <a:buClr>
                <a:schemeClr val="dk1"/>
              </a:buClr>
              <a:buSzPts val="3200"/>
              <a:buChar char="•"/>
            </a:pPr>
            <a:r>
              <a:rPr lang="en-NZ"/>
              <a:t>User Groups</a:t>
            </a:r>
            <a:endParaRPr/>
          </a:p>
          <a:p>
            <a:pPr indent="-285750" lvl="1" marL="742950" rtl="0" algn="l">
              <a:spcBef>
                <a:spcPts val="560"/>
              </a:spcBef>
              <a:spcAft>
                <a:spcPts val="0"/>
              </a:spcAft>
              <a:buClr>
                <a:schemeClr val="dk1"/>
              </a:buClr>
              <a:buSzPts val="2800"/>
              <a:buChar char="–"/>
            </a:pPr>
            <a:r>
              <a:rPr lang="en-NZ"/>
              <a:t>A set of users identified as a group</a:t>
            </a:r>
            <a:endParaRPr/>
          </a:p>
          <a:p>
            <a:pPr indent="-342900" lvl="0" marL="342900" rtl="0" algn="l">
              <a:spcBef>
                <a:spcPts val="640"/>
              </a:spcBef>
              <a:spcAft>
                <a:spcPts val="0"/>
              </a:spcAft>
              <a:buClr>
                <a:schemeClr val="dk1"/>
              </a:buClr>
              <a:buSzPts val="3200"/>
              <a:buChar char="•"/>
            </a:pPr>
            <a:r>
              <a:rPr lang="en-NZ"/>
              <a:t>All</a:t>
            </a:r>
            <a:endParaRPr/>
          </a:p>
          <a:p>
            <a:pPr indent="-285750" lvl="1" marL="742950" rtl="0" algn="l">
              <a:spcBef>
                <a:spcPts val="560"/>
              </a:spcBef>
              <a:spcAft>
                <a:spcPts val="0"/>
              </a:spcAft>
              <a:buClr>
                <a:schemeClr val="dk1"/>
              </a:buClr>
              <a:buSzPts val="2800"/>
              <a:buChar char="–"/>
            </a:pPr>
            <a:r>
              <a:rPr lang="en-NZ"/>
              <a:t>everyone</a:t>
            </a:r>
            <a:endParaRPr/>
          </a:p>
          <a:p>
            <a:pPr indent="-107950" lvl="1" marL="742950" rtl="0" algn="l">
              <a:spcBef>
                <a:spcPts val="560"/>
              </a:spcBef>
              <a:spcAft>
                <a:spcPts val="0"/>
              </a:spcAft>
              <a:buClr>
                <a:schemeClr val="dk1"/>
              </a:buClr>
              <a:buSzPts val="2800"/>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4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NZ"/>
              <a:t>Simultaneous Access</a:t>
            </a:r>
            <a:endParaRPr/>
          </a:p>
        </p:txBody>
      </p:sp>
      <p:sp>
        <p:nvSpPr>
          <p:cNvPr id="512" name="Google Shape;512;p49"/>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NZ"/>
              <a:t>User may lock entire file when it is to be updated</a:t>
            </a:r>
            <a:endParaRPr/>
          </a:p>
          <a:p>
            <a:pPr indent="-342900" lvl="0" marL="342900" rtl="0" algn="l">
              <a:spcBef>
                <a:spcPts val="640"/>
              </a:spcBef>
              <a:spcAft>
                <a:spcPts val="0"/>
              </a:spcAft>
              <a:buClr>
                <a:schemeClr val="dk1"/>
              </a:buClr>
              <a:buSzPts val="3200"/>
              <a:buChar char="•"/>
            </a:pPr>
            <a:r>
              <a:rPr lang="en-NZ"/>
              <a:t>User may lock the individual records during the update</a:t>
            </a:r>
            <a:endParaRPr/>
          </a:p>
          <a:p>
            <a:pPr indent="-342900" lvl="0" marL="342900" rtl="0" algn="l">
              <a:spcBef>
                <a:spcPts val="640"/>
              </a:spcBef>
              <a:spcAft>
                <a:spcPts val="0"/>
              </a:spcAft>
              <a:buClr>
                <a:schemeClr val="dk1"/>
              </a:buClr>
              <a:buSzPts val="3200"/>
              <a:buChar char="•"/>
            </a:pPr>
            <a:r>
              <a:rPr lang="en-NZ"/>
              <a:t>Mutual exclusion and deadlock are issues for shared access</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NZ"/>
              <a:t>Typical Operations</a:t>
            </a:r>
            <a:endParaRPr/>
          </a:p>
        </p:txBody>
      </p:sp>
      <p:sp>
        <p:nvSpPr>
          <p:cNvPr id="198" name="Google Shape;198;p5"/>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NZ"/>
              <a:t>File systems also provide functions which can be performed on files, typically:</a:t>
            </a:r>
            <a:endParaRPr/>
          </a:p>
          <a:p>
            <a:pPr indent="-285750" lvl="1" marL="742950" rtl="0" algn="l">
              <a:spcBef>
                <a:spcPts val="560"/>
              </a:spcBef>
              <a:spcAft>
                <a:spcPts val="0"/>
              </a:spcAft>
              <a:buClr>
                <a:schemeClr val="dk1"/>
              </a:buClr>
              <a:buSzPts val="2800"/>
              <a:buChar char="–"/>
            </a:pPr>
            <a:r>
              <a:rPr lang="en-NZ"/>
              <a:t>Create</a:t>
            </a:r>
            <a:endParaRPr/>
          </a:p>
          <a:p>
            <a:pPr indent="-285750" lvl="1" marL="742950" rtl="0" algn="l">
              <a:spcBef>
                <a:spcPts val="560"/>
              </a:spcBef>
              <a:spcAft>
                <a:spcPts val="0"/>
              </a:spcAft>
              <a:buClr>
                <a:schemeClr val="dk1"/>
              </a:buClr>
              <a:buSzPts val="2800"/>
              <a:buChar char="–"/>
            </a:pPr>
            <a:r>
              <a:rPr lang="en-NZ"/>
              <a:t>Delete</a:t>
            </a:r>
            <a:endParaRPr/>
          </a:p>
          <a:p>
            <a:pPr indent="-285750" lvl="1" marL="742950" rtl="0" algn="l">
              <a:spcBef>
                <a:spcPts val="560"/>
              </a:spcBef>
              <a:spcAft>
                <a:spcPts val="0"/>
              </a:spcAft>
              <a:buClr>
                <a:schemeClr val="dk1"/>
              </a:buClr>
              <a:buSzPts val="2800"/>
              <a:buChar char="–"/>
            </a:pPr>
            <a:r>
              <a:rPr lang="en-NZ"/>
              <a:t>Open</a:t>
            </a:r>
            <a:endParaRPr/>
          </a:p>
          <a:p>
            <a:pPr indent="-285750" lvl="1" marL="742950" rtl="0" algn="l">
              <a:spcBef>
                <a:spcPts val="560"/>
              </a:spcBef>
              <a:spcAft>
                <a:spcPts val="0"/>
              </a:spcAft>
              <a:buClr>
                <a:schemeClr val="dk1"/>
              </a:buClr>
              <a:buSzPts val="2800"/>
              <a:buChar char="–"/>
            </a:pPr>
            <a:r>
              <a:rPr lang="en-NZ"/>
              <a:t>Close</a:t>
            </a:r>
            <a:endParaRPr/>
          </a:p>
          <a:p>
            <a:pPr indent="-285750" lvl="1" marL="742950" rtl="0" algn="l">
              <a:spcBef>
                <a:spcPts val="560"/>
              </a:spcBef>
              <a:spcAft>
                <a:spcPts val="0"/>
              </a:spcAft>
              <a:buClr>
                <a:schemeClr val="dk1"/>
              </a:buClr>
              <a:buSzPts val="2800"/>
              <a:buChar char="–"/>
            </a:pPr>
            <a:r>
              <a:rPr lang="en-NZ"/>
              <a:t>Read</a:t>
            </a:r>
            <a:endParaRPr/>
          </a:p>
          <a:p>
            <a:pPr indent="-285750" lvl="1" marL="742950" rtl="0" algn="l">
              <a:spcBef>
                <a:spcPts val="560"/>
              </a:spcBef>
              <a:spcAft>
                <a:spcPts val="0"/>
              </a:spcAft>
              <a:buClr>
                <a:schemeClr val="dk1"/>
              </a:buClr>
              <a:buSzPts val="2800"/>
              <a:buChar char="–"/>
            </a:pPr>
            <a:r>
              <a:rPr lang="en-NZ"/>
              <a:t>Write</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5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NZ"/>
              <a:t>Roadmap</a:t>
            </a:r>
            <a:endParaRPr/>
          </a:p>
        </p:txBody>
      </p:sp>
      <p:sp>
        <p:nvSpPr>
          <p:cNvPr id="519" name="Google Shape;519;p50"/>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NZ" sz="2400"/>
              <a:t>Overview</a:t>
            </a:r>
            <a:endParaRPr/>
          </a:p>
          <a:p>
            <a:pPr indent="-342900" lvl="0" marL="342900" rtl="0" algn="l">
              <a:spcBef>
                <a:spcPts val="480"/>
              </a:spcBef>
              <a:spcAft>
                <a:spcPts val="0"/>
              </a:spcAft>
              <a:buClr>
                <a:schemeClr val="dk1"/>
              </a:buClr>
              <a:buSzPts val="2400"/>
              <a:buChar char="•"/>
            </a:pPr>
            <a:r>
              <a:rPr lang="en-NZ" sz="2400"/>
              <a:t>File organisation and Access</a:t>
            </a:r>
            <a:endParaRPr/>
          </a:p>
          <a:p>
            <a:pPr indent="-342900" lvl="0" marL="342900" rtl="0" algn="l">
              <a:spcBef>
                <a:spcPts val="480"/>
              </a:spcBef>
              <a:spcAft>
                <a:spcPts val="0"/>
              </a:spcAft>
              <a:buClr>
                <a:schemeClr val="dk1"/>
              </a:buClr>
              <a:buSzPts val="2400"/>
              <a:buChar char="•"/>
            </a:pPr>
            <a:r>
              <a:rPr lang="en-NZ" sz="2400"/>
              <a:t>File Directories</a:t>
            </a:r>
            <a:endParaRPr/>
          </a:p>
          <a:p>
            <a:pPr indent="-342900" lvl="0" marL="342900" rtl="0" algn="l">
              <a:spcBef>
                <a:spcPts val="480"/>
              </a:spcBef>
              <a:spcAft>
                <a:spcPts val="0"/>
              </a:spcAft>
              <a:buClr>
                <a:schemeClr val="dk1"/>
              </a:buClr>
              <a:buSzPts val="2400"/>
              <a:buChar char="•"/>
            </a:pPr>
            <a:r>
              <a:rPr lang="en-NZ" sz="2400"/>
              <a:t>File Sharing</a:t>
            </a:r>
            <a:endParaRPr/>
          </a:p>
          <a:p>
            <a:pPr indent="-342900" lvl="0" marL="342900" rtl="0" algn="l">
              <a:spcBef>
                <a:spcPts val="480"/>
              </a:spcBef>
              <a:spcAft>
                <a:spcPts val="0"/>
              </a:spcAft>
              <a:buClr>
                <a:schemeClr val="dk1"/>
              </a:buClr>
              <a:buSzPts val="2400"/>
              <a:buChar char="•"/>
            </a:pPr>
            <a:r>
              <a:rPr lang="en-NZ" sz="2400"/>
              <a:t>Record Blocking</a:t>
            </a:r>
            <a:endParaRPr/>
          </a:p>
          <a:p>
            <a:pPr indent="-342900" lvl="0" marL="342900" rtl="0" algn="l">
              <a:spcBef>
                <a:spcPts val="640"/>
              </a:spcBef>
              <a:spcAft>
                <a:spcPts val="0"/>
              </a:spcAft>
              <a:buClr>
                <a:srgbClr val="366092"/>
              </a:buClr>
              <a:buSzPts val="3200"/>
              <a:buChar char="•"/>
            </a:pPr>
            <a:r>
              <a:rPr lang="en-NZ">
                <a:solidFill>
                  <a:srgbClr val="366092"/>
                </a:solidFill>
              </a:rPr>
              <a:t>Secondary Storage Management</a:t>
            </a:r>
            <a:endParaRPr/>
          </a:p>
          <a:p>
            <a:pPr indent="-342900" lvl="0" marL="342900" rtl="0" algn="l">
              <a:spcBef>
                <a:spcPts val="480"/>
              </a:spcBef>
              <a:spcAft>
                <a:spcPts val="0"/>
              </a:spcAft>
              <a:buClr>
                <a:schemeClr val="dk1"/>
              </a:buClr>
              <a:buSzPts val="2400"/>
              <a:buChar char="•"/>
            </a:pPr>
            <a:r>
              <a:rPr lang="en-NZ" sz="2400"/>
              <a:t>File System Security</a:t>
            </a:r>
            <a:endParaRPr/>
          </a:p>
          <a:p>
            <a:pPr indent="-342900" lvl="0" marL="342900" rtl="0" algn="l">
              <a:spcBef>
                <a:spcPts val="480"/>
              </a:spcBef>
              <a:spcAft>
                <a:spcPts val="0"/>
              </a:spcAft>
              <a:buClr>
                <a:schemeClr val="dk1"/>
              </a:buClr>
              <a:buSzPts val="2400"/>
              <a:buChar char="•"/>
            </a:pPr>
            <a:r>
              <a:rPr lang="en-NZ" sz="2400"/>
              <a:t>Unix File Management</a:t>
            </a:r>
            <a:endParaRPr/>
          </a:p>
          <a:p>
            <a:pPr indent="-342900" lvl="0" marL="342900" rtl="0" algn="l">
              <a:spcBef>
                <a:spcPts val="480"/>
              </a:spcBef>
              <a:spcAft>
                <a:spcPts val="0"/>
              </a:spcAft>
              <a:buClr>
                <a:schemeClr val="dk1"/>
              </a:buClr>
              <a:buSzPts val="2400"/>
              <a:buChar char="•"/>
            </a:pPr>
            <a:r>
              <a:rPr lang="en-NZ" sz="2400"/>
              <a:t>Linux Virtual File System</a:t>
            </a:r>
            <a:endParaRPr/>
          </a:p>
          <a:p>
            <a:pPr indent="-342900" lvl="0" marL="342900" rtl="0" algn="l">
              <a:spcBef>
                <a:spcPts val="480"/>
              </a:spcBef>
              <a:spcAft>
                <a:spcPts val="0"/>
              </a:spcAft>
              <a:buClr>
                <a:schemeClr val="dk1"/>
              </a:buClr>
              <a:buSzPts val="2400"/>
              <a:buChar char="•"/>
            </a:pPr>
            <a:r>
              <a:rPr lang="en-NZ" sz="2400"/>
              <a:t>Windows File System</a:t>
            </a:r>
            <a:endParaRPr/>
          </a:p>
        </p:txBody>
      </p:sp>
      <p:cxnSp>
        <p:nvCxnSpPr>
          <p:cNvPr id="520" name="Google Shape;520;p50"/>
          <p:cNvCxnSpPr/>
          <p:nvPr/>
        </p:nvCxnSpPr>
        <p:spPr>
          <a:xfrm>
            <a:off x="152400" y="4189412"/>
            <a:ext cx="685800" cy="1588"/>
          </a:xfrm>
          <a:prstGeom prst="straightConnector1">
            <a:avLst/>
          </a:prstGeom>
          <a:noFill/>
          <a:ln cap="flat" cmpd="sng" w="76200">
            <a:solidFill>
              <a:schemeClr val="accent5"/>
            </a:solidFill>
            <a:prstDash val="solid"/>
            <a:round/>
            <a:headEnd len="sm" w="sm" type="none"/>
            <a:tailEnd len="med" w="med" type="stealth"/>
          </a:ln>
          <a:effectLst>
            <a:outerShdw blurRad="40000" rotWithShape="0" dir="5400000" dist="23000">
              <a:srgbClr val="000000">
                <a:alpha val="34901"/>
              </a:srgbClr>
            </a:outerShdw>
          </a:effectLst>
        </p:spPr>
      </p:cxn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5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NZ"/>
              <a:t>Secondary Storage Management</a:t>
            </a:r>
            <a:endParaRPr/>
          </a:p>
        </p:txBody>
      </p:sp>
      <p:sp>
        <p:nvSpPr>
          <p:cNvPr id="527" name="Google Shape;527;p51"/>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NZ"/>
              <a:t>The Operating System is responsible for allocating blocks to files</a:t>
            </a:r>
            <a:endParaRPr/>
          </a:p>
          <a:p>
            <a:pPr indent="-342900" lvl="0" marL="342900" rtl="0" algn="l">
              <a:spcBef>
                <a:spcPts val="640"/>
              </a:spcBef>
              <a:spcAft>
                <a:spcPts val="0"/>
              </a:spcAft>
              <a:buClr>
                <a:schemeClr val="dk1"/>
              </a:buClr>
              <a:buSzPts val="3200"/>
              <a:buChar char="•"/>
            </a:pPr>
            <a:r>
              <a:rPr lang="en-NZ"/>
              <a:t>Two related issues</a:t>
            </a:r>
            <a:endParaRPr/>
          </a:p>
          <a:p>
            <a:pPr indent="-285750" lvl="1" marL="742950" rtl="0" algn="l">
              <a:spcBef>
                <a:spcPts val="560"/>
              </a:spcBef>
              <a:spcAft>
                <a:spcPts val="0"/>
              </a:spcAft>
              <a:buClr>
                <a:schemeClr val="dk1"/>
              </a:buClr>
              <a:buSzPts val="2800"/>
              <a:buChar char="–"/>
            </a:pPr>
            <a:r>
              <a:rPr lang="en-NZ"/>
              <a:t>Space must be allocated to files</a:t>
            </a:r>
            <a:endParaRPr/>
          </a:p>
          <a:p>
            <a:pPr indent="-285750" lvl="1" marL="742950" rtl="0" algn="l">
              <a:spcBef>
                <a:spcPts val="560"/>
              </a:spcBef>
              <a:spcAft>
                <a:spcPts val="0"/>
              </a:spcAft>
              <a:buClr>
                <a:schemeClr val="dk1"/>
              </a:buClr>
              <a:buSzPts val="2800"/>
              <a:buChar char="–"/>
            </a:pPr>
            <a:r>
              <a:rPr lang="en-NZ"/>
              <a:t>Must keep track of the space available for allocation</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5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NZ"/>
              <a:t>File allocation issues</a:t>
            </a:r>
            <a:endParaRPr/>
          </a:p>
        </p:txBody>
      </p:sp>
      <p:sp>
        <p:nvSpPr>
          <p:cNvPr id="534" name="Google Shape;534;p52"/>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514350" lvl="0" marL="514350" rtl="0" algn="l">
              <a:spcBef>
                <a:spcPts val="0"/>
              </a:spcBef>
              <a:spcAft>
                <a:spcPts val="0"/>
              </a:spcAft>
              <a:buClr>
                <a:schemeClr val="dk1"/>
              </a:buClr>
              <a:buSzPts val="3200"/>
              <a:buFont typeface="Arial"/>
              <a:buAutoNum type="arabicPeriod"/>
            </a:pPr>
            <a:r>
              <a:rPr lang="en-NZ"/>
              <a:t>When a file is created – is the maximum space allocated at once?</a:t>
            </a:r>
            <a:endParaRPr/>
          </a:p>
          <a:p>
            <a:pPr indent="-514350" lvl="0" marL="514350" rtl="0" algn="l">
              <a:spcBef>
                <a:spcPts val="640"/>
              </a:spcBef>
              <a:spcAft>
                <a:spcPts val="0"/>
              </a:spcAft>
              <a:buClr>
                <a:schemeClr val="dk1"/>
              </a:buClr>
              <a:buSzPts val="3200"/>
              <a:buFont typeface="Arial"/>
              <a:buAutoNum type="arabicPeriod"/>
            </a:pPr>
            <a:r>
              <a:rPr lang="en-NZ"/>
              <a:t>Space is added to a file in contiguous ‘portions’</a:t>
            </a:r>
            <a:endParaRPr/>
          </a:p>
          <a:p>
            <a:pPr indent="-285750" lvl="1" marL="742950" rtl="0" algn="l">
              <a:spcBef>
                <a:spcPts val="560"/>
              </a:spcBef>
              <a:spcAft>
                <a:spcPts val="0"/>
              </a:spcAft>
              <a:buClr>
                <a:schemeClr val="dk1"/>
              </a:buClr>
              <a:buSzPts val="2800"/>
              <a:buChar char="–"/>
            </a:pPr>
            <a:r>
              <a:rPr lang="en-NZ"/>
              <a:t>What size should be the ‘portion’?</a:t>
            </a:r>
            <a:endParaRPr/>
          </a:p>
          <a:p>
            <a:pPr indent="-514350" lvl="0" marL="514350" rtl="0" algn="l">
              <a:spcBef>
                <a:spcPts val="640"/>
              </a:spcBef>
              <a:spcAft>
                <a:spcPts val="0"/>
              </a:spcAft>
              <a:buClr>
                <a:schemeClr val="dk1"/>
              </a:buClr>
              <a:buSzPts val="3200"/>
              <a:buFont typeface="Arial"/>
              <a:buAutoNum type="arabicPeriod"/>
            </a:pPr>
            <a:r>
              <a:rPr lang="en-NZ"/>
              <a:t>What data structure should be used to keep track of the file portions?</a:t>
            </a:r>
            <a:endParaRPr/>
          </a:p>
          <a:p>
            <a:pPr indent="-342900" lvl="0" marL="342900" rtl="0" algn="l">
              <a:spcBef>
                <a:spcPts val="640"/>
              </a:spcBef>
              <a:spcAft>
                <a:spcPts val="0"/>
              </a:spcAft>
              <a:buClr>
                <a:schemeClr val="dk1"/>
              </a:buClr>
              <a:buSzPts val="3200"/>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5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NZ"/>
              <a:t>Preallocation vs </a:t>
            </a:r>
            <a:br>
              <a:rPr lang="en-NZ"/>
            </a:br>
            <a:r>
              <a:rPr lang="en-NZ"/>
              <a:t>Dynamic Allocation</a:t>
            </a:r>
            <a:endParaRPr/>
          </a:p>
        </p:txBody>
      </p:sp>
      <p:sp>
        <p:nvSpPr>
          <p:cNvPr id="541" name="Google Shape;541;p53"/>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NZ"/>
              <a:t>Need the maximum size for the file at the time of creation</a:t>
            </a:r>
            <a:endParaRPr/>
          </a:p>
          <a:p>
            <a:pPr indent="-342900" lvl="0" marL="342900" rtl="0" algn="l">
              <a:spcBef>
                <a:spcPts val="640"/>
              </a:spcBef>
              <a:spcAft>
                <a:spcPts val="0"/>
              </a:spcAft>
              <a:buClr>
                <a:schemeClr val="dk1"/>
              </a:buClr>
              <a:buSzPts val="3200"/>
              <a:buChar char="•"/>
            </a:pPr>
            <a:r>
              <a:rPr lang="en-NZ"/>
              <a:t>Difficult to reliably estimate the maximum potential size of the file</a:t>
            </a:r>
            <a:endParaRPr/>
          </a:p>
          <a:p>
            <a:pPr indent="-342900" lvl="0" marL="342900" rtl="0" algn="l">
              <a:spcBef>
                <a:spcPts val="640"/>
              </a:spcBef>
              <a:spcAft>
                <a:spcPts val="0"/>
              </a:spcAft>
              <a:buClr>
                <a:schemeClr val="dk1"/>
              </a:buClr>
              <a:buSzPts val="3200"/>
              <a:buChar char="•"/>
            </a:pPr>
            <a:r>
              <a:rPr lang="en-NZ"/>
              <a:t>Tend to overestimated file size so as not to run out of space</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5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NZ"/>
              <a:t>Portion size</a:t>
            </a:r>
            <a:endParaRPr/>
          </a:p>
        </p:txBody>
      </p:sp>
      <p:sp>
        <p:nvSpPr>
          <p:cNvPr id="548" name="Google Shape;548;p54"/>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NZ"/>
              <a:t>Two extremes:</a:t>
            </a:r>
            <a:endParaRPr/>
          </a:p>
          <a:p>
            <a:pPr indent="-285750" lvl="1" marL="742950" rtl="0" algn="l">
              <a:spcBef>
                <a:spcPts val="560"/>
              </a:spcBef>
              <a:spcAft>
                <a:spcPts val="0"/>
              </a:spcAft>
              <a:buClr>
                <a:schemeClr val="dk1"/>
              </a:buClr>
              <a:buSzPts val="2800"/>
              <a:buChar char="–"/>
            </a:pPr>
            <a:r>
              <a:rPr lang="en-NZ"/>
              <a:t>Portion large enough to hold entire file is allocated</a:t>
            </a:r>
            <a:endParaRPr/>
          </a:p>
          <a:p>
            <a:pPr indent="-285750" lvl="1" marL="742950" rtl="0" algn="l">
              <a:spcBef>
                <a:spcPts val="560"/>
              </a:spcBef>
              <a:spcAft>
                <a:spcPts val="0"/>
              </a:spcAft>
              <a:buClr>
                <a:schemeClr val="dk1"/>
              </a:buClr>
              <a:buSzPts val="2800"/>
              <a:buChar char="–"/>
            </a:pPr>
            <a:r>
              <a:rPr lang="en-NZ"/>
              <a:t>Allocate space one block at a time</a:t>
            </a:r>
            <a:endParaRPr/>
          </a:p>
          <a:p>
            <a:pPr indent="-342900" lvl="0" marL="342900" rtl="0" algn="l">
              <a:spcBef>
                <a:spcPts val="640"/>
              </a:spcBef>
              <a:spcAft>
                <a:spcPts val="0"/>
              </a:spcAft>
              <a:buClr>
                <a:schemeClr val="dk1"/>
              </a:buClr>
              <a:buSzPts val="3200"/>
              <a:buChar char="•"/>
            </a:pPr>
            <a:r>
              <a:rPr lang="en-NZ"/>
              <a:t>Trade-off between efficiency from the point of view of a single file, or the overall system efficiency</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5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NZ"/>
              <a:t>File Allocation Method</a:t>
            </a:r>
            <a:endParaRPr/>
          </a:p>
        </p:txBody>
      </p:sp>
      <p:sp>
        <p:nvSpPr>
          <p:cNvPr id="554" name="Google Shape;554;p55"/>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NZ"/>
              <a:t>Three methods are in common use: </a:t>
            </a:r>
            <a:endParaRPr/>
          </a:p>
          <a:p>
            <a:pPr indent="-285750" lvl="1" marL="742950" rtl="0" algn="l">
              <a:spcBef>
                <a:spcPts val="560"/>
              </a:spcBef>
              <a:spcAft>
                <a:spcPts val="0"/>
              </a:spcAft>
              <a:buClr>
                <a:schemeClr val="dk1"/>
              </a:buClr>
              <a:buSzPts val="2800"/>
              <a:buChar char="–"/>
            </a:pPr>
            <a:r>
              <a:rPr lang="en-NZ"/>
              <a:t>contiguous, </a:t>
            </a:r>
            <a:endParaRPr/>
          </a:p>
          <a:p>
            <a:pPr indent="-285750" lvl="1" marL="742950" rtl="0" algn="l">
              <a:spcBef>
                <a:spcPts val="560"/>
              </a:spcBef>
              <a:spcAft>
                <a:spcPts val="0"/>
              </a:spcAft>
              <a:buClr>
                <a:schemeClr val="dk1"/>
              </a:buClr>
              <a:buSzPts val="2800"/>
              <a:buChar char="–"/>
            </a:pPr>
            <a:r>
              <a:rPr lang="en-NZ"/>
              <a:t>chained, and </a:t>
            </a:r>
            <a:endParaRPr/>
          </a:p>
          <a:p>
            <a:pPr indent="-285750" lvl="1" marL="742950" rtl="0" algn="l">
              <a:spcBef>
                <a:spcPts val="560"/>
              </a:spcBef>
              <a:spcAft>
                <a:spcPts val="0"/>
              </a:spcAft>
              <a:buClr>
                <a:schemeClr val="dk1"/>
              </a:buClr>
              <a:buSzPts val="2800"/>
              <a:buChar char="–"/>
            </a:pPr>
            <a:r>
              <a:rPr lang="en-NZ"/>
              <a:t>indexed.</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5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NZ"/>
              <a:t>Contiguous Allocation</a:t>
            </a:r>
            <a:endParaRPr/>
          </a:p>
        </p:txBody>
      </p:sp>
      <p:sp>
        <p:nvSpPr>
          <p:cNvPr id="561" name="Google Shape;561;p56"/>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NZ"/>
              <a:t>Single set of blocks is allocated to a file at the time of creation</a:t>
            </a:r>
            <a:endParaRPr/>
          </a:p>
          <a:p>
            <a:pPr indent="-342900" lvl="0" marL="342900" rtl="0" algn="l">
              <a:spcBef>
                <a:spcPts val="640"/>
              </a:spcBef>
              <a:spcAft>
                <a:spcPts val="0"/>
              </a:spcAft>
              <a:buClr>
                <a:schemeClr val="dk1"/>
              </a:buClr>
              <a:buSzPts val="3200"/>
              <a:buChar char="•"/>
            </a:pPr>
            <a:r>
              <a:rPr lang="en-NZ"/>
              <a:t>Only a single entry in the file allocation table</a:t>
            </a:r>
            <a:endParaRPr/>
          </a:p>
          <a:p>
            <a:pPr indent="-285750" lvl="1" marL="742950" rtl="0" algn="l">
              <a:spcBef>
                <a:spcPts val="560"/>
              </a:spcBef>
              <a:spcAft>
                <a:spcPts val="0"/>
              </a:spcAft>
              <a:buClr>
                <a:schemeClr val="dk1"/>
              </a:buClr>
              <a:buSzPts val="2800"/>
              <a:buChar char="–"/>
            </a:pPr>
            <a:r>
              <a:rPr lang="en-NZ"/>
              <a:t>Starting block and length of the file</a:t>
            </a:r>
            <a:endParaRPr/>
          </a:p>
          <a:p>
            <a:pPr indent="-342900" lvl="0" marL="342900" rtl="0" algn="l">
              <a:spcBef>
                <a:spcPts val="640"/>
              </a:spcBef>
              <a:spcAft>
                <a:spcPts val="0"/>
              </a:spcAft>
              <a:buClr>
                <a:schemeClr val="dk1"/>
              </a:buClr>
              <a:buSzPts val="3200"/>
              <a:buChar char="•"/>
            </a:pPr>
            <a:r>
              <a:rPr lang="en-NZ"/>
              <a:t>External fragmentation will occur</a:t>
            </a:r>
            <a:endParaRPr/>
          </a:p>
          <a:p>
            <a:pPr indent="-285750" lvl="1" marL="742950" rtl="0" algn="l">
              <a:spcBef>
                <a:spcPts val="560"/>
              </a:spcBef>
              <a:spcAft>
                <a:spcPts val="0"/>
              </a:spcAft>
              <a:buClr>
                <a:schemeClr val="dk1"/>
              </a:buClr>
              <a:buSzPts val="2800"/>
              <a:buChar char="–"/>
            </a:pPr>
            <a:r>
              <a:rPr lang="en-NZ"/>
              <a:t>Need to perform compaction</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5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NZ"/>
              <a:t>Contiguous </a:t>
            </a:r>
            <a:br>
              <a:rPr lang="en-NZ"/>
            </a:br>
            <a:r>
              <a:rPr lang="en-NZ"/>
              <a:t>File Allocation</a:t>
            </a:r>
            <a:endParaRPr/>
          </a:p>
        </p:txBody>
      </p:sp>
      <p:pic>
        <p:nvPicPr>
          <p:cNvPr descr="Fig12_07.gif" id="568" name="Google Shape;568;p57"/>
          <p:cNvPicPr preferRelativeResize="0"/>
          <p:nvPr>
            <p:ph idx="1" type="body"/>
          </p:nvPr>
        </p:nvPicPr>
        <p:blipFill rotWithShape="1">
          <a:blip r:embed="rId3">
            <a:alphaModFix/>
          </a:blip>
          <a:srcRect b="0" l="0" r="0" t="0"/>
          <a:stretch/>
        </p:blipFill>
        <p:spPr>
          <a:xfrm>
            <a:off x="1492754" y="1600200"/>
            <a:ext cx="6537476" cy="525780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5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NZ"/>
              <a:t>External fragmentation</a:t>
            </a:r>
            <a:endParaRPr/>
          </a:p>
        </p:txBody>
      </p:sp>
      <p:pic>
        <p:nvPicPr>
          <p:cNvPr descr="Fig12_08.gif" id="575" name="Google Shape;575;p58"/>
          <p:cNvPicPr preferRelativeResize="0"/>
          <p:nvPr>
            <p:ph idx="1" type="body"/>
          </p:nvPr>
        </p:nvPicPr>
        <p:blipFill rotWithShape="1">
          <a:blip r:embed="rId3">
            <a:alphaModFix/>
          </a:blip>
          <a:srcRect b="0" l="0" r="0" t="0"/>
          <a:stretch/>
        </p:blipFill>
        <p:spPr>
          <a:xfrm>
            <a:off x="1108489" y="1219200"/>
            <a:ext cx="7459870" cy="53340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5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NZ"/>
              <a:t>Chained Allocation</a:t>
            </a:r>
            <a:endParaRPr/>
          </a:p>
        </p:txBody>
      </p:sp>
      <p:sp>
        <p:nvSpPr>
          <p:cNvPr id="582" name="Google Shape;582;p59"/>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NZ"/>
              <a:t>Allocation on basis of individual block</a:t>
            </a:r>
            <a:endParaRPr/>
          </a:p>
          <a:p>
            <a:pPr indent="-342900" lvl="0" marL="342900" rtl="0" algn="l">
              <a:spcBef>
                <a:spcPts val="640"/>
              </a:spcBef>
              <a:spcAft>
                <a:spcPts val="0"/>
              </a:spcAft>
              <a:buClr>
                <a:schemeClr val="dk1"/>
              </a:buClr>
              <a:buSzPts val="3200"/>
              <a:buChar char="•"/>
            </a:pPr>
            <a:r>
              <a:rPr lang="en-NZ"/>
              <a:t>Each block contains a pointer to the next block in the chain</a:t>
            </a:r>
            <a:endParaRPr/>
          </a:p>
          <a:p>
            <a:pPr indent="-342900" lvl="0" marL="342900" rtl="0" algn="l">
              <a:spcBef>
                <a:spcPts val="640"/>
              </a:spcBef>
              <a:spcAft>
                <a:spcPts val="0"/>
              </a:spcAft>
              <a:buClr>
                <a:schemeClr val="dk1"/>
              </a:buClr>
              <a:buSzPts val="3200"/>
              <a:buChar char="•"/>
            </a:pPr>
            <a:r>
              <a:rPr lang="en-NZ"/>
              <a:t>Only single entry in the file allocation table</a:t>
            </a:r>
            <a:endParaRPr/>
          </a:p>
          <a:p>
            <a:pPr indent="-285750" lvl="1" marL="742950" rtl="0" algn="l">
              <a:spcBef>
                <a:spcPts val="560"/>
              </a:spcBef>
              <a:spcAft>
                <a:spcPts val="0"/>
              </a:spcAft>
              <a:buClr>
                <a:schemeClr val="dk1"/>
              </a:buClr>
              <a:buSzPts val="2800"/>
              <a:buChar char="–"/>
            </a:pPr>
            <a:r>
              <a:rPr lang="en-NZ"/>
              <a:t>Starting block and length of file</a:t>
            </a:r>
            <a:endParaRPr/>
          </a:p>
          <a:p>
            <a:pPr indent="-342900" lvl="0" marL="342900" rtl="0" algn="l">
              <a:spcBef>
                <a:spcPts val="640"/>
              </a:spcBef>
              <a:spcAft>
                <a:spcPts val="0"/>
              </a:spcAft>
              <a:buClr>
                <a:schemeClr val="dk1"/>
              </a:buClr>
              <a:buSzPts val="3200"/>
              <a:buChar char="•"/>
            </a:pPr>
            <a:r>
              <a:rPr lang="en-NZ"/>
              <a:t>No external fragmentation</a:t>
            </a:r>
            <a:endParaRPr/>
          </a:p>
          <a:p>
            <a:pPr indent="-342900" lvl="0" marL="342900" rtl="0" algn="l">
              <a:spcBef>
                <a:spcPts val="640"/>
              </a:spcBef>
              <a:spcAft>
                <a:spcPts val="0"/>
              </a:spcAft>
              <a:buClr>
                <a:schemeClr val="dk1"/>
              </a:buClr>
              <a:buSzPts val="3200"/>
              <a:buChar char="•"/>
            </a:pPr>
            <a:r>
              <a:rPr lang="en-NZ"/>
              <a:t>Best for sequential files</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NZ"/>
              <a:t>Terms</a:t>
            </a:r>
            <a:endParaRPr/>
          </a:p>
        </p:txBody>
      </p:sp>
      <p:sp>
        <p:nvSpPr>
          <p:cNvPr id="205" name="Google Shape;205;p6"/>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NZ"/>
              <a:t>Four terms are in common use when discussing files:</a:t>
            </a:r>
            <a:endParaRPr/>
          </a:p>
          <a:p>
            <a:pPr indent="-285750" lvl="1" marL="742950" rtl="0" algn="l">
              <a:spcBef>
                <a:spcPts val="560"/>
              </a:spcBef>
              <a:spcAft>
                <a:spcPts val="0"/>
              </a:spcAft>
              <a:buClr>
                <a:schemeClr val="dk1"/>
              </a:buClr>
              <a:buSzPts val="2800"/>
              <a:buChar char="–"/>
            </a:pPr>
            <a:r>
              <a:rPr lang="en-NZ"/>
              <a:t>Field</a:t>
            </a:r>
            <a:endParaRPr/>
          </a:p>
          <a:p>
            <a:pPr indent="-285750" lvl="1" marL="742950" rtl="0" algn="l">
              <a:spcBef>
                <a:spcPts val="560"/>
              </a:spcBef>
              <a:spcAft>
                <a:spcPts val="0"/>
              </a:spcAft>
              <a:buClr>
                <a:schemeClr val="dk1"/>
              </a:buClr>
              <a:buSzPts val="2800"/>
              <a:buChar char="–"/>
            </a:pPr>
            <a:r>
              <a:rPr lang="en-NZ"/>
              <a:t>Record</a:t>
            </a:r>
            <a:endParaRPr/>
          </a:p>
          <a:p>
            <a:pPr indent="-285750" lvl="1" marL="742950" rtl="0" algn="l">
              <a:spcBef>
                <a:spcPts val="560"/>
              </a:spcBef>
              <a:spcAft>
                <a:spcPts val="0"/>
              </a:spcAft>
              <a:buClr>
                <a:schemeClr val="dk1"/>
              </a:buClr>
              <a:buSzPts val="2800"/>
              <a:buChar char="–"/>
            </a:pPr>
            <a:r>
              <a:rPr lang="en-NZ"/>
              <a:t>File</a:t>
            </a:r>
            <a:endParaRPr/>
          </a:p>
          <a:p>
            <a:pPr indent="-285750" lvl="1" marL="742950" rtl="0" algn="l">
              <a:spcBef>
                <a:spcPts val="560"/>
              </a:spcBef>
              <a:spcAft>
                <a:spcPts val="0"/>
              </a:spcAft>
              <a:buClr>
                <a:schemeClr val="dk1"/>
              </a:buClr>
              <a:buSzPts val="2800"/>
              <a:buChar char="–"/>
            </a:pPr>
            <a:r>
              <a:rPr lang="en-NZ"/>
              <a:t>Database</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6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NZ"/>
              <a:t>Chained Allocation</a:t>
            </a:r>
            <a:endParaRPr/>
          </a:p>
        </p:txBody>
      </p:sp>
      <p:pic>
        <p:nvPicPr>
          <p:cNvPr descr="Fig12_09.gif" id="589" name="Google Shape;589;p60"/>
          <p:cNvPicPr preferRelativeResize="0"/>
          <p:nvPr>
            <p:ph idx="1" type="body"/>
          </p:nvPr>
        </p:nvPicPr>
        <p:blipFill rotWithShape="1">
          <a:blip r:embed="rId3">
            <a:alphaModFix/>
          </a:blip>
          <a:srcRect b="0" l="0" r="0" t="0"/>
          <a:stretch/>
        </p:blipFill>
        <p:spPr>
          <a:xfrm>
            <a:off x="1663238" y="1219200"/>
            <a:ext cx="6265026" cy="53340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6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NZ"/>
              <a:t>Chained Allocation Consolidation</a:t>
            </a:r>
            <a:endParaRPr/>
          </a:p>
        </p:txBody>
      </p:sp>
      <p:pic>
        <p:nvPicPr>
          <p:cNvPr descr="Fig12_10.gif" id="596" name="Google Shape;596;p61"/>
          <p:cNvPicPr preferRelativeResize="0"/>
          <p:nvPr>
            <p:ph idx="1" type="body"/>
          </p:nvPr>
        </p:nvPicPr>
        <p:blipFill rotWithShape="1">
          <a:blip r:embed="rId3">
            <a:alphaModFix/>
          </a:blip>
          <a:srcRect b="0" l="0" r="0" t="0"/>
          <a:stretch/>
        </p:blipFill>
        <p:spPr>
          <a:xfrm>
            <a:off x="1305422" y="1524000"/>
            <a:ext cx="7035705" cy="533400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6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NZ"/>
              <a:t>Indexed Allocation</a:t>
            </a:r>
            <a:endParaRPr/>
          </a:p>
        </p:txBody>
      </p:sp>
      <p:sp>
        <p:nvSpPr>
          <p:cNvPr id="603" name="Google Shape;603;p62"/>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NZ"/>
              <a:t>File allocation table contains a separate one-level index for each file</a:t>
            </a:r>
            <a:endParaRPr/>
          </a:p>
          <a:p>
            <a:pPr indent="-342900" lvl="0" marL="342900" rtl="0" algn="l">
              <a:spcBef>
                <a:spcPts val="640"/>
              </a:spcBef>
              <a:spcAft>
                <a:spcPts val="0"/>
              </a:spcAft>
              <a:buClr>
                <a:schemeClr val="dk1"/>
              </a:buClr>
              <a:buSzPts val="3200"/>
              <a:buChar char="•"/>
            </a:pPr>
            <a:r>
              <a:rPr lang="en-NZ"/>
              <a:t>The index has one entry for each portion allocated to the file</a:t>
            </a:r>
            <a:endParaRPr/>
          </a:p>
          <a:p>
            <a:pPr indent="-342900" lvl="0" marL="342900" rtl="0" algn="l">
              <a:spcBef>
                <a:spcPts val="640"/>
              </a:spcBef>
              <a:spcAft>
                <a:spcPts val="0"/>
              </a:spcAft>
              <a:buClr>
                <a:schemeClr val="dk1"/>
              </a:buClr>
              <a:buSzPts val="3200"/>
              <a:buChar char="•"/>
            </a:pPr>
            <a:r>
              <a:rPr lang="en-NZ"/>
              <a:t>The file allocation table contains block number for the index</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6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NZ"/>
              <a:t>Indexed Allocation </a:t>
            </a:r>
            <a:br>
              <a:rPr lang="en-NZ"/>
            </a:br>
            <a:r>
              <a:rPr lang="en-NZ"/>
              <a:t>Method</a:t>
            </a:r>
            <a:endParaRPr/>
          </a:p>
        </p:txBody>
      </p:sp>
      <p:sp>
        <p:nvSpPr>
          <p:cNvPr id="610" name="Google Shape;610;p63"/>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NZ"/>
              <a:t>Allocation may be either</a:t>
            </a:r>
            <a:endParaRPr/>
          </a:p>
          <a:p>
            <a:pPr indent="-285750" lvl="1" marL="742950" rtl="0" algn="l">
              <a:spcBef>
                <a:spcPts val="560"/>
              </a:spcBef>
              <a:spcAft>
                <a:spcPts val="0"/>
              </a:spcAft>
              <a:buClr>
                <a:schemeClr val="dk1"/>
              </a:buClr>
              <a:buSzPts val="2800"/>
              <a:buChar char="–"/>
            </a:pPr>
            <a:r>
              <a:rPr lang="en-NZ"/>
              <a:t>Fixed size blocks or </a:t>
            </a:r>
            <a:endParaRPr/>
          </a:p>
          <a:p>
            <a:pPr indent="-285750" lvl="1" marL="742950" rtl="0" algn="l">
              <a:spcBef>
                <a:spcPts val="560"/>
              </a:spcBef>
              <a:spcAft>
                <a:spcPts val="0"/>
              </a:spcAft>
              <a:buClr>
                <a:schemeClr val="dk1"/>
              </a:buClr>
              <a:buSzPts val="2800"/>
              <a:buChar char="–"/>
            </a:pPr>
            <a:r>
              <a:rPr lang="en-NZ"/>
              <a:t>Variable sized blocks</a:t>
            </a:r>
            <a:endParaRPr/>
          </a:p>
          <a:p>
            <a:pPr indent="-342900" lvl="0" marL="342900" rtl="0" algn="l">
              <a:spcBef>
                <a:spcPts val="640"/>
              </a:spcBef>
              <a:spcAft>
                <a:spcPts val="0"/>
              </a:spcAft>
              <a:buClr>
                <a:schemeClr val="dk1"/>
              </a:buClr>
              <a:buSzPts val="3200"/>
              <a:buChar char="•"/>
            </a:pPr>
            <a:r>
              <a:rPr lang="en-NZ"/>
              <a:t>Allocating by blocks eliminates external fragmentation</a:t>
            </a:r>
            <a:endParaRPr/>
          </a:p>
          <a:p>
            <a:pPr indent="-342900" lvl="0" marL="342900" rtl="0" algn="l">
              <a:spcBef>
                <a:spcPts val="640"/>
              </a:spcBef>
              <a:spcAft>
                <a:spcPts val="0"/>
              </a:spcAft>
              <a:buClr>
                <a:schemeClr val="dk1"/>
              </a:buClr>
              <a:buSzPts val="3200"/>
              <a:buChar char="•"/>
            </a:pPr>
            <a:r>
              <a:rPr lang="en-NZ"/>
              <a:t>Variable sized blocks improves locality</a:t>
            </a:r>
            <a:endParaRPr/>
          </a:p>
          <a:p>
            <a:pPr indent="-342900" lvl="0" marL="342900" rtl="0" algn="l">
              <a:spcBef>
                <a:spcPts val="640"/>
              </a:spcBef>
              <a:spcAft>
                <a:spcPts val="0"/>
              </a:spcAft>
              <a:buClr>
                <a:schemeClr val="dk1"/>
              </a:buClr>
              <a:buSzPts val="3200"/>
              <a:buChar char="•"/>
            </a:pPr>
            <a:r>
              <a:rPr lang="en-NZ"/>
              <a:t>Both cases require occasional consolidation</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6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NZ"/>
              <a:t>Indexed allocation </a:t>
            </a:r>
            <a:br>
              <a:rPr lang="en-NZ"/>
            </a:br>
            <a:r>
              <a:rPr lang="en-NZ"/>
              <a:t>with Block Portions</a:t>
            </a:r>
            <a:endParaRPr/>
          </a:p>
        </p:txBody>
      </p:sp>
      <p:pic>
        <p:nvPicPr>
          <p:cNvPr id="616" name="Google Shape;616;p64"/>
          <p:cNvPicPr preferRelativeResize="0"/>
          <p:nvPr>
            <p:ph idx="1" type="body"/>
          </p:nvPr>
        </p:nvPicPr>
        <p:blipFill rotWithShape="1">
          <a:blip r:embed="rId3">
            <a:alphaModFix/>
          </a:blip>
          <a:srcRect b="0" l="0" r="0" t="0"/>
          <a:stretch/>
        </p:blipFill>
        <p:spPr>
          <a:xfrm>
            <a:off x="1157287" y="1900237"/>
            <a:ext cx="6829425" cy="4352925"/>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6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NZ"/>
              <a:t>Indexed Allocation with</a:t>
            </a:r>
            <a:br>
              <a:rPr lang="en-NZ"/>
            </a:br>
            <a:r>
              <a:rPr lang="en-NZ"/>
              <a:t> Variable Length Portions</a:t>
            </a:r>
            <a:endParaRPr/>
          </a:p>
        </p:txBody>
      </p:sp>
      <p:pic>
        <p:nvPicPr>
          <p:cNvPr descr="Fig12_12.gif" id="623" name="Google Shape;623;p65"/>
          <p:cNvPicPr preferRelativeResize="0"/>
          <p:nvPr>
            <p:ph idx="1" type="body"/>
          </p:nvPr>
        </p:nvPicPr>
        <p:blipFill rotWithShape="1">
          <a:blip r:embed="rId3">
            <a:alphaModFix/>
          </a:blip>
          <a:srcRect b="0" l="0" r="0" t="0"/>
          <a:stretch/>
        </p:blipFill>
        <p:spPr>
          <a:xfrm>
            <a:off x="1083786" y="1600200"/>
            <a:ext cx="7513076" cy="533400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6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NZ"/>
              <a:t>Free </a:t>
            </a:r>
            <a:br>
              <a:rPr lang="en-NZ"/>
            </a:br>
            <a:r>
              <a:rPr lang="en-NZ"/>
              <a:t>Space Management</a:t>
            </a:r>
            <a:endParaRPr/>
          </a:p>
        </p:txBody>
      </p:sp>
      <p:sp>
        <p:nvSpPr>
          <p:cNvPr id="630" name="Google Shape;630;p66"/>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NZ"/>
              <a:t>Just as allocated space must be managed, so must the unallocated space</a:t>
            </a:r>
            <a:endParaRPr/>
          </a:p>
          <a:p>
            <a:pPr indent="-342900" lvl="0" marL="342900" rtl="0" algn="l">
              <a:spcBef>
                <a:spcPts val="640"/>
              </a:spcBef>
              <a:spcAft>
                <a:spcPts val="0"/>
              </a:spcAft>
              <a:buClr>
                <a:schemeClr val="dk1"/>
              </a:buClr>
              <a:buSzPts val="3200"/>
              <a:buChar char="•"/>
            </a:pPr>
            <a:r>
              <a:rPr lang="en-NZ"/>
              <a:t>To perform file allocation, we need to know which blocks are available.</a:t>
            </a:r>
            <a:endParaRPr/>
          </a:p>
          <a:p>
            <a:pPr indent="-342900" lvl="0" marL="342900" rtl="0" algn="l">
              <a:spcBef>
                <a:spcPts val="640"/>
              </a:spcBef>
              <a:spcAft>
                <a:spcPts val="0"/>
              </a:spcAft>
              <a:buClr>
                <a:schemeClr val="dk1"/>
              </a:buClr>
              <a:buSzPts val="3200"/>
              <a:buChar char="•"/>
            </a:pPr>
            <a:r>
              <a:rPr lang="en-NZ"/>
              <a:t>We need a disk allocation table in addition to a file allocation table</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6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NZ"/>
              <a:t>Bit Tables</a:t>
            </a:r>
            <a:endParaRPr/>
          </a:p>
        </p:txBody>
      </p:sp>
      <p:sp>
        <p:nvSpPr>
          <p:cNvPr id="637" name="Google Shape;637;p67"/>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NZ"/>
              <a:t>This method uses a vector containing one bit for each block on the disk. </a:t>
            </a:r>
            <a:endParaRPr/>
          </a:p>
          <a:p>
            <a:pPr indent="-342900" lvl="0" marL="342900" rtl="0" algn="l">
              <a:spcBef>
                <a:spcPts val="640"/>
              </a:spcBef>
              <a:spcAft>
                <a:spcPts val="0"/>
              </a:spcAft>
              <a:buClr>
                <a:schemeClr val="dk1"/>
              </a:buClr>
              <a:buSzPts val="3200"/>
              <a:buChar char="•"/>
            </a:pPr>
            <a:r>
              <a:rPr lang="en-NZ"/>
              <a:t>Each entry of a 0 corresponds to a free block, </a:t>
            </a:r>
            <a:endParaRPr/>
          </a:p>
          <a:p>
            <a:pPr indent="-285750" lvl="1" marL="742950" rtl="0" algn="l">
              <a:spcBef>
                <a:spcPts val="560"/>
              </a:spcBef>
              <a:spcAft>
                <a:spcPts val="0"/>
              </a:spcAft>
              <a:buClr>
                <a:schemeClr val="dk1"/>
              </a:buClr>
              <a:buSzPts val="2800"/>
              <a:buChar char="–"/>
            </a:pPr>
            <a:r>
              <a:rPr lang="en-NZ"/>
              <a:t>and each 1 corresponds to a block in use.</a:t>
            </a:r>
            <a:endParaRPr/>
          </a:p>
          <a:p>
            <a:pPr indent="-342900" lvl="0" marL="342900" rtl="0" algn="l">
              <a:spcBef>
                <a:spcPts val="640"/>
              </a:spcBef>
              <a:spcAft>
                <a:spcPts val="0"/>
              </a:spcAft>
              <a:buClr>
                <a:schemeClr val="dk1"/>
              </a:buClr>
              <a:buSzPts val="3200"/>
              <a:buChar char="•"/>
            </a:pPr>
            <a:r>
              <a:rPr lang="en-NZ"/>
              <a:t>Advantages:</a:t>
            </a:r>
            <a:endParaRPr/>
          </a:p>
          <a:p>
            <a:pPr indent="-285750" lvl="1" marL="742950" rtl="0" algn="l">
              <a:spcBef>
                <a:spcPts val="560"/>
              </a:spcBef>
              <a:spcAft>
                <a:spcPts val="0"/>
              </a:spcAft>
              <a:buClr>
                <a:schemeClr val="dk1"/>
              </a:buClr>
              <a:buSzPts val="2800"/>
              <a:buChar char="–"/>
            </a:pPr>
            <a:r>
              <a:rPr lang="en-NZ"/>
              <a:t>Works well with any file allocation method</a:t>
            </a:r>
            <a:endParaRPr/>
          </a:p>
          <a:p>
            <a:pPr indent="-285750" lvl="1" marL="742950" rtl="0" algn="l">
              <a:spcBef>
                <a:spcPts val="560"/>
              </a:spcBef>
              <a:spcAft>
                <a:spcPts val="0"/>
              </a:spcAft>
              <a:buClr>
                <a:schemeClr val="dk1"/>
              </a:buClr>
              <a:buSzPts val="2800"/>
              <a:buChar char="–"/>
            </a:pPr>
            <a:r>
              <a:rPr lang="en-NZ"/>
              <a:t>Small as possible</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6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NZ"/>
              <a:t>Chained Free Portions </a:t>
            </a:r>
            <a:endParaRPr/>
          </a:p>
        </p:txBody>
      </p:sp>
      <p:sp>
        <p:nvSpPr>
          <p:cNvPr id="644" name="Google Shape;644;p68"/>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NZ"/>
              <a:t>The free portions may be chained together by using a pointer and length value in each free portion. </a:t>
            </a:r>
            <a:endParaRPr/>
          </a:p>
          <a:p>
            <a:pPr indent="-342900" lvl="0" marL="342900" rtl="0" algn="l">
              <a:spcBef>
                <a:spcPts val="640"/>
              </a:spcBef>
              <a:spcAft>
                <a:spcPts val="0"/>
              </a:spcAft>
              <a:buClr>
                <a:schemeClr val="dk1"/>
              </a:buClr>
              <a:buSzPts val="3200"/>
              <a:buChar char="•"/>
            </a:pPr>
            <a:r>
              <a:rPr lang="en-NZ"/>
              <a:t>Negligible space overhead</a:t>
            </a:r>
            <a:endParaRPr/>
          </a:p>
          <a:p>
            <a:pPr indent="-342900" lvl="0" marL="342900" rtl="0" algn="l">
              <a:spcBef>
                <a:spcPts val="640"/>
              </a:spcBef>
              <a:spcAft>
                <a:spcPts val="0"/>
              </a:spcAft>
              <a:buClr>
                <a:schemeClr val="dk1"/>
              </a:buClr>
              <a:buSzPts val="3200"/>
              <a:buChar char="•"/>
            </a:pPr>
            <a:r>
              <a:rPr lang="en-NZ"/>
              <a:t>Suited to all file allocation methods</a:t>
            </a:r>
            <a:endParaRPr/>
          </a:p>
          <a:p>
            <a:pPr indent="-342900" lvl="0" marL="342900" rtl="0" algn="l">
              <a:spcBef>
                <a:spcPts val="640"/>
              </a:spcBef>
              <a:spcAft>
                <a:spcPts val="0"/>
              </a:spcAft>
              <a:buClr>
                <a:schemeClr val="dk1"/>
              </a:buClr>
              <a:buSzPts val="3200"/>
              <a:buChar char="•"/>
            </a:pPr>
            <a:r>
              <a:rPr lang="en-NZ"/>
              <a:t>Leads to fragmentation</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6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NZ"/>
              <a:t>Indexing</a:t>
            </a:r>
            <a:endParaRPr/>
          </a:p>
        </p:txBody>
      </p:sp>
      <p:sp>
        <p:nvSpPr>
          <p:cNvPr id="651" name="Google Shape;651;p69"/>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NZ"/>
              <a:t>treats free space as a file and uses an index table as it would for file allocation</a:t>
            </a:r>
            <a:endParaRPr/>
          </a:p>
          <a:p>
            <a:pPr indent="-342900" lvl="0" marL="342900" rtl="0" algn="l">
              <a:spcBef>
                <a:spcPts val="640"/>
              </a:spcBef>
              <a:spcAft>
                <a:spcPts val="0"/>
              </a:spcAft>
              <a:buClr>
                <a:schemeClr val="dk1"/>
              </a:buClr>
              <a:buSzPts val="3200"/>
              <a:buChar char="•"/>
            </a:pPr>
            <a:r>
              <a:rPr lang="en-NZ"/>
              <a:t>For efficiency, the index should be on the basis of variable-size portions rather than blocks.</a:t>
            </a:r>
            <a:endParaRPr/>
          </a:p>
          <a:p>
            <a:pPr indent="-285750" lvl="1" marL="742950" rtl="0" algn="l">
              <a:spcBef>
                <a:spcPts val="560"/>
              </a:spcBef>
              <a:spcAft>
                <a:spcPts val="0"/>
              </a:spcAft>
              <a:buClr>
                <a:schemeClr val="dk1"/>
              </a:buClr>
              <a:buSzPts val="2800"/>
              <a:buChar char="–"/>
            </a:pPr>
            <a:r>
              <a:rPr lang="en-NZ"/>
              <a:t> Thus, there is one entry in the table for every free portion on the disk.</a:t>
            </a:r>
            <a:endParaRPr/>
          </a:p>
          <a:p>
            <a:pPr indent="-342900" lvl="0" marL="342900" rtl="0" algn="l">
              <a:spcBef>
                <a:spcPts val="640"/>
              </a:spcBef>
              <a:spcAft>
                <a:spcPts val="0"/>
              </a:spcAft>
              <a:buClr>
                <a:schemeClr val="dk1"/>
              </a:buClr>
              <a:buSzPts val="3200"/>
              <a:buChar char="•"/>
            </a:pPr>
            <a:r>
              <a:rPr lang="en-NZ"/>
              <a:t> This approach provides efficient support for all of the file allocation methods.</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NZ"/>
              <a:t>Fields and Records</a:t>
            </a:r>
            <a:endParaRPr/>
          </a:p>
        </p:txBody>
      </p:sp>
      <p:sp>
        <p:nvSpPr>
          <p:cNvPr id="212" name="Google Shape;212;p7"/>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NZ"/>
              <a:t>Fields</a:t>
            </a:r>
            <a:endParaRPr/>
          </a:p>
          <a:p>
            <a:pPr indent="-285750" lvl="1" marL="742950" rtl="0" algn="l">
              <a:spcBef>
                <a:spcPts val="560"/>
              </a:spcBef>
              <a:spcAft>
                <a:spcPts val="0"/>
              </a:spcAft>
              <a:buClr>
                <a:schemeClr val="dk1"/>
              </a:buClr>
              <a:buSzPts val="2800"/>
              <a:buChar char="–"/>
            </a:pPr>
            <a:r>
              <a:rPr lang="en-NZ"/>
              <a:t>Basic element of data</a:t>
            </a:r>
            <a:endParaRPr/>
          </a:p>
          <a:p>
            <a:pPr indent="-285750" lvl="1" marL="742950" rtl="0" algn="l">
              <a:spcBef>
                <a:spcPts val="560"/>
              </a:spcBef>
              <a:spcAft>
                <a:spcPts val="0"/>
              </a:spcAft>
              <a:buClr>
                <a:schemeClr val="dk1"/>
              </a:buClr>
              <a:buSzPts val="2800"/>
              <a:buChar char="–"/>
            </a:pPr>
            <a:r>
              <a:rPr lang="en-NZ"/>
              <a:t>Contains a single value</a:t>
            </a:r>
            <a:endParaRPr/>
          </a:p>
          <a:p>
            <a:pPr indent="-285750" lvl="1" marL="742950" rtl="0" algn="l">
              <a:spcBef>
                <a:spcPts val="560"/>
              </a:spcBef>
              <a:spcAft>
                <a:spcPts val="0"/>
              </a:spcAft>
              <a:buClr>
                <a:schemeClr val="dk1"/>
              </a:buClr>
              <a:buSzPts val="2800"/>
              <a:buChar char="–"/>
            </a:pPr>
            <a:r>
              <a:rPr lang="en-NZ"/>
              <a:t>Characterized by its length and data type</a:t>
            </a:r>
            <a:endParaRPr/>
          </a:p>
          <a:p>
            <a:pPr indent="-342900" lvl="0" marL="342900" rtl="0" algn="l">
              <a:spcBef>
                <a:spcPts val="640"/>
              </a:spcBef>
              <a:spcAft>
                <a:spcPts val="0"/>
              </a:spcAft>
              <a:buClr>
                <a:schemeClr val="dk1"/>
              </a:buClr>
              <a:buSzPts val="3200"/>
              <a:buChar char="•"/>
            </a:pPr>
            <a:r>
              <a:rPr lang="en-NZ"/>
              <a:t>Records</a:t>
            </a:r>
            <a:endParaRPr/>
          </a:p>
          <a:p>
            <a:pPr indent="-285750" lvl="1" marL="742950" rtl="0" algn="l">
              <a:spcBef>
                <a:spcPts val="560"/>
              </a:spcBef>
              <a:spcAft>
                <a:spcPts val="0"/>
              </a:spcAft>
              <a:buClr>
                <a:schemeClr val="dk1"/>
              </a:buClr>
              <a:buSzPts val="2800"/>
              <a:buChar char="–"/>
            </a:pPr>
            <a:r>
              <a:rPr lang="en-NZ"/>
              <a:t>Collection of related fields</a:t>
            </a:r>
            <a:endParaRPr/>
          </a:p>
          <a:p>
            <a:pPr indent="-285750" lvl="1" marL="742950" rtl="0" algn="l">
              <a:spcBef>
                <a:spcPts val="560"/>
              </a:spcBef>
              <a:spcAft>
                <a:spcPts val="0"/>
              </a:spcAft>
              <a:buClr>
                <a:schemeClr val="dk1"/>
              </a:buClr>
              <a:buSzPts val="2800"/>
              <a:buChar char="–"/>
            </a:pPr>
            <a:r>
              <a:rPr lang="en-NZ"/>
              <a:t>Treated as a unit</a:t>
            </a:r>
            <a:endParaRPr/>
          </a:p>
          <a:p>
            <a:pPr indent="-342900" lvl="0" marL="342900" rtl="0" algn="l">
              <a:spcBef>
                <a:spcPts val="640"/>
              </a:spcBef>
              <a:spcAft>
                <a:spcPts val="0"/>
              </a:spcAft>
              <a:buClr>
                <a:schemeClr val="dk1"/>
              </a:buClr>
              <a:buSzPts val="3200"/>
              <a:buNone/>
            </a:pPr>
            <a:r>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7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NZ"/>
              <a:t>Free Block List </a:t>
            </a:r>
            <a:endParaRPr/>
          </a:p>
        </p:txBody>
      </p:sp>
      <p:sp>
        <p:nvSpPr>
          <p:cNvPr id="658" name="Google Shape;658;p70"/>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NZ"/>
              <a:t>Each block is assigned a number sequentially </a:t>
            </a:r>
            <a:endParaRPr/>
          </a:p>
          <a:p>
            <a:pPr indent="-285750" lvl="1" marL="742950" rtl="0" algn="l">
              <a:spcBef>
                <a:spcPts val="560"/>
              </a:spcBef>
              <a:spcAft>
                <a:spcPts val="0"/>
              </a:spcAft>
              <a:buClr>
                <a:schemeClr val="dk1"/>
              </a:buClr>
              <a:buSzPts val="2800"/>
              <a:buChar char="–"/>
            </a:pPr>
            <a:r>
              <a:rPr lang="en-NZ"/>
              <a:t>the list of the numbers of all free blocks is maintained in a reserved portion of the disk.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7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NZ"/>
              <a:t>Volumes</a:t>
            </a:r>
            <a:endParaRPr/>
          </a:p>
        </p:txBody>
      </p:sp>
      <p:sp>
        <p:nvSpPr>
          <p:cNvPr id="665" name="Google Shape;665;p71"/>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Char char="•"/>
            </a:pPr>
            <a:r>
              <a:rPr lang="en-NZ" sz="2800"/>
              <a:t>A collection of addressable sectors in secondary memory that an OS or application can use for data storage.</a:t>
            </a:r>
            <a:endParaRPr/>
          </a:p>
          <a:p>
            <a:pPr indent="-342900" lvl="0" marL="342900" rtl="0" algn="l">
              <a:spcBef>
                <a:spcPts val="560"/>
              </a:spcBef>
              <a:spcAft>
                <a:spcPts val="0"/>
              </a:spcAft>
              <a:buClr>
                <a:schemeClr val="dk1"/>
              </a:buClr>
              <a:buSzPts val="2800"/>
              <a:buChar char="•"/>
            </a:pPr>
            <a:r>
              <a:rPr lang="en-NZ" sz="2800"/>
              <a:t>The sectors in a volume need not be consecutive on a physical storage device;</a:t>
            </a:r>
            <a:endParaRPr/>
          </a:p>
          <a:p>
            <a:pPr indent="-285750" lvl="1" marL="742950" rtl="0" algn="l">
              <a:spcBef>
                <a:spcPts val="480"/>
              </a:spcBef>
              <a:spcAft>
                <a:spcPts val="0"/>
              </a:spcAft>
              <a:buClr>
                <a:schemeClr val="dk1"/>
              </a:buClr>
              <a:buSzPts val="2400"/>
              <a:buChar char="–"/>
            </a:pPr>
            <a:r>
              <a:rPr lang="en-NZ" sz="2400"/>
              <a:t>instead they need only appear that way to the OS or application. </a:t>
            </a:r>
            <a:endParaRPr/>
          </a:p>
          <a:p>
            <a:pPr indent="-342900" lvl="0" marL="342900" rtl="0" algn="l">
              <a:spcBef>
                <a:spcPts val="560"/>
              </a:spcBef>
              <a:spcAft>
                <a:spcPts val="0"/>
              </a:spcAft>
              <a:buClr>
                <a:schemeClr val="dk1"/>
              </a:buClr>
              <a:buSzPts val="2800"/>
              <a:buChar char="•"/>
            </a:pPr>
            <a:r>
              <a:rPr lang="en-NZ" sz="2800"/>
              <a:t>A volume may be the result of assembling and merging smaller volumes.</a:t>
            </a:r>
            <a:endParaRPr sz="2800"/>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7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NZ"/>
              <a:t>Roadmap</a:t>
            </a:r>
            <a:endParaRPr/>
          </a:p>
        </p:txBody>
      </p:sp>
      <p:sp>
        <p:nvSpPr>
          <p:cNvPr id="672" name="Google Shape;672;p72"/>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NZ" sz="2400"/>
              <a:t>Overview</a:t>
            </a:r>
            <a:endParaRPr/>
          </a:p>
          <a:p>
            <a:pPr indent="-342900" lvl="0" marL="342900" rtl="0" algn="l">
              <a:spcBef>
                <a:spcPts val="480"/>
              </a:spcBef>
              <a:spcAft>
                <a:spcPts val="0"/>
              </a:spcAft>
              <a:buClr>
                <a:schemeClr val="dk1"/>
              </a:buClr>
              <a:buSzPts val="2400"/>
              <a:buChar char="•"/>
            </a:pPr>
            <a:r>
              <a:rPr lang="en-NZ" sz="2400"/>
              <a:t>File organisation and Access</a:t>
            </a:r>
            <a:endParaRPr/>
          </a:p>
          <a:p>
            <a:pPr indent="-342900" lvl="0" marL="342900" rtl="0" algn="l">
              <a:spcBef>
                <a:spcPts val="480"/>
              </a:spcBef>
              <a:spcAft>
                <a:spcPts val="0"/>
              </a:spcAft>
              <a:buClr>
                <a:schemeClr val="dk1"/>
              </a:buClr>
              <a:buSzPts val="2400"/>
              <a:buChar char="•"/>
            </a:pPr>
            <a:r>
              <a:rPr lang="en-NZ" sz="2400"/>
              <a:t>File Directories</a:t>
            </a:r>
            <a:endParaRPr/>
          </a:p>
          <a:p>
            <a:pPr indent="-342900" lvl="0" marL="342900" rtl="0" algn="l">
              <a:spcBef>
                <a:spcPts val="480"/>
              </a:spcBef>
              <a:spcAft>
                <a:spcPts val="0"/>
              </a:spcAft>
              <a:buClr>
                <a:schemeClr val="dk1"/>
              </a:buClr>
              <a:buSzPts val="2400"/>
              <a:buChar char="•"/>
            </a:pPr>
            <a:r>
              <a:rPr lang="en-NZ" sz="2400"/>
              <a:t>File Sharing</a:t>
            </a:r>
            <a:endParaRPr/>
          </a:p>
          <a:p>
            <a:pPr indent="-342900" lvl="0" marL="342900" rtl="0" algn="l">
              <a:spcBef>
                <a:spcPts val="480"/>
              </a:spcBef>
              <a:spcAft>
                <a:spcPts val="0"/>
              </a:spcAft>
              <a:buClr>
                <a:schemeClr val="dk1"/>
              </a:buClr>
              <a:buSzPts val="2400"/>
              <a:buChar char="•"/>
            </a:pPr>
            <a:r>
              <a:rPr lang="en-NZ" sz="2400"/>
              <a:t>Record Blocking</a:t>
            </a:r>
            <a:endParaRPr/>
          </a:p>
          <a:p>
            <a:pPr indent="-342900" lvl="0" marL="342900" rtl="0" algn="l">
              <a:spcBef>
                <a:spcPts val="480"/>
              </a:spcBef>
              <a:spcAft>
                <a:spcPts val="0"/>
              </a:spcAft>
              <a:buClr>
                <a:schemeClr val="dk1"/>
              </a:buClr>
              <a:buSzPts val="2400"/>
              <a:buChar char="•"/>
            </a:pPr>
            <a:r>
              <a:rPr lang="en-NZ" sz="2400"/>
              <a:t>Secondary Storage Management</a:t>
            </a:r>
            <a:endParaRPr/>
          </a:p>
          <a:p>
            <a:pPr indent="-342900" lvl="0" marL="342900" rtl="0" algn="l">
              <a:spcBef>
                <a:spcPts val="480"/>
              </a:spcBef>
              <a:spcAft>
                <a:spcPts val="0"/>
              </a:spcAft>
              <a:buClr>
                <a:schemeClr val="dk1"/>
              </a:buClr>
              <a:buSzPts val="2400"/>
              <a:buChar char="•"/>
            </a:pPr>
            <a:r>
              <a:rPr lang="en-NZ" sz="2400"/>
              <a:t>File System Security</a:t>
            </a:r>
            <a:endParaRPr/>
          </a:p>
          <a:p>
            <a:pPr indent="-342900" lvl="0" marL="342900" rtl="0" algn="l">
              <a:spcBef>
                <a:spcPts val="480"/>
              </a:spcBef>
              <a:spcAft>
                <a:spcPts val="0"/>
              </a:spcAft>
              <a:buClr>
                <a:schemeClr val="dk1"/>
              </a:buClr>
              <a:buSzPts val="2400"/>
              <a:buChar char="•"/>
            </a:pPr>
            <a:r>
              <a:rPr lang="en-NZ" sz="2400"/>
              <a:t>Unix File Management</a:t>
            </a:r>
            <a:endParaRPr/>
          </a:p>
          <a:p>
            <a:pPr indent="-342900" lvl="0" marL="342900" rtl="0" algn="l">
              <a:spcBef>
                <a:spcPts val="640"/>
              </a:spcBef>
              <a:spcAft>
                <a:spcPts val="0"/>
              </a:spcAft>
              <a:buClr>
                <a:srgbClr val="366092"/>
              </a:buClr>
              <a:buSzPts val="3200"/>
              <a:buChar char="•"/>
            </a:pPr>
            <a:r>
              <a:rPr lang="en-NZ">
                <a:solidFill>
                  <a:srgbClr val="366092"/>
                </a:solidFill>
              </a:rPr>
              <a:t>Linux Virtual File System</a:t>
            </a:r>
            <a:endParaRPr/>
          </a:p>
          <a:p>
            <a:pPr indent="-342900" lvl="0" marL="342900" rtl="0" algn="l">
              <a:spcBef>
                <a:spcPts val="480"/>
              </a:spcBef>
              <a:spcAft>
                <a:spcPts val="0"/>
              </a:spcAft>
              <a:buClr>
                <a:schemeClr val="dk1"/>
              </a:buClr>
              <a:buSzPts val="2400"/>
              <a:buChar char="•"/>
            </a:pPr>
            <a:r>
              <a:rPr lang="en-NZ" sz="2400"/>
              <a:t>Windows File System</a:t>
            </a:r>
            <a:endParaRPr/>
          </a:p>
        </p:txBody>
      </p:sp>
      <p:cxnSp>
        <p:nvCxnSpPr>
          <p:cNvPr id="673" name="Google Shape;673;p72"/>
          <p:cNvCxnSpPr/>
          <p:nvPr/>
        </p:nvCxnSpPr>
        <p:spPr>
          <a:xfrm>
            <a:off x="152400" y="5484812"/>
            <a:ext cx="685800" cy="1588"/>
          </a:xfrm>
          <a:prstGeom prst="straightConnector1">
            <a:avLst/>
          </a:prstGeom>
          <a:noFill/>
          <a:ln cap="flat" cmpd="sng" w="76200">
            <a:solidFill>
              <a:schemeClr val="accent5"/>
            </a:solidFill>
            <a:prstDash val="solid"/>
            <a:round/>
            <a:headEnd len="sm" w="sm" type="none"/>
            <a:tailEnd len="med" w="med" type="stealth"/>
          </a:ln>
          <a:effectLst>
            <a:outerShdw blurRad="40000" rotWithShape="0" dir="5400000" dist="23000">
              <a:srgbClr val="000000">
                <a:alpha val="34901"/>
              </a:srgbClr>
            </a:outerShdw>
          </a:effectLst>
        </p:spPr>
      </p:cxn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7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NZ"/>
              <a:t>Linux </a:t>
            </a:r>
            <a:br>
              <a:rPr lang="en-NZ"/>
            </a:br>
            <a:r>
              <a:rPr lang="en-NZ"/>
              <a:t>Virtual File System</a:t>
            </a:r>
            <a:endParaRPr/>
          </a:p>
        </p:txBody>
      </p:sp>
      <p:sp>
        <p:nvSpPr>
          <p:cNvPr id="680" name="Google Shape;680;p73"/>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NZ"/>
              <a:t>Uniform file system interface to user processes</a:t>
            </a:r>
            <a:endParaRPr/>
          </a:p>
          <a:p>
            <a:pPr indent="-342900" lvl="0" marL="342900" rtl="0" algn="l">
              <a:spcBef>
                <a:spcPts val="640"/>
              </a:spcBef>
              <a:spcAft>
                <a:spcPts val="0"/>
              </a:spcAft>
              <a:buClr>
                <a:schemeClr val="dk1"/>
              </a:buClr>
              <a:buSzPts val="3200"/>
              <a:buChar char="•"/>
            </a:pPr>
            <a:r>
              <a:rPr lang="en-NZ"/>
              <a:t>Represents any conceivable file system’s general feature and behavior</a:t>
            </a:r>
            <a:endParaRPr/>
          </a:p>
          <a:p>
            <a:pPr indent="-342900" lvl="0" marL="342900" rtl="0" algn="l">
              <a:spcBef>
                <a:spcPts val="640"/>
              </a:spcBef>
              <a:spcAft>
                <a:spcPts val="0"/>
              </a:spcAft>
              <a:buClr>
                <a:schemeClr val="dk1"/>
              </a:buClr>
              <a:buSzPts val="3200"/>
              <a:buChar char="•"/>
            </a:pPr>
            <a:r>
              <a:rPr lang="en-NZ"/>
              <a:t>Assumes files are objects that share basic properties regardless of the target file system</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7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NZ" sz="4000"/>
              <a:t>Key ingredients of </a:t>
            </a:r>
            <a:br>
              <a:rPr lang="en-NZ" sz="4000"/>
            </a:br>
            <a:r>
              <a:rPr lang="en-NZ" sz="4000"/>
              <a:t>VFS Strategy</a:t>
            </a:r>
            <a:endParaRPr sz="4000"/>
          </a:p>
        </p:txBody>
      </p:sp>
      <p:sp>
        <p:nvSpPr>
          <p:cNvPr id="687" name="Google Shape;687;p74"/>
          <p:cNvSpPr txBox="1"/>
          <p:nvPr>
            <p:ph idx="1" type="body"/>
          </p:nvPr>
        </p:nvSpPr>
        <p:spPr>
          <a:xfrm>
            <a:off x="457200" y="1600200"/>
            <a:ext cx="4114800" cy="4953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Char char="•"/>
            </a:pPr>
            <a:r>
              <a:rPr lang="en-NZ" sz="2800"/>
              <a:t>A user process issues a file system call (e.g., read) using the VFS file scheme.</a:t>
            </a:r>
            <a:endParaRPr/>
          </a:p>
          <a:p>
            <a:pPr indent="-285750" lvl="1" marL="742950" rtl="0" algn="l">
              <a:spcBef>
                <a:spcPts val="480"/>
              </a:spcBef>
              <a:spcAft>
                <a:spcPts val="0"/>
              </a:spcAft>
              <a:buClr>
                <a:schemeClr val="dk1"/>
              </a:buClr>
              <a:buSzPts val="2400"/>
              <a:buChar char="–"/>
            </a:pPr>
            <a:r>
              <a:rPr lang="en-NZ" sz="2400"/>
              <a:t>The VFS converts this into an internal file system call </a:t>
            </a:r>
            <a:endParaRPr/>
          </a:p>
          <a:p>
            <a:pPr indent="-285750" lvl="1" marL="742950" rtl="0" algn="l">
              <a:spcBef>
                <a:spcPts val="480"/>
              </a:spcBef>
              <a:spcAft>
                <a:spcPts val="0"/>
              </a:spcAft>
              <a:buClr>
                <a:schemeClr val="dk1"/>
              </a:buClr>
              <a:buSzPts val="2400"/>
              <a:buChar char="–"/>
            </a:pPr>
            <a:r>
              <a:rPr lang="en-NZ" sz="2400"/>
              <a:t>The new call is passed to a mapping function for a specific file system</a:t>
            </a:r>
            <a:endParaRPr/>
          </a:p>
        </p:txBody>
      </p:sp>
      <p:pic>
        <p:nvPicPr>
          <p:cNvPr descr="Fig12_17.gif" id="688" name="Google Shape;688;p74"/>
          <p:cNvPicPr preferRelativeResize="0"/>
          <p:nvPr/>
        </p:nvPicPr>
        <p:blipFill rotWithShape="1">
          <a:blip r:embed="rId3">
            <a:alphaModFix/>
          </a:blip>
          <a:srcRect b="0" l="0" r="0" t="0"/>
          <a:stretch/>
        </p:blipFill>
        <p:spPr>
          <a:xfrm>
            <a:off x="4855801" y="1630171"/>
            <a:ext cx="4288199" cy="5304029"/>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7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NZ"/>
              <a:t>The role of VFS </a:t>
            </a:r>
            <a:br>
              <a:rPr lang="en-NZ"/>
            </a:br>
            <a:r>
              <a:rPr lang="en-NZ"/>
              <a:t>within the Kernel</a:t>
            </a:r>
            <a:endParaRPr/>
          </a:p>
        </p:txBody>
      </p:sp>
      <p:pic>
        <p:nvPicPr>
          <p:cNvPr descr="Fig12_18.gif" id="695" name="Google Shape;695;p75"/>
          <p:cNvPicPr preferRelativeResize="0"/>
          <p:nvPr>
            <p:ph idx="1" type="body"/>
          </p:nvPr>
        </p:nvPicPr>
        <p:blipFill rotWithShape="1">
          <a:blip r:embed="rId3">
            <a:alphaModFix/>
          </a:blip>
          <a:srcRect b="0" l="0" r="0" t="0"/>
          <a:stretch/>
        </p:blipFill>
        <p:spPr>
          <a:xfrm>
            <a:off x="381000" y="1981200"/>
            <a:ext cx="8101013" cy="3612750"/>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7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NZ"/>
              <a:t>Primary Objects in VFS</a:t>
            </a:r>
            <a:endParaRPr/>
          </a:p>
        </p:txBody>
      </p:sp>
      <p:sp>
        <p:nvSpPr>
          <p:cNvPr id="702" name="Google Shape;702;p76"/>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NZ"/>
              <a:t>Superblock object</a:t>
            </a:r>
            <a:endParaRPr/>
          </a:p>
          <a:p>
            <a:pPr indent="-285750" lvl="1" marL="742950" rtl="0" algn="l">
              <a:spcBef>
                <a:spcPts val="560"/>
              </a:spcBef>
              <a:spcAft>
                <a:spcPts val="0"/>
              </a:spcAft>
              <a:buClr>
                <a:schemeClr val="dk1"/>
              </a:buClr>
              <a:buSzPts val="2800"/>
              <a:buChar char="–"/>
            </a:pPr>
            <a:r>
              <a:rPr lang="en-NZ"/>
              <a:t>a specific mounted file system</a:t>
            </a:r>
            <a:endParaRPr/>
          </a:p>
          <a:p>
            <a:pPr indent="-342900" lvl="0" marL="342900" rtl="0" algn="l">
              <a:spcBef>
                <a:spcPts val="640"/>
              </a:spcBef>
              <a:spcAft>
                <a:spcPts val="0"/>
              </a:spcAft>
              <a:buClr>
                <a:schemeClr val="dk1"/>
              </a:buClr>
              <a:buSzPts val="3200"/>
              <a:buChar char="•"/>
            </a:pPr>
            <a:r>
              <a:rPr lang="en-NZ"/>
              <a:t>Inode object</a:t>
            </a:r>
            <a:endParaRPr/>
          </a:p>
          <a:p>
            <a:pPr indent="-285750" lvl="1" marL="742950" rtl="0" algn="l">
              <a:spcBef>
                <a:spcPts val="560"/>
              </a:spcBef>
              <a:spcAft>
                <a:spcPts val="0"/>
              </a:spcAft>
              <a:buClr>
                <a:schemeClr val="dk1"/>
              </a:buClr>
              <a:buSzPts val="2800"/>
              <a:buChar char="–"/>
            </a:pPr>
            <a:r>
              <a:rPr lang="en-NZ"/>
              <a:t>a specific file</a:t>
            </a:r>
            <a:endParaRPr/>
          </a:p>
          <a:p>
            <a:pPr indent="-342900" lvl="0" marL="342900" rtl="0" algn="l">
              <a:spcBef>
                <a:spcPts val="640"/>
              </a:spcBef>
              <a:spcAft>
                <a:spcPts val="0"/>
              </a:spcAft>
              <a:buClr>
                <a:schemeClr val="dk1"/>
              </a:buClr>
              <a:buSzPts val="3200"/>
              <a:buChar char="•"/>
            </a:pPr>
            <a:r>
              <a:rPr lang="en-NZ"/>
              <a:t>Dentry object</a:t>
            </a:r>
            <a:endParaRPr/>
          </a:p>
          <a:p>
            <a:pPr indent="-285750" lvl="1" marL="742950" rtl="0" algn="l">
              <a:spcBef>
                <a:spcPts val="560"/>
              </a:spcBef>
              <a:spcAft>
                <a:spcPts val="0"/>
              </a:spcAft>
              <a:buClr>
                <a:schemeClr val="dk1"/>
              </a:buClr>
              <a:buSzPts val="2800"/>
              <a:buChar char="–"/>
            </a:pPr>
            <a:r>
              <a:rPr lang="en-NZ"/>
              <a:t>a specific directory entry</a:t>
            </a:r>
            <a:endParaRPr/>
          </a:p>
          <a:p>
            <a:pPr indent="-342900" lvl="0" marL="342900" rtl="0" algn="l">
              <a:spcBef>
                <a:spcPts val="640"/>
              </a:spcBef>
              <a:spcAft>
                <a:spcPts val="0"/>
              </a:spcAft>
              <a:buClr>
                <a:schemeClr val="dk1"/>
              </a:buClr>
              <a:buSzPts val="3200"/>
              <a:buChar char="•"/>
            </a:pPr>
            <a:r>
              <a:rPr lang="en-NZ"/>
              <a:t>File object</a:t>
            </a:r>
            <a:endParaRPr/>
          </a:p>
          <a:p>
            <a:pPr indent="-285750" lvl="1" marL="742950" rtl="0" algn="l">
              <a:spcBef>
                <a:spcPts val="560"/>
              </a:spcBef>
              <a:spcAft>
                <a:spcPts val="0"/>
              </a:spcAft>
              <a:buClr>
                <a:schemeClr val="dk1"/>
              </a:buClr>
              <a:buSzPts val="2800"/>
              <a:buChar char="–"/>
            </a:pPr>
            <a:r>
              <a:rPr lang="en-NZ"/>
              <a:t>an open file associated with a process</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7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NZ"/>
              <a:t>Roadmap</a:t>
            </a:r>
            <a:endParaRPr/>
          </a:p>
        </p:txBody>
      </p:sp>
      <p:sp>
        <p:nvSpPr>
          <p:cNvPr id="709" name="Google Shape;709;p77"/>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NZ" sz="2400"/>
              <a:t>Overview</a:t>
            </a:r>
            <a:endParaRPr/>
          </a:p>
          <a:p>
            <a:pPr indent="-342900" lvl="0" marL="342900" rtl="0" algn="l">
              <a:spcBef>
                <a:spcPts val="480"/>
              </a:spcBef>
              <a:spcAft>
                <a:spcPts val="0"/>
              </a:spcAft>
              <a:buClr>
                <a:schemeClr val="dk1"/>
              </a:buClr>
              <a:buSzPts val="2400"/>
              <a:buChar char="•"/>
            </a:pPr>
            <a:r>
              <a:rPr lang="en-NZ" sz="2400"/>
              <a:t>File organisation and Access</a:t>
            </a:r>
            <a:endParaRPr/>
          </a:p>
          <a:p>
            <a:pPr indent="-342900" lvl="0" marL="342900" rtl="0" algn="l">
              <a:spcBef>
                <a:spcPts val="480"/>
              </a:spcBef>
              <a:spcAft>
                <a:spcPts val="0"/>
              </a:spcAft>
              <a:buClr>
                <a:schemeClr val="dk1"/>
              </a:buClr>
              <a:buSzPts val="2400"/>
              <a:buChar char="•"/>
            </a:pPr>
            <a:r>
              <a:rPr lang="en-NZ" sz="2400"/>
              <a:t>File Directories</a:t>
            </a:r>
            <a:endParaRPr/>
          </a:p>
          <a:p>
            <a:pPr indent="-342900" lvl="0" marL="342900" rtl="0" algn="l">
              <a:spcBef>
                <a:spcPts val="480"/>
              </a:spcBef>
              <a:spcAft>
                <a:spcPts val="0"/>
              </a:spcAft>
              <a:buClr>
                <a:schemeClr val="dk1"/>
              </a:buClr>
              <a:buSzPts val="2400"/>
              <a:buChar char="•"/>
            </a:pPr>
            <a:r>
              <a:rPr lang="en-NZ" sz="2400"/>
              <a:t>File Sharing</a:t>
            </a:r>
            <a:endParaRPr/>
          </a:p>
          <a:p>
            <a:pPr indent="-342900" lvl="0" marL="342900" rtl="0" algn="l">
              <a:spcBef>
                <a:spcPts val="480"/>
              </a:spcBef>
              <a:spcAft>
                <a:spcPts val="0"/>
              </a:spcAft>
              <a:buClr>
                <a:schemeClr val="dk1"/>
              </a:buClr>
              <a:buSzPts val="2400"/>
              <a:buChar char="•"/>
            </a:pPr>
            <a:r>
              <a:rPr lang="en-NZ" sz="2400"/>
              <a:t>Record Blocking</a:t>
            </a:r>
            <a:endParaRPr/>
          </a:p>
          <a:p>
            <a:pPr indent="-342900" lvl="0" marL="342900" rtl="0" algn="l">
              <a:spcBef>
                <a:spcPts val="480"/>
              </a:spcBef>
              <a:spcAft>
                <a:spcPts val="0"/>
              </a:spcAft>
              <a:buClr>
                <a:schemeClr val="dk1"/>
              </a:buClr>
              <a:buSzPts val="2400"/>
              <a:buChar char="•"/>
            </a:pPr>
            <a:r>
              <a:rPr lang="en-NZ" sz="2400"/>
              <a:t>Secondary Storage Management</a:t>
            </a:r>
            <a:endParaRPr/>
          </a:p>
          <a:p>
            <a:pPr indent="-342900" lvl="0" marL="342900" rtl="0" algn="l">
              <a:spcBef>
                <a:spcPts val="480"/>
              </a:spcBef>
              <a:spcAft>
                <a:spcPts val="0"/>
              </a:spcAft>
              <a:buClr>
                <a:schemeClr val="dk1"/>
              </a:buClr>
              <a:buSzPts val="2400"/>
              <a:buChar char="•"/>
            </a:pPr>
            <a:r>
              <a:rPr lang="en-NZ" sz="2400"/>
              <a:t>File System Security</a:t>
            </a:r>
            <a:endParaRPr/>
          </a:p>
          <a:p>
            <a:pPr indent="-342900" lvl="0" marL="342900" rtl="0" algn="l">
              <a:spcBef>
                <a:spcPts val="480"/>
              </a:spcBef>
              <a:spcAft>
                <a:spcPts val="0"/>
              </a:spcAft>
              <a:buClr>
                <a:schemeClr val="dk1"/>
              </a:buClr>
              <a:buSzPts val="2400"/>
              <a:buChar char="•"/>
            </a:pPr>
            <a:r>
              <a:rPr lang="en-NZ" sz="2400"/>
              <a:t>Unix File Management</a:t>
            </a:r>
            <a:endParaRPr/>
          </a:p>
          <a:p>
            <a:pPr indent="-342900" lvl="0" marL="342900" rtl="0" algn="l">
              <a:spcBef>
                <a:spcPts val="480"/>
              </a:spcBef>
              <a:spcAft>
                <a:spcPts val="0"/>
              </a:spcAft>
              <a:buClr>
                <a:schemeClr val="dk1"/>
              </a:buClr>
              <a:buSzPts val="2400"/>
              <a:buChar char="•"/>
            </a:pPr>
            <a:r>
              <a:rPr lang="en-NZ" sz="2400"/>
              <a:t>Linux Virtual File System</a:t>
            </a:r>
            <a:endParaRPr/>
          </a:p>
          <a:p>
            <a:pPr indent="-342900" lvl="0" marL="342900" rtl="0" algn="l">
              <a:spcBef>
                <a:spcPts val="640"/>
              </a:spcBef>
              <a:spcAft>
                <a:spcPts val="0"/>
              </a:spcAft>
              <a:buClr>
                <a:srgbClr val="366092"/>
              </a:buClr>
              <a:buSzPts val="3200"/>
              <a:buChar char="•"/>
            </a:pPr>
            <a:r>
              <a:rPr lang="en-NZ">
                <a:solidFill>
                  <a:srgbClr val="366092"/>
                </a:solidFill>
              </a:rPr>
              <a:t>Windows File System</a:t>
            </a:r>
            <a:endParaRPr/>
          </a:p>
        </p:txBody>
      </p:sp>
      <p:cxnSp>
        <p:nvCxnSpPr>
          <p:cNvPr id="710" name="Google Shape;710;p77"/>
          <p:cNvCxnSpPr/>
          <p:nvPr/>
        </p:nvCxnSpPr>
        <p:spPr>
          <a:xfrm>
            <a:off x="76200" y="5942012"/>
            <a:ext cx="685800" cy="1588"/>
          </a:xfrm>
          <a:prstGeom prst="straightConnector1">
            <a:avLst/>
          </a:prstGeom>
          <a:noFill/>
          <a:ln cap="flat" cmpd="sng" w="76200">
            <a:solidFill>
              <a:schemeClr val="accent5"/>
            </a:solidFill>
            <a:prstDash val="solid"/>
            <a:round/>
            <a:headEnd len="sm" w="sm" type="none"/>
            <a:tailEnd len="med" w="med" type="stealth"/>
          </a:ln>
          <a:effectLst>
            <a:outerShdw blurRad="40000" rotWithShape="0" dir="5400000" dist="23000">
              <a:srgbClr val="000000">
                <a:alpha val="34901"/>
              </a:srgbClr>
            </a:outerShdw>
          </a:effectLst>
        </p:spPr>
      </p:cxn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7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NZ"/>
              <a:t>Windows File System</a:t>
            </a:r>
            <a:endParaRPr/>
          </a:p>
        </p:txBody>
      </p:sp>
      <p:sp>
        <p:nvSpPr>
          <p:cNvPr id="717" name="Google Shape;717;p78"/>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NZ"/>
              <a:t>Key features of NTFS</a:t>
            </a:r>
            <a:endParaRPr/>
          </a:p>
          <a:p>
            <a:pPr indent="-285750" lvl="1" marL="742950" rtl="0" algn="l">
              <a:spcBef>
                <a:spcPts val="560"/>
              </a:spcBef>
              <a:spcAft>
                <a:spcPts val="0"/>
              </a:spcAft>
              <a:buClr>
                <a:schemeClr val="dk1"/>
              </a:buClr>
              <a:buSzPts val="2800"/>
              <a:buChar char="–"/>
            </a:pPr>
            <a:r>
              <a:rPr lang="en-NZ"/>
              <a:t>Recoverability</a:t>
            </a:r>
            <a:endParaRPr/>
          </a:p>
          <a:p>
            <a:pPr indent="-285750" lvl="1" marL="742950" rtl="0" algn="l">
              <a:spcBef>
                <a:spcPts val="560"/>
              </a:spcBef>
              <a:spcAft>
                <a:spcPts val="0"/>
              </a:spcAft>
              <a:buClr>
                <a:schemeClr val="dk1"/>
              </a:buClr>
              <a:buSzPts val="2800"/>
              <a:buChar char="–"/>
            </a:pPr>
            <a:r>
              <a:rPr lang="en-NZ"/>
              <a:t>Security</a:t>
            </a:r>
            <a:endParaRPr/>
          </a:p>
          <a:p>
            <a:pPr indent="-285750" lvl="1" marL="742950" rtl="0" algn="l">
              <a:spcBef>
                <a:spcPts val="560"/>
              </a:spcBef>
              <a:spcAft>
                <a:spcPts val="0"/>
              </a:spcAft>
              <a:buClr>
                <a:schemeClr val="dk1"/>
              </a:buClr>
              <a:buSzPts val="2800"/>
              <a:buChar char="–"/>
            </a:pPr>
            <a:r>
              <a:rPr lang="en-NZ"/>
              <a:t>Large disks and large files</a:t>
            </a:r>
            <a:endParaRPr/>
          </a:p>
          <a:p>
            <a:pPr indent="-285750" lvl="1" marL="742950" rtl="0" algn="l">
              <a:spcBef>
                <a:spcPts val="560"/>
              </a:spcBef>
              <a:spcAft>
                <a:spcPts val="0"/>
              </a:spcAft>
              <a:buClr>
                <a:schemeClr val="dk1"/>
              </a:buClr>
              <a:buSzPts val="2800"/>
              <a:buChar char="–"/>
            </a:pPr>
            <a:r>
              <a:rPr lang="en-NZ"/>
              <a:t>Multiple data streams</a:t>
            </a:r>
            <a:endParaRPr/>
          </a:p>
          <a:p>
            <a:pPr indent="-285750" lvl="1" marL="742950" rtl="0" algn="l">
              <a:spcBef>
                <a:spcPts val="560"/>
              </a:spcBef>
              <a:spcAft>
                <a:spcPts val="0"/>
              </a:spcAft>
              <a:buClr>
                <a:schemeClr val="dk1"/>
              </a:buClr>
              <a:buSzPts val="2800"/>
              <a:buChar char="–"/>
            </a:pPr>
            <a:r>
              <a:rPr lang="en-NZ"/>
              <a:t>Journaling</a:t>
            </a:r>
            <a:endParaRPr/>
          </a:p>
          <a:p>
            <a:pPr indent="-285750" lvl="1" marL="742950" rtl="0" algn="l">
              <a:spcBef>
                <a:spcPts val="560"/>
              </a:spcBef>
              <a:spcAft>
                <a:spcPts val="0"/>
              </a:spcAft>
              <a:buClr>
                <a:schemeClr val="dk1"/>
              </a:buClr>
              <a:buSzPts val="2800"/>
              <a:buChar char="–"/>
            </a:pPr>
            <a:r>
              <a:rPr lang="en-NZ"/>
              <a:t>Compression and Encryption</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7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NZ"/>
              <a:t>NTFS Volume and File Structure</a:t>
            </a:r>
            <a:endParaRPr/>
          </a:p>
        </p:txBody>
      </p:sp>
      <p:sp>
        <p:nvSpPr>
          <p:cNvPr id="724" name="Google Shape;724;p79"/>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NZ"/>
              <a:t>Sector</a:t>
            </a:r>
            <a:endParaRPr/>
          </a:p>
          <a:p>
            <a:pPr indent="-285750" lvl="1" marL="742950" rtl="0" algn="l">
              <a:spcBef>
                <a:spcPts val="560"/>
              </a:spcBef>
              <a:spcAft>
                <a:spcPts val="0"/>
              </a:spcAft>
              <a:buClr>
                <a:schemeClr val="dk1"/>
              </a:buClr>
              <a:buSzPts val="2800"/>
              <a:buChar char="–"/>
            </a:pPr>
            <a:r>
              <a:rPr lang="en-NZ"/>
              <a:t>The smallest physical storage unit on the disk</a:t>
            </a:r>
            <a:endParaRPr/>
          </a:p>
          <a:p>
            <a:pPr indent="-285750" lvl="1" marL="742950" rtl="0" algn="l">
              <a:spcBef>
                <a:spcPts val="560"/>
              </a:spcBef>
              <a:spcAft>
                <a:spcPts val="0"/>
              </a:spcAft>
              <a:buClr>
                <a:schemeClr val="dk1"/>
              </a:buClr>
              <a:buSzPts val="2800"/>
              <a:buChar char="–"/>
            </a:pPr>
            <a:r>
              <a:rPr lang="en-NZ"/>
              <a:t>Almost always 512 bytes</a:t>
            </a:r>
            <a:endParaRPr/>
          </a:p>
          <a:p>
            <a:pPr indent="-342900" lvl="0" marL="342900" rtl="0" algn="l">
              <a:spcBef>
                <a:spcPts val="640"/>
              </a:spcBef>
              <a:spcAft>
                <a:spcPts val="0"/>
              </a:spcAft>
              <a:buClr>
                <a:schemeClr val="dk1"/>
              </a:buClr>
              <a:buSzPts val="3200"/>
              <a:buChar char="•"/>
            </a:pPr>
            <a:r>
              <a:rPr lang="en-NZ"/>
              <a:t>Cluster</a:t>
            </a:r>
            <a:endParaRPr/>
          </a:p>
          <a:p>
            <a:pPr indent="-285750" lvl="1" marL="742950" rtl="0" algn="l">
              <a:spcBef>
                <a:spcPts val="560"/>
              </a:spcBef>
              <a:spcAft>
                <a:spcPts val="0"/>
              </a:spcAft>
              <a:buClr>
                <a:schemeClr val="dk1"/>
              </a:buClr>
              <a:buSzPts val="2800"/>
              <a:buChar char="–"/>
            </a:pPr>
            <a:r>
              <a:rPr lang="en-NZ"/>
              <a:t>One or more contiguous sectors</a:t>
            </a:r>
            <a:endParaRPr/>
          </a:p>
          <a:p>
            <a:pPr indent="-342900" lvl="0" marL="342900" rtl="0" algn="l">
              <a:spcBef>
                <a:spcPts val="640"/>
              </a:spcBef>
              <a:spcAft>
                <a:spcPts val="0"/>
              </a:spcAft>
              <a:buClr>
                <a:schemeClr val="dk1"/>
              </a:buClr>
              <a:buSzPts val="3200"/>
              <a:buChar char="•"/>
            </a:pPr>
            <a:r>
              <a:rPr lang="en-NZ"/>
              <a:t>Volume</a:t>
            </a:r>
            <a:endParaRPr/>
          </a:p>
          <a:p>
            <a:pPr indent="-285750" lvl="1" marL="742950" rtl="0" algn="l">
              <a:spcBef>
                <a:spcPts val="560"/>
              </a:spcBef>
              <a:spcAft>
                <a:spcPts val="0"/>
              </a:spcAft>
              <a:buClr>
                <a:schemeClr val="dk1"/>
              </a:buClr>
              <a:buSzPts val="2800"/>
              <a:buChar char="–"/>
            </a:pPr>
            <a:r>
              <a:rPr lang="en-NZ"/>
              <a:t>Logical partition on a disk</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NZ"/>
              <a:t>File and Database</a:t>
            </a:r>
            <a:endParaRPr/>
          </a:p>
        </p:txBody>
      </p:sp>
      <p:sp>
        <p:nvSpPr>
          <p:cNvPr id="219" name="Google Shape;219;p8"/>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NZ"/>
              <a:t>File</a:t>
            </a:r>
            <a:endParaRPr/>
          </a:p>
          <a:p>
            <a:pPr indent="-285750" lvl="1" marL="742950" rtl="0" algn="l">
              <a:spcBef>
                <a:spcPts val="560"/>
              </a:spcBef>
              <a:spcAft>
                <a:spcPts val="0"/>
              </a:spcAft>
              <a:buClr>
                <a:schemeClr val="dk1"/>
              </a:buClr>
              <a:buSzPts val="2800"/>
              <a:buChar char="–"/>
            </a:pPr>
            <a:r>
              <a:rPr lang="en-NZ"/>
              <a:t>Have file names</a:t>
            </a:r>
            <a:endParaRPr/>
          </a:p>
          <a:p>
            <a:pPr indent="-285750" lvl="1" marL="742950" rtl="0" algn="l">
              <a:spcBef>
                <a:spcPts val="560"/>
              </a:spcBef>
              <a:spcAft>
                <a:spcPts val="0"/>
              </a:spcAft>
              <a:buClr>
                <a:schemeClr val="dk1"/>
              </a:buClr>
              <a:buSzPts val="2800"/>
              <a:buChar char="–"/>
            </a:pPr>
            <a:r>
              <a:rPr lang="en-NZ"/>
              <a:t>Is a collection of similar records</a:t>
            </a:r>
            <a:endParaRPr/>
          </a:p>
          <a:p>
            <a:pPr indent="-285750" lvl="1" marL="742950" rtl="0" algn="l">
              <a:spcBef>
                <a:spcPts val="560"/>
              </a:spcBef>
              <a:spcAft>
                <a:spcPts val="0"/>
              </a:spcAft>
              <a:buClr>
                <a:schemeClr val="dk1"/>
              </a:buClr>
              <a:buSzPts val="2800"/>
              <a:buChar char="–"/>
            </a:pPr>
            <a:r>
              <a:rPr lang="en-NZ"/>
              <a:t>Treated as a single entity</a:t>
            </a:r>
            <a:endParaRPr/>
          </a:p>
          <a:p>
            <a:pPr indent="-285750" lvl="1" marL="742950" rtl="0" algn="l">
              <a:spcBef>
                <a:spcPts val="560"/>
              </a:spcBef>
              <a:spcAft>
                <a:spcPts val="0"/>
              </a:spcAft>
              <a:buClr>
                <a:schemeClr val="dk1"/>
              </a:buClr>
              <a:buSzPts val="2800"/>
              <a:buChar char="–"/>
            </a:pPr>
            <a:r>
              <a:rPr lang="en-NZ"/>
              <a:t>May implement access control mechanisms</a:t>
            </a:r>
            <a:endParaRPr/>
          </a:p>
          <a:p>
            <a:pPr indent="-342900" lvl="0" marL="342900" rtl="0" algn="l">
              <a:spcBef>
                <a:spcPts val="640"/>
              </a:spcBef>
              <a:spcAft>
                <a:spcPts val="0"/>
              </a:spcAft>
              <a:buClr>
                <a:schemeClr val="dk1"/>
              </a:buClr>
              <a:buSzPts val="3200"/>
              <a:buChar char="•"/>
            </a:pPr>
            <a:r>
              <a:rPr lang="en-NZ"/>
              <a:t>Database</a:t>
            </a:r>
            <a:endParaRPr/>
          </a:p>
          <a:p>
            <a:pPr indent="-285750" lvl="1" marL="742950" rtl="0" algn="l">
              <a:spcBef>
                <a:spcPts val="560"/>
              </a:spcBef>
              <a:spcAft>
                <a:spcPts val="0"/>
              </a:spcAft>
              <a:buClr>
                <a:schemeClr val="dk1"/>
              </a:buClr>
              <a:buSzPts val="2800"/>
              <a:buChar char="–"/>
            </a:pPr>
            <a:r>
              <a:rPr lang="en-NZ"/>
              <a:t>Collection of related data</a:t>
            </a:r>
            <a:endParaRPr/>
          </a:p>
          <a:p>
            <a:pPr indent="-285750" lvl="1" marL="742950" rtl="0" algn="l">
              <a:spcBef>
                <a:spcPts val="560"/>
              </a:spcBef>
              <a:spcAft>
                <a:spcPts val="0"/>
              </a:spcAft>
              <a:buClr>
                <a:schemeClr val="dk1"/>
              </a:buClr>
              <a:buSzPts val="2800"/>
              <a:buChar char="–"/>
            </a:pPr>
            <a:r>
              <a:rPr lang="en-NZ"/>
              <a:t>Relationships exist among elements</a:t>
            </a:r>
            <a:endParaRPr/>
          </a:p>
          <a:p>
            <a:pPr indent="-285750" lvl="1" marL="742950" rtl="0" algn="l">
              <a:spcBef>
                <a:spcPts val="560"/>
              </a:spcBef>
              <a:spcAft>
                <a:spcPts val="0"/>
              </a:spcAft>
              <a:buClr>
                <a:schemeClr val="dk1"/>
              </a:buClr>
              <a:buSzPts val="2800"/>
              <a:buChar char="–"/>
            </a:pPr>
            <a:r>
              <a:rPr lang="en-NZ"/>
              <a:t>Consists of one or more files</a:t>
            </a:r>
            <a:endParaRPr/>
          </a:p>
          <a:p>
            <a:pPr indent="-107950" lvl="1" marL="742950" rtl="0" algn="l">
              <a:spcBef>
                <a:spcPts val="560"/>
              </a:spcBef>
              <a:spcAft>
                <a:spcPts val="0"/>
              </a:spcAft>
              <a:buClr>
                <a:schemeClr val="dk1"/>
              </a:buClr>
              <a:buSzPts val="2800"/>
              <a:buNone/>
            </a:pPr>
            <a:r>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8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NZ"/>
              <a:t>Efficient with </a:t>
            </a:r>
            <a:br>
              <a:rPr lang="en-NZ"/>
            </a:br>
            <a:r>
              <a:rPr lang="en-NZ"/>
              <a:t>Large Files</a:t>
            </a:r>
            <a:endParaRPr/>
          </a:p>
        </p:txBody>
      </p:sp>
      <p:graphicFrame>
        <p:nvGraphicFramePr>
          <p:cNvPr id="730" name="Google Shape;730;p80"/>
          <p:cNvGraphicFramePr/>
          <p:nvPr/>
        </p:nvGraphicFramePr>
        <p:xfrm>
          <a:off x="609600" y="1719453"/>
          <a:ext cx="3000000" cy="3000000"/>
        </p:xfrm>
        <a:graphic>
          <a:graphicData uri="http://schemas.openxmlformats.org/drawingml/2006/table">
            <a:tbl>
              <a:tblPr>
                <a:noFill/>
                <a:tableStyleId>{9F18082C-257E-41B0-AF2B-AAC972564A38}</a:tableStyleId>
              </a:tblPr>
              <a:tblGrid>
                <a:gridCol w="3031075"/>
                <a:gridCol w="2574975"/>
                <a:gridCol w="2318750"/>
              </a:tblGrid>
              <a:tr h="609600">
                <a:tc>
                  <a:txBody>
                    <a:bodyPr/>
                    <a:lstStyle/>
                    <a:p>
                      <a:pPr indent="0" lvl="0" marL="0" marR="0" rtl="0" algn="l">
                        <a:lnSpc>
                          <a:spcPct val="115000"/>
                        </a:lnSpc>
                        <a:spcBef>
                          <a:spcPts val="0"/>
                        </a:spcBef>
                        <a:spcAft>
                          <a:spcPts val="0"/>
                        </a:spcAft>
                        <a:buNone/>
                      </a:pPr>
                      <a:r>
                        <a:rPr b="1" lang="en-NZ" sz="2400" u="none" cap="none" strike="noStrike">
                          <a:latin typeface="Calibri"/>
                          <a:ea typeface="Calibri"/>
                          <a:cs typeface="Calibri"/>
                          <a:sym typeface="Calibri"/>
                        </a:rPr>
                        <a:t>Volume Size</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b="1" lang="en-NZ" sz="2400" u="none" cap="none" strike="noStrike">
                          <a:latin typeface="Calibri"/>
                          <a:ea typeface="Calibri"/>
                          <a:cs typeface="Calibri"/>
                          <a:sym typeface="Calibri"/>
                        </a:rPr>
                        <a:t>Sectors per Cluster</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b="1" lang="en-NZ" sz="2400" u="none" cap="none" strike="noStrike">
                          <a:latin typeface="Calibri"/>
                          <a:ea typeface="Calibri"/>
                          <a:cs typeface="Calibri"/>
                          <a:sym typeface="Calibri"/>
                        </a:rPr>
                        <a:t>Cluster Size</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04800">
                <a:tc>
                  <a:txBody>
                    <a:bodyPr/>
                    <a:lstStyle/>
                    <a:p>
                      <a:pPr indent="0" lvl="0" marL="0" marR="0" rtl="0" algn="l">
                        <a:lnSpc>
                          <a:spcPct val="115000"/>
                        </a:lnSpc>
                        <a:spcBef>
                          <a:spcPts val="0"/>
                        </a:spcBef>
                        <a:spcAft>
                          <a:spcPts val="0"/>
                        </a:spcAft>
                        <a:buNone/>
                      </a:pPr>
                      <a:r>
                        <a:rPr lang="en-NZ" sz="2400" u="none" cap="none" strike="noStrike">
                          <a:latin typeface="Calibri"/>
                          <a:ea typeface="Calibri"/>
                          <a:cs typeface="Calibri"/>
                          <a:sym typeface="Calibri"/>
                        </a:rPr>
                        <a:t>512Mbyte</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NZ" sz="2400" u="none" cap="none" strike="noStrike">
                          <a:latin typeface="Calibri"/>
                          <a:ea typeface="Calibri"/>
                          <a:cs typeface="Calibri"/>
                          <a:sym typeface="Calibri"/>
                        </a:rPr>
                        <a:t>1</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NZ" sz="2400" u="none" cap="none" strike="noStrike">
                          <a:latin typeface="Calibri"/>
                          <a:ea typeface="Calibri"/>
                          <a:cs typeface="Calibri"/>
                          <a:sym typeface="Calibri"/>
                        </a:rPr>
                        <a:t>512bytes</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46825">
                <a:tc>
                  <a:txBody>
                    <a:bodyPr/>
                    <a:lstStyle/>
                    <a:p>
                      <a:pPr indent="0" lvl="0" marL="0" marR="0" rtl="0" algn="l">
                        <a:lnSpc>
                          <a:spcPct val="115000"/>
                        </a:lnSpc>
                        <a:spcBef>
                          <a:spcPts val="0"/>
                        </a:spcBef>
                        <a:spcAft>
                          <a:spcPts val="0"/>
                        </a:spcAft>
                        <a:buNone/>
                      </a:pPr>
                      <a:r>
                        <a:rPr lang="en-NZ" sz="2400" u="none" cap="none" strike="noStrike">
                          <a:latin typeface="Calibri"/>
                          <a:ea typeface="Calibri"/>
                          <a:cs typeface="Calibri"/>
                          <a:sym typeface="Calibri"/>
                        </a:rPr>
                        <a:t>512Mbyte – 1 Gbyte</a:t>
                      </a:r>
                      <a:endParaRPr sz="2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NZ" sz="2400" u="none" cap="none" strike="noStrike">
                          <a:latin typeface="Calibri"/>
                          <a:ea typeface="Calibri"/>
                          <a:cs typeface="Calibri"/>
                          <a:sym typeface="Calibri"/>
                        </a:rPr>
                        <a:t>2</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NZ" sz="2400" u="none" cap="none" strike="noStrike">
                          <a:latin typeface="Calibri"/>
                          <a:ea typeface="Calibri"/>
                          <a:cs typeface="Calibri"/>
                          <a:sym typeface="Calibri"/>
                        </a:rPr>
                        <a:t>1K</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04800">
                <a:tc>
                  <a:txBody>
                    <a:bodyPr/>
                    <a:lstStyle/>
                    <a:p>
                      <a:pPr indent="0" lvl="0" marL="0" marR="0" rtl="0" algn="l">
                        <a:lnSpc>
                          <a:spcPct val="115000"/>
                        </a:lnSpc>
                        <a:spcBef>
                          <a:spcPts val="0"/>
                        </a:spcBef>
                        <a:spcAft>
                          <a:spcPts val="0"/>
                        </a:spcAft>
                        <a:buNone/>
                      </a:pPr>
                      <a:r>
                        <a:rPr lang="en-NZ" sz="2400" u="none" cap="none" strike="noStrike">
                          <a:latin typeface="Calibri"/>
                          <a:ea typeface="Calibri"/>
                          <a:cs typeface="Calibri"/>
                          <a:sym typeface="Calibri"/>
                        </a:rPr>
                        <a:t>1–2 Gbyte</a:t>
                      </a:r>
                      <a:endParaRPr sz="2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NZ" sz="2400" u="none" cap="none" strike="noStrike">
                          <a:latin typeface="Calibri"/>
                          <a:ea typeface="Calibri"/>
                          <a:cs typeface="Calibri"/>
                          <a:sym typeface="Calibri"/>
                        </a:rPr>
                        <a:t>4</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NZ" sz="2400" u="none" cap="none" strike="noStrike">
                          <a:latin typeface="Calibri"/>
                          <a:ea typeface="Calibri"/>
                          <a:cs typeface="Calibri"/>
                          <a:sym typeface="Calibri"/>
                        </a:rPr>
                        <a:t>2K</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04800">
                <a:tc>
                  <a:txBody>
                    <a:bodyPr/>
                    <a:lstStyle/>
                    <a:p>
                      <a:pPr indent="0" lvl="0" marL="0" marR="0" rtl="0" algn="l">
                        <a:lnSpc>
                          <a:spcPct val="115000"/>
                        </a:lnSpc>
                        <a:spcBef>
                          <a:spcPts val="0"/>
                        </a:spcBef>
                        <a:spcAft>
                          <a:spcPts val="0"/>
                        </a:spcAft>
                        <a:buNone/>
                      </a:pPr>
                      <a:r>
                        <a:rPr lang="en-NZ" sz="2400" u="none" cap="none" strike="noStrike">
                          <a:latin typeface="Calibri"/>
                          <a:ea typeface="Calibri"/>
                          <a:cs typeface="Calibri"/>
                          <a:sym typeface="Calibri"/>
                        </a:rPr>
                        <a:t>2–4 Gbyte</a:t>
                      </a:r>
                      <a:endParaRPr sz="2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NZ" sz="2400" u="none" cap="none" strike="noStrike">
                          <a:latin typeface="Calibri"/>
                          <a:ea typeface="Calibri"/>
                          <a:cs typeface="Calibri"/>
                          <a:sym typeface="Calibri"/>
                        </a:rPr>
                        <a:t>8</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NZ" sz="2400" u="none" cap="none" strike="noStrike">
                          <a:latin typeface="Calibri"/>
                          <a:ea typeface="Calibri"/>
                          <a:cs typeface="Calibri"/>
                          <a:sym typeface="Calibri"/>
                        </a:rPr>
                        <a:t>4K</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04800">
                <a:tc>
                  <a:txBody>
                    <a:bodyPr/>
                    <a:lstStyle/>
                    <a:p>
                      <a:pPr indent="0" lvl="0" marL="0" marR="0" rtl="0" algn="l">
                        <a:lnSpc>
                          <a:spcPct val="115000"/>
                        </a:lnSpc>
                        <a:spcBef>
                          <a:spcPts val="0"/>
                        </a:spcBef>
                        <a:spcAft>
                          <a:spcPts val="0"/>
                        </a:spcAft>
                        <a:buNone/>
                      </a:pPr>
                      <a:r>
                        <a:rPr lang="en-NZ" sz="2400" u="none" cap="none" strike="noStrike">
                          <a:latin typeface="Calibri"/>
                          <a:ea typeface="Calibri"/>
                          <a:cs typeface="Calibri"/>
                          <a:sym typeface="Calibri"/>
                        </a:rPr>
                        <a:t>4–8 Gbyte</a:t>
                      </a:r>
                      <a:endParaRPr sz="2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NZ" sz="2400" u="none" cap="none" strike="noStrike">
                          <a:latin typeface="Calibri"/>
                          <a:ea typeface="Calibri"/>
                          <a:cs typeface="Calibri"/>
                          <a:sym typeface="Calibri"/>
                        </a:rPr>
                        <a:t>16</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NZ" sz="2400" u="none" cap="none" strike="noStrike">
                          <a:latin typeface="Calibri"/>
                          <a:ea typeface="Calibri"/>
                          <a:cs typeface="Calibri"/>
                          <a:sym typeface="Calibri"/>
                        </a:rPr>
                        <a:t>8K</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04800">
                <a:tc>
                  <a:txBody>
                    <a:bodyPr/>
                    <a:lstStyle/>
                    <a:p>
                      <a:pPr indent="0" lvl="0" marL="0" marR="0" rtl="0" algn="l">
                        <a:lnSpc>
                          <a:spcPct val="115000"/>
                        </a:lnSpc>
                        <a:spcBef>
                          <a:spcPts val="0"/>
                        </a:spcBef>
                        <a:spcAft>
                          <a:spcPts val="0"/>
                        </a:spcAft>
                        <a:buNone/>
                      </a:pPr>
                      <a:r>
                        <a:rPr lang="en-NZ" sz="2400" u="none" cap="none" strike="noStrike">
                          <a:latin typeface="Calibri"/>
                          <a:ea typeface="Calibri"/>
                          <a:cs typeface="Calibri"/>
                          <a:sym typeface="Calibri"/>
                        </a:rPr>
                        <a:t>8–16 Gbyte</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NZ" sz="2400" u="none" cap="none" strike="noStrike">
                          <a:latin typeface="Calibri"/>
                          <a:ea typeface="Calibri"/>
                          <a:cs typeface="Calibri"/>
                          <a:sym typeface="Calibri"/>
                        </a:rPr>
                        <a:t>32</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NZ" sz="2400" u="none" cap="none" strike="noStrike">
                          <a:latin typeface="Calibri"/>
                          <a:ea typeface="Calibri"/>
                          <a:cs typeface="Calibri"/>
                          <a:sym typeface="Calibri"/>
                        </a:rPr>
                        <a:t>16K</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04800">
                <a:tc>
                  <a:txBody>
                    <a:bodyPr/>
                    <a:lstStyle/>
                    <a:p>
                      <a:pPr indent="0" lvl="0" marL="0" marR="0" rtl="0" algn="l">
                        <a:lnSpc>
                          <a:spcPct val="115000"/>
                        </a:lnSpc>
                        <a:spcBef>
                          <a:spcPts val="0"/>
                        </a:spcBef>
                        <a:spcAft>
                          <a:spcPts val="0"/>
                        </a:spcAft>
                        <a:buNone/>
                      </a:pPr>
                      <a:r>
                        <a:rPr lang="en-NZ" sz="2400" u="none" cap="none" strike="noStrike">
                          <a:latin typeface="Calibri"/>
                          <a:ea typeface="Calibri"/>
                          <a:cs typeface="Calibri"/>
                          <a:sym typeface="Calibri"/>
                        </a:rPr>
                        <a:t>16–32 Gbyte</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NZ" sz="2400" u="none" cap="none" strike="noStrike">
                          <a:latin typeface="Calibri"/>
                          <a:ea typeface="Calibri"/>
                          <a:cs typeface="Calibri"/>
                          <a:sym typeface="Calibri"/>
                        </a:rPr>
                        <a:t>64</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NZ" sz="2400" u="none" cap="none" strike="noStrike">
                          <a:latin typeface="Calibri"/>
                          <a:ea typeface="Calibri"/>
                          <a:cs typeface="Calibri"/>
                          <a:sym typeface="Calibri"/>
                        </a:rPr>
                        <a:t>32K</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04800">
                <a:tc>
                  <a:txBody>
                    <a:bodyPr/>
                    <a:lstStyle/>
                    <a:p>
                      <a:pPr indent="0" lvl="0" marL="0" marR="0" rtl="0" algn="l">
                        <a:lnSpc>
                          <a:spcPct val="115000"/>
                        </a:lnSpc>
                        <a:spcBef>
                          <a:spcPts val="0"/>
                        </a:spcBef>
                        <a:spcAft>
                          <a:spcPts val="0"/>
                        </a:spcAft>
                        <a:buNone/>
                      </a:pPr>
                      <a:r>
                        <a:rPr lang="en-NZ" sz="2400" u="none" cap="none" strike="noStrike">
                          <a:latin typeface="Calibri"/>
                          <a:ea typeface="Calibri"/>
                          <a:cs typeface="Calibri"/>
                          <a:sym typeface="Calibri"/>
                        </a:rPr>
                        <a:t>&gt;32Gbyte</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NZ" sz="2400" u="none" cap="none" strike="noStrike">
                          <a:latin typeface="Calibri"/>
                          <a:ea typeface="Calibri"/>
                          <a:cs typeface="Calibri"/>
                          <a:sym typeface="Calibri"/>
                        </a:rPr>
                        <a:t>128</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NZ" sz="2400" u="none" cap="none" strike="noStrike">
                          <a:latin typeface="Calibri"/>
                          <a:ea typeface="Calibri"/>
                          <a:cs typeface="Calibri"/>
                          <a:sym typeface="Calibri"/>
                        </a:rPr>
                        <a:t>64K</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8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NZ"/>
              <a:t>NTFS Volume Layout</a:t>
            </a:r>
            <a:endParaRPr/>
          </a:p>
        </p:txBody>
      </p:sp>
      <p:sp>
        <p:nvSpPr>
          <p:cNvPr id="737" name="Google Shape;737;p81"/>
          <p:cNvSpPr txBox="1"/>
          <p:nvPr>
            <p:ph idx="1" type="body"/>
          </p:nvPr>
        </p:nvSpPr>
        <p:spPr>
          <a:xfrm>
            <a:off x="457200" y="1600200"/>
            <a:ext cx="8229600" cy="2438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NZ"/>
              <a:t>Every element on a volume is a file, and every file consists of a collection of attributes. </a:t>
            </a:r>
            <a:endParaRPr/>
          </a:p>
          <a:p>
            <a:pPr indent="-285750" lvl="1" marL="742950" rtl="0" algn="l">
              <a:spcBef>
                <a:spcPts val="560"/>
              </a:spcBef>
              <a:spcAft>
                <a:spcPts val="0"/>
              </a:spcAft>
              <a:buClr>
                <a:schemeClr val="dk1"/>
              </a:buClr>
              <a:buSzPts val="2800"/>
              <a:buChar char="–"/>
            </a:pPr>
            <a:r>
              <a:rPr lang="en-NZ"/>
              <a:t>Even the data contents of a file is treated as an attribute.</a:t>
            </a:r>
            <a:endParaRPr/>
          </a:p>
        </p:txBody>
      </p:sp>
      <p:pic>
        <p:nvPicPr>
          <p:cNvPr id="738" name="Google Shape;738;p81"/>
          <p:cNvPicPr preferRelativeResize="0"/>
          <p:nvPr/>
        </p:nvPicPr>
        <p:blipFill rotWithShape="1">
          <a:blip r:embed="rId3">
            <a:alphaModFix/>
          </a:blip>
          <a:srcRect b="0" l="0" r="0" t="0"/>
          <a:stretch/>
        </p:blipFill>
        <p:spPr>
          <a:xfrm>
            <a:off x="990600" y="4114800"/>
            <a:ext cx="7477125" cy="1695450"/>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p8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NZ"/>
              <a:t>Windows NTFS</a:t>
            </a:r>
            <a:br>
              <a:rPr lang="en-NZ"/>
            </a:br>
            <a:r>
              <a:rPr lang="en-NZ"/>
              <a:t> Components</a:t>
            </a:r>
            <a:endParaRPr/>
          </a:p>
        </p:txBody>
      </p:sp>
      <p:pic>
        <p:nvPicPr>
          <p:cNvPr descr="Fig12_20.gif" id="745" name="Google Shape;745;p82"/>
          <p:cNvPicPr preferRelativeResize="0"/>
          <p:nvPr>
            <p:ph idx="1" type="body"/>
          </p:nvPr>
        </p:nvPicPr>
        <p:blipFill rotWithShape="1">
          <a:blip r:embed="rId3">
            <a:alphaModFix/>
          </a:blip>
          <a:srcRect b="0" l="0" r="0" t="0"/>
          <a:stretch/>
        </p:blipFill>
        <p:spPr>
          <a:xfrm>
            <a:off x="1371600" y="1550280"/>
            <a:ext cx="6972423" cy="546012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NZ"/>
              <a:t>File </a:t>
            </a:r>
            <a:br>
              <a:rPr lang="en-NZ"/>
            </a:br>
            <a:r>
              <a:rPr lang="en-NZ"/>
              <a:t>Management Systems</a:t>
            </a:r>
            <a:endParaRPr/>
          </a:p>
        </p:txBody>
      </p:sp>
      <p:sp>
        <p:nvSpPr>
          <p:cNvPr id="226" name="Google Shape;226;p9"/>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NZ"/>
              <a:t>Provides services to users and applications in the use of files</a:t>
            </a:r>
            <a:endParaRPr/>
          </a:p>
          <a:p>
            <a:pPr indent="-285750" lvl="1" marL="742950" rtl="0" algn="l">
              <a:spcBef>
                <a:spcPts val="560"/>
              </a:spcBef>
              <a:spcAft>
                <a:spcPts val="0"/>
              </a:spcAft>
              <a:buClr>
                <a:schemeClr val="dk1"/>
              </a:buClr>
              <a:buSzPts val="2800"/>
              <a:buChar char="–"/>
            </a:pPr>
            <a:r>
              <a:rPr lang="en-NZ"/>
              <a:t>The way a user or application accesses files</a:t>
            </a:r>
            <a:endParaRPr/>
          </a:p>
          <a:p>
            <a:pPr indent="-342900" lvl="0" marL="342900" rtl="0" algn="l">
              <a:spcBef>
                <a:spcPts val="640"/>
              </a:spcBef>
              <a:spcAft>
                <a:spcPts val="0"/>
              </a:spcAft>
              <a:buClr>
                <a:schemeClr val="dk1"/>
              </a:buClr>
              <a:buSzPts val="3200"/>
              <a:buChar char="•"/>
            </a:pPr>
            <a:r>
              <a:rPr lang="en-NZ"/>
              <a:t>Programmer does not need to develop file management software</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2008-04-03T13:49:07Z</dcterms:created>
</cp:coreProperties>
</file>