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</p:sldMasterIdLst>
  <p:notesMasterIdLst>
    <p:notesMasterId r:id="rId45"/>
  </p:notesMasterIdLst>
  <p:sldIdLst>
    <p:sldId id="279" r:id="rId4"/>
    <p:sldId id="280" r:id="rId5"/>
    <p:sldId id="281" r:id="rId6"/>
    <p:sldId id="345" r:id="rId7"/>
    <p:sldId id="282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66" r:id="rId20"/>
    <p:sldId id="367" r:id="rId21"/>
    <p:sldId id="294" r:id="rId22"/>
    <p:sldId id="295" r:id="rId23"/>
    <p:sldId id="296" r:id="rId24"/>
    <p:sldId id="297" r:id="rId25"/>
    <p:sldId id="370" r:id="rId26"/>
    <p:sldId id="298" r:id="rId27"/>
    <p:sldId id="299" r:id="rId28"/>
    <p:sldId id="300" r:id="rId29"/>
    <p:sldId id="368" r:id="rId30"/>
    <p:sldId id="369" r:id="rId31"/>
    <p:sldId id="302" r:id="rId32"/>
    <p:sldId id="305" r:id="rId33"/>
    <p:sldId id="306" r:id="rId34"/>
    <p:sldId id="371" r:id="rId35"/>
    <p:sldId id="372" r:id="rId36"/>
    <p:sldId id="373" r:id="rId37"/>
    <p:sldId id="313" r:id="rId38"/>
    <p:sldId id="323" r:id="rId39"/>
    <p:sldId id="324" r:id="rId40"/>
    <p:sldId id="325" r:id="rId41"/>
    <p:sldId id="326" r:id="rId42"/>
    <p:sldId id="327" r:id="rId43"/>
    <p:sldId id="374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C803-5329-4B14-9B02-5E5BEA9F78D5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9491F-67D5-4712-B6F1-6198D4960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E5EC2E6A-B52B-4E8E-8B32-1795B8D06CF4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7321228B-5FA5-4F35-B28C-35A10274D058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BBF05D0-FF92-4D84-B7D2-C9B1B6910306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17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E415F1D1-8207-483A-9884-6DE6EB86C409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B51227C5-0000-415B-A0E4-CE361AFE7794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23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78FD108D-C595-4625-BB0B-4B817F08EF80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27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0E1D7D45-677E-477A-A0E2-27B9B8C1DA3C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28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8B8E614-0E1E-401A-B331-4FF643851375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32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8B8E614-0E1E-401A-B331-4FF643851375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33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9E31BC70-60E5-416B-AB43-D5A19395E226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34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47E46CD-66A4-4719-B53C-9A78F1652DA2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5F25371D-27DC-4DF5-9313-D93D17E9E175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323F0A53-82F8-48C2-B352-6BC108227826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9A01882-FA51-42D8-9D2A-FD37F7CE5F9B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2C3C3E3-4E71-40DA-AB4E-1D2894539D0B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EAFA4AD5-41A2-4D1C-83B6-B4600637ACBC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8135AFFB-A2A8-4400-B686-EA42238E3272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EDF16BDB-22F2-4377-A3FB-AF48C5571687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309" y="284226"/>
            <a:ext cx="8247380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77266" y="5425440"/>
            <a:ext cx="8189467" cy="74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9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62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00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89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96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175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336699"/>
                </a:solidFill>
                <a:ea typeface="ＭＳ Ｐゴシック" charset="-128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336699"/>
                </a:solidFill>
                <a:ea typeface="ＭＳ Ｐゴシック" charset="-128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ea typeface="ＭＳ Ｐゴシック" charset="-128"/>
              </a:rPr>
              <a:t>th</a:t>
            </a:r>
            <a:r>
              <a:rPr lang="en-US" sz="1000" b="1">
                <a:solidFill>
                  <a:srgbClr val="336699"/>
                </a:solidFill>
                <a:ea typeface="ＭＳ Ｐゴシック" charset="-128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814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172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3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4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917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622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26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007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899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966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17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336699"/>
                </a:solidFill>
                <a:ea typeface="ＭＳ Ｐゴシック" charset="-128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336699"/>
                </a:solidFill>
                <a:ea typeface="ＭＳ Ｐゴシック" charset="-128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ea typeface="ＭＳ Ｐゴシック" charset="-128"/>
              </a:rPr>
              <a:t>th</a:t>
            </a:r>
            <a:r>
              <a:rPr lang="en-US" sz="1000" b="1">
                <a:solidFill>
                  <a:srgbClr val="336699"/>
                </a:solidFill>
                <a:ea typeface="ＭＳ Ｐゴシック" charset="-128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81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1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38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329" y="9905"/>
            <a:ext cx="8435340" cy="180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460" y="1157478"/>
            <a:ext cx="7371079" cy="476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charset="0"/>
              <a:ea typeface="ＭＳ Ｐゴシック" pitchFamily="34" charset="-128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9.</a:t>
            </a:r>
            <a:fld id="{0A847905-9699-437D-8CD4-A3DEDF7B777F}" type="slidenum">
              <a:rPr lang="en-US" sz="1000" b="1" smtClean="0">
                <a:solidFill>
                  <a:srgbClr val="006699"/>
                </a:solidFill>
                <a:latin typeface="Helvetica" charset="0"/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006699"/>
                </a:solidFill>
                <a:ea typeface="ＭＳ Ｐゴシック" charset="-128"/>
              </a:rPr>
              <a:t>Silberschatz, Galvin and Gagne ©2009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006699"/>
                </a:solidFill>
                <a:ea typeface="ＭＳ Ｐゴシック" charset="-128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ea typeface="ＭＳ Ｐゴシック" charset="-128"/>
              </a:rPr>
              <a:t>th</a:t>
            </a:r>
            <a:r>
              <a:rPr lang="en-US" sz="1000" b="1">
                <a:solidFill>
                  <a:srgbClr val="006699"/>
                </a:solidFill>
                <a:ea typeface="ＭＳ Ｐゴシック" charset="-128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4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charset="0"/>
              <a:ea typeface="ＭＳ Ｐゴシック" pitchFamily="34" charset="-128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9.</a:t>
            </a:r>
            <a:fld id="{0A847905-9699-437D-8CD4-A3DEDF7B777F}" type="slidenum">
              <a:rPr lang="en-US" sz="1000" b="1" smtClean="0">
                <a:solidFill>
                  <a:srgbClr val="006699"/>
                </a:solidFill>
                <a:latin typeface="Helvetica" charset="0"/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006699"/>
                </a:solidFill>
                <a:ea typeface="ＭＳ Ｐゴシック" charset="-128"/>
              </a:rPr>
              <a:t>Silberschatz, Galvin and Gagne ©2009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006699"/>
                </a:solidFill>
                <a:ea typeface="ＭＳ Ｐゴシック" charset="-128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ea typeface="ＭＳ Ｐゴシック" charset="-128"/>
              </a:rPr>
              <a:t>th</a:t>
            </a:r>
            <a:r>
              <a:rPr lang="en-US" sz="1000" b="1">
                <a:solidFill>
                  <a:srgbClr val="006699"/>
                </a:solidFill>
                <a:ea typeface="ＭＳ Ｐゴシック" charset="-128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4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781" y="1488185"/>
            <a:ext cx="793432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b="1" spc="-5" dirty="0">
                <a:latin typeface="Calibri"/>
                <a:cs typeface="Calibri"/>
              </a:rPr>
              <a:t>(</a:t>
            </a:r>
            <a:r>
              <a:rPr sz="100" b="1" dirty="0">
                <a:latin typeface="Calibri"/>
                <a:cs typeface="Calibri"/>
              </a:rPr>
              <a:t>)</a:t>
            </a:r>
            <a:r>
              <a:rPr sz="1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Arial"/>
                <a:cs typeface="Arial"/>
              </a:rPr>
              <a:t>(a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-5" dirty="0">
                <a:latin typeface="Arial"/>
                <a:cs typeface="Arial"/>
              </a:rPr>
              <a:t> Firs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 fit</a:t>
            </a:r>
            <a:endParaRPr sz="2400">
              <a:latin typeface="Arial"/>
              <a:cs typeface="Arial"/>
            </a:endParaRPr>
          </a:p>
          <a:p>
            <a:pPr marL="12700" marR="3073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Sca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fro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beginnin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fin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firs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hol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big enough.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85140" indent="-472440">
              <a:lnSpc>
                <a:spcPct val="100000"/>
              </a:lnSpc>
              <a:buAutoNum type="alphaLcParenBoth" startAt="2"/>
              <a:tabLst>
                <a:tab pos="485775" algn="l"/>
              </a:tabLst>
            </a:pPr>
            <a:r>
              <a:rPr sz="2400" b="1" spc="-5" dirty="0">
                <a:latin typeface="Arial"/>
                <a:cs typeface="Arial"/>
              </a:rPr>
              <a:t>Nex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Simila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firs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excep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tha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searc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start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fro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wher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left o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lphaLcParenBoth" startAt="3"/>
              <a:tabLst>
                <a:tab pos="470534" algn="l"/>
              </a:tabLst>
            </a:pPr>
            <a:r>
              <a:rPr sz="2400" b="1" spc="-5" dirty="0">
                <a:latin typeface="Arial"/>
                <a:cs typeface="Arial"/>
              </a:rPr>
              <a:t>Bes</a:t>
            </a:r>
            <a:r>
              <a:rPr sz="2400" b="1" dirty="0">
                <a:latin typeface="Arial"/>
                <a:cs typeface="Arial"/>
              </a:rPr>
              <a:t>t </a:t>
            </a:r>
            <a:r>
              <a:rPr sz="2400" b="1" spc="-5" dirty="0"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12700" marR="6115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Searc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entir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tak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smalles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adequate.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85140" indent="-472440">
              <a:lnSpc>
                <a:spcPct val="100000"/>
              </a:lnSpc>
              <a:buAutoNum type="alphaLcParenBoth" startAt="4"/>
              <a:tabLst>
                <a:tab pos="485775" algn="l"/>
              </a:tabLst>
            </a:pPr>
            <a:r>
              <a:rPr sz="2400" b="1" spc="-40" dirty="0">
                <a:latin typeface="Arial"/>
                <a:cs typeface="Arial"/>
              </a:rPr>
              <a:t>W</a:t>
            </a:r>
            <a:r>
              <a:rPr sz="2400" b="1" spc="-5" dirty="0">
                <a:latin typeface="Arial"/>
                <a:cs typeface="Arial"/>
              </a:rPr>
              <a:t>ors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ak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larges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0494" rIns="0" bIns="0" rtlCol="0">
            <a:spAutoFit/>
          </a:bodyPr>
          <a:lstStyle/>
          <a:p>
            <a:pPr marL="1559560">
              <a:lnSpc>
                <a:spcPct val="100000"/>
              </a:lnSpc>
            </a:pPr>
            <a:r>
              <a:rPr spc="-10" dirty="0"/>
              <a:t>Memor</a:t>
            </a:r>
            <a:r>
              <a:rPr spc="-5" dirty="0"/>
              <a:t>y</a:t>
            </a:r>
            <a:r>
              <a:rPr spc="-195" dirty="0"/>
              <a:t> </a:t>
            </a:r>
            <a:r>
              <a:rPr spc="-10" dirty="0"/>
              <a:t>Allocatio</a:t>
            </a:r>
            <a:r>
              <a:rPr spc="-5" dirty="0"/>
              <a:t>n</a:t>
            </a:r>
            <a:r>
              <a:rPr spc="-175" dirty="0"/>
              <a:t> </a:t>
            </a:r>
            <a:r>
              <a:rPr spc="-10" dirty="0"/>
              <a:t>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8100"/>
            <a:ext cx="8361362" cy="84455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Page Table When Some Pages </a:t>
            </a:r>
            <a:br>
              <a:rPr lang="en-US" sz="2800">
                <a:ea typeface="ＭＳ Ｐゴシック" pitchFamily="34" charset="-128"/>
              </a:rPr>
            </a:br>
            <a:r>
              <a:rPr lang="en-US" sz="2800">
                <a:ea typeface="ＭＳ Ｐゴシック" pitchFamily="34" charset="-128"/>
              </a:rPr>
              <a:t>Are Not in Main Memory</a:t>
            </a:r>
          </a:p>
        </p:txBody>
      </p:sp>
      <p:pic>
        <p:nvPicPr>
          <p:cNvPr id="11267" name="Picture 4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974725"/>
            <a:ext cx="5884862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09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Handling a Page Fault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349375"/>
            <a:ext cx="7694612" cy="42100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>
                <a:ea typeface="ＭＳ Ｐゴシック" pitchFamily="34" charset="-128"/>
                <a:sym typeface="Symbol" pitchFamily="18" charset="2"/>
              </a:rPr>
              <a:t>Get  an empty physical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>
                <a:ea typeface="ＭＳ Ｐゴシック" pitchFamily="34" charset="-128"/>
                <a:sym typeface="Symbol" pitchFamily="18" charset="2"/>
              </a:rPr>
              <a:t>Swap page from the disk  into 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>
                <a:ea typeface="ＭＳ Ｐゴシック" pitchFamily="34" charset="-128"/>
                <a:sym typeface="Symbol" pitchFamily="18" charset="2"/>
              </a:rPr>
              <a:t>Reset the page table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3200">
                <a:ea typeface="ＭＳ Ｐゴシック" pitchFamily="34" charset="-128"/>
                <a:sym typeface="Symbol" pitchFamily="18" charset="2"/>
              </a:rPr>
              <a:t>Set validation bit = </a:t>
            </a:r>
            <a:r>
              <a:rPr lang="en-US" sz="3200" b="1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v</a:t>
            </a:r>
            <a:endParaRPr lang="en-US" sz="3200">
              <a:ea typeface="ＭＳ Ｐゴシック" pitchFamily="34" charset="-128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>
                <a:ea typeface="ＭＳ Ｐゴシック" pitchFamily="34" charset="-128"/>
                <a:sym typeface="Symbol" pitchFamily="18" charset="2"/>
              </a:rPr>
              <a:t>Restart the instruction that caused the page fault</a:t>
            </a:r>
          </a:p>
        </p:txBody>
      </p:sp>
    </p:spTree>
    <p:extLst>
      <p:ext uri="{BB962C8B-B14F-4D97-AF65-F5344CB8AC3E}">
        <p14:creationId xmlns:p14="http://schemas.microsoft.com/office/powerpoint/2010/main" val="52082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Page Fault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76338"/>
            <a:ext cx="77025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Restart instruction</a:t>
            </a:r>
          </a:p>
          <a:p>
            <a:pPr>
              <a:lnSpc>
                <a:spcPct val="90000"/>
              </a:lnSpc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Special handling</a:t>
            </a:r>
          </a:p>
          <a:p>
            <a:pPr lvl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block move</a:t>
            </a:r>
          </a:p>
          <a:p>
            <a:pPr lvl="1">
              <a:lnSpc>
                <a:spcPct val="90000"/>
              </a:lnSpc>
            </a:pPr>
            <a:endParaRPr lang="en-US" sz="280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80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80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80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Auto increment/decrement</a:t>
            </a:r>
            <a:br>
              <a:rPr lang="en-US" sz="2800">
                <a:ea typeface="ＭＳ Ｐゴシック" pitchFamily="34" charset="-128"/>
                <a:sym typeface="Symbol" pitchFamily="18" charset="2"/>
              </a:rPr>
            </a:br>
            <a:br>
              <a:rPr lang="en-US" sz="2800">
                <a:ea typeface="ＭＳ Ｐゴシック" pitchFamily="34" charset="-128"/>
                <a:sym typeface="Symbol" pitchFamily="18" charset="2"/>
              </a:rPr>
            </a:br>
            <a:endParaRPr lang="en-US" sz="280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80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800">
              <a:ea typeface="ＭＳ Ｐゴシック" pitchFamily="34" charset="-128"/>
              <a:sym typeface="Symbol" pitchFamily="18" charset="2"/>
            </a:endParaRPr>
          </a:p>
        </p:txBody>
      </p: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3924300" y="2751138"/>
            <a:ext cx="1441450" cy="1501775"/>
            <a:chOff x="3381375" y="1965325"/>
            <a:chExt cx="1441450" cy="1501775"/>
          </a:xfrm>
        </p:grpSpPr>
        <p:sp>
          <p:nvSpPr>
            <p:cNvPr id="13317" name="Rectangle 4"/>
            <p:cNvSpPr>
              <a:spLocks noChangeArrowheads="1"/>
            </p:cNvSpPr>
            <p:nvPr/>
          </p:nvSpPr>
          <p:spPr bwMode="auto">
            <a:xfrm>
              <a:off x="3381375" y="2132013"/>
              <a:ext cx="9144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3895725" y="2552700"/>
              <a:ext cx="9144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3319" name="Freeform 6"/>
            <p:cNvSpPr>
              <a:spLocks/>
            </p:cNvSpPr>
            <p:nvPr/>
          </p:nvSpPr>
          <p:spPr bwMode="auto">
            <a:xfrm>
              <a:off x="4289425" y="1965325"/>
              <a:ext cx="533400" cy="533400"/>
            </a:xfrm>
            <a:custGeom>
              <a:avLst/>
              <a:gdLst>
                <a:gd name="T0" fmla="*/ 2147483647 w 344"/>
                <a:gd name="T1" fmla="*/ 2147483647 h 376"/>
                <a:gd name="T2" fmla="*/ 2147483647 w 344"/>
                <a:gd name="T3" fmla="*/ 2147483647 h 376"/>
                <a:gd name="T4" fmla="*/ 0 w 344"/>
                <a:gd name="T5" fmla="*/ 2147483647 h 376"/>
                <a:gd name="T6" fmla="*/ 0 60000 65536"/>
                <a:gd name="T7" fmla="*/ 0 60000 65536"/>
                <a:gd name="T8" fmla="*/ 0 60000 65536"/>
                <a:gd name="T9" fmla="*/ 0 w 344"/>
                <a:gd name="T10" fmla="*/ 0 h 376"/>
                <a:gd name="T11" fmla="*/ 344 w 34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376">
                  <a:moveTo>
                    <a:pt x="336" y="376"/>
                  </a:moveTo>
                  <a:cubicBezTo>
                    <a:pt x="340" y="228"/>
                    <a:pt x="344" y="80"/>
                    <a:pt x="288" y="40"/>
                  </a:cubicBezTo>
                  <a:cubicBezTo>
                    <a:pt x="232" y="0"/>
                    <a:pt x="116" y="68"/>
                    <a:pt x="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2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77813"/>
            <a:ext cx="79962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Steps in Handling a Page Fault</a:t>
            </a:r>
          </a:p>
        </p:txBody>
      </p:sp>
      <p:pic>
        <p:nvPicPr>
          <p:cNvPr id="14339" name="Picture 4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084263"/>
            <a:ext cx="612775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92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77813"/>
            <a:ext cx="78692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Performance of Demand Paging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</a:rPr>
              <a:t>Page Fault Rate 0 </a:t>
            </a:r>
            <a:r>
              <a:rPr lang="en-US" sz="2800">
                <a:ea typeface="ＭＳ Ｐゴシック" pitchFamily="34" charset="-128"/>
                <a:sym typeface="Symbol" pitchFamily="18" charset="2"/>
              </a:rPr>
              <a:t> </a:t>
            </a:r>
            <a:r>
              <a:rPr lang="en-US" sz="2800" i="1"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sz="2800">
                <a:ea typeface="ＭＳ Ｐゴシック" pitchFamily="34" charset="-128"/>
                <a:sym typeface="Symbol" pitchFamily="18" charset="2"/>
              </a:rPr>
              <a:t>  1.0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if </a:t>
            </a:r>
            <a:r>
              <a:rPr lang="en-US" sz="2800" i="1"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sz="2800">
                <a:ea typeface="ＭＳ Ｐゴシック" pitchFamily="34" charset="-128"/>
                <a:sym typeface="Symbol" pitchFamily="18" charset="2"/>
              </a:rPr>
              <a:t> = 0, no page faults 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if </a:t>
            </a:r>
            <a:r>
              <a:rPr lang="en-US" sz="2800" i="1"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sz="2800">
                <a:ea typeface="ＭＳ Ｐゴシック" pitchFamily="34" charset="-128"/>
                <a:sym typeface="Symbol" pitchFamily="18" charset="2"/>
              </a:rPr>
              <a:t> = 1, every reference is a fault</a:t>
            </a:r>
          </a:p>
          <a:p>
            <a:pPr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Effective Access Time (EAT)</a:t>
            </a:r>
          </a:p>
          <a:p>
            <a:pPr>
              <a:buFont typeface="Monotype Sorts" charset="2"/>
              <a:buNone/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		EAT = (1 – </a:t>
            </a:r>
            <a:r>
              <a:rPr lang="en-US" sz="2800" i="1"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sz="2800">
                <a:ea typeface="ＭＳ Ｐゴシック" pitchFamily="34" charset="-128"/>
                <a:sym typeface="Symbol" pitchFamily="18" charset="2"/>
              </a:rPr>
              <a:t>) x memory access</a:t>
            </a:r>
          </a:p>
          <a:p>
            <a:pPr>
              <a:buFont typeface="Monotype Sorts" charset="2"/>
              <a:buNone/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			+ </a:t>
            </a:r>
            <a:r>
              <a:rPr lang="en-US" sz="2800" i="1"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sz="2800">
                <a:ea typeface="ＭＳ Ｐゴシック" pitchFamily="34" charset="-128"/>
                <a:sym typeface="Symbol" pitchFamily="18" charset="2"/>
              </a:rPr>
              <a:t> (page fault overhead</a:t>
            </a:r>
          </a:p>
          <a:p>
            <a:pPr>
              <a:buFont typeface="Monotype Sorts" charset="2"/>
              <a:buNone/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			           + swap page out</a:t>
            </a:r>
          </a:p>
          <a:p>
            <a:pPr>
              <a:buFont typeface="Monotype Sorts" charset="2"/>
              <a:buNone/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			           + swap page in</a:t>
            </a:r>
          </a:p>
          <a:p>
            <a:pPr>
              <a:buFont typeface="Monotype Sorts" charset="2"/>
              <a:buNone/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			           + restart overhead</a:t>
            </a:r>
          </a:p>
          <a:p>
            <a:pPr>
              <a:buFont typeface="Monotype Sorts" charset="2"/>
              <a:buNone/>
              <a:tabLst>
                <a:tab pos="2165350" algn="l"/>
                <a:tab pos="2857500" algn="l"/>
              </a:tabLst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                              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9033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277813"/>
            <a:ext cx="7751762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Demand Paging Performance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774825" algn="l"/>
                <a:tab pos="2279650" algn="l"/>
              </a:tabLst>
            </a:pPr>
            <a:r>
              <a:rPr lang="en-US" sz="2400">
                <a:ea typeface="ＭＳ Ｐゴシック" pitchFamily="34" charset="-128"/>
              </a:rPr>
              <a:t>Memory access time = 200 nanoseconds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n-US" sz="2400">
                <a:ea typeface="ＭＳ Ｐゴシック" pitchFamily="34" charset="-128"/>
              </a:rPr>
              <a:t>Average page-fault service time = 8 milliseconds</a:t>
            </a:r>
            <a:br>
              <a:rPr lang="en-US" sz="2400">
                <a:ea typeface="ＭＳ Ｐゴシック" pitchFamily="34" charset="-128"/>
              </a:rPr>
            </a:br>
            <a:endParaRPr lang="en-US" sz="2400">
              <a:ea typeface="ＭＳ Ｐゴシック" pitchFamily="34" charset="-128"/>
            </a:endParaRPr>
          </a:p>
          <a:p>
            <a:pPr>
              <a:tabLst>
                <a:tab pos="1774825" algn="l"/>
                <a:tab pos="2279650" algn="l"/>
              </a:tabLst>
            </a:pPr>
            <a:r>
              <a:rPr lang="en-US" sz="2400">
                <a:ea typeface="ＭＳ Ｐゴシック" pitchFamily="34" charset="-128"/>
              </a:rPr>
              <a:t>EAT = (1 – p) x 200 + p (8 milliseconds) </a:t>
            </a:r>
          </a:p>
          <a:p>
            <a:pPr>
              <a:buFont typeface="Monotype Sorts" charset="2"/>
              <a:buNone/>
              <a:tabLst>
                <a:tab pos="1774825" algn="l"/>
                <a:tab pos="2279650" algn="l"/>
              </a:tabLst>
            </a:pPr>
            <a:r>
              <a:rPr lang="en-US" sz="2400">
                <a:ea typeface="ＭＳ Ｐゴシック" pitchFamily="34" charset="-128"/>
              </a:rPr>
              <a:t>	        = (1 – p  x 200 + p x 8,000,000 </a:t>
            </a:r>
          </a:p>
          <a:p>
            <a:pPr>
              <a:buFont typeface="Monotype Sorts" charset="2"/>
              <a:buNone/>
              <a:tabLst>
                <a:tab pos="1774825" algn="l"/>
                <a:tab pos="2279650" algn="l"/>
              </a:tabLst>
            </a:pPr>
            <a:r>
              <a:rPr lang="en-US" sz="2400">
                <a:ea typeface="ＭＳ Ｐゴシック" pitchFamily="34" charset="-128"/>
              </a:rPr>
              <a:t>              = 200 + p x 7,999,800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n-US" sz="2400">
                <a:ea typeface="ＭＳ Ｐゴシック" pitchFamily="34" charset="-128"/>
              </a:rPr>
              <a:t>If one access out of 1,000 causes a page fault, then</a:t>
            </a:r>
          </a:p>
          <a:p>
            <a:pPr>
              <a:buFont typeface="Monotype Sorts" charset="2"/>
              <a:buNone/>
              <a:tabLst>
                <a:tab pos="1774825" algn="l"/>
                <a:tab pos="2279650" algn="l"/>
              </a:tabLst>
            </a:pPr>
            <a:r>
              <a:rPr lang="en-US" sz="2400">
                <a:ea typeface="ＭＳ Ｐゴシック" pitchFamily="34" charset="-128"/>
              </a:rPr>
              <a:t>         EAT = 8.2 microseconds. </a:t>
            </a:r>
          </a:p>
          <a:p>
            <a:pPr>
              <a:buFont typeface="Monotype Sorts" charset="2"/>
              <a:buNone/>
              <a:tabLst>
                <a:tab pos="1774825" algn="l"/>
                <a:tab pos="2279650" algn="l"/>
              </a:tabLst>
            </a:pPr>
            <a:r>
              <a:rPr lang="en-US" sz="2400">
                <a:ea typeface="ＭＳ Ｐゴシック" pitchFamily="34" charset="-128"/>
              </a:rPr>
              <a:t>      This is a slowdown by a factor of 40!!</a:t>
            </a:r>
          </a:p>
        </p:txBody>
      </p:sp>
    </p:spTree>
    <p:extLst>
      <p:ext uri="{BB962C8B-B14F-4D97-AF65-F5344CB8AC3E}">
        <p14:creationId xmlns:p14="http://schemas.microsoft.com/office/powerpoint/2010/main" val="28945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77813"/>
            <a:ext cx="78692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Other Benefits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sz="2800">
                <a:ea typeface="ＭＳ Ｐゴシック" pitchFamily="34" charset="-128"/>
              </a:rPr>
              <a:t>Virtual memory allows other benefits </a:t>
            </a:r>
            <a:br>
              <a:rPr lang="en-US" sz="2800">
                <a:ea typeface="ＭＳ Ｐゴシック" pitchFamily="34" charset="-128"/>
              </a:rPr>
            </a:br>
            <a:endParaRPr lang="en-US" sz="2800">
              <a:ea typeface="ＭＳ Ｐゴシック" pitchFamily="34" charset="-128"/>
            </a:endParaRPr>
          </a:p>
          <a:p>
            <a:pPr marL="381000" indent="-381000">
              <a:buFont typeface="Monotype Sorts" charset="2"/>
              <a:buNone/>
            </a:pPr>
            <a:r>
              <a:rPr lang="en-US" sz="2800">
                <a:ea typeface="ＭＳ Ｐゴシック" pitchFamily="34" charset="-128"/>
              </a:rPr>
              <a:t>	- Shared pages</a:t>
            </a:r>
          </a:p>
          <a:p>
            <a:pPr marL="381000" indent="-381000">
              <a:buFont typeface="Monotype Sorts" charset="2"/>
              <a:buNone/>
            </a:pPr>
            <a:endParaRPr lang="en-US" sz="2800">
              <a:ea typeface="ＭＳ Ｐゴシック" pitchFamily="34" charset="-128"/>
            </a:endParaRPr>
          </a:p>
          <a:p>
            <a:pPr marL="381000" indent="-381000">
              <a:buFont typeface="Monotype Sorts" charset="2"/>
              <a:buNone/>
            </a:pPr>
            <a:r>
              <a:rPr lang="en-US" sz="2800">
                <a:ea typeface="ＭＳ Ｐゴシック" pitchFamily="34" charset="-128"/>
              </a:rPr>
              <a:t>    - Copy-on-Write during process creation</a:t>
            </a:r>
            <a:br>
              <a:rPr lang="en-US" sz="2800">
                <a:ea typeface="ＭＳ Ｐゴシック" pitchFamily="34" charset="-128"/>
              </a:rPr>
            </a:br>
            <a:endParaRPr lang="en-US" sz="2800">
              <a:ea typeface="ＭＳ Ｐゴシック" pitchFamily="34" charset="-128"/>
            </a:endParaRPr>
          </a:p>
          <a:p>
            <a:pPr marL="381000" indent="-381000">
              <a:buFont typeface="Monotype Sorts" charset="2"/>
              <a:buNone/>
            </a:pPr>
            <a:r>
              <a:rPr lang="en-US" sz="2800">
                <a:ea typeface="ＭＳ Ｐゴシック" pitchFamily="34" charset="-128"/>
              </a:rPr>
              <a:t>	- Memory-Mapped Files </a:t>
            </a:r>
          </a:p>
        </p:txBody>
      </p:sp>
    </p:spTree>
    <p:extLst>
      <p:ext uri="{BB962C8B-B14F-4D97-AF65-F5344CB8AC3E}">
        <p14:creationId xmlns:p14="http://schemas.microsoft.com/office/powerpoint/2010/main" val="229115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277813"/>
            <a:ext cx="7693025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Need For Page Replacement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969963"/>
            <a:ext cx="700405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95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Page Replacement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020763"/>
            <a:ext cx="702627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57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094" y="1186434"/>
            <a:ext cx="7679690" cy="5496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fault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accesse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 tra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CPU).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O.S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whe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occurs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10000"/>
                </a:solidFill>
                <a:latin typeface="Arial"/>
                <a:cs typeface="Arial"/>
              </a:rPr>
              <a:t>•</a:t>
            </a:r>
            <a:r>
              <a:rPr sz="2400" spc="-5" dirty="0">
                <a:latin typeface="Arial"/>
                <a:cs typeface="Arial"/>
              </a:rPr>
              <a:t>Brin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10000"/>
                </a:solidFill>
                <a:latin typeface="Arial"/>
                <a:cs typeface="Arial"/>
              </a:rPr>
              <a:t>•</a:t>
            </a:r>
            <a:r>
              <a:rPr sz="2400" spc="-5" dirty="0">
                <a:latin typeface="Arial"/>
                <a:cs typeface="Arial"/>
              </a:rPr>
              <a:t>Updat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10000"/>
                </a:solidFill>
                <a:latin typeface="Arial"/>
                <a:cs typeface="Arial"/>
              </a:rPr>
              <a:t>•</a:t>
            </a:r>
            <a:r>
              <a:rPr sz="2400" spc="-5" dirty="0">
                <a:latin typeface="Arial"/>
                <a:cs typeface="Arial"/>
              </a:rPr>
              <a:t>Continu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Wha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full: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10000"/>
                </a:solidFill>
                <a:latin typeface="Arial"/>
                <a:cs typeface="Arial"/>
              </a:rPr>
              <a:t>•</a:t>
            </a:r>
            <a:r>
              <a:rPr sz="2400" spc="-5" dirty="0">
                <a:latin typeface="Arial"/>
                <a:cs typeface="Arial"/>
              </a:rPr>
              <a:t>Remov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alread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replacement:</a:t>
            </a:r>
            <a:endParaRPr sz="24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occurs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O.S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remove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 memor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mak</a:t>
            </a:r>
            <a:r>
              <a:rPr sz="2400" dirty="0">
                <a:latin typeface="Arial"/>
                <a:cs typeface="Arial"/>
              </a:rPr>
              <a:t>e a </a:t>
            </a:r>
            <a:r>
              <a:rPr sz="2400" spc="-5" dirty="0">
                <a:latin typeface="Arial"/>
                <a:cs typeface="Arial"/>
              </a:rPr>
              <a:t>roo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be brough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597" rIns="0" bIns="0" rtlCol="0">
            <a:spAutoFit/>
          </a:bodyPr>
          <a:lstStyle/>
          <a:p>
            <a:pPr marL="1423035">
              <a:lnSpc>
                <a:spcPct val="100000"/>
              </a:lnSpc>
            </a:pPr>
            <a:r>
              <a:rPr spc="-10" dirty="0"/>
              <a:t>Pag</a:t>
            </a:r>
            <a:r>
              <a:rPr spc="-5" dirty="0"/>
              <a:t>e</a:t>
            </a:r>
            <a:r>
              <a:rPr spc="-10" dirty="0"/>
              <a:t> Replacemen</a:t>
            </a:r>
            <a:r>
              <a:rPr spc="-5" dirty="0"/>
              <a:t>t</a:t>
            </a:r>
            <a:r>
              <a:rPr spc="-185" dirty="0"/>
              <a:t> </a:t>
            </a:r>
            <a:r>
              <a:rPr spc="-10" dirty="0"/>
              <a:t>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0494" rIns="0" bIns="0" rtlCol="0">
            <a:spAutoFit/>
          </a:bodyPr>
          <a:lstStyle/>
          <a:p>
            <a:pPr marL="1504950">
              <a:lnSpc>
                <a:spcPct val="100000"/>
              </a:lnSpc>
            </a:pPr>
            <a:r>
              <a:rPr spc="-10" dirty="0"/>
              <a:t>Memor</a:t>
            </a:r>
            <a:r>
              <a:rPr spc="-5" dirty="0"/>
              <a:t>y</a:t>
            </a:r>
            <a:r>
              <a:rPr spc="-195" dirty="0"/>
              <a:t> </a:t>
            </a:r>
            <a:r>
              <a:rPr spc="-10" dirty="0"/>
              <a:t>Allocatio</a:t>
            </a:r>
            <a:r>
              <a:rPr spc="-5" dirty="0"/>
              <a:t>n</a:t>
            </a:r>
            <a:r>
              <a:rPr spc="-17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1535430" y="3856482"/>
            <a:ext cx="382905" cy="2428875"/>
          </a:xfrm>
          <a:custGeom>
            <a:avLst/>
            <a:gdLst/>
            <a:ahLst/>
            <a:cxnLst/>
            <a:rect l="l" t="t" r="r" b="b"/>
            <a:pathLst>
              <a:path w="382905" h="2428875">
                <a:moveTo>
                  <a:pt x="382524" y="2426208"/>
                </a:moveTo>
                <a:lnTo>
                  <a:pt x="382524" y="3048"/>
                </a:lnTo>
                <a:lnTo>
                  <a:pt x="379476" y="0"/>
                </a:lnTo>
                <a:lnTo>
                  <a:pt x="3047" y="0"/>
                </a:lnTo>
                <a:lnTo>
                  <a:pt x="0" y="3048"/>
                </a:lnTo>
                <a:lnTo>
                  <a:pt x="0" y="2426208"/>
                </a:lnTo>
                <a:lnTo>
                  <a:pt x="3048" y="2428494"/>
                </a:lnTo>
                <a:lnTo>
                  <a:pt x="6096" y="2428494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369570" y="12954"/>
                </a:lnTo>
                <a:lnTo>
                  <a:pt x="369570" y="6096"/>
                </a:lnTo>
                <a:lnTo>
                  <a:pt x="376428" y="12954"/>
                </a:lnTo>
                <a:lnTo>
                  <a:pt x="376428" y="2428494"/>
                </a:lnTo>
                <a:lnTo>
                  <a:pt x="379476" y="2428494"/>
                </a:lnTo>
                <a:lnTo>
                  <a:pt x="382524" y="2426208"/>
                </a:lnTo>
                <a:close/>
              </a:path>
              <a:path w="382905" h="2428875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382905" h="2428875">
                <a:moveTo>
                  <a:pt x="12954" y="2416302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2416302"/>
                </a:lnTo>
                <a:lnTo>
                  <a:pt x="12954" y="2416302"/>
                </a:lnTo>
                <a:close/>
              </a:path>
              <a:path w="382905" h="2428875">
                <a:moveTo>
                  <a:pt x="376428" y="2416302"/>
                </a:moveTo>
                <a:lnTo>
                  <a:pt x="6096" y="2416302"/>
                </a:lnTo>
                <a:lnTo>
                  <a:pt x="12954" y="2422398"/>
                </a:lnTo>
                <a:lnTo>
                  <a:pt x="12954" y="2428494"/>
                </a:lnTo>
                <a:lnTo>
                  <a:pt x="369570" y="2428494"/>
                </a:lnTo>
                <a:lnTo>
                  <a:pt x="369570" y="2422398"/>
                </a:lnTo>
                <a:lnTo>
                  <a:pt x="376428" y="2416302"/>
                </a:lnTo>
                <a:close/>
              </a:path>
              <a:path w="382905" h="2428875">
                <a:moveTo>
                  <a:pt x="12954" y="2428494"/>
                </a:moveTo>
                <a:lnTo>
                  <a:pt x="12954" y="2422398"/>
                </a:lnTo>
                <a:lnTo>
                  <a:pt x="6096" y="2416302"/>
                </a:lnTo>
                <a:lnTo>
                  <a:pt x="6096" y="2428494"/>
                </a:lnTo>
                <a:lnTo>
                  <a:pt x="12954" y="2428494"/>
                </a:lnTo>
                <a:close/>
              </a:path>
              <a:path w="382905" h="2428875">
                <a:moveTo>
                  <a:pt x="376428" y="12954"/>
                </a:moveTo>
                <a:lnTo>
                  <a:pt x="369570" y="6096"/>
                </a:lnTo>
                <a:lnTo>
                  <a:pt x="369570" y="12954"/>
                </a:lnTo>
                <a:lnTo>
                  <a:pt x="376428" y="12954"/>
                </a:lnTo>
                <a:close/>
              </a:path>
              <a:path w="382905" h="2428875">
                <a:moveTo>
                  <a:pt x="376428" y="2416302"/>
                </a:moveTo>
                <a:lnTo>
                  <a:pt x="376428" y="12954"/>
                </a:lnTo>
                <a:lnTo>
                  <a:pt x="369570" y="12954"/>
                </a:lnTo>
                <a:lnTo>
                  <a:pt x="369570" y="2416302"/>
                </a:lnTo>
                <a:lnTo>
                  <a:pt x="376428" y="2416302"/>
                </a:lnTo>
                <a:close/>
              </a:path>
              <a:path w="382905" h="2428875">
                <a:moveTo>
                  <a:pt x="376428" y="2428494"/>
                </a:moveTo>
                <a:lnTo>
                  <a:pt x="376428" y="2416302"/>
                </a:lnTo>
                <a:lnTo>
                  <a:pt x="369570" y="2422398"/>
                </a:lnTo>
                <a:lnTo>
                  <a:pt x="369570" y="2428494"/>
                </a:lnTo>
                <a:lnTo>
                  <a:pt x="376428" y="2428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2660" y="3910584"/>
            <a:ext cx="1117600" cy="368300"/>
          </a:xfrm>
          <a:custGeom>
            <a:avLst/>
            <a:gdLst/>
            <a:ahLst/>
            <a:cxnLst/>
            <a:rect l="l" t="t" r="r" b="b"/>
            <a:pathLst>
              <a:path w="1117600" h="368300">
                <a:moveTo>
                  <a:pt x="1117092" y="364998"/>
                </a:moveTo>
                <a:lnTo>
                  <a:pt x="1117092" y="2286"/>
                </a:lnTo>
                <a:lnTo>
                  <a:pt x="1114806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4998"/>
                </a:lnTo>
                <a:lnTo>
                  <a:pt x="2286" y="368046"/>
                </a:lnTo>
                <a:lnTo>
                  <a:pt x="6096" y="368046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04900" y="12192"/>
                </a:lnTo>
                <a:lnTo>
                  <a:pt x="1104900" y="6096"/>
                </a:lnTo>
                <a:lnTo>
                  <a:pt x="1110996" y="12192"/>
                </a:lnTo>
                <a:lnTo>
                  <a:pt x="1110996" y="368046"/>
                </a:lnTo>
                <a:lnTo>
                  <a:pt x="1114806" y="368046"/>
                </a:lnTo>
                <a:lnTo>
                  <a:pt x="1117092" y="364998"/>
                </a:lnTo>
                <a:close/>
              </a:path>
              <a:path w="1117600" h="368300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17600" h="368300">
                <a:moveTo>
                  <a:pt x="12191" y="35509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355092"/>
                </a:lnTo>
                <a:lnTo>
                  <a:pt x="12191" y="355092"/>
                </a:lnTo>
                <a:close/>
              </a:path>
              <a:path w="1117600" h="368300">
                <a:moveTo>
                  <a:pt x="1110996" y="355092"/>
                </a:moveTo>
                <a:lnTo>
                  <a:pt x="6096" y="355092"/>
                </a:lnTo>
                <a:lnTo>
                  <a:pt x="12192" y="361950"/>
                </a:lnTo>
                <a:lnTo>
                  <a:pt x="12191" y="368046"/>
                </a:lnTo>
                <a:lnTo>
                  <a:pt x="1104900" y="368046"/>
                </a:lnTo>
                <a:lnTo>
                  <a:pt x="1104900" y="361950"/>
                </a:lnTo>
                <a:lnTo>
                  <a:pt x="1110996" y="355092"/>
                </a:lnTo>
                <a:close/>
              </a:path>
              <a:path w="1117600" h="368300">
                <a:moveTo>
                  <a:pt x="12191" y="368046"/>
                </a:moveTo>
                <a:lnTo>
                  <a:pt x="12192" y="361950"/>
                </a:lnTo>
                <a:lnTo>
                  <a:pt x="6096" y="355092"/>
                </a:lnTo>
                <a:lnTo>
                  <a:pt x="6096" y="368046"/>
                </a:lnTo>
                <a:lnTo>
                  <a:pt x="12191" y="368046"/>
                </a:lnTo>
                <a:close/>
              </a:path>
              <a:path w="1117600" h="368300">
                <a:moveTo>
                  <a:pt x="1110996" y="12192"/>
                </a:moveTo>
                <a:lnTo>
                  <a:pt x="1104900" y="6096"/>
                </a:lnTo>
                <a:lnTo>
                  <a:pt x="1104900" y="12192"/>
                </a:lnTo>
                <a:lnTo>
                  <a:pt x="1110996" y="12192"/>
                </a:lnTo>
                <a:close/>
              </a:path>
              <a:path w="1117600" h="368300">
                <a:moveTo>
                  <a:pt x="1110996" y="355092"/>
                </a:moveTo>
                <a:lnTo>
                  <a:pt x="1110996" y="12192"/>
                </a:lnTo>
                <a:lnTo>
                  <a:pt x="1104900" y="12192"/>
                </a:lnTo>
                <a:lnTo>
                  <a:pt x="1104900" y="355092"/>
                </a:lnTo>
                <a:lnTo>
                  <a:pt x="1110996" y="355092"/>
                </a:lnTo>
                <a:close/>
              </a:path>
              <a:path w="1117600" h="368300">
                <a:moveTo>
                  <a:pt x="1110996" y="368046"/>
                </a:moveTo>
                <a:lnTo>
                  <a:pt x="1110996" y="355092"/>
                </a:lnTo>
                <a:lnTo>
                  <a:pt x="1104900" y="361950"/>
                </a:lnTo>
                <a:lnTo>
                  <a:pt x="1104900" y="368046"/>
                </a:lnTo>
                <a:lnTo>
                  <a:pt x="1110996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8382" y="5427726"/>
            <a:ext cx="1118235" cy="368935"/>
          </a:xfrm>
          <a:custGeom>
            <a:avLst/>
            <a:gdLst/>
            <a:ahLst/>
            <a:cxnLst/>
            <a:rect l="l" t="t" r="r" b="b"/>
            <a:pathLst>
              <a:path w="1118235" h="368935">
                <a:moveTo>
                  <a:pt x="1117854" y="365760"/>
                </a:moveTo>
                <a:lnTo>
                  <a:pt x="1117854" y="3048"/>
                </a:lnTo>
                <a:lnTo>
                  <a:pt x="1114806" y="0"/>
                </a:lnTo>
                <a:lnTo>
                  <a:pt x="3047" y="0"/>
                </a:lnTo>
                <a:lnTo>
                  <a:pt x="0" y="3048"/>
                </a:lnTo>
                <a:lnTo>
                  <a:pt x="0" y="365760"/>
                </a:lnTo>
                <a:lnTo>
                  <a:pt x="3048" y="368808"/>
                </a:lnTo>
                <a:lnTo>
                  <a:pt x="6096" y="368808"/>
                </a:lnTo>
                <a:lnTo>
                  <a:pt x="6096" y="12954"/>
                </a:lnTo>
                <a:lnTo>
                  <a:pt x="12954" y="6858"/>
                </a:lnTo>
                <a:lnTo>
                  <a:pt x="12953" y="12954"/>
                </a:lnTo>
                <a:lnTo>
                  <a:pt x="1104900" y="12954"/>
                </a:lnTo>
                <a:lnTo>
                  <a:pt x="1104900" y="6858"/>
                </a:lnTo>
                <a:lnTo>
                  <a:pt x="1110996" y="12954"/>
                </a:lnTo>
                <a:lnTo>
                  <a:pt x="1110996" y="368808"/>
                </a:lnTo>
                <a:lnTo>
                  <a:pt x="1114806" y="368808"/>
                </a:lnTo>
                <a:lnTo>
                  <a:pt x="1117854" y="365760"/>
                </a:lnTo>
                <a:close/>
              </a:path>
              <a:path w="1118235" h="368935">
                <a:moveTo>
                  <a:pt x="12953" y="12954"/>
                </a:moveTo>
                <a:lnTo>
                  <a:pt x="12954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118235" h="368935">
                <a:moveTo>
                  <a:pt x="12953" y="35585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355854"/>
                </a:lnTo>
                <a:lnTo>
                  <a:pt x="12953" y="355854"/>
                </a:lnTo>
                <a:close/>
              </a:path>
              <a:path w="1118235" h="368935">
                <a:moveTo>
                  <a:pt x="1110996" y="355854"/>
                </a:moveTo>
                <a:lnTo>
                  <a:pt x="6096" y="355854"/>
                </a:lnTo>
                <a:lnTo>
                  <a:pt x="12954" y="361950"/>
                </a:lnTo>
                <a:lnTo>
                  <a:pt x="12953" y="368808"/>
                </a:lnTo>
                <a:lnTo>
                  <a:pt x="1104900" y="368808"/>
                </a:lnTo>
                <a:lnTo>
                  <a:pt x="1104900" y="361950"/>
                </a:lnTo>
                <a:lnTo>
                  <a:pt x="1110996" y="355854"/>
                </a:lnTo>
                <a:close/>
              </a:path>
              <a:path w="1118235" h="368935">
                <a:moveTo>
                  <a:pt x="12953" y="368808"/>
                </a:moveTo>
                <a:lnTo>
                  <a:pt x="12954" y="361950"/>
                </a:lnTo>
                <a:lnTo>
                  <a:pt x="6096" y="355854"/>
                </a:lnTo>
                <a:lnTo>
                  <a:pt x="6096" y="368808"/>
                </a:lnTo>
                <a:lnTo>
                  <a:pt x="12953" y="368808"/>
                </a:lnTo>
                <a:close/>
              </a:path>
              <a:path w="1118235" h="368935">
                <a:moveTo>
                  <a:pt x="1110996" y="12954"/>
                </a:moveTo>
                <a:lnTo>
                  <a:pt x="1104900" y="6858"/>
                </a:lnTo>
                <a:lnTo>
                  <a:pt x="1104900" y="12954"/>
                </a:lnTo>
                <a:lnTo>
                  <a:pt x="1110996" y="12954"/>
                </a:lnTo>
                <a:close/>
              </a:path>
              <a:path w="1118235" h="368935">
                <a:moveTo>
                  <a:pt x="1110996" y="355854"/>
                </a:moveTo>
                <a:lnTo>
                  <a:pt x="1110996" y="12954"/>
                </a:lnTo>
                <a:lnTo>
                  <a:pt x="1104900" y="12954"/>
                </a:lnTo>
                <a:lnTo>
                  <a:pt x="1104900" y="355854"/>
                </a:lnTo>
                <a:lnTo>
                  <a:pt x="1110996" y="355854"/>
                </a:lnTo>
                <a:close/>
              </a:path>
              <a:path w="1118235" h="368935">
                <a:moveTo>
                  <a:pt x="1110996" y="368808"/>
                </a:moveTo>
                <a:lnTo>
                  <a:pt x="1110996" y="355854"/>
                </a:lnTo>
                <a:lnTo>
                  <a:pt x="1104900" y="361950"/>
                </a:lnTo>
                <a:lnTo>
                  <a:pt x="1104900" y="368808"/>
                </a:lnTo>
                <a:lnTo>
                  <a:pt x="1110996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8478" y="4543805"/>
            <a:ext cx="1118235" cy="367030"/>
          </a:xfrm>
          <a:custGeom>
            <a:avLst/>
            <a:gdLst/>
            <a:ahLst/>
            <a:cxnLst/>
            <a:rect l="l" t="t" r="r" b="b"/>
            <a:pathLst>
              <a:path w="1118235" h="367029">
                <a:moveTo>
                  <a:pt x="1117854" y="363474"/>
                </a:moveTo>
                <a:lnTo>
                  <a:pt x="1117854" y="3048"/>
                </a:lnTo>
                <a:lnTo>
                  <a:pt x="1114806" y="0"/>
                </a:lnTo>
                <a:lnTo>
                  <a:pt x="3047" y="0"/>
                </a:lnTo>
                <a:lnTo>
                  <a:pt x="0" y="3048"/>
                </a:lnTo>
                <a:lnTo>
                  <a:pt x="0" y="363474"/>
                </a:lnTo>
                <a:lnTo>
                  <a:pt x="3048" y="366522"/>
                </a:lnTo>
                <a:lnTo>
                  <a:pt x="6858" y="366522"/>
                </a:lnTo>
                <a:lnTo>
                  <a:pt x="6858" y="12954"/>
                </a:lnTo>
                <a:lnTo>
                  <a:pt x="12954" y="6096"/>
                </a:lnTo>
                <a:lnTo>
                  <a:pt x="12953" y="12954"/>
                </a:lnTo>
                <a:lnTo>
                  <a:pt x="1104900" y="12954"/>
                </a:lnTo>
                <a:lnTo>
                  <a:pt x="1104900" y="6096"/>
                </a:lnTo>
                <a:lnTo>
                  <a:pt x="1111758" y="12954"/>
                </a:lnTo>
                <a:lnTo>
                  <a:pt x="1111758" y="366522"/>
                </a:lnTo>
                <a:lnTo>
                  <a:pt x="1114806" y="366522"/>
                </a:lnTo>
                <a:lnTo>
                  <a:pt x="1117854" y="363474"/>
                </a:lnTo>
                <a:close/>
              </a:path>
              <a:path w="1118235" h="367029">
                <a:moveTo>
                  <a:pt x="12953" y="12954"/>
                </a:moveTo>
                <a:lnTo>
                  <a:pt x="12954" y="6096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1118235" h="367029">
                <a:moveTo>
                  <a:pt x="12953" y="354330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354330"/>
                </a:lnTo>
                <a:lnTo>
                  <a:pt x="12953" y="354330"/>
                </a:lnTo>
                <a:close/>
              </a:path>
              <a:path w="1118235" h="367029">
                <a:moveTo>
                  <a:pt x="1111758" y="354330"/>
                </a:moveTo>
                <a:lnTo>
                  <a:pt x="6858" y="354330"/>
                </a:lnTo>
                <a:lnTo>
                  <a:pt x="12954" y="360426"/>
                </a:lnTo>
                <a:lnTo>
                  <a:pt x="12953" y="366522"/>
                </a:lnTo>
                <a:lnTo>
                  <a:pt x="1104900" y="366522"/>
                </a:lnTo>
                <a:lnTo>
                  <a:pt x="1104900" y="360426"/>
                </a:lnTo>
                <a:lnTo>
                  <a:pt x="1111758" y="354330"/>
                </a:lnTo>
                <a:close/>
              </a:path>
              <a:path w="1118235" h="367029">
                <a:moveTo>
                  <a:pt x="12953" y="366522"/>
                </a:moveTo>
                <a:lnTo>
                  <a:pt x="12954" y="360426"/>
                </a:lnTo>
                <a:lnTo>
                  <a:pt x="6858" y="354330"/>
                </a:lnTo>
                <a:lnTo>
                  <a:pt x="6858" y="366522"/>
                </a:lnTo>
                <a:lnTo>
                  <a:pt x="12953" y="366522"/>
                </a:lnTo>
                <a:close/>
              </a:path>
              <a:path w="1118235" h="367029">
                <a:moveTo>
                  <a:pt x="1111758" y="12954"/>
                </a:moveTo>
                <a:lnTo>
                  <a:pt x="1104900" y="6096"/>
                </a:lnTo>
                <a:lnTo>
                  <a:pt x="1104900" y="12954"/>
                </a:lnTo>
                <a:lnTo>
                  <a:pt x="1111758" y="12954"/>
                </a:lnTo>
                <a:close/>
              </a:path>
              <a:path w="1118235" h="367029">
                <a:moveTo>
                  <a:pt x="1111758" y="354330"/>
                </a:moveTo>
                <a:lnTo>
                  <a:pt x="1111758" y="12954"/>
                </a:lnTo>
                <a:lnTo>
                  <a:pt x="1104900" y="12954"/>
                </a:lnTo>
                <a:lnTo>
                  <a:pt x="1104900" y="354330"/>
                </a:lnTo>
                <a:lnTo>
                  <a:pt x="1111758" y="354330"/>
                </a:lnTo>
                <a:close/>
              </a:path>
              <a:path w="1118235" h="367029">
                <a:moveTo>
                  <a:pt x="1111758" y="366522"/>
                </a:moveTo>
                <a:lnTo>
                  <a:pt x="1111758" y="354330"/>
                </a:lnTo>
                <a:lnTo>
                  <a:pt x="1104900" y="360426"/>
                </a:lnTo>
                <a:lnTo>
                  <a:pt x="1104900" y="366522"/>
                </a:lnTo>
                <a:lnTo>
                  <a:pt x="1111758" y="36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9" y="4532376"/>
            <a:ext cx="1118870" cy="367665"/>
          </a:xfrm>
          <a:custGeom>
            <a:avLst/>
            <a:gdLst/>
            <a:ahLst/>
            <a:cxnLst/>
            <a:rect l="l" t="t" r="r" b="b"/>
            <a:pathLst>
              <a:path w="1118870" h="367664">
                <a:moveTo>
                  <a:pt x="1118616" y="364236"/>
                </a:moveTo>
                <a:lnTo>
                  <a:pt x="1118616" y="3048"/>
                </a:lnTo>
                <a:lnTo>
                  <a:pt x="1116330" y="0"/>
                </a:lnTo>
                <a:lnTo>
                  <a:pt x="2285" y="0"/>
                </a:lnTo>
                <a:lnTo>
                  <a:pt x="0" y="3048"/>
                </a:lnTo>
                <a:lnTo>
                  <a:pt x="0" y="364236"/>
                </a:lnTo>
                <a:lnTo>
                  <a:pt x="2286" y="367284"/>
                </a:lnTo>
                <a:lnTo>
                  <a:pt x="6096" y="367284"/>
                </a:lnTo>
                <a:lnTo>
                  <a:pt x="6096" y="12954"/>
                </a:lnTo>
                <a:lnTo>
                  <a:pt x="12192" y="6858"/>
                </a:lnTo>
                <a:lnTo>
                  <a:pt x="12191" y="12954"/>
                </a:lnTo>
                <a:lnTo>
                  <a:pt x="1106424" y="12954"/>
                </a:lnTo>
                <a:lnTo>
                  <a:pt x="1106424" y="6858"/>
                </a:lnTo>
                <a:lnTo>
                  <a:pt x="1112520" y="12954"/>
                </a:lnTo>
                <a:lnTo>
                  <a:pt x="1112520" y="367284"/>
                </a:lnTo>
                <a:lnTo>
                  <a:pt x="1116330" y="367284"/>
                </a:lnTo>
                <a:lnTo>
                  <a:pt x="1118616" y="364236"/>
                </a:lnTo>
                <a:close/>
              </a:path>
              <a:path w="1118870" h="367664">
                <a:moveTo>
                  <a:pt x="12191" y="12954"/>
                </a:moveTo>
                <a:lnTo>
                  <a:pt x="12192" y="6858"/>
                </a:lnTo>
                <a:lnTo>
                  <a:pt x="6096" y="12954"/>
                </a:lnTo>
                <a:lnTo>
                  <a:pt x="12191" y="12954"/>
                </a:lnTo>
                <a:close/>
              </a:path>
              <a:path w="1118870" h="367664">
                <a:moveTo>
                  <a:pt x="12191" y="354330"/>
                </a:moveTo>
                <a:lnTo>
                  <a:pt x="12191" y="12954"/>
                </a:lnTo>
                <a:lnTo>
                  <a:pt x="6096" y="12954"/>
                </a:lnTo>
                <a:lnTo>
                  <a:pt x="6096" y="354330"/>
                </a:lnTo>
                <a:lnTo>
                  <a:pt x="12191" y="354330"/>
                </a:lnTo>
                <a:close/>
              </a:path>
              <a:path w="1118870" h="367664">
                <a:moveTo>
                  <a:pt x="1112520" y="354330"/>
                </a:moveTo>
                <a:lnTo>
                  <a:pt x="6096" y="354330"/>
                </a:lnTo>
                <a:lnTo>
                  <a:pt x="12192" y="360426"/>
                </a:lnTo>
                <a:lnTo>
                  <a:pt x="12191" y="367284"/>
                </a:lnTo>
                <a:lnTo>
                  <a:pt x="1106424" y="367284"/>
                </a:lnTo>
                <a:lnTo>
                  <a:pt x="1106424" y="360426"/>
                </a:lnTo>
                <a:lnTo>
                  <a:pt x="1112520" y="354330"/>
                </a:lnTo>
                <a:close/>
              </a:path>
              <a:path w="1118870" h="367664">
                <a:moveTo>
                  <a:pt x="12191" y="367284"/>
                </a:moveTo>
                <a:lnTo>
                  <a:pt x="12192" y="360426"/>
                </a:lnTo>
                <a:lnTo>
                  <a:pt x="6096" y="354330"/>
                </a:lnTo>
                <a:lnTo>
                  <a:pt x="6096" y="367284"/>
                </a:lnTo>
                <a:lnTo>
                  <a:pt x="12191" y="367284"/>
                </a:lnTo>
                <a:close/>
              </a:path>
              <a:path w="1118870" h="367664">
                <a:moveTo>
                  <a:pt x="1112520" y="12954"/>
                </a:moveTo>
                <a:lnTo>
                  <a:pt x="1106424" y="6858"/>
                </a:lnTo>
                <a:lnTo>
                  <a:pt x="1106424" y="12954"/>
                </a:lnTo>
                <a:lnTo>
                  <a:pt x="1112520" y="12954"/>
                </a:lnTo>
                <a:close/>
              </a:path>
              <a:path w="1118870" h="367664">
                <a:moveTo>
                  <a:pt x="1112520" y="354330"/>
                </a:moveTo>
                <a:lnTo>
                  <a:pt x="1112520" y="12954"/>
                </a:lnTo>
                <a:lnTo>
                  <a:pt x="1106424" y="12954"/>
                </a:lnTo>
                <a:lnTo>
                  <a:pt x="1106424" y="354330"/>
                </a:lnTo>
                <a:lnTo>
                  <a:pt x="1112520" y="354330"/>
                </a:lnTo>
                <a:close/>
              </a:path>
              <a:path w="1118870" h="367664">
                <a:moveTo>
                  <a:pt x="1112520" y="367284"/>
                </a:moveTo>
                <a:lnTo>
                  <a:pt x="1112520" y="354330"/>
                </a:lnTo>
                <a:lnTo>
                  <a:pt x="1106424" y="360426"/>
                </a:lnTo>
                <a:lnTo>
                  <a:pt x="1106424" y="367284"/>
                </a:lnTo>
                <a:lnTo>
                  <a:pt x="1112520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7808" y="3919728"/>
            <a:ext cx="1117600" cy="368935"/>
          </a:xfrm>
          <a:custGeom>
            <a:avLst/>
            <a:gdLst/>
            <a:ahLst/>
            <a:cxnLst/>
            <a:rect l="l" t="t" r="r" b="b"/>
            <a:pathLst>
              <a:path w="1117600" h="368935">
                <a:moveTo>
                  <a:pt x="1117092" y="365760"/>
                </a:moveTo>
                <a:lnTo>
                  <a:pt x="1117092" y="3048"/>
                </a:lnTo>
                <a:lnTo>
                  <a:pt x="1114806" y="0"/>
                </a:lnTo>
                <a:lnTo>
                  <a:pt x="3047" y="0"/>
                </a:lnTo>
                <a:lnTo>
                  <a:pt x="0" y="3048"/>
                </a:lnTo>
                <a:lnTo>
                  <a:pt x="0" y="365760"/>
                </a:lnTo>
                <a:lnTo>
                  <a:pt x="3048" y="368808"/>
                </a:lnTo>
                <a:lnTo>
                  <a:pt x="6096" y="368808"/>
                </a:lnTo>
                <a:lnTo>
                  <a:pt x="6096" y="12954"/>
                </a:lnTo>
                <a:lnTo>
                  <a:pt x="12192" y="6858"/>
                </a:lnTo>
                <a:lnTo>
                  <a:pt x="12191" y="12954"/>
                </a:lnTo>
                <a:lnTo>
                  <a:pt x="1104900" y="12954"/>
                </a:lnTo>
                <a:lnTo>
                  <a:pt x="1104900" y="6858"/>
                </a:lnTo>
                <a:lnTo>
                  <a:pt x="1110996" y="12954"/>
                </a:lnTo>
                <a:lnTo>
                  <a:pt x="1110996" y="368808"/>
                </a:lnTo>
                <a:lnTo>
                  <a:pt x="1114806" y="368808"/>
                </a:lnTo>
                <a:lnTo>
                  <a:pt x="1117092" y="365760"/>
                </a:lnTo>
                <a:close/>
              </a:path>
              <a:path w="1117600" h="368935">
                <a:moveTo>
                  <a:pt x="12191" y="12954"/>
                </a:moveTo>
                <a:lnTo>
                  <a:pt x="12192" y="6858"/>
                </a:lnTo>
                <a:lnTo>
                  <a:pt x="6096" y="12954"/>
                </a:lnTo>
                <a:lnTo>
                  <a:pt x="12191" y="12954"/>
                </a:lnTo>
                <a:close/>
              </a:path>
              <a:path w="1117600" h="368935">
                <a:moveTo>
                  <a:pt x="12191" y="355854"/>
                </a:moveTo>
                <a:lnTo>
                  <a:pt x="12191" y="12954"/>
                </a:lnTo>
                <a:lnTo>
                  <a:pt x="6096" y="12954"/>
                </a:lnTo>
                <a:lnTo>
                  <a:pt x="6096" y="355854"/>
                </a:lnTo>
                <a:lnTo>
                  <a:pt x="12191" y="355854"/>
                </a:lnTo>
                <a:close/>
              </a:path>
              <a:path w="1117600" h="368935">
                <a:moveTo>
                  <a:pt x="1110996" y="355854"/>
                </a:moveTo>
                <a:lnTo>
                  <a:pt x="6096" y="355854"/>
                </a:lnTo>
                <a:lnTo>
                  <a:pt x="12192" y="361950"/>
                </a:lnTo>
                <a:lnTo>
                  <a:pt x="12191" y="368808"/>
                </a:lnTo>
                <a:lnTo>
                  <a:pt x="1104900" y="368808"/>
                </a:lnTo>
                <a:lnTo>
                  <a:pt x="1104900" y="361950"/>
                </a:lnTo>
                <a:lnTo>
                  <a:pt x="1110996" y="355854"/>
                </a:lnTo>
                <a:close/>
              </a:path>
              <a:path w="1117600" h="368935">
                <a:moveTo>
                  <a:pt x="12191" y="368808"/>
                </a:moveTo>
                <a:lnTo>
                  <a:pt x="12192" y="361950"/>
                </a:lnTo>
                <a:lnTo>
                  <a:pt x="6096" y="355854"/>
                </a:lnTo>
                <a:lnTo>
                  <a:pt x="6096" y="368808"/>
                </a:lnTo>
                <a:lnTo>
                  <a:pt x="12191" y="368808"/>
                </a:lnTo>
                <a:close/>
              </a:path>
              <a:path w="1117600" h="368935">
                <a:moveTo>
                  <a:pt x="1110996" y="12954"/>
                </a:moveTo>
                <a:lnTo>
                  <a:pt x="1104900" y="6858"/>
                </a:lnTo>
                <a:lnTo>
                  <a:pt x="1104900" y="12954"/>
                </a:lnTo>
                <a:lnTo>
                  <a:pt x="1110996" y="12954"/>
                </a:lnTo>
                <a:close/>
              </a:path>
              <a:path w="1117600" h="368935">
                <a:moveTo>
                  <a:pt x="1110996" y="355854"/>
                </a:moveTo>
                <a:lnTo>
                  <a:pt x="1110996" y="12954"/>
                </a:lnTo>
                <a:lnTo>
                  <a:pt x="1104900" y="12954"/>
                </a:lnTo>
                <a:lnTo>
                  <a:pt x="1104900" y="355854"/>
                </a:lnTo>
                <a:lnTo>
                  <a:pt x="1110996" y="355854"/>
                </a:lnTo>
                <a:close/>
              </a:path>
              <a:path w="1117600" h="368935">
                <a:moveTo>
                  <a:pt x="1110996" y="368808"/>
                </a:moveTo>
                <a:lnTo>
                  <a:pt x="1110996" y="355854"/>
                </a:lnTo>
                <a:lnTo>
                  <a:pt x="1104900" y="361950"/>
                </a:lnTo>
                <a:lnTo>
                  <a:pt x="1104900" y="368808"/>
                </a:lnTo>
                <a:lnTo>
                  <a:pt x="1110996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5335" y="3909059"/>
            <a:ext cx="1118870" cy="367030"/>
          </a:xfrm>
          <a:custGeom>
            <a:avLst/>
            <a:gdLst/>
            <a:ahLst/>
            <a:cxnLst/>
            <a:rect l="l" t="t" r="r" b="b"/>
            <a:pathLst>
              <a:path w="1118870" h="367029">
                <a:moveTo>
                  <a:pt x="1118616" y="363474"/>
                </a:moveTo>
                <a:lnTo>
                  <a:pt x="1118616" y="2286"/>
                </a:lnTo>
                <a:lnTo>
                  <a:pt x="1116330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3474"/>
                </a:lnTo>
                <a:lnTo>
                  <a:pt x="2286" y="366522"/>
                </a:lnTo>
                <a:lnTo>
                  <a:pt x="6096" y="366522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06424" y="12192"/>
                </a:lnTo>
                <a:lnTo>
                  <a:pt x="1106424" y="6096"/>
                </a:lnTo>
                <a:lnTo>
                  <a:pt x="1112520" y="12192"/>
                </a:lnTo>
                <a:lnTo>
                  <a:pt x="1112520" y="366522"/>
                </a:lnTo>
                <a:lnTo>
                  <a:pt x="1116330" y="366522"/>
                </a:lnTo>
                <a:lnTo>
                  <a:pt x="1118616" y="363474"/>
                </a:lnTo>
                <a:close/>
              </a:path>
              <a:path w="1118870" h="367029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18870" h="367029">
                <a:moveTo>
                  <a:pt x="12191" y="353568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353568"/>
                </a:lnTo>
                <a:lnTo>
                  <a:pt x="12191" y="353568"/>
                </a:lnTo>
                <a:close/>
              </a:path>
              <a:path w="1118870" h="367029">
                <a:moveTo>
                  <a:pt x="1112520" y="353568"/>
                </a:moveTo>
                <a:lnTo>
                  <a:pt x="6096" y="353568"/>
                </a:lnTo>
                <a:lnTo>
                  <a:pt x="12192" y="360426"/>
                </a:lnTo>
                <a:lnTo>
                  <a:pt x="12191" y="366522"/>
                </a:lnTo>
                <a:lnTo>
                  <a:pt x="1106424" y="366522"/>
                </a:lnTo>
                <a:lnTo>
                  <a:pt x="1106424" y="360426"/>
                </a:lnTo>
                <a:lnTo>
                  <a:pt x="1112520" y="353568"/>
                </a:lnTo>
                <a:close/>
              </a:path>
              <a:path w="1118870" h="367029">
                <a:moveTo>
                  <a:pt x="12191" y="366522"/>
                </a:moveTo>
                <a:lnTo>
                  <a:pt x="12192" y="360426"/>
                </a:lnTo>
                <a:lnTo>
                  <a:pt x="6096" y="353568"/>
                </a:lnTo>
                <a:lnTo>
                  <a:pt x="6096" y="366522"/>
                </a:lnTo>
                <a:lnTo>
                  <a:pt x="12191" y="366522"/>
                </a:lnTo>
                <a:close/>
              </a:path>
              <a:path w="1118870" h="367029">
                <a:moveTo>
                  <a:pt x="1112520" y="12192"/>
                </a:moveTo>
                <a:lnTo>
                  <a:pt x="1106424" y="6096"/>
                </a:lnTo>
                <a:lnTo>
                  <a:pt x="1106424" y="12192"/>
                </a:lnTo>
                <a:lnTo>
                  <a:pt x="1112520" y="12192"/>
                </a:lnTo>
                <a:close/>
              </a:path>
              <a:path w="1118870" h="367029">
                <a:moveTo>
                  <a:pt x="1112520" y="353568"/>
                </a:moveTo>
                <a:lnTo>
                  <a:pt x="1112520" y="12192"/>
                </a:lnTo>
                <a:lnTo>
                  <a:pt x="1106424" y="12192"/>
                </a:lnTo>
                <a:lnTo>
                  <a:pt x="1106424" y="353568"/>
                </a:lnTo>
                <a:lnTo>
                  <a:pt x="1112520" y="353568"/>
                </a:lnTo>
                <a:close/>
              </a:path>
              <a:path w="1118870" h="367029">
                <a:moveTo>
                  <a:pt x="1112520" y="366522"/>
                </a:moveTo>
                <a:lnTo>
                  <a:pt x="1112520" y="353568"/>
                </a:lnTo>
                <a:lnTo>
                  <a:pt x="1106424" y="360426"/>
                </a:lnTo>
                <a:lnTo>
                  <a:pt x="1106424" y="366522"/>
                </a:lnTo>
                <a:lnTo>
                  <a:pt x="1112520" y="36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3233" y="5418582"/>
            <a:ext cx="1117600" cy="368300"/>
          </a:xfrm>
          <a:custGeom>
            <a:avLst/>
            <a:gdLst/>
            <a:ahLst/>
            <a:cxnLst/>
            <a:rect l="l" t="t" r="r" b="b"/>
            <a:pathLst>
              <a:path w="1117600" h="368300">
                <a:moveTo>
                  <a:pt x="1117092" y="364998"/>
                </a:moveTo>
                <a:lnTo>
                  <a:pt x="1117092" y="3048"/>
                </a:lnTo>
                <a:lnTo>
                  <a:pt x="1114806" y="0"/>
                </a:lnTo>
                <a:lnTo>
                  <a:pt x="2285" y="0"/>
                </a:lnTo>
                <a:lnTo>
                  <a:pt x="0" y="3048"/>
                </a:lnTo>
                <a:lnTo>
                  <a:pt x="0" y="364998"/>
                </a:lnTo>
                <a:lnTo>
                  <a:pt x="2286" y="368046"/>
                </a:lnTo>
                <a:lnTo>
                  <a:pt x="6096" y="368046"/>
                </a:lnTo>
                <a:lnTo>
                  <a:pt x="6096" y="12954"/>
                </a:lnTo>
                <a:lnTo>
                  <a:pt x="12192" y="6096"/>
                </a:lnTo>
                <a:lnTo>
                  <a:pt x="12191" y="12954"/>
                </a:lnTo>
                <a:lnTo>
                  <a:pt x="1104900" y="12954"/>
                </a:lnTo>
                <a:lnTo>
                  <a:pt x="1104900" y="6096"/>
                </a:lnTo>
                <a:lnTo>
                  <a:pt x="1110996" y="12954"/>
                </a:lnTo>
                <a:lnTo>
                  <a:pt x="1110996" y="368046"/>
                </a:lnTo>
                <a:lnTo>
                  <a:pt x="1114806" y="368046"/>
                </a:lnTo>
                <a:lnTo>
                  <a:pt x="1117092" y="364998"/>
                </a:lnTo>
                <a:close/>
              </a:path>
              <a:path w="1117600" h="368300">
                <a:moveTo>
                  <a:pt x="12191" y="12954"/>
                </a:moveTo>
                <a:lnTo>
                  <a:pt x="12192" y="6096"/>
                </a:lnTo>
                <a:lnTo>
                  <a:pt x="6096" y="12954"/>
                </a:lnTo>
                <a:lnTo>
                  <a:pt x="12191" y="12954"/>
                </a:lnTo>
                <a:close/>
              </a:path>
              <a:path w="1117600" h="368300">
                <a:moveTo>
                  <a:pt x="12191" y="355854"/>
                </a:moveTo>
                <a:lnTo>
                  <a:pt x="12191" y="12954"/>
                </a:lnTo>
                <a:lnTo>
                  <a:pt x="6096" y="12954"/>
                </a:lnTo>
                <a:lnTo>
                  <a:pt x="6096" y="355854"/>
                </a:lnTo>
                <a:lnTo>
                  <a:pt x="12191" y="355854"/>
                </a:lnTo>
                <a:close/>
              </a:path>
              <a:path w="1117600" h="368300">
                <a:moveTo>
                  <a:pt x="1110996" y="355854"/>
                </a:moveTo>
                <a:lnTo>
                  <a:pt x="6096" y="355854"/>
                </a:lnTo>
                <a:lnTo>
                  <a:pt x="12192" y="361950"/>
                </a:lnTo>
                <a:lnTo>
                  <a:pt x="12191" y="368046"/>
                </a:lnTo>
                <a:lnTo>
                  <a:pt x="1104900" y="368046"/>
                </a:lnTo>
                <a:lnTo>
                  <a:pt x="1104900" y="361950"/>
                </a:lnTo>
                <a:lnTo>
                  <a:pt x="1110996" y="355854"/>
                </a:lnTo>
                <a:close/>
              </a:path>
              <a:path w="1117600" h="368300">
                <a:moveTo>
                  <a:pt x="12191" y="368046"/>
                </a:moveTo>
                <a:lnTo>
                  <a:pt x="12192" y="361950"/>
                </a:lnTo>
                <a:lnTo>
                  <a:pt x="6096" y="355854"/>
                </a:lnTo>
                <a:lnTo>
                  <a:pt x="6096" y="368046"/>
                </a:lnTo>
                <a:lnTo>
                  <a:pt x="12191" y="368046"/>
                </a:lnTo>
                <a:close/>
              </a:path>
              <a:path w="1117600" h="368300">
                <a:moveTo>
                  <a:pt x="1110996" y="12954"/>
                </a:moveTo>
                <a:lnTo>
                  <a:pt x="1104900" y="6096"/>
                </a:lnTo>
                <a:lnTo>
                  <a:pt x="1104900" y="12954"/>
                </a:lnTo>
                <a:lnTo>
                  <a:pt x="1110996" y="12954"/>
                </a:lnTo>
                <a:close/>
              </a:path>
              <a:path w="1117600" h="368300">
                <a:moveTo>
                  <a:pt x="1110996" y="355854"/>
                </a:moveTo>
                <a:lnTo>
                  <a:pt x="1110996" y="12954"/>
                </a:lnTo>
                <a:lnTo>
                  <a:pt x="1104900" y="12954"/>
                </a:lnTo>
                <a:lnTo>
                  <a:pt x="1104900" y="355854"/>
                </a:lnTo>
                <a:lnTo>
                  <a:pt x="1110996" y="355854"/>
                </a:lnTo>
                <a:close/>
              </a:path>
              <a:path w="1117600" h="368300">
                <a:moveTo>
                  <a:pt x="1110996" y="368046"/>
                </a:moveTo>
                <a:lnTo>
                  <a:pt x="1110996" y="355854"/>
                </a:lnTo>
                <a:lnTo>
                  <a:pt x="1104900" y="361950"/>
                </a:lnTo>
                <a:lnTo>
                  <a:pt x="1104900" y="368046"/>
                </a:lnTo>
                <a:lnTo>
                  <a:pt x="1110996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8850" y="4508753"/>
            <a:ext cx="1119505" cy="368300"/>
          </a:xfrm>
          <a:custGeom>
            <a:avLst/>
            <a:gdLst/>
            <a:ahLst/>
            <a:cxnLst/>
            <a:rect l="l" t="t" r="r" b="b"/>
            <a:pathLst>
              <a:path w="1119504" h="368300">
                <a:moveTo>
                  <a:pt x="1119378" y="365760"/>
                </a:moveTo>
                <a:lnTo>
                  <a:pt x="1119378" y="3048"/>
                </a:lnTo>
                <a:lnTo>
                  <a:pt x="1116330" y="0"/>
                </a:lnTo>
                <a:lnTo>
                  <a:pt x="3047" y="0"/>
                </a:lnTo>
                <a:lnTo>
                  <a:pt x="0" y="3048"/>
                </a:lnTo>
                <a:lnTo>
                  <a:pt x="0" y="365760"/>
                </a:lnTo>
                <a:lnTo>
                  <a:pt x="3048" y="368046"/>
                </a:lnTo>
                <a:lnTo>
                  <a:pt x="6858" y="368046"/>
                </a:lnTo>
                <a:lnTo>
                  <a:pt x="6858" y="12954"/>
                </a:lnTo>
                <a:lnTo>
                  <a:pt x="12954" y="6096"/>
                </a:lnTo>
                <a:lnTo>
                  <a:pt x="12953" y="12954"/>
                </a:lnTo>
                <a:lnTo>
                  <a:pt x="1107186" y="12954"/>
                </a:lnTo>
                <a:lnTo>
                  <a:pt x="1107186" y="6096"/>
                </a:lnTo>
                <a:lnTo>
                  <a:pt x="1113282" y="12954"/>
                </a:lnTo>
                <a:lnTo>
                  <a:pt x="1113282" y="368046"/>
                </a:lnTo>
                <a:lnTo>
                  <a:pt x="1116330" y="368046"/>
                </a:lnTo>
                <a:lnTo>
                  <a:pt x="1119378" y="365760"/>
                </a:lnTo>
                <a:close/>
              </a:path>
              <a:path w="1119504" h="368300">
                <a:moveTo>
                  <a:pt x="12953" y="12954"/>
                </a:moveTo>
                <a:lnTo>
                  <a:pt x="12954" y="6096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1119504" h="368300">
                <a:moveTo>
                  <a:pt x="12953" y="355854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355854"/>
                </a:lnTo>
                <a:lnTo>
                  <a:pt x="12953" y="355854"/>
                </a:lnTo>
                <a:close/>
              </a:path>
              <a:path w="1119504" h="368300">
                <a:moveTo>
                  <a:pt x="1113282" y="355854"/>
                </a:moveTo>
                <a:lnTo>
                  <a:pt x="6858" y="355854"/>
                </a:lnTo>
                <a:lnTo>
                  <a:pt x="12954" y="361950"/>
                </a:lnTo>
                <a:lnTo>
                  <a:pt x="12954" y="368046"/>
                </a:lnTo>
                <a:lnTo>
                  <a:pt x="1107186" y="368046"/>
                </a:lnTo>
                <a:lnTo>
                  <a:pt x="1107186" y="361950"/>
                </a:lnTo>
                <a:lnTo>
                  <a:pt x="1113282" y="355854"/>
                </a:lnTo>
                <a:close/>
              </a:path>
              <a:path w="1119504" h="368300">
                <a:moveTo>
                  <a:pt x="12954" y="368046"/>
                </a:moveTo>
                <a:lnTo>
                  <a:pt x="12954" y="361950"/>
                </a:lnTo>
                <a:lnTo>
                  <a:pt x="6858" y="355854"/>
                </a:lnTo>
                <a:lnTo>
                  <a:pt x="6858" y="368046"/>
                </a:lnTo>
                <a:lnTo>
                  <a:pt x="12954" y="368046"/>
                </a:lnTo>
                <a:close/>
              </a:path>
              <a:path w="1119504" h="368300">
                <a:moveTo>
                  <a:pt x="1113282" y="12954"/>
                </a:moveTo>
                <a:lnTo>
                  <a:pt x="1107186" y="6096"/>
                </a:lnTo>
                <a:lnTo>
                  <a:pt x="1107186" y="12954"/>
                </a:lnTo>
                <a:lnTo>
                  <a:pt x="1113282" y="12954"/>
                </a:lnTo>
                <a:close/>
              </a:path>
              <a:path w="1119504" h="368300">
                <a:moveTo>
                  <a:pt x="1113282" y="355854"/>
                </a:moveTo>
                <a:lnTo>
                  <a:pt x="1113282" y="12954"/>
                </a:lnTo>
                <a:lnTo>
                  <a:pt x="1107186" y="12954"/>
                </a:lnTo>
                <a:lnTo>
                  <a:pt x="1107186" y="355854"/>
                </a:lnTo>
                <a:lnTo>
                  <a:pt x="1113282" y="355854"/>
                </a:lnTo>
                <a:close/>
              </a:path>
              <a:path w="1119504" h="368300">
                <a:moveTo>
                  <a:pt x="1113282" y="368046"/>
                </a:moveTo>
                <a:lnTo>
                  <a:pt x="1113282" y="355854"/>
                </a:lnTo>
                <a:lnTo>
                  <a:pt x="1107186" y="361950"/>
                </a:lnTo>
                <a:lnTo>
                  <a:pt x="1107186" y="368046"/>
                </a:lnTo>
                <a:lnTo>
                  <a:pt x="1113282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8527" y="4039361"/>
            <a:ext cx="300355" cy="102870"/>
          </a:xfrm>
          <a:custGeom>
            <a:avLst/>
            <a:gdLst/>
            <a:ahLst/>
            <a:cxnLst/>
            <a:rect l="l" t="t" r="r" b="b"/>
            <a:pathLst>
              <a:path w="300355" h="102870">
                <a:moveTo>
                  <a:pt x="274828" y="54094"/>
                </a:moveTo>
                <a:lnTo>
                  <a:pt x="263875" y="46980"/>
                </a:lnTo>
                <a:lnTo>
                  <a:pt x="762" y="35813"/>
                </a:lnTo>
                <a:lnTo>
                  <a:pt x="0" y="48767"/>
                </a:lnTo>
                <a:lnTo>
                  <a:pt x="263645" y="59957"/>
                </a:lnTo>
                <a:lnTo>
                  <a:pt x="274828" y="54094"/>
                </a:lnTo>
                <a:close/>
              </a:path>
              <a:path w="300355" h="102870">
                <a:moveTo>
                  <a:pt x="288036" y="61331"/>
                </a:moveTo>
                <a:lnTo>
                  <a:pt x="288036" y="48005"/>
                </a:lnTo>
                <a:lnTo>
                  <a:pt x="287274" y="60959"/>
                </a:lnTo>
                <a:lnTo>
                  <a:pt x="263645" y="59957"/>
                </a:lnTo>
                <a:lnTo>
                  <a:pt x="206502" y="89915"/>
                </a:lnTo>
                <a:lnTo>
                  <a:pt x="203454" y="92201"/>
                </a:lnTo>
                <a:lnTo>
                  <a:pt x="202692" y="96011"/>
                </a:lnTo>
                <a:lnTo>
                  <a:pt x="205740" y="102107"/>
                </a:lnTo>
                <a:lnTo>
                  <a:pt x="209550" y="102869"/>
                </a:lnTo>
                <a:lnTo>
                  <a:pt x="212598" y="101345"/>
                </a:lnTo>
                <a:lnTo>
                  <a:pt x="288036" y="61331"/>
                </a:lnTo>
                <a:close/>
              </a:path>
              <a:path w="300355" h="102870">
                <a:moveTo>
                  <a:pt x="300228" y="54863"/>
                </a:moveTo>
                <a:lnTo>
                  <a:pt x="217170" y="1523"/>
                </a:lnTo>
                <a:lnTo>
                  <a:pt x="214122" y="0"/>
                </a:lnTo>
                <a:lnTo>
                  <a:pt x="210312" y="761"/>
                </a:lnTo>
                <a:lnTo>
                  <a:pt x="208026" y="3809"/>
                </a:lnTo>
                <a:lnTo>
                  <a:pt x="206502" y="6857"/>
                </a:lnTo>
                <a:lnTo>
                  <a:pt x="207264" y="10667"/>
                </a:lnTo>
                <a:lnTo>
                  <a:pt x="210312" y="12191"/>
                </a:lnTo>
                <a:lnTo>
                  <a:pt x="263875" y="46980"/>
                </a:lnTo>
                <a:lnTo>
                  <a:pt x="288036" y="48005"/>
                </a:lnTo>
                <a:lnTo>
                  <a:pt x="288036" y="61331"/>
                </a:lnTo>
                <a:lnTo>
                  <a:pt x="300228" y="54863"/>
                </a:lnTo>
                <a:close/>
              </a:path>
              <a:path w="300355" h="102870">
                <a:moveTo>
                  <a:pt x="284988" y="60862"/>
                </a:moveTo>
                <a:lnTo>
                  <a:pt x="284988" y="48767"/>
                </a:lnTo>
                <a:lnTo>
                  <a:pt x="284226" y="60197"/>
                </a:lnTo>
                <a:lnTo>
                  <a:pt x="274828" y="54094"/>
                </a:lnTo>
                <a:lnTo>
                  <a:pt x="263645" y="59957"/>
                </a:lnTo>
                <a:lnTo>
                  <a:pt x="284988" y="60862"/>
                </a:lnTo>
                <a:close/>
              </a:path>
              <a:path w="300355" h="102870">
                <a:moveTo>
                  <a:pt x="288036" y="48005"/>
                </a:moveTo>
                <a:lnTo>
                  <a:pt x="263875" y="46980"/>
                </a:lnTo>
                <a:lnTo>
                  <a:pt x="274828" y="54094"/>
                </a:lnTo>
                <a:lnTo>
                  <a:pt x="284988" y="48767"/>
                </a:lnTo>
                <a:lnTo>
                  <a:pt x="284988" y="60862"/>
                </a:lnTo>
                <a:lnTo>
                  <a:pt x="287274" y="60959"/>
                </a:lnTo>
                <a:lnTo>
                  <a:pt x="288036" y="48005"/>
                </a:lnTo>
                <a:close/>
              </a:path>
              <a:path w="300355" h="102870">
                <a:moveTo>
                  <a:pt x="284988" y="48767"/>
                </a:moveTo>
                <a:lnTo>
                  <a:pt x="274828" y="54094"/>
                </a:lnTo>
                <a:lnTo>
                  <a:pt x="284226" y="60197"/>
                </a:lnTo>
                <a:lnTo>
                  <a:pt x="284988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3655" y="4050791"/>
            <a:ext cx="460375" cy="102870"/>
          </a:xfrm>
          <a:custGeom>
            <a:avLst/>
            <a:gdLst/>
            <a:ahLst/>
            <a:cxnLst/>
            <a:rect l="l" t="t" r="r" b="b"/>
            <a:pathLst>
              <a:path w="460375" h="102870">
                <a:moveTo>
                  <a:pt x="434930" y="52875"/>
                </a:moveTo>
                <a:lnTo>
                  <a:pt x="423865" y="45988"/>
                </a:lnTo>
                <a:lnTo>
                  <a:pt x="0" y="37337"/>
                </a:lnTo>
                <a:lnTo>
                  <a:pt x="0" y="50291"/>
                </a:lnTo>
                <a:lnTo>
                  <a:pt x="424041" y="58960"/>
                </a:lnTo>
                <a:lnTo>
                  <a:pt x="434930" y="52875"/>
                </a:lnTo>
                <a:close/>
              </a:path>
              <a:path w="460375" h="102870">
                <a:moveTo>
                  <a:pt x="448056" y="60137"/>
                </a:moveTo>
                <a:lnTo>
                  <a:pt x="448056" y="46481"/>
                </a:lnTo>
                <a:lnTo>
                  <a:pt x="447294" y="59435"/>
                </a:lnTo>
                <a:lnTo>
                  <a:pt x="434930" y="59183"/>
                </a:lnTo>
                <a:lnTo>
                  <a:pt x="423865" y="59058"/>
                </a:lnTo>
                <a:lnTo>
                  <a:pt x="367284" y="90677"/>
                </a:lnTo>
                <a:lnTo>
                  <a:pt x="364236" y="92201"/>
                </a:lnTo>
                <a:lnTo>
                  <a:pt x="363474" y="96011"/>
                </a:lnTo>
                <a:lnTo>
                  <a:pt x="366522" y="102107"/>
                </a:lnTo>
                <a:lnTo>
                  <a:pt x="370332" y="102869"/>
                </a:lnTo>
                <a:lnTo>
                  <a:pt x="374142" y="101345"/>
                </a:lnTo>
                <a:lnTo>
                  <a:pt x="448056" y="60137"/>
                </a:lnTo>
                <a:close/>
              </a:path>
              <a:path w="460375" h="102870">
                <a:moveTo>
                  <a:pt x="460248" y="53339"/>
                </a:moveTo>
                <a:lnTo>
                  <a:pt x="375666" y="1523"/>
                </a:lnTo>
                <a:lnTo>
                  <a:pt x="372618" y="0"/>
                </a:lnTo>
                <a:lnTo>
                  <a:pt x="368808" y="761"/>
                </a:lnTo>
                <a:lnTo>
                  <a:pt x="367284" y="3809"/>
                </a:lnTo>
                <a:lnTo>
                  <a:pt x="364998" y="6857"/>
                </a:lnTo>
                <a:lnTo>
                  <a:pt x="366522" y="10667"/>
                </a:lnTo>
                <a:lnTo>
                  <a:pt x="369570" y="12191"/>
                </a:lnTo>
                <a:lnTo>
                  <a:pt x="423865" y="45988"/>
                </a:lnTo>
                <a:lnTo>
                  <a:pt x="448056" y="46481"/>
                </a:lnTo>
                <a:lnTo>
                  <a:pt x="448056" y="60137"/>
                </a:lnTo>
                <a:lnTo>
                  <a:pt x="460248" y="53339"/>
                </a:lnTo>
                <a:close/>
              </a:path>
              <a:path w="460375" h="102870">
                <a:moveTo>
                  <a:pt x="448056" y="46481"/>
                </a:moveTo>
                <a:lnTo>
                  <a:pt x="423865" y="45988"/>
                </a:lnTo>
                <a:lnTo>
                  <a:pt x="434930" y="52875"/>
                </a:lnTo>
                <a:lnTo>
                  <a:pt x="445008" y="47243"/>
                </a:lnTo>
                <a:lnTo>
                  <a:pt x="445008" y="59389"/>
                </a:lnTo>
                <a:lnTo>
                  <a:pt x="447294" y="59435"/>
                </a:lnTo>
                <a:lnTo>
                  <a:pt x="448056" y="46481"/>
                </a:lnTo>
                <a:close/>
              </a:path>
              <a:path w="460375" h="102870">
                <a:moveTo>
                  <a:pt x="445008" y="59389"/>
                </a:moveTo>
                <a:lnTo>
                  <a:pt x="445008" y="47243"/>
                </a:lnTo>
                <a:lnTo>
                  <a:pt x="444245" y="58673"/>
                </a:lnTo>
                <a:lnTo>
                  <a:pt x="434930" y="52875"/>
                </a:lnTo>
                <a:lnTo>
                  <a:pt x="424041" y="58960"/>
                </a:lnTo>
                <a:lnTo>
                  <a:pt x="445008" y="59389"/>
                </a:lnTo>
                <a:close/>
              </a:path>
              <a:path w="460375" h="102870">
                <a:moveTo>
                  <a:pt x="445008" y="47243"/>
                </a:moveTo>
                <a:lnTo>
                  <a:pt x="434930" y="52875"/>
                </a:lnTo>
                <a:lnTo>
                  <a:pt x="444245" y="58673"/>
                </a:lnTo>
                <a:lnTo>
                  <a:pt x="445008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8803" y="4043171"/>
            <a:ext cx="452755" cy="104139"/>
          </a:xfrm>
          <a:custGeom>
            <a:avLst/>
            <a:gdLst/>
            <a:ahLst/>
            <a:cxnLst/>
            <a:rect l="l" t="t" r="r" b="b"/>
            <a:pathLst>
              <a:path w="452754" h="104139">
                <a:moveTo>
                  <a:pt x="427433" y="50529"/>
                </a:moveTo>
                <a:lnTo>
                  <a:pt x="415758" y="44055"/>
                </a:lnTo>
                <a:lnTo>
                  <a:pt x="0" y="54863"/>
                </a:lnTo>
                <a:lnTo>
                  <a:pt x="0" y="67055"/>
                </a:lnTo>
                <a:lnTo>
                  <a:pt x="416822" y="56959"/>
                </a:lnTo>
                <a:lnTo>
                  <a:pt x="427433" y="50529"/>
                </a:lnTo>
                <a:close/>
              </a:path>
              <a:path w="452754" h="104139">
                <a:moveTo>
                  <a:pt x="452628" y="49529"/>
                </a:moveTo>
                <a:lnTo>
                  <a:pt x="365760" y="2285"/>
                </a:lnTo>
                <a:lnTo>
                  <a:pt x="362712" y="0"/>
                </a:lnTo>
                <a:lnTo>
                  <a:pt x="358902" y="1523"/>
                </a:lnTo>
                <a:lnTo>
                  <a:pt x="357378" y="4571"/>
                </a:lnTo>
                <a:lnTo>
                  <a:pt x="355092" y="7619"/>
                </a:lnTo>
                <a:lnTo>
                  <a:pt x="356616" y="11429"/>
                </a:lnTo>
                <a:lnTo>
                  <a:pt x="359664" y="12953"/>
                </a:lnTo>
                <a:lnTo>
                  <a:pt x="415758" y="44055"/>
                </a:lnTo>
                <a:lnTo>
                  <a:pt x="439673" y="43433"/>
                </a:lnTo>
                <a:lnTo>
                  <a:pt x="440436" y="56387"/>
                </a:lnTo>
                <a:lnTo>
                  <a:pt x="440436" y="57108"/>
                </a:lnTo>
                <a:lnTo>
                  <a:pt x="452628" y="49529"/>
                </a:lnTo>
                <a:close/>
              </a:path>
              <a:path w="452754" h="104139">
                <a:moveTo>
                  <a:pt x="440436" y="57108"/>
                </a:moveTo>
                <a:lnTo>
                  <a:pt x="440436" y="56387"/>
                </a:lnTo>
                <a:lnTo>
                  <a:pt x="416822" y="56959"/>
                </a:lnTo>
                <a:lnTo>
                  <a:pt x="361188" y="90677"/>
                </a:lnTo>
                <a:lnTo>
                  <a:pt x="358902" y="92963"/>
                </a:lnTo>
                <a:lnTo>
                  <a:pt x="357378" y="96773"/>
                </a:lnTo>
                <a:lnTo>
                  <a:pt x="359664" y="99821"/>
                </a:lnTo>
                <a:lnTo>
                  <a:pt x="361188" y="102869"/>
                </a:lnTo>
                <a:lnTo>
                  <a:pt x="364998" y="103631"/>
                </a:lnTo>
                <a:lnTo>
                  <a:pt x="368046" y="102107"/>
                </a:lnTo>
                <a:lnTo>
                  <a:pt x="440436" y="57108"/>
                </a:lnTo>
                <a:close/>
              </a:path>
              <a:path w="452754" h="104139">
                <a:moveTo>
                  <a:pt x="440436" y="56387"/>
                </a:moveTo>
                <a:lnTo>
                  <a:pt x="439673" y="43433"/>
                </a:lnTo>
                <a:lnTo>
                  <a:pt x="415758" y="44055"/>
                </a:lnTo>
                <a:lnTo>
                  <a:pt x="427433" y="50529"/>
                </a:lnTo>
                <a:lnTo>
                  <a:pt x="436626" y="44957"/>
                </a:lnTo>
                <a:lnTo>
                  <a:pt x="436626" y="56480"/>
                </a:lnTo>
                <a:lnTo>
                  <a:pt x="440436" y="56387"/>
                </a:lnTo>
                <a:close/>
              </a:path>
              <a:path w="452754" h="104139">
                <a:moveTo>
                  <a:pt x="436626" y="56480"/>
                </a:moveTo>
                <a:lnTo>
                  <a:pt x="436626" y="55625"/>
                </a:lnTo>
                <a:lnTo>
                  <a:pt x="427433" y="50529"/>
                </a:lnTo>
                <a:lnTo>
                  <a:pt x="416822" y="56959"/>
                </a:lnTo>
                <a:lnTo>
                  <a:pt x="436626" y="56480"/>
                </a:lnTo>
                <a:close/>
              </a:path>
              <a:path w="452754" h="104139">
                <a:moveTo>
                  <a:pt x="436626" y="55625"/>
                </a:moveTo>
                <a:lnTo>
                  <a:pt x="436626" y="44957"/>
                </a:lnTo>
                <a:lnTo>
                  <a:pt x="427433" y="50529"/>
                </a:lnTo>
                <a:lnTo>
                  <a:pt x="436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6617" y="4648200"/>
            <a:ext cx="311785" cy="104139"/>
          </a:xfrm>
          <a:custGeom>
            <a:avLst/>
            <a:gdLst/>
            <a:ahLst/>
            <a:cxnLst/>
            <a:rect l="l" t="t" r="r" b="b"/>
            <a:pathLst>
              <a:path w="311785" h="104139">
                <a:moveTo>
                  <a:pt x="286892" y="57157"/>
                </a:moveTo>
                <a:lnTo>
                  <a:pt x="276404" y="49871"/>
                </a:lnTo>
                <a:lnTo>
                  <a:pt x="1524" y="27432"/>
                </a:lnTo>
                <a:lnTo>
                  <a:pt x="0" y="40386"/>
                </a:lnTo>
                <a:lnTo>
                  <a:pt x="275071" y="62840"/>
                </a:lnTo>
                <a:lnTo>
                  <a:pt x="286892" y="57157"/>
                </a:lnTo>
                <a:close/>
              </a:path>
              <a:path w="311785" h="104139">
                <a:moveTo>
                  <a:pt x="300228" y="64906"/>
                </a:moveTo>
                <a:lnTo>
                  <a:pt x="300228" y="51816"/>
                </a:lnTo>
                <a:lnTo>
                  <a:pt x="298704" y="64770"/>
                </a:lnTo>
                <a:lnTo>
                  <a:pt x="275071" y="62840"/>
                </a:lnTo>
                <a:lnTo>
                  <a:pt x="217170" y="90678"/>
                </a:lnTo>
                <a:lnTo>
                  <a:pt x="214122" y="92202"/>
                </a:lnTo>
                <a:lnTo>
                  <a:pt x="212598" y="96012"/>
                </a:lnTo>
                <a:lnTo>
                  <a:pt x="215646" y="102108"/>
                </a:lnTo>
                <a:lnTo>
                  <a:pt x="219456" y="103632"/>
                </a:lnTo>
                <a:lnTo>
                  <a:pt x="222504" y="102108"/>
                </a:lnTo>
                <a:lnTo>
                  <a:pt x="300228" y="64906"/>
                </a:lnTo>
                <a:close/>
              </a:path>
              <a:path w="311785" h="104139">
                <a:moveTo>
                  <a:pt x="311658" y="59436"/>
                </a:moveTo>
                <a:lnTo>
                  <a:pt x="230886" y="2286"/>
                </a:lnTo>
                <a:lnTo>
                  <a:pt x="227838" y="0"/>
                </a:lnTo>
                <a:lnTo>
                  <a:pt x="224028" y="762"/>
                </a:lnTo>
                <a:lnTo>
                  <a:pt x="221742" y="3810"/>
                </a:lnTo>
                <a:lnTo>
                  <a:pt x="220218" y="6858"/>
                </a:lnTo>
                <a:lnTo>
                  <a:pt x="220218" y="10668"/>
                </a:lnTo>
                <a:lnTo>
                  <a:pt x="223266" y="12954"/>
                </a:lnTo>
                <a:lnTo>
                  <a:pt x="276404" y="49871"/>
                </a:lnTo>
                <a:lnTo>
                  <a:pt x="300228" y="51816"/>
                </a:lnTo>
                <a:lnTo>
                  <a:pt x="300228" y="64906"/>
                </a:lnTo>
                <a:lnTo>
                  <a:pt x="311658" y="59436"/>
                </a:lnTo>
                <a:close/>
              </a:path>
              <a:path w="311785" h="104139">
                <a:moveTo>
                  <a:pt x="296418" y="64583"/>
                </a:moveTo>
                <a:lnTo>
                  <a:pt x="296418" y="52578"/>
                </a:lnTo>
                <a:lnTo>
                  <a:pt x="295656" y="63246"/>
                </a:lnTo>
                <a:lnTo>
                  <a:pt x="286892" y="57157"/>
                </a:lnTo>
                <a:lnTo>
                  <a:pt x="275071" y="62840"/>
                </a:lnTo>
                <a:lnTo>
                  <a:pt x="296418" y="64583"/>
                </a:lnTo>
                <a:close/>
              </a:path>
              <a:path w="311785" h="104139">
                <a:moveTo>
                  <a:pt x="300228" y="51816"/>
                </a:moveTo>
                <a:lnTo>
                  <a:pt x="276404" y="49871"/>
                </a:lnTo>
                <a:lnTo>
                  <a:pt x="286892" y="57157"/>
                </a:lnTo>
                <a:lnTo>
                  <a:pt x="296418" y="52578"/>
                </a:lnTo>
                <a:lnTo>
                  <a:pt x="296418" y="64583"/>
                </a:lnTo>
                <a:lnTo>
                  <a:pt x="298704" y="64770"/>
                </a:lnTo>
                <a:lnTo>
                  <a:pt x="300228" y="51816"/>
                </a:lnTo>
                <a:close/>
              </a:path>
              <a:path w="311785" h="104139">
                <a:moveTo>
                  <a:pt x="296418" y="52578"/>
                </a:moveTo>
                <a:lnTo>
                  <a:pt x="286892" y="57157"/>
                </a:lnTo>
                <a:lnTo>
                  <a:pt x="295656" y="63246"/>
                </a:lnTo>
                <a:lnTo>
                  <a:pt x="296418" y="52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1370" y="4659629"/>
            <a:ext cx="459740" cy="102870"/>
          </a:xfrm>
          <a:custGeom>
            <a:avLst/>
            <a:gdLst/>
            <a:ahLst/>
            <a:cxnLst/>
            <a:rect l="l" t="t" r="r" b="b"/>
            <a:pathLst>
              <a:path w="459739" h="102870">
                <a:moveTo>
                  <a:pt x="434656" y="54464"/>
                </a:moveTo>
                <a:lnTo>
                  <a:pt x="424114" y="47620"/>
                </a:lnTo>
                <a:lnTo>
                  <a:pt x="762" y="26670"/>
                </a:lnTo>
                <a:lnTo>
                  <a:pt x="0" y="39624"/>
                </a:lnTo>
                <a:lnTo>
                  <a:pt x="424119" y="59886"/>
                </a:lnTo>
                <a:lnTo>
                  <a:pt x="434656" y="54464"/>
                </a:lnTo>
                <a:close/>
              </a:path>
              <a:path w="459739" h="102870">
                <a:moveTo>
                  <a:pt x="447294" y="61987"/>
                </a:moveTo>
                <a:lnTo>
                  <a:pt x="447294" y="48768"/>
                </a:lnTo>
                <a:lnTo>
                  <a:pt x="446532" y="60960"/>
                </a:lnTo>
                <a:lnTo>
                  <a:pt x="424114" y="59888"/>
                </a:lnTo>
                <a:lnTo>
                  <a:pt x="365760" y="89916"/>
                </a:lnTo>
                <a:lnTo>
                  <a:pt x="362712" y="91440"/>
                </a:lnTo>
                <a:lnTo>
                  <a:pt x="361188" y="95250"/>
                </a:lnTo>
                <a:lnTo>
                  <a:pt x="362712" y="98298"/>
                </a:lnTo>
                <a:lnTo>
                  <a:pt x="364998" y="102108"/>
                </a:lnTo>
                <a:lnTo>
                  <a:pt x="368808" y="102870"/>
                </a:lnTo>
                <a:lnTo>
                  <a:pt x="371856" y="101346"/>
                </a:lnTo>
                <a:lnTo>
                  <a:pt x="447294" y="61987"/>
                </a:lnTo>
                <a:close/>
              </a:path>
              <a:path w="459739" h="102870">
                <a:moveTo>
                  <a:pt x="459486" y="55626"/>
                </a:moveTo>
                <a:lnTo>
                  <a:pt x="376428" y="1524"/>
                </a:lnTo>
                <a:lnTo>
                  <a:pt x="373380" y="0"/>
                </a:lnTo>
                <a:lnTo>
                  <a:pt x="369570" y="762"/>
                </a:lnTo>
                <a:lnTo>
                  <a:pt x="367284" y="3810"/>
                </a:lnTo>
                <a:lnTo>
                  <a:pt x="365760" y="6096"/>
                </a:lnTo>
                <a:lnTo>
                  <a:pt x="366522" y="10668"/>
                </a:lnTo>
                <a:lnTo>
                  <a:pt x="369570" y="12192"/>
                </a:lnTo>
                <a:lnTo>
                  <a:pt x="424119" y="47621"/>
                </a:lnTo>
                <a:lnTo>
                  <a:pt x="447294" y="48768"/>
                </a:lnTo>
                <a:lnTo>
                  <a:pt x="447294" y="61987"/>
                </a:lnTo>
                <a:lnTo>
                  <a:pt x="459486" y="55626"/>
                </a:lnTo>
                <a:close/>
              </a:path>
              <a:path w="459739" h="102870">
                <a:moveTo>
                  <a:pt x="444246" y="60850"/>
                </a:moveTo>
                <a:lnTo>
                  <a:pt x="444246" y="49530"/>
                </a:lnTo>
                <a:lnTo>
                  <a:pt x="443484" y="60198"/>
                </a:lnTo>
                <a:lnTo>
                  <a:pt x="434656" y="54464"/>
                </a:lnTo>
                <a:lnTo>
                  <a:pt x="424114" y="59888"/>
                </a:lnTo>
                <a:lnTo>
                  <a:pt x="444246" y="60850"/>
                </a:lnTo>
                <a:close/>
              </a:path>
              <a:path w="459739" h="102870">
                <a:moveTo>
                  <a:pt x="447294" y="48768"/>
                </a:moveTo>
                <a:lnTo>
                  <a:pt x="424119" y="47621"/>
                </a:lnTo>
                <a:lnTo>
                  <a:pt x="434656" y="54464"/>
                </a:lnTo>
                <a:lnTo>
                  <a:pt x="444246" y="49530"/>
                </a:lnTo>
                <a:lnTo>
                  <a:pt x="444246" y="60850"/>
                </a:lnTo>
                <a:lnTo>
                  <a:pt x="446532" y="60960"/>
                </a:lnTo>
                <a:lnTo>
                  <a:pt x="447294" y="48768"/>
                </a:lnTo>
                <a:close/>
              </a:path>
              <a:path w="459739" h="102870">
                <a:moveTo>
                  <a:pt x="444246" y="49530"/>
                </a:moveTo>
                <a:lnTo>
                  <a:pt x="434656" y="54464"/>
                </a:lnTo>
                <a:lnTo>
                  <a:pt x="443484" y="60198"/>
                </a:lnTo>
                <a:lnTo>
                  <a:pt x="444246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07279" y="4672584"/>
            <a:ext cx="448309" cy="102870"/>
          </a:xfrm>
          <a:custGeom>
            <a:avLst/>
            <a:gdLst/>
            <a:ahLst/>
            <a:cxnLst/>
            <a:rect l="l" t="t" r="r" b="b"/>
            <a:pathLst>
              <a:path w="448310" h="102870">
                <a:moveTo>
                  <a:pt x="422940" y="53058"/>
                </a:moveTo>
                <a:lnTo>
                  <a:pt x="412608" y="46692"/>
                </a:lnTo>
                <a:lnTo>
                  <a:pt x="0" y="36575"/>
                </a:lnTo>
                <a:lnTo>
                  <a:pt x="0" y="48767"/>
                </a:lnTo>
                <a:lnTo>
                  <a:pt x="412441" y="58880"/>
                </a:lnTo>
                <a:lnTo>
                  <a:pt x="422940" y="53058"/>
                </a:lnTo>
                <a:close/>
              </a:path>
              <a:path w="448310" h="102870">
                <a:moveTo>
                  <a:pt x="435102" y="61147"/>
                </a:moveTo>
                <a:lnTo>
                  <a:pt x="435102" y="59435"/>
                </a:lnTo>
                <a:lnTo>
                  <a:pt x="412441" y="58880"/>
                </a:lnTo>
                <a:lnTo>
                  <a:pt x="355092" y="90677"/>
                </a:lnTo>
                <a:lnTo>
                  <a:pt x="352044" y="92201"/>
                </a:lnTo>
                <a:lnTo>
                  <a:pt x="350520" y="96011"/>
                </a:lnTo>
                <a:lnTo>
                  <a:pt x="352044" y="99059"/>
                </a:lnTo>
                <a:lnTo>
                  <a:pt x="354330" y="102107"/>
                </a:lnTo>
                <a:lnTo>
                  <a:pt x="358140" y="102869"/>
                </a:lnTo>
                <a:lnTo>
                  <a:pt x="361188" y="101345"/>
                </a:lnTo>
                <a:lnTo>
                  <a:pt x="435102" y="61147"/>
                </a:lnTo>
                <a:close/>
              </a:path>
              <a:path w="448310" h="102870">
                <a:moveTo>
                  <a:pt x="448056" y="54101"/>
                </a:moveTo>
                <a:lnTo>
                  <a:pt x="363474" y="1523"/>
                </a:lnTo>
                <a:lnTo>
                  <a:pt x="360426" y="0"/>
                </a:lnTo>
                <a:lnTo>
                  <a:pt x="356616" y="761"/>
                </a:lnTo>
                <a:lnTo>
                  <a:pt x="354330" y="3809"/>
                </a:lnTo>
                <a:lnTo>
                  <a:pt x="352806" y="6857"/>
                </a:lnTo>
                <a:lnTo>
                  <a:pt x="353568" y="10667"/>
                </a:lnTo>
                <a:lnTo>
                  <a:pt x="356616" y="12191"/>
                </a:lnTo>
                <a:lnTo>
                  <a:pt x="412608" y="46692"/>
                </a:lnTo>
                <a:lnTo>
                  <a:pt x="435102" y="47243"/>
                </a:lnTo>
                <a:lnTo>
                  <a:pt x="435102" y="61147"/>
                </a:lnTo>
                <a:lnTo>
                  <a:pt x="448056" y="54101"/>
                </a:lnTo>
                <a:close/>
              </a:path>
              <a:path w="448310" h="102870">
                <a:moveTo>
                  <a:pt x="432054" y="59361"/>
                </a:moveTo>
                <a:lnTo>
                  <a:pt x="432054" y="58673"/>
                </a:lnTo>
                <a:lnTo>
                  <a:pt x="422940" y="53058"/>
                </a:lnTo>
                <a:lnTo>
                  <a:pt x="412441" y="58880"/>
                </a:lnTo>
                <a:lnTo>
                  <a:pt x="432054" y="59361"/>
                </a:lnTo>
                <a:close/>
              </a:path>
              <a:path w="448310" h="102870">
                <a:moveTo>
                  <a:pt x="435102" y="59435"/>
                </a:moveTo>
                <a:lnTo>
                  <a:pt x="435102" y="47243"/>
                </a:lnTo>
                <a:lnTo>
                  <a:pt x="412608" y="46692"/>
                </a:lnTo>
                <a:lnTo>
                  <a:pt x="422940" y="53058"/>
                </a:lnTo>
                <a:lnTo>
                  <a:pt x="432054" y="48005"/>
                </a:lnTo>
                <a:lnTo>
                  <a:pt x="432054" y="59361"/>
                </a:lnTo>
                <a:lnTo>
                  <a:pt x="435102" y="59435"/>
                </a:lnTo>
                <a:close/>
              </a:path>
              <a:path w="448310" h="102870">
                <a:moveTo>
                  <a:pt x="432054" y="58673"/>
                </a:moveTo>
                <a:lnTo>
                  <a:pt x="432054" y="48005"/>
                </a:lnTo>
                <a:lnTo>
                  <a:pt x="422940" y="53058"/>
                </a:lnTo>
                <a:lnTo>
                  <a:pt x="432054" y="58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7379" y="5552694"/>
            <a:ext cx="361950" cy="102870"/>
          </a:xfrm>
          <a:custGeom>
            <a:avLst/>
            <a:gdLst/>
            <a:ahLst/>
            <a:cxnLst/>
            <a:rect l="l" t="t" r="r" b="b"/>
            <a:pathLst>
              <a:path w="361950" h="102870">
                <a:moveTo>
                  <a:pt x="336755" y="50529"/>
                </a:moveTo>
                <a:lnTo>
                  <a:pt x="326055" y="44596"/>
                </a:lnTo>
                <a:lnTo>
                  <a:pt x="0" y="50291"/>
                </a:lnTo>
                <a:lnTo>
                  <a:pt x="0" y="62483"/>
                </a:lnTo>
                <a:lnTo>
                  <a:pt x="326417" y="56794"/>
                </a:lnTo>
                <a:lnTo>
                  <a:pt x="336755" y="50529"/>
                </a:lnTo>
                <a:close/>
              </a:path>
              <a:path w="361950" h="102870">
                <a:moveTo>
                  <a:pt x="361950" y="50291"/>
                </a:moveTo>
                <a:lnTo>
                  <a:pt x="275844" y="1523"/>
                </a:lnTo>
                <a:lnTo>
                  <a:pt x="272796" y="0"/>
                </a:lnTo>
                <a:lnTo>
                  <a:pt x="268986" y="761"/>
                </a:lnTo>
                <a:lnTo>
                  <a:pt x="266700" y="3809"/>
                </a:lnTo>
                <a:lnTo>
                  <a:pt x="265176" y="6857"/>
                </a:lnTo>
                <a:lnTo>
                  <a:pt x="265938" y="10667"/>
                </a:lnTo>
                <a:lnTo>
                  <a:pt x="268986" y="12953"/>
                </a:lnTo>
                <a:lnTo>
                  <a:pt x="326055" y="44596"/>
                </a:lnTo>
                <a:lnTo>
                  <a:pt x="348996" y="44195"/>
                </a:lnTo>
                <a:lnTo>
                  <a:pt x="349758" y="56387"/>
                </a:lnTo>
                <a:lnTo>
                  <a:pt x="349758" y="57651"/>
                </a:lnTo>
                <a:lnTo>
                  <a:pt x="361950" y="50291"/>
                </a:lnTo>
                <a:close/>
              </a:path>
              <a:path w="361950" h="102870">
                <a:moveTo>
                  <a:pt x="349758" y="57651"/>
                </a:moveTo>
                <a:lnTo>
                  <a:pt x="349758" y="56387"/>
                </a:lnTo>
                <a:lnTo>
                  <a:pt x="326417" y="56794"/>
                </a:lnTo>
                <a:lnTo>
                  <a:pt x="270510" y="90677"/>
                </a:lnTo>
                <a:lnTo>
                  <a:pt x="267462" y="92201"/>
                </a:lnTo>
                <a:lnTo>
                  <a:pt x="266700" y="96011"/>
                </a:lnTo>
                <a:lnTo>
                  <a:pt x="268224" y="99059"/>
                </a:lnTo>
                <a:lnTo>
                  <a:pt x="270510" y="102107"/>
                </a:lnTo>
                <a:lnTo>
                  <a:pt x="274320" y="102869"/>
                </a:lnTo>
                <a:lnTo>
                  <a:pt x="277368" y="101345"/>
                </a:lnTo>
                <a:lnTo>
                  <a:pt x="349758" y="57651"/>
                </a:lnTo>
                <a:close/>
              </a:path>
              <a:path w="361950" h="102870">
                <a:moveTo>
                  <a:pt x="349758" y="56387"/>
                </a:moveTo>
                <a:lnTo>
                  <a:pt x="348996" y="44195"/>
                </a:lnTo>
                <a:lnTo>
                  <a:pt x="326055" y="44596"/>
                </a:lnTo>
                <a:lnTo>
                  <a:pt x="336755" y="50529"/>
                </a:lnTo>
                <a:lnTo>
                  <a:pt x="345948" y="44957"/>
                </a:lnTo>
                <a:lnTo>
                  <a:pt x="345948" y="56454"/>
                </a:lnTo>
                <a:lnTo>
                  <a:pt x="349758" y="56387"/>
                </a:lnTo>
                <a:close/>
              </a:path>
              <a:path w="361950" h="102870">
                <a:moveTo>
                  <a:pt x="345948" y="56454"/>
                </a:moveTo>
                <a:lnTo>
                  <a:pt x="345948" y="55625"/>
                </a:lnTo>
                <a:lnTo>
                  <a:pt x="336755" y="50529"/>
                </a:lnTo>
                <a:lnTo>
                  <a:pt x="326417" y="56794"/>
                </a:lnTo>
                <a:lnTo>
                  <a:pt x="345948" y="56454"/>
                </a:lnTo>
                <a:close/>
              </a:path>
              <a:path w="361950" h="102870">
                <a:moveTo>
                  <a:pt x="345948" y="55625"/>
                </a:moveTo>
                <a:lnTo>
                  <a:pt x="345948" y="44957"/>
                </a:lnTo>
                <a:lnTo>
                  <a:pt x="336755" y="50529"/>
                </a:lnTo>
                <a:lnTo>
                  <a:pt x="345948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4229" y="5558790"/>
            <a:ext cx="460375" cy="102870"/>
          </a:xfrm>
          <a:custGeom>
            <a:avLst/>
            <a:gdLst/>
            <a:ahLst/>
            <a:cxnLst/>
            <a:rect l="l" t="t" r="r" b="b"/>
            <a:pathLst>
              <a:path w="460375" h="102870">
                <a:moveTo>
                  <a:pt x="434930" y="52875"/>
                </a:moveTo>
                <a:lnTo>
                  <a:pt x="423865" y="45988"/>
                </a:lnTo>
                <a:lnTo>
                  <a:pt x="0" y="37337"/>
                </a:lnTo>
                <a:lnTo>
                  <a:pt x="0" y="50291"/>
                </a:lnTo>
                <a:lnTo>
                  <a:pt x="424066" y="58946"/>
                </a:lnTo>
                <a:lnTo>
                  <a:pt x="434930" y="52875"/>
                </a:lnTo>
                <a:close/>
              </a:path>
              <a:path w="460375" h="102870">
                <a:moveTo>
                  <a:pt x="448056" y="60137"/>
                </a:moveTo>
                <a:lnTo>
                  <a:pt x="448056" y="59435"/>
                </a:lnTo>
                <a:lnTo>
                  <a:pt x="434930" y="59168"/>
                </a:lnTo>
                <a:lnTo>
                  <a:pt x="423865" y="59058"/>
                </a:lnTo>
                <a:lnTo>
                  <a:pt x="367284" y="90677"/>
                </a:lnTo>
                <a:lnTo>
                  <a:pt x="364236" y="92201"/>
                </a:lnTo>
                <a:lnTo>
                  <a:pt x="363474" y="96011"/>
                </a:lnTo>
                <a:lnTo>
                  <a:pt x="366522" y="102107"/>
                </a:lnTo>
                <a:lnTo>
                  <a:pt x="371094" y="102869"/>
                </a:lnTo>
                <a:lnTo>
                  <a:pt x="374142" y="101345"/>
                </a:lnTo>
                <a:lnTo>
                  <a:pt x="448056" y="60137"/>
                </a:lnTo>
                <a:close/>
              </a:path>
              <a:path w="460375" h="102870">
                <a:moveTo>
                  <a:pt x="460248" y="53339"/>
                </a:moveTo>
                <a:lnTo>
                  <a:pt x="375666" y="1523"/>
                </a:lnTo>
                <a:lnTo>
                  <a:pt x="372618" y="0"/>
                </a:lnTo>
                <a:lnTo>
                  <a:pt x="368808" y="761"/>
                </a:lnTo>
                <a:lnTo>
                  <a:pt x="367284" y="3809"/>
                </a:lnTo>
                <a:lnTo>
                  <a:pt x="364998" y="6857"/>
                </a:lnTo>
                <a:lnTo>
                  <a:pt x="366522" y="10667"/>
                </a:lnTo>
                <a:lnTo>
                  <a:pt x="369570" y="12191"/>
                </a:lnTo>
                <a:lnTo>
                  <a:pt x="423865" y="45988"/>
                </a:lnTo>
                <a:lnTo>
                  <a:pt x="448056" y="46481"/>
                </a:lnTo>
                <a:lnTo>
                  <a:pt x="448056" y="60137"/>
                </a:lnTo>
                <a:lnTo>
                  <a:pt x="460248" y="53339"/>
                </a:lnTo>
                <a:close/>
              </a:path>
              <a:path w="460375" h="102870">
                <a:moveTo>
                  <a:pt x="448056" y="59435"/>
                </a:moveTo>
                <a:lnTo>
                  <a:pt x="448056" y="46481"/>
                </a:lnTo>
                <a:lnTo>
                  <a:pt x="423865" y="45988"/>
                </a:lnTo>
                <a:lnTo>
                  <a:pt x="434930" y="52875"/>
                </a:lnTo>
                <a:lnTo>
                  <a:pt x="445008" y="47243"/>
                </a:lnTo>
                <a:lnTo>
                  <a:pt x="445008" y="59373"/>
                </a:lnTo>
                <a:lnTo>
                  <a:pt x="448056" y="59435"/>
                </a:lnTo>
                <a:close/>
              </a:path>
              <a:path w="460375" h="102870">
                <a:moveTo>
                  <a:pt x="445008" y="59373"/>
                </a:moveTo>
                <a:lnTo>
                  <a:pt x="445008" y="47243"/>
                </a:lnTo>
                <a:lnTo>
                  <a:pt x="444245" y="58673"/>
                </a:lnTo>
                <a:lnTo>
                  <a:pt x="434930" y="52875"/>
                </a:lnTo>
                <a:lnTo>
                  <a:pt x="424066" y="58946"/>
                </a:lnTo>
                <a:lnTo>
                  <a:pt x="445008" y="59373"/>
                </a:lnTo>
                <a:close/>
              </a:path>
              <a:path w="460375" h="102870">
                <a:moveTo>
                  <a:pt x="445008" y="47243"/>
                </a:moveTo>
                <a:lnTo>
                  <a:pt x="434930" y="52875"/>
                </a:lnTo>
                <a:lnTo>
                  <a:pt x="444245" y="58673"/>
                </a:lnTo>
                <a:lnTo>
                  <a:pt x="445008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6513" y="1394459"/>
            <a:ext cx="7801609" cy="474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(e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-5" dirty="0">
                <a:latin typeface="Arial"/>
                <a:cs typeface="Arial"/>
              </a:rPr>
              <a:t> Quic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-5" dirty="0">
                <a:latin typeface="Arial"/>
                <a:cs typeface="Arial"/>
              </a:rPr>
              <a:t> fit</a:t>
            </a:r>
            <a:endParaRPr sz="2400">
              <a:latin typeface="Arial"/>
              <a:cs typeface="Arial"/>
            </a:endParaRPr>
          </a:p>
          <a:p>
            <a:pPr marL="12700" marR="7302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Maintai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separat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hole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commonl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sizes. Sorte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Findin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hol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fast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abou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mergin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holes</a:t>
            </a:r>
            <a:r>
              <a:rPr sz="2400" dirty="0">
                <a:latin typeface="Arial"/>
                <a:cs typeface="Arial"/>
              </a:rPr>
              <a:t>?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 throug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entir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75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4K</a:t>
            </a:r>
            <a:endParaRPr sz="28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8K</a:t>
            </a:r>
            <a:endParaRPr sz="28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12K</a:t>
            </a:r>
            <a:endParaRPr sz="28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16K</a:t>
            </a:r>
            <a:endParaRPr sz="28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20K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38755" y="3916679"/>
          <a:ext cx="1104898" cy="355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85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24478" y="5434584"/>
          <a:ext cx="1104899" cy="355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091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355335" y="4549902"/>
          <a:ext cx="1104899" cy="35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00855" y="4539234"/>
          <a:ext cx="1106422" cy="353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67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361432" y="3915155"/>
          <a:ext cx="1106422" cy="35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803903" y="3926585"/>
          <a:ext cx="1104899" cy="355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091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59329" y="5424678"/>
          <a:ext cx="1104899" cy="355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85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35707" y="4514850"/>
          <a:ext cx="1106422" cy="355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85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41525" y="3862578"/>
          <a:ext cx="370331" cy="2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104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4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4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95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130300">
              <a:lnSpc>
                <a:spcPct val="100000"/>
              </a:lnSpc>
            </a:pPr>
            <a:r>
              <a:rPr sz="3600" dirty="0"/>
              <a:t>Page</a:t>
            </a:r>
            <a:r>
              <a:rPr sz="3600" spc="-20" dirty="0"/>
              <a:t> </a:t>
            </a:r>
            <a:r>
              <a:rPr sz="3600" dirty="0"/>
              <a:t>Replacement</a:t>
            </a:r>
            <a:r>
              <a:rPr sz="3600" spc="-20" dirty="0"/>
              <a:t> </a:t>
            </a:r>
            <a:r>
              <a:rPr sz="3600" dirty="0"/>
              <a:t>Algorithms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5301" y="1156715"/>
            <a:ext cx="8194040" cy="581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faul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force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choice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whic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mus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removed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mak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incomin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Modifie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firs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saved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unmodifie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jus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overwritten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Bette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choos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ofte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wil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probabl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brough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bac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6489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virtua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successful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becaus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localit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referenc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referenc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tend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local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nearb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locations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crossove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entir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30"/>
              </a:spcBef>
            </a:pPr>
            <a:r>
              <a:rPr sz="3200" spc="-5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721611"/>
            <a:ext cx="6854190" cy="393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5080" indent="-608965">
              <a:lnSpc>
                <a:spcPct val="100000"/>
              </a:lnSpc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Random algorithm (pick up any page at random)</a:t>
            </a:r>
            <a:endParaRPr sz="28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Optimal page replacement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Not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recently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page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replacement</a:t>
            </a:r>
            <a:endParaRPr sz="28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First-In,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First-Out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page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replacement</a:t>
            </a:r>
            <a:endParaRPr sz="28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Second chance page replacement</a:t>
            </a:r>
            <a:endParaRPr sz="28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Clock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page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replacement</a:t>
            </a:r>
            <a:endParaRPr sz="28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Least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recently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page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replacement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143635">
              <a:lnSpc>
                <a:spcPct val="100000"/>
              </a:lnSpc>
            </a:pPr>
            <a:r>
              <a:rPr sz="3600" dirty="0"/>
              <a:t>Page</a:t>
            </a:r>
            <a:r>
              <a:rPr sz="3600" spc="-20" dirty="0"/>
              <a:t> </a:t>
            </a:r>
            <a:r>
              <a:rPr sz="3600" dirty="0"/>
              <a:t>Replacement</a:t>
            </a:r>
            <a:r>
              <a:rPr sz="3600" spc="-225" dirty="0"/>
              <a:t> </a:t>
            </a:r>
            <a:r>
              <a:rPr sz="3600" dirty="0"/>
              <a:t>Algorithms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48410" y="6597395"/>
            <a:ext cx="65703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90" dirty="0">
                <a:solidFill>
                  <a:srgbClr val="898989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nenbau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Moder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Operatin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g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Syste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s 3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(c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)</a:t>
            </a:r>
            <a:r>
              <a:rPr sz="1200" spc="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2008 Prentice-Hall, Inc.</a:t>
            </a:r>
            <a:r>
              <a:rPr sz="1200" spc="-6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All rights reserved. 0-13-</a:t>
            </a:r>
            <a:r>
              <a:rPr sz="1200" b="1" dirty="0">
                <a:solidFill>
                  <a:srgbClr val="898989"/>
                </a:solidFill>
                <a:latin typeface="Times New Roman"/>
                <a:cs typeface="Times New Roman"/>
              </a:rPr>
              <a:t>6006639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51435">
              <a:lnSpc>
                <a:spcPct val="100000"/>
              </a:lnSpc>
            </a:pPr>
            <a:r>
              <a:rPr sz="3600" dirty="0"/>
              <a:t>Optimal</a:t>
            </a:r>
            <a:r>
              <a:rPr sz="3600" spc="-20" dirty="0"/>
              <a:t> </a:t>
            </a:r>
            <a:r>
              <a:rPr sz="3600" dirty="0"/>
              <a:t>Page</a:t>
            </a:r>
            <a:r>
              <a:rPr sz="3600" spc="-20" dirty="0"/>
              <a:t> </a:t>
            </a:r>
            <a:r>
              <a:rPr sz="3600" dirty="0"/>
              <a:t>Replacement</a:t>
            </a:r>
            <a:r>
              <a:rPr sz="3600" spc="-20" dirty="0"/>
              <a:t> </a:t>
            </a:r>
            <a:r>
              <a:rPr sz="3600" dirty="0"/>
              <a:t>Algorithm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35355" y="1376171"/>
            <a:ext cx="7770495" cy="410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Replac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farthes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futur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(Selec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replacemen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whic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tim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nex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referenc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longest)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1003300" algn="l"/>
              </a:tabLst>
            </a:pPr>
            <a:r>
              <a:rPr sz="2400" dirty="0">
                <a:latin typeface="Arial"/>
                <a:cs typeface="Arial"/>
              </a:rPr>
              <a:t>Optimal but unrealizable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Result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fewes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numbe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faults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Impossibl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implement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Goo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comparison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Estimat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003300" marR="436245" lvl="1" indent="-2667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1003300" algn="l"/>
                <a:tab pos="6174740" algn="l"/>
              </a:tabLst>
            </a:pPr>
            <a:r>
              <a:rPr sz="2400" spc="-5" dirty="0">
                <a:latin typeface="Arial"/>
                <a:cs typeface="Arial"/>
              </a:rPr>
              <a:t>loggin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previou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process, althoug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impractical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8" y="277813"/>
            <a:ext cx="7897812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Optimal Page Replacement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819275"/>
            <a:ext cx="703421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20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1285494"/>
            <a:ext cx="6680200" cy="439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6084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Base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localit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reference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pas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predic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future.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Nee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hardwar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support: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wo </a:t>
            </a:r>
            <a:r>
              <a:rPr sz="2400" spc="-5" dirty="0">
                <a:latin typeface="Arial"/>
                <a:cs typeface="Arial"/>
              </a:rPr>
              <a:t>bit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associate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referenc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Se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 hardwar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 memory read/writ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page.</a:t>
            </a:r>
            <a:endParaRPr sz="2400">
              <a:latin typeface="Arial"/>
              <a:cs typeface="Arial"/>
            </a:endParaRPr>
          </a:p>
          <a:p>
            <a:pPr marL="12700" marR="1543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modifie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Se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hardwar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written.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O.S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rese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thes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bit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4" y="485902"/>
            <a:ext cx="877506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</a:t>
            </a:r>
            <a:r>
              <a:rPr spc="-5" dirty="0"/>
              <a:t>t</a:t>
            </a:r>
            <a:r>
              <a:rPr spc="-10" dirty="0"/>
              <a:t> Recentl</a:t>
            </a:r>
            <a:r>
              <a:rPr spc="-5" dirty="0"/>
              <a:t>y</a:t>
            </a:r>
            <a:r>
              <a:rPr spc="-10" dirty="0"/>
              <a:t> Use</a:t>
            </a:r>
            <a:r>
              <a:rPr spc="-5" dirty="0"/>
              <a:t>d</a:t>
            </a:r>
            <a:r>
              <a:rPr spc="-10" dirty="0"/>
              <a:t> Pag</a:t>
            </a:r>
            <a:r>
              <a:rPr spc="-5" dirty="0"/>
              <a:t>e</a:t>
            </a:r>
            <a:r>
              <a:rPr spc="-10" dirty="0"/>
              <a:t> Replacemen</a:t>
            </a:r>
            <a:r>
              <a:rPr spc="-5" dirty="0"/>
              <a:t>t</a:t>
            </a:r>
            <a:r>
              <a:rPr spc="-185" dirty="0"/>
              <a:t> </a:t>
            </a:r>
            <a:r>
              <a:rPr spc="-10" dirty="0"/>
              <a:t>Algorithm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" y="316738"/>
            <a:ext cx="87979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</a:t>
            </a:r>
            <a:r>
              <a:rPr spc="-5" dirty="0"/>
              <a:t>t </a:t>
            </a:r>
            <a:r>
              <a:rPr spc="-10" dirty="0"/>
              <a:t>Recentl</a:t>
            </a:r>
            <a:r>
              <a:rPr spc="-5" dirty="0"/>
              <a:t>y </a:t>
            </a:r>
            <a:r>
              <a:rPr spc="-10" dirty="0"/>
              <a:t>Use</a:t>
            </a:r>
            <a:r>
              <a:rPr spc="-5" dirty="0"/>
              <a:t>d </a:t>
            </a:r>
            <a:r>
              <a:rPr spc="-10" dirty="0"/>
              <a:t>Pag</a:t>
            </a:r>
            <a:r>
              <a:rPr spc="-5" dirty="0"/>
              <a:t>e </a:t>
            </a:r>
            <a:r>
              <a:rPr spc="-10" dirty="0"/>
              <a:t>Replacemen</a:t>
            </a:r>
            <a:r>
              <a:rPr spc="-5" dirty="0"/>
              <a:t>t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383" y="1146047"/>
            <a:ext cx="8258809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Algorithm:</a:t>
            </a:r>
            <a:endParaRPr sz="2400">
              <a:latin typeface="Arial"/>
              <a:cs typeface="Arial"/>
            </a:endParaRPr>
          </a:p>
          <a:p>
            <a:pPr marL="12700" marR="245745">
              <a:lnSpc>
                <a:spcPct val="100000"/>
              </a:lnSpc>
              <a:buAutoNum type="arabicParenBoth"/>
              <a:tabLst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 a </a:t>
            </a:r>
            <a:r>
              <a:rPr sz="2400" spc="-5" dirty="0">
                <a:latin typeface="Arial"/>
                <a:cs typeface="Arial"/>
              </a:rPr>
              <a:t>proces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started</a:t>
            </a:r>
            <a:r>
              <a:rPr sz="2400" dirty="0">
                <a:latin typeface="Arial"/>
                <a:cs typeface="Arial"/>
              </a:rPr>
              <a:t>, R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M </a:t>
            </a:r>
            <a:r>
              <a:rPr sz="2400" spc="-5" dirty="0">
                <a:latin typeface="Arial"/>
                <a:cs typeface="Arial"/>
              </a:rPr>
              <a:t>bit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l 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pages 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se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0.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arenBoth"/>
              <a:tabLst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cloc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tic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interrupt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clea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R </a:t>
            </a:r>
            <a:r>
              <a:rPr sz="2400" spc="-5" dirty="0"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arenBoth"/>
              <a:tabLst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 a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faul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occurs</a:t>
            </a:r>
            <a:r>
              <a:rPr sz="2400" dirty="0">
                <a:latin typeface="Arial"/>
                <a:cs typeface="Arial"/>
              </a:rPr>
              <a:t>, c</a:t>
            </a:r>
            <a:r>
              <a:rPr sz="2400" spc="-5" dirty="0">
                <a:latin typeface="Arial"/>
                <a:cs typeface="Arial"/>
              </a:rPr>
              <a:t>hoos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lowest numbere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nonempt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383" y="5535167"/>
            <a:ext cx="554101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Eas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implement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Performanc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oka</a:t>
            </a:r>
            <a:r>
              <a:rPr sz="2400" spc="-18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histor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1858" y="3362864"/>
          <a:ext cx="5777066" cy="186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2225">
                        <a:lnSpc>
                          <a:spcPts val="270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0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70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222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66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referenced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modified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222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6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referenced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modified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222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6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referenced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modified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22225">
                        <a:lnSpc>
                          <a:spcPts val="2665"/>
                        </a:lnSpc>
                      </a:pPr>
                      <a:r>
                        <a:rPr sz="24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6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referenced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modified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632460">
              <a:lnSpc>
                <a:spcPct val="100000"/>
              </a:lnSpc>
            </a:pPr>
            <a:r>
              <a:rPr sz="3600" dirty="0"/>
              <a:t>FIFO</a:t>
            </a:r>
            <a:r>
              <a:rPr sz="3600" spc="-20" dirty="0"/>
              <a:t> </a:t>
            </a:r>
            <a:r>
              <a:rPr sz="3600" dirty="0"/>
              <a:t>Page</a:t>
            </a:r>
            <a:r>
              <a:rPr sz="3600" spc="-20" dirty="0"/>
              <a:t> </a:t>
            </a:r>
            <a:r>
              <a:rPr sz="3600" dirty="0"/>
              <a:t>Replacement</a:t>
            </a:r>
            <a:r>
              <a:rPr sz="3600" spc="-20" dirty="0"/>
              <a:t> </a:t>
            </a:r>
            <a:r>
              <a:rPr sz="3600" dirty="0"/>
              <a:t>Algorithm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4677" y="1107947"/>
            <a:ext cx="8211184" cy="402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Maintai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linke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 cam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 memory</a:t>
            </a:r>
            <a:endParaRPr sz="2400">
              <a:latin typeface="Arial"/>
              <a:cs typeface="Arial"/>
            </a:endParaRPr>
          </a:p>
          <a:p>
            <a:pPr marL="622300" marR="988060" indent="-609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occurs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beginnin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list replaced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Disadvantage</a:t>
            </a:r>
            <a:endParaRPr sz="2400">
              <a:latin typeface="Arial"/>
              <a:cs typeface="Arial"/>
            </a:endParaRPr>
          </a:p>
          <a:p>
            <a:pPr marL="1003300" marR="314960" indent="-266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ma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remov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heavil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a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the longes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ma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ofte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736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622300" marR="300355" indent="14668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Inspec</a:t>
            </a:r>
            <a:r>
              <a:rPr sz="2400" dirty="0">
                <a:latin typeface="Arial"/>
                <a:cs typeface="Arial"/>
              </a:rPr>
              <a:t>t R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M </a:t>
            </a:r>
            <a:r>
              <a:rPr sz="2400" spc="-5" dirty="0">
                <a:latin typeface="Arial"/>
                <a:cs typeface="Arial"/>
              </a:rPr>
              <a:t>bit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l </a:t>
            </a:r>
            <a:r>
              <a:rPr sz="2400" spc="-5" dirty="0">
                <a:latin typeface="Arial"/>
                <a:cs typeface="Arial"/>
              </a:rPr>
              <a:t>pages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Remov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oldest pag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 R 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2026" y="5280659"/>
            <a:ext cx="5024628" cy="1358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277813"/>
            <a:ext cx="7840662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FIFO Page Replacement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043113"/>
            <a:ext cx="7999412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79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77813"/>
            <a:ext cx="7821612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First-In-First-Out (FIFO)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95375"/>
            <a:ext cx="7029450" cy="57626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Reference string:</a:t>
            </a: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 1, 2, 3, 4, 1, 2, 5, 1, 2, 3, 4, 5</a:t>
            </a:r>
          </a:p>
          <a:p>
            <a:r>
              <a:rPr lang="en-US">
                <a:ea typeface="ＭＳ Ｐゴシック" pitchFamily="34" charset="-128"/>
              </a:rPr>
              <a:t>3 frames (3 pages can be in memory at a time per process). Maintain a queue and select based on FIFO order.</a:t>
            </a:r>
          </a:p>
          <a:p>
            <a:pPr>
              <a:buFont typeface="Monotype Sorts" charset="2"/>
              <a:buNone/>
            </a:pPr>
            <a:endParaRPr lang="en-US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br>
              <a:rPr lang="en-US">
                <a:ea typeface="ＭＳ Ｐゴシック" pitchFamily="34" charset="-128"/>
              </a:rPr>
            </a:br>
            <a:endParaRPr lang="en-US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sz="80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sz="800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4 frames</a:t>
            </a:r>
            <a:br>
              <a:rPr lang="en-US">
                <a:ea typeface="ＭＳ Ｐゴシック" pitchFamily="34" charset="-128"/>
              </a:rPr>
            </a:br>
            <a:br>
              <a:rPr lang="en-US">
                <a:ea typeface="ＭＳ Ｐゴシック" pitchFamily="34" charset="-128"/>
              </a:rPr>
            </a:br>
            <a:br>
              <a:rPr lang="en-US">
                <a:ea typeface="ＭＳ Ｐゴシック" pitchFamily="34" charset="-128"/>
              </a:rPr>
            </a:br>
            <a:br>
              <a:rPr lang="en-US">
                <a:ea typeface="ＭＳ Ｐゴシック" pitchFamily="34" charset="-128"/>
              </a:rPr>
            </a:br>
            <a:br>
              <a:rPr lang="en-US">
                <a:ea typeface="ＭＳ Ｐゴシック" pitchFamily="34" charset="-128"/>
              </a:rPr>
            </a:br>
            <a:endParaRPr lang="en-US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br>
              <a:rPr lang="en-US">
                <a:ea typeface="ＭＳ Ｐゴシック" pitchFamily="34" charset="-128"/>
              </a:rPr>
            </a:br>
            <a:endParaRPr lang="en-US" sz="800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Belady’s Anomaly: more frames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 more page faults</a:t>
            </a:r>
            <a:endParaRPr lang="en-US">
              <a:ea typeface="ＭＳ Ｐゴシック" pitchFamily="34" charset="-128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054350" y="2225675"/>
            <a:ext cx="3175000" cy="1371600"/>
            <a:chOff x="3054350" y="2225675"/>
            <a:chExt cx="3175000" cy="1371600"/>
          </a:xfrm>
        </p:grpSpPr>
        <p:sp>
          <p:nvSpPr>
            <p:cNvPr id="30741" name="Rectangle 4"/>
            <p:cNvSpPr>
              <a:spLocks noChangeArrowheads="1"/>
            </p:cNvSpPr>
            <p:nvPr/>
          </p:nvSpPr>
          <p:spPr bwMode="auto">
            <a:xfrm>
              <a:off x="3441700" y="2225675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ＭＳ Ｐゴシック" pitchFamily="34" charset="-128"/>
                </a:rPr>
                <a:t>1</a:t>
              </a:r>
            </a:p>
          </p:txBody>
        </p:sp>
        <p:sp>
          <p:nvSpPr>
            <p:cNvPr id="30742" name="Rectangle 5"/>
            <p:cNvSpPr>
              <a:spLocks noChangeArrowheads="1"/>
            </p:cNvSpPr>
            <p:nvPr/>
          </p:nvSpPr>
          <p:spPr bwMode="auto">
            <a:xfrm>
              <a:off x="3441700" y="2682875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ＭＳ Ｐゴシック" pitchFamily="34" charset="-128"/>
                </a:rPr>
                <a:t>2</a:t>
              </a:r>
            </a:p>
          </p:txBody>
        </p:sp>
        <p:sp>
          <p:nvSpPr>
            <p:cNvPr id="30743" name="Rectangle 6"/>
            <p:cNvSpPr>
              <a:spLocks noChangeArrowheads="1"/>
            </p:cNvSpPr>
            <p:nvPr/>
          </p:nvSpPr>
          <p:spPr bwMode="auto">
            <a:xfrm>
              <a:off x="3441700" y="3140075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ＭＳ Ｐゴシック" pitchFamily="34" charset="-128"/>
                </a:rPr>
                <a:t>3</a:t>
              </a:r>
            </a:p>
          </p:txBody>
        </p:sp>
        <p:sp>
          <p:nvSpPr>
            <p:cNvPr id="30744" name="Text Box 7"/>
            <p:cNvSpPr txBox="1">
              <a:spLocks noChangeArrowheads="1"/>
            </p:cNvSpPr>
            <p:nvPr/>
          </p:nvSpPr>
          <p:spPr bwMode="auto">
            <a:xfrm>
              <a:off x="3054350" y="22590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30745" name="Text Box 8"/>
            <p:cNvSpPr txBox="1">
              <a:spLocks noChangeArrowheads="1"/>
            </p:cNvSpPr>
            <p:nvPr/>
          </p:nvSpPr>
          <p:spPr bwMode="auto">
            <a:xfrm>
              <a:off x="3054350" y="27019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30746" name="Text Box 9"/>
            <p:cNvSpPr txBox="1">
              <a:spLocks noChangeArrowheads="1"/>
            </p:cNvSpPr>
            <p:nvPr/>
          </p:nvSpPr>
          <p:spPr bwMode="auto">
            <a:xfrm>
              <a:off x="3054350" y="3109163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3</a:t>
              </a:r>
            </a:p>
          </p:txBody>
        </p:sp>
        <p:sp>
          <p:nvSpPr>
            <p:cNvPr id="30747" name="Text Box 10"/>
            <p:cNvSpPr txBox="1">
              <a:spLocks noChangeArrowheads="1"/>
            </p:cNvSpPr>
            <p:nvPr/>
          </p:nvSpPr>
          <p:spPr bwMode="auto">
            <a:xfrm>
              <a:off x="3898900" y="22971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30748" name="Text Box 11"/>
            <p:cNvSpPr txBox="1">
              <a:spLocks noChangeArrowheads="1"/>
            </p:cNvSpPr>
            <p:nvPr/>
          </p:nvSpPr>
          <p:spPr bwMode="auto">
            <a:xfrm>
              <a:off x="3898900" y="27400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30749" name="Text Box 12"/>
            <p:cNvSpPr txBox="1">
              <a:spLocks noChangeArrowheads="1"/>
            </p:cNvSpPr>
            <p:nvPr/>
          </p:nvSpPr>
          <p:spPr bwMode="auto">
            <a:xfrm>
              <a:off x="3898900" y="321627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30750" name="Text Box 13"/>
            <p:cNvSpPr txBox="1">
              <a:spLocks noChangeArrowheads="1"/>
            </p:cNvSpPr>
            <p:nvPr/>
          </p:nvSpPr>
          <p:spPr bwMode="auto">
            <a:xfrm>
              <a:off x="4279900" y="22971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5</a:t>
              </a:r>
            </a:p>
          </p:txBody>
        </p:sp>
        <p:sp>
          <p:nvSpPr>
            <p:cNvPr id="30751" name="Text Box 14"/>
            <p:cNvSpPr txBox="1">
              <a:spLocks noChangeArrowheads="1"/>
            </p:cNvSpPr>
            <p:nvPr/>
          </p:nvSpPr>
          <p:spPr bwMode="auto">
            <a:xfrm>
              <a:off x="4279900" y="27400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3</a:t>
              </a:r>
            </a:p>
          </p:txBody>
        </p:sp>
        <p:sp>
          <p:nvSpPr>
            <p:cNvPr id="30752" name="Text Box 15"/>
            <p:cNvSpPr txBox="1">
              <a:spLocks noChangeArrowheads="1"/>
            </p:cNvSpPr>
            <p:nvPr/>
          </p:nvSpPr>
          <p:spPr bwMode="auto">
            <a:xfrm>
              <a:off x="4279900" y="321627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30753" name="Text Box 16"/>
            <p:cNvSpPr txBox="1">
              <a:spLocks noChangeArrowheads="1"/>
            </p:cNvSpPr>
            <p:nvPr/>
          </p:nvSpPr>
          <p:spPr bwMode="auto">
            <a:xfrm>
              <a:off x="4737100" y="2740025"/>
              <a:ext cx="1492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9 page faults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022600" y="3949700"/>
            <a:ext cx="3238500" cy="1828800"/>
            <a:chOff x="3022600" y="3949700"/>
            <a:chExt cx="3238500" cy="1828800"/>
          </a:xfrm>
        </p:grpSpPr>
        <p:sp>
          <p:nvSpPr>
            <p:cNvPr id="30726" name="Rectangle 17"/>
            <p:cNvSpPr>
              <a:spLocks noChangeArrowheads="1"/>
            </p:cNvSpPr>
            <p:nvPr/>
          </p:nvSpPr>
          <p:spPr bwMode="auto">
            <a:xfrm>
              <a:off x="3409950" y="39497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ＭＳ Ｐゴシック" pitchFamily="34" charset="-128"/>
                </a:rPr>
                <a:t>1</a:t>
              </a:r>
            </a:p>
          </p:txBody>
        </p:sp>
        <p:sp>
          <p:nvSpPr>
            <p:cNvPr id="30727" name="Rectangle 18"/>
            <p:cNvSpPr>
              <a:spLocks noChangeArrowheads="1"/>
            </p:cNvSpPr>
            <p:nvPr/>
          </p:nvSpPr>
          <p:spPr bwMode="auto">
            <a:xfrm>
              <a:off x="3409950" y="44069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ＭＳ Ｐゴシック" pitchFamily="34" charset="-128"/>
                </a:rPr>
                <a:t>2</a:t>
              </a:r>
            </a:p>
          </p:txBody>
        </p:sp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3409950" y="48641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ＭＳ Ｐゴシック" pitchFamily="34" charset="-128"/>
                </a:rPr>
                <a:t>3</a:t>
              </a:r>
            </a:p>
          </p:txBody>
        </p:sp>
        <p:sp>
          <p:nvSpPr>
            <p:cNvPr id="30729" name="Text Box 20"/>
            <p:cNvSpPr txBox="1">
              <a:spLocks noChangeArrowheads="1"/>
            </p:cNvSpPr>
            <p:nvPr/>
          </p:nvSpPr>
          <p:spPr bwMode="auto">
            <a:xfrm>
              <a:off x="3022600" y="39830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30730" name="Text Box 21"/>
            <p:cNvSpPr txBox="1">
              <a:spLocks noChangeArrowheads="1"/>
            </p:cNvSpPr>
            <p:nvPr/>
          </p:nvSpPr>
          <p:spPr bwMode="auto">
            <a:xfrm>
              <a:off x="3022600" y="44259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30731" name="Text Box 22"/>
            <p:cNvSpPr txBox="1">
              <a:spLocks noChangeArrowheads="1"/>
            </p:cNvSpPr>
            <p:nvPr/>
          </p:nvSpPr>
          <p:spPr bwMode="auto">
            <a:xfrm>
              <a:off x="3022600" y="49022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3</a:t>
              </a:r>
            </a:p>
          </p:txBody>
        </p:sp>
        <p:sp>
          <p:nvSpPr>
            <p:cNvPr id="30732" name="Text Box 23"/>
            <p:cNvSpPr txBox="1">
              <a:spLocks noChangeArrowheads="1"/>
            </p:cNvSpPr>
            <p:nvPr/>
          </p:nvSpPr>
          <p:spPr bwMode="auto">
            <a:xfrm>
              <a:off x="3867150" y="40211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5</a:t>
              </a:r>
            </a:p>
          </p:txBody>
        </p:sp>
        <p:sp>
          <p:nvSpPr>
            <p:cNvPr id="30733" name="Text Box 24"/>
            <p:cNvSpPr txBox="1">
              <a:spLocks noChangeArrowheads="1"/>
            </p:cNvSpPr>
            <p:nvPr/>
          </p:nvSpPr>
          <p:spPr bwMode="auto">
            <a:xfrm>
              <a:off x="3867150" y="44640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30734" name="Text Box 25"/>
            <p:cNvSpPr txBox="1">
              <a:spLocks noChangeArrowheads="1"/>
            </p:cNvSpPr>
            <p:nvPr/>
          </p:nvSpPr>
          <p:spPr bwMode="auto">
            <a:xfrm>
              <a:off x="3867150" y="49403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30735" name="Text Box 26"/>
            <p:cNvSpPr txBox="1">
              <a:spLocks noChangeArrowheads="1"/>
            </p:cNvSpPr>
            <p:nvPr/>
          </p:nvSpPr>
          <p:spPr bwMode="auto">
            <a:xfrm>
              <a:off x="4248150" y="40211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30736" name="Text Box 28"/>
            <p:cNvSpPr txBox="1">
              <a:spLocks noChangeArrowheads="1"/>
            </p:cNvSpPr>
            <p:nvPr/>
          </p:nvSpPr>
          <p:spPr bwMode="auto">
            <a:xfrm>
              <a:off x="4248150" y="4483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5</a:t>
              </a:r>
            </a:p>
          </p:txBody>
        </p:sp>
        <p:sp>
          <p:nvSpPr>
            <p:cNvPr id="30737" name="Text Box 29"/>
            <p:cNvSpPr txBox="1">
              <a:spLocks noChangeArrowheads="1"/>
            </p:cNvSpPr>
            <p:nvPr/>
          </p:nvSpPr>
          <p:spPr bwMode="auto">
            <a:xfrm>
              <a:off x="4641850" y="4464050"/>
              <a:ext cx="1619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10 page faults</a:t>
              </a:r>
            </a:p>
          </p:txBody>
        </p:sp>
        <p:sp>
          <p:nvSpPr>
            <p:cNvPr id="30738" name="Rectangle 30"/>
            <p:cNvSpPr>
              <a:spLocks noChangeArrowheads="1"/>
            </p:cNvSpPr>
            <p:nvPr/>
          </p:nvSpPr>
          <p:spPr bwMode="auto">
            <a:xfrm>
              <a:off x="3409950" y="53213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ＭＳ Ｐゴシック" pitchFamily="34" charset="-128"/>
                </a:rPr>
                <a:t>4</a:t>
              </a:r>
            </a:p>
          </p:txBody>
        </p:sp>
        <p:sp>
          <p:nvSpPr>
            <p:cNvPr id="30739" name="Text Box 31"/>
            <p:cNvSpPr txBox="1">
              <a:spLocks noChangeArrowheads="1"/>
            </p:cNvSpPr>
            <p:nvPr/>
          </p:nvSpPr>
          <p:spPr bwMode="auto">
            <a:xfrm>
              <a:off x="3028950" y="53975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30740" name="Text Box 32"/>
            <p:cNvSpPr txBox="1">
              <a:spLocks noChangeArrowheads="1"/>
            </p:cNvSpPr>
            <p:nvPr/>
          </p:nvSpPr>
          <p:spPr bwMode="auto">
            <a:xfrm>
              <a:off x="3867150" y="53975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4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576" rIns="0" bIns="0" rtlCol="0">
            <a:spAutoFit/>
          </a:bodyPr>
          <a:lstStyle/>
          <a:p>
            <a:pPr marL="2407920">
              <a:lnSpc>
                <a:spcPct val="100000"/>
              </a:lnSpc>
            </a:pPr>
            <a:r>
              <a:rPr sz="3600" dirty="0"/>
              <a:t>Belady's</a:t>
            </a:r>
            <a:r>
              <a:rPr sz="3600" spc="-20" dirty="0"/>
              <a:t> </a:t>
            </a:r>
            <a:r>
              <a:rPr sz="3600" dirty="0"/>
              <a:t>Anomaly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85697" y="5563361"/>
            <a:ext cx="7371080" cy="118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5210" indent="-609600">
              <a:lnSpc>
                <a:spcPct val="100000"/>
              </a:lnSpc>
              <a:buClr>
                <a:srgbClr val="3333CC"/>
              </a:buClr>
              <a:buChar char="•"/>
              <a:tabLst>
                <a:tab pos="2315845" algn="l"/>
              </a:tabLst>
            </a:pPr>
            <a:r>
              <a:rPr sz="2400" spc="-5" dirty="0">
                <a:latin typeface="Arial"/>
                <a:cs typeface="Arial"/>
              </a:rPr>
              <a:t>FIF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 3</a:t>
            </a:r>
            <a:r>
              <a:rPr sz="2400" spc="-5" dirty="0">
                <a:latin typeface="Arial"/>
                <a:cs typeface="Arial"/>
              </a:rPr>
              <a:t> 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frames</a:t>
            </a:r>
            <a:endParaRPr sz="2400">
              <a:latin typeface="Arial"/>
              <a:cs typeface="Arial"/>
            </a:endParaRPr>
          </a:p>
          <a:p>
            <a:pPr marL="2315210" indent="-6096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•"/>
              <a:tabLst>
                <a:tab pos="2315845" algn="l"/>
              </a:tabLst>
            </a:pPr>
            <a:r>
              <a:rPr sz="2400" spc="-5" dirty="0">
                <a:latin typeface="Arial"/>
                <a:cs typeface="Arial"/>
              </a:rPr>
              <a:t>FIF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 4</a:t>
            </a:r>
            <a:r>
              <a:rPr sz="2400" spc="-5" dirty="0">
                <a:latin typeface="Arial"/>
                <a:cs typeface="Arial"/>
              </a:rPr>
              <a:t> 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frames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Font typeface="Arial"/>
              <a:buChar char="•"/>
              <a:tabLst>
                <a:tab pos="622300" algn="l"/>
              </a:tabLst>
            </a:pPr>
            <a:r>
              <a:rPr sz="2400" i="1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whic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reference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</a:t>
            </a:r>
            <a:r>
              <a:rPr sz="2400" dirty="0">
                <a:latin typeface="Arial"/>
                <a:cs typeface="Arial"/>
              </a:rPr>
              <a:t>w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610" y="1138427"/>
            <a:ext cx="6692645" cy="4262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9905"/>
            <a:ext cx="9170669" cy="1150827"/>
          </a:xfrm>
          <a:prstGeom prst="rect">
            <a:avLst/>
          </a:prstGeom>
        </p:spPr>
        <p:txBody>
          <a:bodyPr vert="horz" wrap="square" lIns="0" tIns="652017" rIns="0" bIns="0" rtlCol="0">
            <a:spAutoFit/>
          </a:bodyPr>
          <a:lstStyle/>
          <a:p>
            <a:pPr marL="1654810">
              <a:lnSpc>
                <a:spcPct val="100000"/>
              </a:lnSpc>
            </a:pPr>
            <a:r>
              <a:rPr spc="-10" dirty="0"/>
              <a:t>Memor</a:t>
            </a:r>
            <a:r>
              <a:rPr spc="-5" dirty="0"/>
              <a:t>y</a:t>
            </a:r>
            <a:r>
              <a:rPr spc="-195" dirty="0"/>
              <a:t> </a:t>
            </a:r>
            <a:r>
              <a:rPr lang="en-US" spc="-10" dirty="0"/>
              <a:t>Management with buddy System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676605" y="1968246"/>
            <a:ext cx="29698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2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…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2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…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bytes,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786" y="3065526"/>
            <a:ext cx="8301990" cy="330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Example</a:t>
            </a:r>
            <a:r>
              <a:rPr sz="2400" dirty="0">
                <a:latin typeface="Arial"/>
                <a:cs typeface="Arial"/>
              </a:rPr>
              <a:t>: 1 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spc="-18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neede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fro</a:t>
            </a:r>
            <a:r>
              <a:rPr sz="2400" dirty="0">
                <a:latin typeface="Arial"/>
                <a:cs typeface="Arial"/>
              </a:rPr>
              <a:t>m 1 </a:t>
            </a:r>
            <a:r>
              <a:rPr sz="2400" spc="-5" dirty="0">
                <a:latin typeface="Arial"/>
                <a:cs typeface="Arial"/>
              </a:rPr>
              <a:t>byt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1 </a:t>
            </a:r>
            <a:r>
              <a:rPr sz="2400" spc="-5" dirty="0">
                <a:latin typeface="Arial"/>
                <a:cs typeface="Arial"/>
              </a:rPr>
              <a:t>MB. Proces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request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70K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nee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128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hole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1M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spli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 tw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512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block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(buddies).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Allocation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neede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available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done.</a:t>
            </a:r>
            <a:endParaRPr sz="2400">
              <a:latin typeface="Arial"/>
              <a:cs typeface="Arial"/>
            </a:endParaRPr>
          </a:p>
          <a:p>
            <a:pPr marL="12700" marR="44005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loo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nex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larg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(doubl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size)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available, spli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block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us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12700" marR="25215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available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nex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larg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mos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lo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step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byte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memor</a:t>
            </a:r>
            <a:r>
              <a:rPr sz="2400" spc="-18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786" y="1602485"/>
            <a:ext cx="510095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Maintai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lis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fre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block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siz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2</a:t>
            </a:r>
            <a:r>
              <a:rPr sz="2400" spc="-490" dirty="0">
                <a:latin typeface="Arial"/>
                <a:cs typeface="Arial"/>
              </a:rPr>
              <a:t>,</a:t>
            </a:r>
            <a:r>
              <a:rPr sz="1800" baseline="62500" dirty="0"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siz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memor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59271" y="1942338"/>
            <a:ext cx="102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6888" y="1929358"/>
            <a:ext cx="102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2385" y="1914905"/>
            <a:ext cx="101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0488" y="647065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815975">
              <a:lnSpc>
                <a:spcPct val="100000"/>
              </a:lnSpc>
            </a:pPr>
            <a:r>
              <a:rPr sz="4400" spc="-5" dirty="0"/>
              <a:t>Least Recently Used (LRU)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7047" y="1439417"/>
            <a:ext cx="8218170" cy="399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Assum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recentl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agai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soon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thro</a:t>
            </a:r>
            <a:r>
              <a:rPr sz="2400" dirty="0">
                <a:latin typeface="Arial"/>
                <a:cs typeface="Arial"/>
              </a:rPr>
              <a:t>w </a:t>
            </a:r>
            <a:r>
              <a:rPr sz="2400" spc="-5" dirty="0">
                <a:latin typeface="Arial"/>
                <a:cs typeface="Arial"/>
              </a:rPr>
              <a:t>ou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bee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unuse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longes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"/>
              </a:spcBef>
              <a:buClr>
                <a:srgbClr val="3333CC"/>
              </a:buClr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Mus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kee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linke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pages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mos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recentl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front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leas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rear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updat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u="heavy" spc="-5" dirty="0">
                <a:latin typeface="Arial"/>
                <a:cs typeface="Arial"/>
              </a:rPr>
              <a:t>ever</a:t>
            </a:r>
            <a:r>
              <a:rPr sz="2400" u="heavy" dirty="0">
                <a:latin typeface="Arial"/>
                <a:cs typeface="Arial"/>
              </a:rPr>
              <a:t>y</a:t>
            </a:r>
            <a:r>
              <a:rPr sz="2400" u="heavy" spc="5" dirty="0">
                <a:latin typeface="Arial"/>
                <a:cs typeface="Arial"/>
              </a:rPr>
              <a:t> </a:t>
            </a:r>
            <a:r>
              <a:rPr sz="2400" u="heavy" spc="-5" dirty="0">
                <a:latin typeface="Arial"/>
                <a:cs typeface="Arial"/>
              </a:rPr>
              <a:t>memor</a:t>
            </a:r>
            <a:r>
              <a:rPr sz="2400" u="heavy" dirty="0">
                <a:latin typeface="Arial"/>
                <a:cs typeface="Arial"/>
              </a:rPr>
              <a:t>y</a:t>
            </a:r>
            <a:r>
              <a:rPr sz="2400" u="heavy" spc="5" dirty="0">
                <a:latin typeface="Arial"/>
                <a:cs typeface="Arial"/>
              </a:rPr>
              <a:t> </a:t>
            </a:r>
            <a:r>
              <a:rPr sz="2400" u="heavy" spc="-5" dirty="0">
                <a:latin typeface="Arial"/>
                <a:cs typeface="Arial"/>
              </a:rPr>
              <a:t>referenc</a:t>
            </a:r>
            <a:r>
              <a:rPr sz="2400" u="heavy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!!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"/>
              </a:spcBef>
              <a:buClr>
                <a:srgbClr val="3333CC"/>
              </a:buClr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Alternativel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kee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entry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choos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lowes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counter</a:t>
            </a:r>
            <a:endParaRPr sz="2400">
              <a:latin typeface="Arial"/>
              <a:cs typeface="Arial"/>
            </a:endParaRPr>
          </a:p>
          <a:p>
            <a:pPr marL="1003300" lvl="1" indent="-2667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Char char="–"/>
              <a:tabLst>
                <a:tab pos="1003300" algn="l"/>
              </a:tabLst>
            </a:pPr>
            <a:r>
              <a:rPr sz="2400" spc="-5" dirty="0">
                <a:latin typeface="Arial"/>
                <a:cs typeface="Arial"/>
              </a:rPr>
              <a:t>periodicall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zer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counter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436370">
              <a:lnSpc>
                <a:spcPct val="100000"/>
              </a:lnSpc>
            </a:pPr>
            <a:r>
              <a:rPr sz="3600" dirty="0"/>
              <a:t>Least</a:t>
            </a:r>
            <a:r>
              <a:rPr sz="3600" spc="-15" dirty="0"/>
              <a:t> </a:t>
            </a:r>
            <a:r>
              <a:rPr sz="3600" dirty="0"/>
              <a:t>Recently</a:t>
            </a:r>
            <a:r>
              <a:rPr sz="3600" spc="-15" dirty="0"/>
              <a:t> </a:t>
            </a:r>
            <a:r>
              <a:rPr sz="3600" dirty="0"/>
              <a:t>Used</a:t>
            </a:r>
            <a:r>
              <a:rPr sz="3600" spc="-15" dirty="0"/>
              <a:t> </a:t>
            </a:r>
            <a:r>
              <a:rPr sz="3600" dirty="0"/>
              <a:t>(LRU)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56513" y="1516379"/>
            <a:ext cx="7924165" cy="2180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0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Replac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ha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referenced 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longes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Arial"/>
                <a:cs typeface="Arial"/>
              </a:rPr>
              <a:t>Performanc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optima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algorithm</a:t>
            </a:r>
            <a:endParaRPr sz="2400" dirty="0">
              <a:latin typeface="Arial"/>
              <a:cs typeface="Arial"/>
            </a:endParaRPr>
          </a:p>
          <a:p>
            <a:pPr marL="12700" marR="90360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Arial"/>
                <a:cs typeface="Arial"/>
              </a:rPr>
              <a:t>Implementatio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cheap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Eithe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special hardwar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approximat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softwar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LRU Page Replacement</a:t>
            </a:r>
          </a:p>
        </p:txBody>
      </p:sp>
      <p:pic>
        <p:nvPicPr>
          <p:cNvPr id="36867" name="Picture 4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286000"/>
            <a:ext cx="69786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44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LRU Page Replacement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Counter implementation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Every page entry has a counter; every time page is referenced through this entry, copy the clock into the counter</a:t>
            </a:r>
          </a:p>
          <a:p>
            <a:pPr lvl="1"/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When a page needs to be changed, look at the counters to determine which are to change</a:t>
            </a:r>
          </a:p>
        </p:txBody>
      </p:sp>
    </p:spTree>
    <p:extLst>
      <p:ext uri="{BB962C8B-B14F-4D97-AF65-F5344CB8AC3E}">
        <p14:creationId xmlns:p14="http://schemas.microsoft.com/office/powerpoint/2010/main" val="3860443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LRU Algorithm Implementation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54925" cy="4530725"/>
          </a:xfrm>
        </p:spPr>
        <p:txBody>
          <a:bodyPr/>
          <a:lstStyle/>
          <a:p>
            <a:r>
              <a:rPr lang="en-US" sz="3600" dirty="0">
                <a:ea typeface="ＭＳ Ｐゴシック" pitchFamily="34" charset="-128"/>
              </a:rPr>
              <a:t>Stack implementation – keep a stack of page numbers in a double link form:</a:t>
            </a:r>
          </a:p>
          <a:p>
            <a:pPr lvl="1"/>
            <a:r>
              <a:rPr lang="en-US" sz="3200" dirty="0">
                <a:ea typeface="ＭＳ Ｐゴシック" pitchFamily="34" charset="-128"/>
              </a:rPr>
              <a:t>Page referenced:</a:t>
            </a:r>
          </a:p>
          <a:p>
            <a:pPr lvl="2"/>
            <a:r>
              <a:rPr lang="en-US" sz="3200" dirty="0">
                <a:ea typeface="ＭＳ Ｐゴシック" pitchFamily="34" charset="-128"/>
              </a:rPr>
              <a:t>move it to the top</a:t>
            </a:r>
          </a:p>
          <a:p>
            <a:pPr lvl="2"/>
            <a:r>
              <a:rPr lang="en-US" sz="3200" dirty="0">
                <a:ea typeface="ＭＳ Ｐゴシック" pitchFamily="34" charset="-128"/>
              </a:rPr>
              <a:t>requires 6 pointers to be changed</a:t>
            </a:r>
          </a:p>
          <a:p>
            <a:pPr lvl="1"/>
            <a:r>
              <a:rPr lang="en-US" sz="3200" dirty="0">
                <a:ea typeface="ＭＳ Ｐゴシック" pitchFamily="34" charset="-128"/>
              </a:rPr>
              <a:t>No search for replacement</a:t>
            </a:r>
          </a:p>
        </p:txBody>
      </p:sp>
    </p:spTree>
    <p:extLst>
      <p:ext uri="{BB962C8B-B14F-4D97-AF65-F5344CB8AC3E}">
        <p14:creationId xmlns:p14="http://schemas.microsoft.com/office/powerpoint/2010/main" val="1281905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662" y="1074420"/>
            <a:ext cx="7742555" cy="5496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Aimin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performance.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orkin</a:t>
            </a:r>
            <a:r>
              <a:rPr sz="2400" dirty="0">
                <a:latin typeface="Arial"/>
                <a:cs typeface="Arial"/>
              </a:rPr>
              <a:t>g </a:t>
            </a:r>
            <a:r>
              <a:rPr sz="2400" spc="-5" dirty="0">
                <a:latin typeface="Arial"/>
                <a:cs typeface="Arial"/>
              </a:rPr>
              <a:t>set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se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page</a:t>
            </a:r>
            <a:r>
              <a:rPr sz="2400" dirty="0">
                <a:latin typeface="Arial"/>
                <a:cs typeface="Arial"/>
              </a:rPr>
              <a:t>s a </a:t>
            </a:r>
            <a:r>
              <a:rPr sz="2400" spc="-5" dirty="0">
                <a:latin typeface="Arial"/>
                <a:cs typeface="Arial"/>
              </a:rPr>
              <a:t>proces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currentl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9423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Thrashing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progra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cause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ever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few instructions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w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contro</a:t>
            </a:r>
            <a:r>
              <a:rPr sz="2400" dirty="0">
                <a:latin typeface="Arial"/>
                <a:cs typeface="Arial"/>
              </a:rPr>
              <a:t>l </a:t>
            </a:r>
            <a:r>
              <a:rPr sz="2400" spc="-5" dirty="0">
                <a:latin typeface="Arial"/>
                <a:cs typeface="Arial"/>
              </a:rPr>
              <a:t>thrashing: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10000"/>
                </a:solidFill>
                <a:latin typeface="Arial"/>
                <a:cs typeface="Arial"/>
              </a:rPr>
              <a:t>•</a:t>
            </a:r>
            <a:r>
              <a:rPr sz="2400" spc="-5" dirty="0">
                <a:latin typeface="Arial"/>
                <a:cs typeface="Arial"/>
              </a:rPr>
              <a:t>Kee</a:t>
            </a:r>
            <a:r>
              <a:rPr sz="2400" dirty="0"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entir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workin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10000"/>
                </a:solidFill>
                <a:latin typeface="Arial"/>
                <a:cs typeface="Arial"/>
              </a:rPr>
              <a:t>•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frequenc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allocatio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(PFF)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473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replacemen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algorithms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choos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certai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frame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keep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certai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rate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Dynamicall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allocat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page frame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355" rIns="0" bIns="0" rtlCol="0">
            <a:spAutoFit/>
          </a:bodyPr>
          <a:lstStyle/>
          <a:p>
            <a:pPr marL="1369060">
              <a:lnSpc>
                <a:spcPct val="100000"/>
              </a:lnSpc>
            </a:pPr>
            <a:r>
              <a:rPr spc="-10" dirty="0"/>
              <a:t>Desig</a:t>
            </a:r>
            <a:r>
              <a:rPr spc="-5" dirty="0"/>
              <a:t>n </a:t>
            </a:r>
            <a:r>
              <a:rPr spc="-10" dirty="0"/>
              <a:t>Issue</a:t>
            </a:r>
            <a:r>
              <a:rPr spc="-5" dirty="0"/>
              <a:t>s </a:t>
            </a:r>
            <a:r>
              <a:rPr spc="-10" dirty="0"/>
              <a:t>fo</a:t>
            </a:r>
            <a:r>
              <a:rPr spc="-5" dirty="0"/>
              <a:t>r </a:t>
            </a:r>
            <a:r>
              <a:rPr spc="-10" dirty="0"/>
              <a:t>Pagin</a:t>
            </a:r>
            <a:r>
              <a:rPr spc="-5" dirty="0"/>
              <a:t>g </a:t>
            </a:r>
            <a:r>
              <a:rPr spc="-10" dirty="0"/>
              <a:t>System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230" y="1278128"/>
            <a:ext cx="8376920" cy="421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975360" indent="-609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compiler has many tables that are built up as compilation proceeds, possibly including: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3400">
              <a:latin typeface="Times New Roman"/>
              <a:cs typeface="Times New Roman"/>
            </a:endParaRPr>
          </a:p>
          <a:p>
            <a:pPr marL="622300" marR="564515" indent="-609600">
              <a:lnSpc>
                <a:spcPct val="100000"/>
              </a:lnSpc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sourc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save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printe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(on batc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systems).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symbo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 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variables.</a:t>
            </a:r>
            <a:endParaRPr sz="2400">
              <a:latin typeface="Arial"/>
              <a:cs typeface="Arial"/>
            </a:endParaRPr>
          </a:p>
          <a:p>
            <a:pPr marL="622300" marR="695960" indent="-609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containin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floating-poin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constants used.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pars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tree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syntacti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 analysi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program.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Char char="•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stac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procedur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withi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compile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2806065">
              <a:lnSpc>
                <a:spcPct val="100000"/>
              </a:lnSpc>
            </a:pPr>
            <a:r>
              <a:rPr sz="3600" dirty="0"/>
              <a:t>Segmentation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48410" y="6597395"/>
            <a:ext cx="65703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90" dirty="0">
                <a:solidFill>
                  <a:srgbClr val="898989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nenbau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Moder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Operatin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g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Syste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s 3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(c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)</a:t>
            </a:r>
            <a:r>
              <a:rPr sz="1200" spc="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2008 Prentice-Hall, Inc.</a:t>
            </a:r>
            <a:r>
              <a:rPr sz="1200" spc="-6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All rights reserved. 0-13-</a:t>
            </a:r>
            <a:r>
              <a:rPr sz="1200" b="1" dirty="0">
                <a:solidFill>
                  <a:srgbClr val="898989"/>
                </a:solidFill>
                <a:latin typeface="Times New Roman"/>
                <a:cs typeface="Times New Roman"/>
              </a:rPr>
              <a:t>6006639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8076" y="224790"/>
            <a:ext cx="284734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584" y="5752338"/>
            <a:ext cx="8432165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8475" marR="5080" indent="-17564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Figur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3-31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one-dimensiona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growing tables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bum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anothe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906144">
              <a:lnSpc>
                <a:spcPct val="100000"/>
              </a:lnSpc>
              <a:spcBef>
                <a:spcPts val="890"/>
              </a:spcBef>
            </a:pPr>
            <a:r>
              <a:rPr sz="1200" spc="-90" dirty="0">
                <a:solidFill>
                  <a:srgbClr val="898989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nenbau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Moder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Operatin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g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Syste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s 3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(c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)</a:t>
            </a:r>
            <a:r>
              <a:rPr sz="1200" spc="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2008 Prentice-Hall, Inc.</a:t>
            </a:r>
            <a:r>
              <a:rPr sz="1200" spc="-6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All rights reserved. 0-13-</a:t>
            </a:r>
            <a:r>
              <a:rPr sz="1200" b="1" dirty="0">
                <a:solidFill>
                  <a:srgbClr val="898989"/>
                </a:solidFill>
                <a:latin typeface="Times New Roman"/>
                <a:cs typeface="Times New Roman"/>
              </a:rPr>
              <a:t>6006639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4905" y="903732"/>
            <a:ext cx="5238750" cy="4689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0494" rIns="0" bIns="0" rtlCol="0">
            <a:spAutoFit/>
          </a:bodyPr>
          <a:lstStyle/>
          <a:p>
            <a:pPr marL="2977515">
              <a:lnSpc>
                <a:spcPct val="100000"/>
              </a:lnSpc>
            </a:pPr>
            <a:r>
              <a:rPr spc="-10"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536" y="1710690"/>
            <a:ext cx="7142480" cy="403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Segmentatio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har char="–"/>
              <a:tabLst>
                <a:tab pos="266065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dea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12700" marR="918210">
              <a:lnSpc>
                <a:spcPct val="100000"/>
              </a:lnSpc>
              <a:buChar char="–"/>
              <a:tabLst>
                <a:tab pos="266065" algn="l"/>
              </a:tabLst>
            </a:pPr>
            <a:r>
              <a:rPr sz="2400" spc="-5" dirty="0">
                <a:latin typeface="Arial"/>
                <a:cs typeface="Arial"/>
              </a:rPr>
              <a:t>tw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dimensio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segmen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o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fset</a:t>
            </a:r>
            <a:endParaRPr sz="2400">
              <a:latin typeface="Arial"/>
              <a:cs typeface="Arial"/>
            </a:endParaRPr>
          </a:p>
          <a:p>
            <a:pPr marL="12700" marR="205740">
              <a:lnSpc>
                <a:spcPct val="100000"/>
              </a:lnSpc>
              <a:buChar char="–"/>
              <a:tabLst>
                <a:tab pos="266065" algn="l"/>
              </a:tabLst>
            </a:pPr>
            <a:r>
              <a:rPr sz="2400" spc="-5" dirty="0">
                <a:latin typeface="Arial"/>
                <a:cs typeface="Arial"/>
              </a:rPr>
              <a:t>divid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segments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Each segmen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a </a:t>
            </a:r>
            <a:r>
              <a:rPr sz="2400" spc="-5" dirty="0">
                <a:latin typeface="Arial"/>
                <a:cs typeface="Arial"/>
              </a:rPr>
              <a:t>logica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suc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code,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  <a:p>
            <a:pPr marL="265430" indent="-252729">
              <a:lnSpc>
                <a:spcPct val="100000"/>
              </a:lnSpc>
              <a:buChar char="–"/>
              <a:tabLst>
                <a:tab pos="266065" algn="l"/>
              </a:tabLst>
            </a:pPr>
            <a:r>
              <a:rPr sz="2400" spc="-5" dirty="0">
                <a:latin typeface="Arial"/>
                <a:cs typeface="Arial"/>
              </a:rPr>
              <a:t>segmen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variable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ofte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large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–"/>
              <a:tabLst>
                <a:tab pos="266065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egmen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show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mappin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logical addresse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physica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addresses.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2085">
              <a:lnSpc>
                <a:spcPct val="100000"/>
              </a:lnSpc>
            </a:pPr>
            <a:r>
              <a:rPr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290" y="5752338"/>
            <a:ext cx="8566150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4680" marR="5080" indent="-1872614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Figur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3-32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segmente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allow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 shrin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independentl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othe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tables.</a:t>
            </a:r>
            <a:endParaRPr sz="240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  <a:spcBef>
                <a:spcPts val="890"/>
              </a:spcBef>
            </a:pPr>
            <a:r>
              <a:rPr sz="1200" spc="-90" dirty="0">
                <a:solidFill>
                  <a:srgbClr val="898989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nenbau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Moder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Operatin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g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Syste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s 3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(c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)</a:t>
            </a:r>
            <a:r>
              <a:rPr sz="1200" spc="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2008 Prentice-Hall, Inc.</a:t>
            </a:r>
            <a:r>
              <a:rPr sz="1200" spc="-6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All rights reserved. 0-13-</a:t>
            </a:r>
            <a:r>
              <a:rPr sz="1200" b="1" dirty="0">
                <a:solidFill>
                  <a:srgbClr val="898989"/>
                </a:solidFill>
                <a:latin typeface="Times New Roman"/>
                <a:cs typeface="Times New Roman"/>
              </a:rPr>
              <a:t>6006639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576" y="957834"/>
            <a:ext cx="8375904" cy="454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9905"/>
            <a:ext cx="9170669" cy="1150827"/>
          </a:xfrm>
          <a:prstGeom prst="rect">
            <a:avLst/>
          </a:prstGeom>
        </p:spPr>
        <p:txBody>
          <a:bodyPr vert="horz" wrap="square" lIns="0" tIns="652017" rIns="0" bIns="0" rtlCol="0">
            <a:spAutoFit/>
          </a:bodyPr>
          <a:lstStyle/>
          <a:p>
            <a:pPr marL="1654810">
              <a:lnSpc>
                <a:spcPct val="100000"/>
              </a:lnSpc>
            </a:pPr>
            <a:r>
              <a:rPr spc="-10" dirty="0"/>
              <a:t>Memor</a:t>
            </a:r>
            <a:r>
              <a:rPr spc="-5" dirty="0"/>
              <a:t>y</a:t>
            </a:r>
            <a:r>
              <a:rPr spc="-195" dirty="0"/>
              <a:t> </a:t>
            </a:r>
            <a:r>
              <a:rPr lang="en-US" spc="-10" dirty="0"/>
              <a:t>Management with buddy System</a:t>
            </a:r>
            <a:endParaRPr spc="-10" dirty="0"/>
          </a:p>
        </p:txBody>
      </p:sp>
      <p:pic>
        <p:nvPicPr>
          <p:cNvPr id="1026" name="Picture 2" descr="C:\Users\kjsce\Desktop\buddysyste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40536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122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>
              <a:lnSpc>
                <a:spcPct val="100000"/>
              </a:lnSpc>
            </a:pPr>
            <a:r>
              <a:rPr dirty="0"/>
              <a:t>Implementation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Pure</a:t>
            </a:r>
            <a:r>
              <a:rPr spc="-15" dirty="0"/>
              <a:t> </a:t>
            </a:r>
            <a:r>
              <a:rPr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72" y="5987796"/>
            <a:ext cx="732790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Figur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3-33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Compariso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segmentation.</a:t>
            </a:r>
            <a:endParaRPr sz="2400">
              <a:latin typeface="Arial"/>
              <a:cs typeface="Arial"/>
            </a:endParaRPr>
          </a:p>
          <a:p>
            <a:pPr marR="65405" algn="ctr">
              <a:lnSpc>
                <a:spcPct val="100000"/>
              </a:lnSpc>
              <a:spcBef>
                <a:spcPts val="1920"/>
              </a:spcBef>
            </a:pPr>
            <a:r>
              <a:rPr sz="1200" spc="-90" dirty="0">
                <a:solidFill>
                  <a:srgbClr val="898989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nenbau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Moder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Operatin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g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Syste</a:t>
            </a:r>
            <a:r>
              <a:rPr sz="1200" spc="-15" dirty="0">
                <a:solidFill>
                  <a:srgbClr val="898989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s 3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, </a:t>
            </a:r>
            <a:r>
              <a:rPr sz="1200" spc="-5" dirty="0">
                <a:solidFill>
                  <a:srgbClr val="898989"/>
                </a:solidFill>
                <a:latin typeface="Times New Roman"/>
                <a:cs typeface="Times New Roman"/>
              </a:rPr>
              <a:t>(c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)</a:t>
            </a:r>
            <a:r>
              <a:rPr sz="1200" spc="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2008 Prentice-Hall, Inc.</a:t>
            </a:r>
            <a:r>
              <a:rPr sz="1200" spc="-6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All rights reserved. 0-13-</a:t>
            </a:r>
            <a:r>
              <a:rPr sz="1200" b="1" dirty="0">
                <a:solidFill>
                  <a:srgbClr val="898989"/>
                </a:solidFill>
                <a:latin typeface="Times New Roman"/>
                <a:cs typeface="Times New Roman"/>
              </a:rPr>
              <a:t>6006639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827" y="937260"/>
            <a:ext cx="5667755" cy="4972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29" y="9905"/>
            <a:ext cx="8435340" cy="492443"/>
          </a:xfrm>
        </p:spPr>
        <p:txBody>
          <a:bodyPr/>
          <a:lstStyle/>
          <a:p>
            <a:r>
              <a:rPr lang="en-US" dirty="0"/>
              <a:t>Difference between Paging And Segmentation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212823"/>
          <a:ext cx="8915400" cy="4225045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936">
                <a:tc>
                  <a:txBody>
                    <a:bodyPr/>
                    <a:lstStyle/>
                    <a:p>
                      <a:r>
                        <a:rPr lang="en-US" sz="1800" b="1" dirty="0"/>
                        <a:t>Paging 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Segmentation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915">
                <a:tc>
                  <a:txBody>
                    <a:bodyPr/>
                    <a:lstStyle/>
                    <a:p>
                      <a:r>
                        <a:rPr lang="en-US" sz="1800" dirty="0"/>
                        <a:t>A page is a contiguous range of memory addresses which is mapped to physical memory.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segment is an independent address space. Each segment has addresses in a range from 0 to maximum value.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06">
                <a:tc>
                  <a:txBody>
                    <a:bodyPr/>
                    <a:lstStyle/>
                    <a:p>
                      <a:r>
                        <a:rPr lang="en-US" sz="1800" dirty="0"/>
                        <a:t>It has only one linear address space.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has many address spaces.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06">
                <a:tc>
                  <a:txBody>
                    <a:bodyPr/>
                    <a:lstStyle/>
                    <a:p>
                      <a:r>
                        <a:rPr lang="en-US" sz="1800" dirty="0"/>
                        <a:t>Programmer does not know that it is implemented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Programmer knows that it is implemented.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106">
                <a:tc>
                  <a:txBody>
                    <a:bodyPr/>
                    <a:lstStyle/>
                    <a:p>
                      <a:r>
                        <a:rPr lang="en-US" sz="1800"/>
                        <a:t>Procedures and data cannot be separated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Procedures and data can be separated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106">
                <a:tc>
                  <a:txBody>
                    <a:bodyPr/>
                    <a:lstStyle/>
                    <a:p>
                      <a:r>
                        <a:rPr lang="en-US" sz="1800"/>
                        <a:t>Procedures cannot be shared between users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Procedures can be shared between users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808">
                <a:tc>
                  <a:txBody>
                    <a:bodyPr/>
                    <a:lstStyle/>
                    <a:p>
                      <a:r>
                        <a:rPr lang="en-US" sz="1800"/>
                        <a:t>Procedures and data cannot be protected separately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Procedures and data can be protected separately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106">
                <a:tc>
                  <a:txBody>
                    <a:bodyPr/>
                    <a:lstStyle/>
                    <a:p>
                      <a:r>
                        <a:rPr lang="en-US" sz="1800"/>
                        <a:t>Compilation cannot be done separately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Compilation can be done separately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6">
                <a:tc>
                  <a:txBody>
                    <a:bodyPr/>
                    <a:lstStyle/>
                    <a:p>
                      <a:r>
                        <a:rPr lang="en-US" sz="1800"/>
                        <a:t>A page is a physical unit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segment is a logical unit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404">
                <a:tc>
                  <a:txBody>
                    <a:bodyPr/>
                    <a:lstStyle/>
                    <a:p>
                      <a:r>
                        <a:rPr lang="en-US" sz="1800"/>
                        <a:t>A page is of fixed size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segment is of arbitrary size.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412240"/>
            <a:ext cx="7999730" cy="486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latin typeface="Arial"/>
                <a:cs typeface="Arial"/>
              </a:rPr>
              <a:t>Advantage</a:t>
            </a:r>
            <a:r>
              <a:rPr sz="2200" dirty="0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lang="en-US" sz="2200" dirty="0">
                <a:latin typeface="Arial"/>
                <a:cs typeface="Arial"/>
              </a:rPr>
              <a:t>It is fast because when a block size of 2k bytes is returned only the 2k list has to be searched to see if a merge is possible.</a:t>
            </a:r>
          </a:p>
          <a:p>
            <a:pPr marL="12700" marR="5080">
              <a:lnSpc>
                <a:spcPct val="100000"/>
              </a:lnSpc>
            </a:pP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Drawback:</a:t>
            </a:r>
          </a:p>
          <a:p>
            <a:pPr marL="3556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200" dirty="0">
                <a:latin typeface="Arial"/>
                <a:cs typeface="Arial"/>
              </a:rPr>
              <a:t>Low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memory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utilization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400" dirty="0"/>
              <a:t>All memory requests have to be rounded up to a power of two)</a:t>
            </a:r>
            <a:r>
              <a:rPr sz="2200" dirty="0">
                <a:latin typeface="Arial"/>
                <a:cs typeface="Arial"/>
              </a:rPr>
              <a:t>.</a:t>
            </a:r>
          </a:p>
          <a:p>
            <a:pPr marL="355600" marR="56134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200" dirty="0">
                <a:latin typeface="Arial"/>
                <a:cs typeface="Arial"/>
              </a:rPr>
              <a:t>Large internal fragmentation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(wasted memory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internal to the allocated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segments).</a:t>
            </a:r>
          </a:p>
          <a:p>
            <a:pPr marL="342900" indent="-342900">
              <a:lnSpc>
                <a:spcPct val="100000"/>
              </a:lnSpc>
              <a:spcBef>
                <a:spcPts val="53"/>
              </a:spcBef>
              <a:buFont typeface="Arial" pitchFamily="34" charset="0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200" dirty="0">
                <a:latin typeface="Arial"/>
                <a:cs typeface="Arial"/>
              </a:rPr>
              <a:t>External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fragmentation</a:t>
            </a:r>
            <a:r>
              <a:rPr lang="en-US" sz="2200" dirty="0">
                <a:latin typeface="Arial"/>
                <a:cs typeface="Arial"/>
              </a:rPr>
              <a:t>(checker boarding)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wasted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holes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between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segments.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76200" y="9905"/>
            <a:ext cx="9906000" cy="845359"/>
          </a:xfrm>
          <a:prstGeom prst="rect">
            <a:avLst/>
          </a:prstGeom>
        </p:spPr>
        <p:txBody>
          <a:bodyPr vert="horz" wrap="square" lIns="0" tIns="349503" rIns="0" bIns="0" rtlCol="0">
            <a:spAutoFit/>
          </a:bodyPr>
          <a:lstStyle/>
          <a:p>
            <a:pPr marL="1490980">
              <a:lnSpc>
                <a:spcPct val="100000"/>
              </a:lnSpc>
            </a:pPr>
            <a:r>
              <a:rPr lang="en-US" spc="-10" dirty="0"/>
              <a:t>Memor</a:t>
            </a:r>
            <a:r>
              <a:rPr lang="en-US" spc="-5" dirty="0"/>
              <a:t>y</a:t>
            </a:r>
            <a:r>
              <a:rPr lang="en-US" spc="-195" dirty="0"/>
              <a:t> </a:t>
            </a:r>
            <a:r>
              <a:rPr lang="en-US" spc="-10" dirty="0"/>
              <a:t>Management with buddy System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62000" y="1153160"/>
            <a:ext cx="7820025" cy="531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     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Keep multiple parts of programs in memory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Swapping is too slow (100 Mbytes/sec disk transfer rate=&gt;10 sec to swap out a 1 </a:t>
            </a:r>
            <a:r>
              <a:rPr lang="en-US" sz="2400" dirty="0" err="1">
                <a:latin typeface="Arial" charset="0"/>
              </a:rPr>
              <a:t>Gbyte</a:t>
            </a:r>
            <a:r>
              <a:rPr lang="en-US" sz="2400" dirty="0">
                <a:latin typeface="Arial" charset="0"/>
              </a:rPr>
              <a:t> program)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Overlays</a:t>
            </a:r>
            <a:r>
              <a:rPr lang="en-US" sz="2400" dirty="0">
                <a:latin typeface="Arial" charset="0"/>
              </a:rPr>
              <a:t>-programmer breaks program into pieces which are swapped in by overlay manager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Ancient idea-not really done		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Too hard to do</a:t>
            </a:r>
            <a:r>
              <a:rPr lang="en-US" sz="2400" dirty="0">
                <a:latin typeface="Arial" charset="0"/>
              </a:rPr>
              <a:t>-programmer has to break up program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Virtual Memory-the history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68267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8575"/>
            <a:ext cx="8350250" cy="84455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Transfer of a Paged Memory to </a:t>
            </a:r>
            <a:br>
              <a:rPr lang="en-US" sz="2800">
                <a:ea typeface="ＭＳ Ｐゴシック" pitchFamily="34" charset="-128"/>
              </a:rPr>
            </a:br>
            <a:r>
              <a:rPr lang="en-US" sz="2800">
                <a:ea typeface="ＭＳ Ｐゴシック" pitchFamily="34" charset="-128"/>
              </a:rPr>
              <a:t>Contiguous Disk Space</a:t>
            </a:r>
          </a:p>
        </p:txBody>
      </p:sp>
      <p:pic>
        <p:nvPicPr>
          <p:cNvPr id="8195" name="Picture 4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017588"/>
            <a:ext cx="56578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70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Demand Paging for Virtual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Less I/O needed</a:t>
            </a:r>
          </a:p>
          <a:p>
            <a:pPr lvl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More users supported</a:t>
            </a:r>
          </a:p>
          <a:p>
            <a:pPr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Check a page table entry when a page is needed</a:t>
            </a:r>
            <a:endParaRPr lang="en-US" sz="280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  <a:sym typeface="Symbol" pitchFamily="18" charset="2"/>
              </a:rPr>
              <a:t>not-in-memory  bring to memory</a:t>
            </a:r>
          </a:p>
        </p:txBody>
      </p:sp>
    </p:spTree>
    <p:extLst>
      <p:ext uri="{BB962C8B-B14F-4D97-AF65-F5344CB8AC3E}">
        <p14:creationId xmlns:p14="http://schemas.microsoft.com/office/powerpoint/2010/main" val="28157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Valid-Invalid Bit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939800"/>
            <a:ext cx="7780338" cy="5472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With each page table entry a valid–invalid bit is associated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(</a:t>
            </a:r>
            <a:r>
              <a:rPr lang="en-US" sz="2400" b="1">
                <a:solidFill>
                  <a:srgbClr val="FF0000"/>
                </a:solidFill>
                <a:ea typeface="ＭＳ Ｐゴシック" pitchFamily="34" charset="-128"/>
              </a:rPr>
              <a:t>v</a:t>
            </a:r>
            <a:r>
              <a:rPr lang="en-US" sz="2400"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  <a:sym typeface="Symbol" pitchFamily="18" charset="2"/>
              </a:rPr>
              <a:t> in-memory,</a:t>
            </a:r>
            <a:r>
              <a:rPr lang="en-US" sz="240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400" b="1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sz="2400">
                <a:ea typeface="ＭＳ Ｐゴシック" pitchFamily="34" charset="-128"/>
                <a:sym typeface="Symbol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  <a:sym typeface="Symbol" pitchFamily="18" charset="2"/>
              </a:rPr>
              <a:t>Initially valid–invalid bit is set to</a:t>
            </a:r>
            <a:r>
              <a:rPr lang="en-US" sz="2400" b="1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i </a:t>
            </a:r>
            <a:r>
              <a:rPr lang="en-US" sz="2400">
                <a:ea typeface="ＭＳ Ｐゴシック" pitchFamily="34" charset="-128"/>
                <a:sym typeface="Symbol" pitchFamily="18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  <a:sym typeface="Symbol" pitchFamily="18" charset="2"/>
              </a:rPr>
              <a:t>Not in memory  page fault</a:t>
            </a:r>
          </a:p>
        </p:txBody>
      </p:sp>
      <p:grpSp>
        <p:nvGrpSpPr>
          <p:cNvPr id="10244" name="Group 23"/>
          <p:cNvGrpSpPr>
            <a:grpSpLocks/>
          </p:cNvGrpSpPr>
          <p:nvPr/>
        </p:nvGrpSpPr>
        <p:grpSpPr bwMode="auto">
          <a:xfrm>
            <a:off x="4549775" y="2584450"/>
            <a:ext cx="4065588" cy="3987800"/>
            <a:chOff x="2901950" y="2398713"/>
            <a:chExt cx="2819400" cy="3276600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2951163" y="2724150"/>
              <a:ext cx="1878012" cy="2667000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>
              <a:off x="2901950" y="3008313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901950" y="3313113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2901950" y="3617913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>
              <a:off x="2901950" y="3922713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2901950" y="4227513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2901950" y="4784725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901950" y="5065713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4349750" y="2398713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endParaRP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427538" y="2674938"/>
              <a:ext cx="307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0000"/>
                  </a:solidFill>
                  <a:latin typeface="Helvetica" charset="0"/>
                </a:rPr>
                <a:t>v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4429125" y="2974975"/>
              <a:ext cx="307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0000"/>
                  </a:solidFill>
                  <a:latin typeface="Helvetica" charset="0"/>
                </a:rPr>
                <a:t>v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427538" y="3275013"/>
              <a:ext cx="307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0000"/>
                  </a:solidFill>
                  <a:latin typeface="Helvetica" charset="0"/>
                </a:rPr>
                <a:t>v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4429125" y="3603625"/>
              <a:ext cx="307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0000"/>
                  </a:solidFill>
                  <a:latin typeface="Helvetica" charset="0"/>
                </a:rPr>
                <a:t>v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4457700" y="3922713"/>
              <a:ext cx="247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0000"/>
                  </a:solidFill>
                  <a:latin typeface="Helvetica" charset="0"/>
                </a:rPr>
                <a:t>i</a:t>
              </a: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4457700" y="4760913"/>
              <a:ext cx="247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0000"/>
                  </a:solidFill>
                  <a:latin typeface="Helvetica" charset="0"/>
                </a:rPr>
                <a:t>i</a:t>
              </a: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4457700" y="5065713"/>
              <a:ext cx="247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0000"/>
                  </a:solidFill>
                  <a:latin typeface="Helvetica" charset="0"/>
                </a:rPr>
                <a:t>i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403600" y="4303713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charset="0"/>
                </a:rPr>
                <a:t>….</a:t>
              </a: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257550" y="2398713"/>
              <a:ext cx="8429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Helvetica" charset="0"/>
                </a:rPr>
                <a:t>Frame #</a:t>
              </a:r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4373563" y="2398713"/>
              <a:ext cx="13477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Helvetica" charset="0"/>
                </a:rPr>
                <a:t>valid-invalid bit</a:t>
              </a: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452813" y="5370513"/>
              <a:ext cx="10112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Helvetica" charset="0"/>
                </a:rPr>
                <a:t>page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90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2162</Words>
  <Application>Microsoft Office PowerPoint</Application>
  <PresentationFormat>On-screen Show (4:3)</PresentationFormat>
  <Paragraphs>359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Helvetica</vt:lpstr>
      <vt:lpstr>Monotype Sorts</vt:lpstr>
      <vt:lpstr>Times New Roman</vt:lpstr>
      <vt:lpstr>Verdana</vt:lpstr>
      <vt:lpstr>Webdings</vt:lpstr>
      <vt:lpstr>Office Theme</vt:lpstr>
      <vt:lpstr>os-8</vt:lpstr>
      <vt:lpstr>1_os-8</vt:lpstr>
      <vt:lpstr>Memory Allocation Algorithms</vt:lpstr>
      <vt:lpstr>Memory Allocation Algorithms</vt:lpstr>
      <vt:lpstr>Memory Management with buddy System</vt:lpstr>
      <vt:lpstr>Memory Management with buddy System</vt:lpstr>
      <vt:lpstr>Memory Management with buddy System</vt:lpstr>
      <vt:lpstr>PowerPoint Presentation</vt:lpstr>
      <vt:lpstr>Transfer of a Paged Memory to  Contiguous Disk Space</vt:lpstr>
      <vt:lpstr>Demand Paging for Virtual Memory</vt:lpstr>
      <vt:lpstr>Valid-Invalid Bit</vt:lpstr>
      <vt:lpstr>Page Table When Some Pages  Are Not in Main Memory</vt:lpstr>
      <vt:lpstr>Handling a Page Fault</vt:lpstr>
      <vt:lpstr>Page Fault (Cont.)</vt:lpstr>
      <vt:lpstr>Steps in Handling a Page Fault</vt:lpstr>
      <vt:lpstr>Performance of Demand Paging</vt:lpstr>
      <vt:lpstr>Demand Paging Performance Example</vt:lpstr>
      <vt:lpstr>Other Benefits</vt:lpstr>
      <vt:lpstr>Need For Page Replacement</vt:lpstr>
      <vt:lpstr>Page Replacement</vt:lpstr>
      <vt:lpstr>Page Replacement Algorithms</vt:lpstr>
      <vt:lpstr>Page Replacement Algorithms</vt:lpstr>
      <vt:lpstr>Page Replacement Algorithms</vt:lpstr>
      <vt:lpstr>Optimal Page Replacement Algorithm</vt:lpstr>
      <vt:lpstr>Optimal Page Replacement</vt:lpstr>
      <vt:lpstr>Not Recently Used Page Replacement Algorithm</vt:lpstr>
      <vt:lpstr>Not Recently Used Page Replacement Algorithm</vt:lpstr>
      <vt:lpstr>FIFO Page Replacement Algorithm</vt:lpstr>
      <vt:lpstr>FIFO Page Replacement</vt:lpstr>
      <vt:lpstr>First-In-First-Out (FIFO) Algorithm</vt:lpstr>
      <vt:lpstr>Belady's Anomaly</vt:lpstr>
      <vt:lpstr>Least Recently Used (LRU)</vt:lpstr>
      <vt:lpstr>Least Recently Used (LRU)</vt:lpstr>
      <vt:lpstr>LRU Page Replacement</vt:lpstr>
      <vt:lpstr>LRU Page Replacement</vt:lpstr>
      <vt:lpstr>LRU Algorithm Implementation</vt:lpstr>
      <vt:lpstr>Design Issues for Paging System</vt:lpstr>
      <vt:lpstr>Segmentation</vt:lpstr>
      <vt:lpstr>PowerPoint Presentation</vt:lpstr>
      <vt:lpstr>Segmentation</vt:lpstr>
      <vt:lpstr>Segmentation</vt:lpstr>
      <vt:lpstr>Implementation of Pure Segmentation</vt:lpstr>
      <vt:lpstr>Difference between Paging And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OPERATING SYSTEMS  Third Edition ANDREW S. TANENBAUM   Chapter 3 Memory Management</dc:title>
  <dc:creator>Steve Armstrong</dc:creator>
  <cp:lastModifiedBy>Dipti Pawade</cp:lastModifiedBy>
  <cp:revision>11</cp:revision>
  <dcterms:created xsi:type="dcterms:W3CDTF">2015-08-25T07:06:18Z</dcterms:created>
  <dcterms:modified xsi:type="dcterms:W3CDTF">2023-11-06T10:30:41Z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2010-10-25T00:00:00Z</vt:filetime>
  </property>
  <property fmtid="{D5CDD505-2E9C-101B-9397-08002B2CF9AE}" pid="3" name="Creator">
    <vt:lpwstr>Acrobat PDFMaker 8.1 for PowerPoint</vt:lpwstr>
  </property>
  <property fmtid="{D5CDD505-2E9C-101B-9397-08002B2CF9AE}" pid="4" name="LastSaved">
    <vt:filetime>2015-08-25T00:00:00Z</vt:filetime>
  </property>
</Properties>
</file>