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0" r:id="rId4"/>
    <p:sldId id="262" r:id="rId5"/>
    <p:sldId id="264" r:id="rId6"/>
    <p:sldId id="266" r:id="rId7"/>
    <p:sldId id="268" r:id="rId8"/>
    <p:sldId id="270" r:id="rId9"/>
    <p:sldId id="272" r:id="rId10"/>
    <p:sldId id="274" r:id="rId11"/>
    <p:sldId id="277" r:id="rId12"/>
    <p:sldId id="276" r:id="rId13"/>
    <p:sldId id="275"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Open Sauce" panose="020B0604020202020204" charset="0"/>
      <p:regular r:id="rId19"/>
    </p:embeddedFont>
    <p:embeddedFont>
      <p:font typeface="Open Sauce Bold" panose="020B0604020202020204" charset="0"/>
      <p:regular r:id="rId20"/>
    </p:embeddedFont>
    <p:embeddedFont>
      <p:font typeface="Open Sauce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4" autoAdjust="0"/>
    <p:restoredTop sz="94622" autoAdjust="0"/>
  </p:normalViewPr>
  <p:slideViewPr>
    <p:cSldViewPr>
      <p:cViewPr varScale="1">
        <p:scale>
          <a:sx n="52" d="100"/>
          <a:sy n="52" d="100"/>
        </p:scale>
        <p:origin x="3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9B5D"/>
        </a:solidFill>
        <a:effectLst/>
      </p:bgPr>
    </p:bg>
    <p:spTree>
      <p:nvGrpSpPr>
        <p:cNvPr id="1" name=""/>
        <p:cNvGrpSpPr/>
        <p:nvPr/>
      </p:nvGrpSpPr>
      <p:grpSpPr>
        <a:xfrm>
          <a:off x="0" y="0"/>
          <a:ext cx="0" cy="0"/>
          <a:chOff x="0" y="0"/>
          <a:chExt cx="0" cy="0"/>
        </a:xfrm>
      </p:grpSpPr>
      <p:sp>
        <p:nvSpPr>
          <p:cNvPr id="2" name="TextBox 2"/>
          <p:cNvSpPr txBox="1"/>
          <p:nvPr/>
        </p:nvSpPr>
        <p:spPr>
          <a:xfrm>
            <a:off x="1254777" y="1019175"/>
            <a:ext cx="9528177" cy="4886325"/>
          </a:xfrm>
          <a:prstGeom prst="rect">
            <a:avLst/>
          </a:prstGeom>
        </p:spPr>
        <p:txBody>
          <a:bodyPr lIns="0" tIns="0" rIns="0" bIns="0" rtlCol="0" anchor="t">
            <a:spAutoFit/>
          </a:bodyPr>
          <a:lstStyle/>
          <a:p>
            <a:pPr>
              <a:lnSpc>
                <a:spcPts val="9600"/>
              </a:lnSpc>
            </a:pPr>
            <a:r>
              <a:rPr lang="en-US" sz="8000">
                <a:solidFill>
                  <a:srgbClr val="FFFFFF"/>
                </a:solidFill>
                <a:latin typeface="Open Sauce"/>
              </a:rPr>
              <a:t>APPLICATION OF TURING MACHINE IN ARTIFICIAL INTELLIGENCE</a:t>
            </a:r>
          </a:p>
        </p:txBody>
      </p:sp>
      <p:sp>
        <p:nvSpPr>
          <p:cNvPr id="3" name="TextBox 3"/>
          <p:cNvSpPr txBox="1"/>
          <p:nvPr/>
        </p:nvSpPr>
        <p:spPr>
          <a:xfrm>
            <a:off x="1254777" y="7134225"/>
            <a:ext cx="9528177" cy="2124075"/>
          </a:xfrm>
          <a:prstGeom prst="rect">
            <a:avLst/>
          </a:prstGeom>
        </p:spPr>
        <p:txBody>
          <a:bodyPr lIns="0" tIns="0" rIns="0" bIns="0" rtlCol="0" anchor="t">
            <a:spAutoFit/>
          </a:bodyPr>
          <a:lstStyle/>
          <a:p>
            <a:pPr>
              <a:lnSpc>
                <a:spcPts val="4200"/>
              </a:lnSpc>
            </a:pPr>
            <a:r>
              <a:rPr lang="en-US" sz="3000">
                <a:solidFill>
                  <a:srgbClr val="B6FFDE"/>
                </a:solidFill>
                <a:latin typeface="Open Sauce"/>
              </a:rPr>
              <a:t>Made by:- </a:t>
            </a:r>
          </a:p>
          <a:p>
            <a:pPr>
              <a:lnSpc>
                <a:spcPts val="4200"/>
              </a:lnSpc>
            </a:pPr>
            <a:r>
              <a:rPr lang="en-US" sz="3000">
                <a:solidFill>
                  <a:srgbClr val="B6FFDE"/>
                </a:solidFill>
                <a:latin typeface="Open Sauce"/>
              </a:rPr>
              <a:t>16010421119 - Aarya Tiwari</a:t>
            </a:r>
          </a:p>
          <a:p>
            <a:pPr>
              <a:lnSpc>
                <a:spcPts val="4200"/>
              </a:lnSpc>
            </a:pPr>
            <a:r>
              <a:rPr lang="en-US" sz="3000">
                <a:solidFill>
                  <a:srgbClr val="B6FFDE"/>
                </a:solidFill>
                <a:latin typeface="Open Sauce"/>
              </a:rPr>
              <a:t>16010421120 - Sumit Tiwari</a:t>
            </a:r>
          </a:p>
          <a:p>
            <a:pPr>
              <a:lnSpc>
                <a:spcPts val="4200"/>
              </a:lnSpc>
            </a:pPr>
            <a:r>
              <a:rPr lang="en-US" sz="3000">
                <a:solidFill>
                  <a:srgbClr val="B6FFDE"/>
                </a:solidFill>
                <a:latin typeface="Open Sauce"/>
              </a:rPr>
              <a:t>16010421121 - Virinchi Tonge</a:t>
            </a:r>
          </a:p>
        </p:txBody>
      </p:sp>
      <p:sp>
        <p:nvSpPr>
          <p:cNvPr id="4" name="Freeform 4"/>
          <p:cNvSpPr/>
          <p:nvPr/>
        </p:nvSpPr>
        <p:spPr>
          <a:xfrm>
            <a:off x="131445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9B5D"/>
        </a:solidFill>
        <a:effectLst/>
      </p:bgPr>
    </p:bg>
    <p:spTree>
      <p:nvGrpSpPr>
        <p:cNvPr id="1" name=""/>
        <p:cNvGrpSpPr/>
        <p:nvPr/>
      </p:nvGrpSpPr>
      <p:grpSpPr>
        <a:xfrm>
          <a:off x="0" y="0"/>
          <a:ext cx="0" cy="0"/>
          <a:chOff x="0" y="0"/>
          <a:chExt cx="0" cy="0"/>
        </a:xfrm>
      </p:grpSpPr>
      <p:sp>
        <p:nvSpPr>
          <p:cNvPr id="2" name="Freeform 2"/>
          <p:cNvSpPr/>
          <p:nvPr/>
        </p:nvSpPr>
        <p:spPr>
          <a:xfrm>
            <a:off x="1028700" y="3981892"/>
            <a:ext cx="7761223" cy="5904262"/>
          </a:xfrm>
          <a:custGeom>
            <a:avLst/>
            <a:gdLst/>
            <a:ahLst/>
            <a:cxnLst/>
            <a:rect l="l" t="t" r="r" b="b"/>
            <a:pathLst>
              <a:path w="7761223" h="5904262">
                <a:moveTo>
                  <a:pt x="0" y="0"/>
                </a:moveTo>
                <a:lnTo>
                  <a:pt x="7761223" y="0"/>
                </a:lnTo>
                <a:lnTo>
                  <a:pt x="7761223" y="5904262"/>
                </a:lnTo>
                <a:lnTo>
                  <a:pt x="0" y="5904262"/>
                </a:lnTo>
                <a:lnTo>
                  <a:pt x="0" y="0"/>
                </a:lnTo>
                <a:close/>
              </a:path>
            </a:pathLst>
          </a:custGeom>
          <a:blipFill>
            <a:blip r:embed="rId2"/>
            <a:stretch>
              <a:fillRect r="-1431"/>
            </a:stretch>
          </a:blipFill>
        </p:spPr>
        <p:txBody>
          <a:bodyPr/>
          <a:lstStyle/>
          <a:p>
            <a:endParaRPr lang="en-IN"/>
          </a:p>
        </p:txBody>
      </p:sp>
      <p:sp>
        <p:nvSpPr>
          <p:cNvPr id="3" name="TextBox 3"/>
          <p:cNvSpPr txBox="1"/>
          <p:nvPr/>
        </p:nvSpPr>
        <p:spPr>
          <a:xfrm>
            <a:off x="1028700" y="1019175"/>
            <a:ext cx="8115300" cy="2442681"/>
          </a:xfrm>
          <a:prstGeom prst="rect">
            <a:avLst/>
          </a:prstGeom>
        </p:spPr>
        <p:txBody>
          <a:bodyPr lIns="0" tIns="0" rIns="0" bIns="0" rtlCol="0" anchor="t">
            <a:spAutoFit/>
          </a:bodyPr>
          <a:lstStyle/>
          <a:p>
            <a:pPr marL="0" lvl="0" indent="0">
              <a:lnSpc>
                <a:spcPts val="9600"/>
              </a:lnSpc>
            </a:pPr>
            <a:r>
              <a:rPr lang="en-US" sz="8000">
                <a:solidFill>
                  <a:srgbClr val="FFFFFF"/>
                </a:solidFill>
                <a:latin typeface="Open Sauce"/>
              </a:rPr>
              <a:t>Advantages of Turing Machine. </a:t>
            </a:r>
          </a:p>
        </p:txBody>
      </p:sp>
      <p:sp>
        <p:nvSpPr>
          <p:cNvPr id="4" name="TextBox 4"/>
          <p:cNvSpPr txBox="1"/>
          <p:nvPr/>
        </p:nvSpPr>
        <p:spPr>
          <a:xfrm>
            <a:off x="10154922" y="2876116"/>
            <a:ext cx="7104378"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Theoretical Foundation</a:t>
            </a:r>
          </a:p>
        </p:txBody>
      </p:sp>
      <p:sp>
        <p:nvSpPr>
          <p:cNvPr id="5" name="TextBox 5"/>
          <p:cNvSpPr txBox="1"/>
          <p:nvPr/>
        </p:nvSpPr>
        <p:spPr>
          <a:xfrm>
            <a:off x="10154922" y="4285816"/>
            <a:ext cx="7104378"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Universality</a:t>
            </a:r>
          </a:p>
        </p:txBody>
      </p:sp>
      <p:sp>
        <p:nvSpPr>
          <p:cNvPr id="6" name="TextBox 6"/>
          <p:cNvSpPr txBox="1"/>
          <p:nvPr/>
        </p:nvSpPr>
        <p:spPr>
          <a:xfrm>
            <a:off x="10154922" y="5695516"/>
            <a:ext cx="7104378"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Simplicity</a:t>
            </a:r>
          </a:p>
        </p:txBody>
      </p:sp>
      <p:sp>
        <p:nvSpPr>
          <p:cNvPr id="7" name="TextBox 7"/>
          <p:cNvSpPr txBox="1"/>
          <p:nvPr/>
        </p:nvSpPr>
        <p:spPr>
          <a:xfrm>
            <a:off x="10154922" y="7105216"/>
            <a:ext cx="7104378"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Generalization</a:t>
            </a:r>
          </a:p>
        </p:txBody>
      </p:sp>
      <p:sp>
        <p:nvSpPr>
          <p:cNvPr id="8" name="TextBox 8"/>
          <p:cNvSpPr txBox="1"/>
          <p:nvPr/>
        </p:nvSpPr>
        <p:spPr>
          <a:xfrm>
            <a:off x="10154922" y="8513670"/>
            <a:ext cx="7104378" cy="1028700"/>
          </a:xfrm>
          <a:prstGeom prst="rect">
            <a:avLst/>
          </a:prstGeom>
        </p:spPr>
        <p:txBody>
          <a:bodyPr lIns="0" tIns="0" rIns="0" bIns="0" rtlCol="0" anchor="t">
            <a:spAutoFit/>
          </a:bodyPr>
          <a:lstStyle/>
          <a:p>
            <a:pPr>
              <a:lnSpc>
                <a:spcPts val="4110"/>
              </a:lnSpc>
            </a:pPr>
            <a:r>
              <a:rPr lang="en-US" sz="3425" spc="34">
                <a:solidFill>
                  <a:srgbClr val="FFFFFF"/>
                </a:solidFill>
                <a:latin typeface="Open Sauce Bold"/>
              </a:rPr>
              <a:t>Theoretical Analysis</a:t>
            </a:r>
          </a:p>
          <a:p>
            <a:pPr marL="0" lvl="0" indent="0" algn="l">
              <a:lnSpc>
                <a:spcPts val="4110"/>
              </a:lnSpc>
            </a:pPr>
            <a:endParaRPr lang="en-US" sz="3425" spc="34">
              <a:solidFill>
                <a:srgbClr val="FFFFFF"/>
              </a:solidFill>
              <a:latin typeface="Open Sauce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9B5D"/>
        </a:solidFill>
        <a:effectLst/>
      </p:bgPr>
    </p:bg>
    <p:spTree>
      <p:nvGrpSpPr>
        <p:cNvPr id="1" name=""/>
        <p:cNvGrpSpPr/>
        <p:nvPr/>
      </p:nvGrpSpPr>
      <p:grpSpPr>
        <a:xfrm>
          <a:off x="0" y="0"/>
          <a:ext cx="0" cy="0"/>
          <a:chOff x="0" y="0"/>
          <a:chExt cx="0" cy="0"/>
        </a:xfrm>
      </p:grpSpPr>
      <p:sp>
        <p:nvSpPr>
          <p:cNvPr id="3" name="TextBox 3"/>
          <p:cNvSpPr txBox="1"/>
          <p:nvPr/>
        </p:nvSpPr>
        <p:spPr>
          <a:xfrm>
            <a:off x="1028700" y="1019175"/>
            <a:ext cx="8115300" cy="1231106"/>
          </a:xfrm>
          <a:prstGeom prst="rect">
            <a:avLst/>
          </a:prstGeom>
        </p:spPr>
        <p:txBody>
          <a:bodyPr lIns="0" tIns="0" rIns="0" bIns="0" rtlCol="0" anchor="t">
            <a:spAutoFit/>
          </a:bodyPr>
          <a:lstStyle/>
          <a:p>
            <a:pPr marL="0" lvl="0" indent="0">
              <a:lnSpc>
                <a:spcPts val="9600"/>
              </a:lnSpc>
            </a:pPr>
            <a:r>
              <a:rPr lang="en-US" sz="8000" dirty="0">
                <a:solidFill>
                  <a:srgbClr val="FFFFFF"/>
                </a:solidFill>
                <a:latin typeface="Open Sauce"/>
              </a:rPr>
              <a:t>Conclusion</a:t>
            </a:r>
          </a:p>
        </p:txBody>
      </p:sp>
      <p:sp>
        <p:nvSpPr>
          <p:cNvPr id="4" name="TextBox 4"/>
          <p:cNvSpPr txBox="1"/>
          <p:nvPr/>
        </p:nvSpPr>
        <p:spPr>
          <a:xfrm>
            <a:off x="1028700" y="4305300"/>
            <a:ext cx="15654184" cy="2103140"/>
          </a:xfrm>
          <a:prstGeom prst="rect">
            <a:avLst/>
          </a:prstGeom>
        </p:spPr>
        <p:txBody>
          <a:bodyPr wrap="square" lIns="0" tIns="0" rIns="0" bIns="0" rtlCol="0" anchor="t">
            <a:spAutoFit/>
          </a:bodyPr>
          <a:lstStyle/>
          <a:p>
            <a:pPr marL="0" lvl="0" indent="0" algn="l">
              <a:lnSpc>
                <a:spcPts val="4110"/>
              </a:lnSpc>
            </a:pPr>
            <a:r>
              <a:rPr lang="en-US" sz="3600" b="0" i="0" dirty="0">
                <a:solidFill>
                  <a:srgbClr val="D1D5DB"/>
                </a:solidFill>
                <a:effectLst/>
                <a:latin typeface="Open Sauce Bold" panose="020B0604020202020204" charset="0"/>
              </a:rPr>
              <a:t>In conclusion, while Turing machines are not directly applied in the practical implementation of artificial intelligence (AI) systems, they serve as a crucial theoretical foundation and conceptual tool for understanding the capabilities and limitations of AI. </a:t>
            </a:r>
            <a:endParaRPr lang="en-US" sz="3425" spc="34" dirty="0">
              <a:solidFill>
                <a:srgbClr val="FFFFFF"/>
              </a:solidFill>
              <a:latin typeface="Open Sauce Bold" panose="020B0604020202020204" charset="0"/>
            </a:endParaRPr>
          </a:p>
        </p:txBody>
      </p:sp>
    </p:spTree>
    <p:extLst>
      <p:ext uri="{BB962C8B-B14F-4D97-AF65-F5344CB8AC3E}">
        <p14:creationId xmlns:p14="http://schemas.microsoft.com/office/powerpoint/2010/main" val="1013278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9B5D"/>
        </a:solidFill>
        <a:effectLst/>
      </p:bgPr>
    </p:bg>
    <p:spTree>
      <p:nvGrpSpPr>
        <p:cNvPr id="1" name=""/>
        <p:cNvGrpSpPr/>
        <p:nvPr/>
      </p:nvGrpSpPr>
      <p:grpSpPr>
        <a:xfrm>
          <a:off x="0" y="0"/>
          <a:ext cx="0" cy="0"/>
          <a:chOff x="0" y="0"/>
          <a:chExt cx="0" cy="0"/>
        </a:xfrm>
      </p:grpSpPr>
      <p:sp>
        <p:nvSpPr>
          <p:cNvPr id="3" name="TextBox 3"/>
          <p:cNvSpPr txBox="1"/>
          <p:nvPr/>
        </p:nvSpPr>
        <p:spPr>
          <a:xfrm>
            <a:off x="1028700" y="1019175"/>
            <a:ext cx="8115300" cy="1231106"/>
          </a:xfrm>
          <a:prstGeom prst="rect">
            <a:avLst/>
          </a:prstGeom>
        </p:spPr>
        <p:txBody>
          <a:bodyPr lIns="0" tIns="0" rIns="0" bIns="0" rtlCol="0" anchor="t">
            <a:spAutoFit/>
          </a:bodyPr>
          <a:lstStyle/>
          <a:p>
            <a:pPr marL="0" lvl="0" indent="0">
              <a:lnSpc>
                <a:spcPts val="9600"/>
              </a:lnSpc>
            </a:pPr>
            <a:r>
              <a:rPr lang="en-US" sz="8000" dirty="0">
                <a:solidFill>
                  <a:srgbClr val="FFFFFF"/>
                </a:solidFill>
                <a:latin typeface="Open Sauce"/>
              </a:rPr>
              <a:t>References</a:t>
            </a:r>
          </a:p>
        </p:txBody>
      </p:sp>
      <p:sp>
        <p:nvSpPr>
          <p:cNvPr id="4" name="TextBox 4"/>
          <p:cNvSpPr txBox="1"/>
          <p:nvPr/>
        </p:nvSpPr>
        <p:spPr>
          <a:xfrm>
            <a:off x="1028700" y="2923684"/>
            <a:ext cx="16230600" cy="1577355"/>
          </a:xfrm>
          <a:prstGeom prst="rect">
            <a:avLst/>
          </a:prstGeom>
        </p:spPr>
        <p:txBody>
          <a:bodyPr wrap="square" lIns="0" tIns="0" rIns="0" bIns="0" rtlCol="0" anchor="t">
            <a:spAutoFit/>
          </a:bodyPr>
          <a:lstStyle/>
          <a:p>
            <a:pPr marL="0" lvl="0" indent="0" algn="l">
              <a:lnSpc>
                <a:spcPts val="4110"/>
              </a:lnSpc>
            </a:pPr>
            <a:r>
              <a:rPr lang="en-US" sz="3425" spc="34" dirty="0">
                <a:solidFill>
                  <a:srgbClr val="FFFFFF"/>
                </a:solidFill>
                <a:latin typeface="Open Sauce Bold"/>
              </a:rPr>
              <a:t>https://plato.stanford.edu/entries/turing-machine/#:~:text=Turing%20machines%2C%20first%20described%20by,the%20computing%20of%20real%20numbers.</a:t>
            </a:r>
          </a:p>
        </p:txBody>
      </p:sp>
      <p:sp>
        <p:nvSpPr>
          <p:cNvPr id="11" name="TextBox 4">
            <a:extLst>
              <a:ext uri="{FF2B5EF4-FFF2-40B4-BE49-F238E27FC236}">
                <a16:creationId xmlns:a16="http://schemas.microsoft.com/office/drawing/2014/main" id="{5E7645F4-0D97-25C1-5A55-D91A23A4E86A}"/>
              </a:ext>
            </a:extLst>
          </p:cNvPr>
          <p:cNvSpPr txBox="1"/>
          <p:nvPr/>
        </p:nvSpPr>
        <p:spPr>
          <a:xfrm>
            <a:off x="1028700" y="5142271"/>
            <a:ext cx="16230600" cy="1577355"/>
          </a:xfrm>
          <a:prstGeom prst="rect">
            <a:avLst/>
          </a:prstGeom>
        </p:spPr>
        <p:txBody>
          <a:bodyPr wrap="square" lIns="0" tIns="0" rIns="0" bIns="0" rtlCol="0" anchor="t">
            <a:spAutoFit/>
          </a:bodyPr>
          <a:lstStyle/>
          <a:p>
            <a:pPr marL="0" lvl="0" indent="0" algn="l">
              <a:lnSpc>
                <a:spcPts val="4110"/>
              </a:lnSpc>
            </a:pPr>
            <a:r>
              <a:rPr lang="en-US" sz="3425" spc="34" dirty="0">
                <a:solidFill>
                  <a:srgbClr val="FFFFFF"/>
                </a:solidFill>
                <a:latin typeface="Open Sauce Bold"/>
              </a:rPr>
              <a:t>https://brilliant.org/wiki/turing-machines/#:~:text=A%20Turing%20machine%20is%20an,that%20we%20simply%20cannot%20solve%3F</a:t>
            </a:r>
          </a:p>
        </p:txBody>
      </p:sp>
      <p:sp>
        <p:nvSpPr>
          <p:cNvPr id="12" name="TextBox 4">
            <a:extLst>
              <a:ext uri="{FF2B5EF4-FFF2-40B4-BE49-F238E27FC236}">
                <a16:creationId xmlns:a16="http://schemas.microsoft.com/office/drawing/2014/main" id="{01BB428C-516B-C088-D9C8-9EECBCD79ABF}"/>
              </a:ext>
            </a:extLst>
          </p:cNvPr>
          <p:cNvSpPr txBox="1"/>
          <p:nvPr/>
        </p:nvSpPr>
        <p:spPr>
          <a:xfrm>
            <a:off x="1028700" y="7581900"/>
            <a:ext cx="16230600" cy="525785"/>
          </a:xfrm>
          <a:prstGeom prst="rect">
            <a:avLst/>
          </a:prstGeom>
        </p:spPr>
        <p:txBody>
          <a:bodyPr wrap="square" lIns="0" tIns="0" rIns="0" bIns="0" rtlCol="0" anchor="t">
            <a:spAutoFit/>
          </a:bodyPr>
          <a:lstStyle/>
          <a:p>
            <a:pPr marL="0" lvl="0" indent="0" algn="l">
              <a:lnSpc>
                <a:spcPts val="4110"/>
              </a:lnSpc>
            </a:pPr>
            <a:r>
              <a:rPr lang="en-US" sz="3425" spc="34" dirty="0">
                <a:solidFill>
                  <a:srgbClr val="FFFFFF"/>
                </a:solidFill>
                <a:latin typeface="Open Sauce Bold"/>
              </a:rPr>
              <a:t>https://www.section.io/engineering-education/turing-test-in-ai/</a:t>
            </a:r>
          </a:p>
        </p:txBody>
      </p:sp>
    </p:spTree>
    <p:extLst>
      <p:ext uri="{BB962C8B-B14F-4D97-AF65-F5344CB8AC3E}">
        <p14:creationId xmlns:p14="http://schemas.microsoft.com/office/powerpoint/2010/main" val="3663573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9B5D"/>
        </a:solidFill>
        <a:effectLst/>
      </p:bgPr>
    </p:bg>
    <p:spTree>
      <p:nvGrpSpPr>
        <p:cNvPr id="1" name=""/>
        <p:cNvGrpSpPr/>
        <p:nvPr/>
      </p:nvGrpSpPr>
      <p:grpSpPr>
        <a:xfrm>
          <a:off x="0" y="0"/>
          <a:ext cx="0" cy="0"/>
          <a:chOff x="0" y="0"/>
          <a:chExt cx="0" cy="0"/>
        </a:xfrm>
      </p:grpSpPr>
      <p:sp>
        <p:nvSpPr>
          <p:cNvPr id="2" name="TextBox 2"/>
          <p:cNvSpPr txBox="1"/>
          <p:nvPr/>
        </p:nvSpPr>
        <p:spPr>
          <a:xfrm>
            <a:off x="1028700" y="4200525"/>
            <a:ext cx="9528177" cy="1885950"/>
          </a:xfrm>
          <a:prstGeom prst="rect">
            <a:avLst/>
          </a:prstGeom>
        </p:spPr>
        <p:txBody>
          <a:bodyPr lIns="0" tIns="0" rIns="0" bIns="0" rtlCol="0" anchor="t">
            <a:spAutoFit/>
          </a:bodyPr>
          <a:lstStyle/>
          <a:p>
            <a:pPr>
              <a:lnSpc>
                <a:spcPts val="14910"/>
              </a:lnSpc>
            </a:pPr>
            <a:r>
              <a:rPr lang="en-US" sz="12425">
                <a:solidFill>
                  <a:srgbClr val="FFFFFF"/>
                </a:solidFill>
                <a:latin typeface="Open Sauce"/>
              </a:rPr>
              <a:t>THANK YOU</a:t>
            </a:r>
          </a:p>
        </p:txBody>
      </p:sp>
      <p:sp>
        <p:nvSpPr>
          <p:cNvPr id="3" name="Freeform 3"/>
          <p:cNvSpPr/>
          <p:nvPr/>
        </p:nvSpPr>
        <p:spPr>
          <a:xfrm>
            <a:off x="131445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801986" cy="10287000"/>
          </a:xfrm>
          <a:prstGeom prst="rect">
            <a:avLst/>
          </a:prstGeom>
          <a:solidFill>
            <a:srgbClr val="B6FFDE"/>
          </a:solidFill>
        </p:spPr>
        <p:txBody>
          <a:bodyPr/>
          <a:lstStyle/>
          <a:p>
            <a:endParaRPr lang="en-IN"/>
          </a:p>
        </p:txBody>
      </p:sp>
      <p:sp>
        <p:nvSpPr>
          <p:cNvPr id="3" name="TextBox 3"/>
          <p:cNvSpPr txBox="1"/>
          <p:nvPr/>
        </p:nvSpPr>
        <p:spPr>
          <a:xfrm>
            <a:off x="370229" y="3086100"/>
            <a:ext cx="4955747" cy="3771900"/>
          </a:xfrm>
          <a:prstGeom prst="rect">
            <a:avLst/>
          </a:prstGeom>
        </p:spPr>
        <p:txBody>
          <a:bodyPr lIns="0" tIns="0" rIns="0" bIns="0" rtlCol="0" anchor="t">
            <a:spAutoFit/>
          </a:bodyPr>
          <a:lstStyle/>
          <a:p>
            <a:pPr marL="0" lvl="0" indent="0">
              <a:lnSpc>
                <a:spcPts val="7440"/>
              </a:lnSpc>
            </a:pPr>
            <a:r>
              <a:rPr lang="en-US" sz="6200" dirty="0">
                <a:solidFill>
                  <a:srgbClr val="129B5D"/>
                </a:solidFill>
                <a:latin typeface="Open Sauce"/>
              </a:rPr>
              <a:t>Points we will cover in this presentation</a:t>
            </a:r>
          </a:p>
        </p:txBody>
      </p:sp>
      <p:sp>
        <p:nvSpPr>
          <p:cNvPr id="4" name="TextBox 4"/>
          <p:cNvSpPr txBox="1"/>
          <p:nvPr/>
        </p:nvSpPr>
        <p:spPr>
          <a:xfrm>
            <a:off x="8525022" y="2201022"/>
            <a:ext cx="8495028" cy="514350"/>
          </a:xfrm>
          <a:prstGeom prst="rect">
            <a:avLst/>
          </a:prstGeom>
        </p:spPr>
        <p:txBody>
          <a:bodyPr lIns="0" tIns="0" rIns="0" bIns="0" rtlCol="0" anchor="t">
            <a:spAutoFit/>
          </a:bodyPr>
          <a:lstStyle/>
          <a:p>
            <a:pPr marL="0" lvl="0" indent="0">
              <a:lnSpc>
                <a:spcPts val="4110"/>
              </a:lnSpc>
            </a:pPr>
            <a:r>
              <a:rPr lang="en-US" sz="3425" spc="34">
                <a:solidFill>
                  <a:srgbClr val="129B5D"/>
                </a:solidFill>
                <a:latin typeface="Open Sauce Bold"/>
              </a:rPr>
              <a:t>What is Turing Machine?</a:t>
            </a:r>
          </a:p>
        </p:txBody>
      </p:sp>
      <p:sp>
        <p:nvSpPr>
          <p:cNvPr id="5" name="TextBox 5"/>
          <p:cNvSpPr txBox="1"/>
          <p:nvPr/>
        </p:nvSpPr>
        <p:spPr>
          <a:xfrm>
            <a:off x="7397028" y="2229597"/>
            <a:ext cx="683079" cy="514350"/>
          </a:xfrm>
          <a:prstGeom prst="rect">
            <a:avLst/>
          </a:prstGeom>
        </p:spPr>
        <p:txBody>
          <a:bodyPr lIns="0" tIns="0" rIns="0" bIns="0" rtlCol="0" anchor="t">
            <a:spAutoFit/>
          </a:bodyPr>
          <a:lstStyle/>
          <a:p>
            <a:pPr marL="0" lvl="0" indent="0">
              <a:lnSpc>
                <a:spcPts val="4110"/>
              </a:lnSpc>
            </a:pPr>
            <a:r>
              <a:rPr lang="en-US" sz="3425">
                <a:solidFill>
                  <a:srgbClr val="129B5D"/>
                </a:solidFill>
                <a:latin typeface="Open Sauce Bold"/>
              </a:rPr>
              <a:t>01</a:t>
            </a:r>
          </a:p>
        </p:txBody>
      </p:sp>
      <p:sp>
        <p:nvSpPr>
          <p:cNvPr id="6" name="TextBox 6"/>
          <p:cNvSpPr txBox="1"/>
          <p:nvPr/>
        </p:nvSpPr>
        <p:spPr>
          <a:xfrm>
            <a:off x="8525022" y="3894978"/>
            <a:ext cx="8495028" cy="514350"/>
          </a:xfrm>
          <a:prstGeom prst="rect">
            <a:avLst/>
          </a:prstGeom>
        </p:spPr>
        <p:txBody>
          <a:bodyPr lIns="0" tIns="0" rIns="0" bIns="0" rtlCol="0" anchor="t">
            <a:spAutoFit/>
          </a:bodyPr>
          <a:lstStyle/>
          <a:p>
            <a:pPr marL="0" lvl="0" indent="0">
              <a:lnSpc>
                <a:spcPts val="4110"/>
              </a:lnSpc>
            </a:pPr>
            <a:r>
              <a:rPr lang="en-US" sz="3425" spc="34">
                <a:solidFill>
                  <a:srgbClr val="129B5D"/>
                </a:solidFill>
                <a:latin typeface="Open Sauce Bold"/>
              </a:rPr>
              <a:t>How does a Turing Machine work?</a:t>
            </a:r>
          </a:p>
        </p:txBody>
      </p:sp>
      <p:sp>
        <p:nvSpPr>
          <p:cNvPr id="7" name="TextBox 7"/>
          <p:cNvSpPr txBox="1"/>
          <p:nvPr/>
        </p:nvSpPr>
        <p:spPr>
          <a:xfrm>
            <a:off x="7397028" y="3894978"/>
            <a:ext cx="683079" cy="514350"/>
          </a:xfrm>
          <a:prstGeom prst="rect">
            <a:avLst/>
          </a:prstGeom>
        </p:spPr>
        <p:txBody>
          <a:bodyPr lIns="0" tIns="0" rIns="0" bIns="0" rtlCol="0" anchor="t">
            <a:spAutoFit/>
          </a:bodyPr>
          <a:lstStyle/>
          <a:p>
            <a:pPr marL="0" lvl="0" indent="0">
              <a:lnSpc>
                <a:spcPts val="4110"/>
              </a:lnSpc>
            </a:pPr>
            <a:r>
              <a:rPr lang="en-US" sz="3425">
                <a:solidFill>
                  <a:srgbClr val="129B5D"/>
                </a:solidFill>
                <a:latin typeface="Open Sauce Bold"/>
              </a:rPr>
              <a:t>02</a:t>
            </a:r>
          </a:p>
        </p:txBody>
      </p:sp>
      <p:sp>
        <p:nvSpPr>
          <p:cNvPr id="8" name="TextBox 8"/>
          <p:cNvSpPr txBox="1"/>
          <p:nvPr/>
        </p:nvSpPr>
        <p:spPr>
          <a:xfrm>
            <a:off x="8525022" y="5523753"/>
            <a:ext cx="8495028" cy="1051570"/>
          </a:xfrm>
          <a:prstGeom prst="rect">
            <a:avLst/>
          </a:prstGeom>
        </p:spPr>
        <p:txBody>
          <a:bodyPr lIns="0" tIns="0" rIns="0" bIns="0" rtlCol="0" anchor="t">
            <a:spAutoFit/>
          </a:bodyPr>
          <a:lstStyle/>
          <a:p>
            <a:pPr marL="0" lvl="0" indent="0">
              <a:lnSpc>
                <a:spcPts val="4110"/>
              </a:lnSpc>
            </a:pPr>
            <a:r>
              <a:rPr lang="en-US" sz="3425" spc="34" dirty="0">
                <a:solidFill>
                  <a:srgbClr val="129B5D"/>
                </a:solidFill>
                <a:latin typeface="Open Sauce Bold"/>
              </a:rPr>
              <a:t>Some Applications of Turing Machine</a:t>
            </a:r>
          </a:p>
          <a:p>
            <a:pPr marL="0" lvl="0" indent="0">
              <a:lnSpc>
                <a:spcPts val="4110"/>
              </a:lnSpc>
            </a:pPr>
            <a:r>
              <a:rPr lang="en-US" sz="3425" spc="34" dirty="0">
                <a:solidFill>
                  <a:srgbClr val="129B5D"/>
                </a:solidFill>
                <a:latin typeface="Open Sauce Bold"/>
              </a:rPr>
              <a:t>In Artificial Intelligence</a:t>
            </a:r>
          </a:p>
        </p:txBody>
      </p:sp>
      <p:sp>
        <p:nvSpPr>
          <p:cNvPr id="9" name="TextBox 9"/>
          <p:cNvSpPr txBox="1"/>
          <p:nvPr/>
        </p:nvSpPr>
        <p:spPr>
          <a:xfrm>
            <a:off x="7397028" y="5561853"/>
            <a:ext cx="683079" cy="514350"/>
          </a:xfrm>
          <a:prstGeom prst="rect">
            <a:avLst/>
          </a:prstGeom>
        </p:spPr>
        <p:txBody>
          <a:bodyPr lIns="0" tIns="0" rIns="0" bIns="0" rtlCol="0" anchor="t">
            <a:spAutoFit/>
          </a:bodyPr>
          <a:lstStyle/>
          <a:p>
            <a:pPr marL="0" lvl="0" indent="0">
              <a:lnSpc>
                <a:spcPts val="4110"/>
              </a:lnSpc>
            </a:pPr>
            <a:r>
              <a:rPr lang="en-US" sz="3425">
                <a:solidFill>
                  <a:srgbClr val="129B5D"/>
                </a:solidFill>
                <a:latin typeface="Open Sauce Bold"/>
              </a:rPr>
              <a:t>03</a:t>
            </a:r>
          </a:p>
        </p:txBody>
      </p:sp>
      <p:sp>
        <p:nvSpPr>
          <p:cNvPr id="10" name="TextBox 10"/>
          <p:cNvSpPr txBox="1"/>
          <p:nvPr/>
        </p:nvSpPr>
        <p:spPr>
          <a:xfrm>
            <a:off x="8525022" y="7228728"/>
            <a:ext cx="8495028" cy="514350"/>
          </a:xfrm>
          <a:prstGeom prst="rect">
            <a:avLst/>
          </a:prstGeom>
        </p:spPr>
        <p:txBody>
          <a:bodyPr lIns="0" tIns="0" rIns="0" bIns="0" rtlCol="0" anchor="t">
            <a:spAutoFit/>
          </a:bodyPr>
          <a:lstStyle/>
          <a:p>
            <a:pPr marL="0" lvl="0" indent="0">
              <a:lnSpc>
                <a:spcPts val="4110"/>
              </a:lnSpc>
            </a:pPr>
            <a:r>
              <a:rPr lang="en-US" sz="3425" spc="34">
                <a:solidFill>
                  <a:srgbClr val="129B5D"/>
                </a:solidFill>
                <a:latin typeface="Open Sauce Bold"/>
              </a:rPr>
              <a:t>Why Turing Machine?</a:t>
            </a:r>
          </a:p>
        </p:txBody>
      </p:sp>
      <p:sp>
        <p:nvSpPr>
          <p:cNvPr id="11" name="TextBox 11"/>
          <p:cNvSpPr txBox="1"/>
          <p:nvPr/>
        </p:nvSpPr>
        <p:spPr>
          <a:xfrm>
            <a:off x="7397028" y="7228728"/>
            <a:ext cx="683079" cy="514350"/>
          </a:xfrm>
          <a:prstGeom prst="rect">
            <a:avLst/>
          </a:prstGeom>
        </p:spPr>
        <p:txBody>
          <a:bodyPr lIns="0" tIns="0" rIns="0" bIns="0" rtlCol="0" anchor="t">
            <a:spAutoFit/>
          </a:bodyPr>
          <a:lstStyle/>
          <a:p>
            <a:pPr marL="0" lvl="0" indent="0">
              <a:lnSpc>
                <a:spcPts val="4110"/>
              </a:lnSpc>
            </a:pPr>
            <a:r>
              <a:rPr lang="en-US" sz="3425">
                <a:solidFill>
                  <a:srgbClr val="129B5D"/>
                </a:solidFill>
                <a:latin typeface="Open Sauce Bold"/>
              </a:rPr>
              <a:t>04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6FFDE"/>
        </a:solidFill>
        <a:effectLst/>
      </p:bgPr>
    </p:bg>
    <p:spTree>
      <p:nvGrpSpPr>
        <p:cNvPr id="1" name=""/>
        <p:cNvGrpSpPr/>
        <p:nvPr/>
      </p:nvGrpSpPr>
      <p:grpSpPr>
        <a:xfrm>
          <a:off x="0" y="0"/>
          <a:ext cx="0" cy="0"/>
          <a:chOff x="0" y="0"/>
          <a:chExt cx="0" cy="0"/>
        </a:xfrm>
      </p:grpSpPr>
      <p:sp>
        <p:nvSpPr>
          <p:cNvPr id="2" name="Freeform 2"/>
          <p:cNvSpPr/>
          <p:nvPr/>
        </p:nvSpPr>
        <p:spPr>
          <a:xfrm>
            <a:off x="8860077" y="2306721"/>
            <a:ext cx="9136007" cy="5673557"/>
          </a:xfrm>
          <a:custGeom>
            <a:avLst/>
            <a:gdLst/>
            <a:ahLst/>
            <a:cxnLst/>
            <a:rect l="l" t="t" r="r" b="b"/>
            <a:pathLst>
              <a:path w="9136007" h="5673557">
                <a:moveTo>
                  <a:pt x="0" y="0"/>
                </a:moveTo>
                <a:lnTo>
                  <a:pt x="9136007" y="0"/>
                </a:lnTo>
                <a:lnTo>
                  <a:pt x="9136007" y="5673558"/>
                </a:lnTo>
                <a:lnTo>
                  <a:pt x="0" y="5673558"/>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795055" y="572385"/>
            <a:ext cx="7540667" cy="1228725"/>
          </a:xfrm>
          <a:prstGeom prst="rect">
            <a:avLst/>
          </a:prstGeom>
        </p:spPr>
        <p:txBody>
          <a:bodyPr lIns="0" tIns="0" rIns="0" bIns="0" rtlCol="0" anchor="t">
            <a:spAutoFit/>
          </a:bodyPr>
          <a:lstStyle/>
          <a:p>
            <a:pPr>
              <a:lnSpc>
                <a:spcPts val="9600"/>
              </a:lnSpc>
            </a:pPr>
            <a:r>
              <a:rPr lang="en-US" sz="8000">
                <a:solidFill>
                  <a:srgbClr val="129B5D"/>
                </a:solidFill>
                <a:latin typeface="Open Sauce"/>
              </a:rPr>
              <a:t>Turing Machine</a:t>
            </a:r>
          </a:p>
        </p:txBody>
      </p:sp>
      <p:sp>
        <p:nvSpPr>
          <p:cNvPr id="4" name="TextBox 4"/>
          <p:cNvSpPr txBox="1"/>
          <p:nvPr/>
        </p:nvSpPr>
        <p:spPr>
          <a:xfrm>
            <a:off x="795055" y="2169891"/>
            <a:ext cx="7540667" cy="2082165"/>
          </a:xfrm>
          <a:prstGeom prst="rect">
            <a:avLst/>
          </a:prstGeom>
        </p:spPr>
        <p:txBody>
          <a:bodyPr lIns="0" tIns="0" rIns="0" bIns="0" rtlCol="0" anchor="t">
            <a:spAutoFit/>
          </a:bodyPr>
          <a:lstStyle/>
          <a:p>
            <a:pPr>
              <a:lnSpc>
                <a:spcPts val="3360"/>
              </a:lnSpc>
              <a:spcBef>
                <a:spcPct val="0"/>
              </a:spcBef>
            </a:pPr>
            <a:r>
              <a:rPr lang="en-US" sz="2400">
                <a:solidFill>
                  <a:srgbClr val="129B5D"/>
                </a:solidFill>
                <a:latin typeface="Open Sauce"/>
              </a:rPr>
              <a:t>A Turing Machine is a theoretical computing machine invented by Alan Turing in 1936. It serves as an idealized model for mathematical calculation and is used to investigate the extent and limitations of what can be computed</a:t>
            </a:r>
          </a:p>
        </p:txBody>
      </p:sp>
      <p:sp>
        <p:nvSpPr>
          <p:cNvPr id="5" name="TextBox 5"/>
          <p:cNvSpPr txBox="1"/>
          <p:nvPr/>
        </p:nvSpPr>
        <p:spPr>
          <a:xfrm>
            <a:off x="795055" y="4778536"/>
            <a:ext cx="7540667" cy="5015865"/>
          </a:xfrm>
          <a:prstGeom prst="rect">
            <a:avLst/>
          </a:prstGeom>
        </p:spPr>
        <p:txBody>
          <a:bodyPr lIns="0" tIns="0" rIns="0" bIns="0" rtlCol="0" anchor="t">
            <a:spAutoFit/>
          </a:bodyPr>
          <a:lstStyle/>
          <a:p>
            <a:pPr>
              <a:lnSpc>
                <a:spcPts val="3360"/>
              </a:lnSpc>
            </a:pPr>
            <a:r>
              <a:rPr lang="en-US" sz="2400" dirty="0">
                <a:solidFill>
                  <a:srgbClr val="129B5D"/>
                </a:solidFill>
                <a:latin typeface="Open Sauce"/>
              </a:rPr>
              <a:t>A Turing Machine consists of a tape divided into cells, a head that can read and write symbols on the tape, and a set of instructions that determine the machine's behavior. The tape is infinite in length and divided into discrete cells, each capable of holding a symbol from a finite alphabet.</a:t>
            </a:r>
          </a:p>
          <a:p>
            <a:pPr>
              <a:lnSpc>
                <a:spcPts val="3360"/>
              </a:lnSpc>
            </a:pPr>
            <a:endParaRPr lang="en-US" sz="2400" dirty="0">
              <a:solidFill>
                <a:srgbClr val="129B5D"/>
              </a:solidFill>
              <a:latin typeface="Open Sauce"/>
            </a:endParaRPr>
          </a:p>
          <a:p>
            <a:pPr>
              <a:lnSpc>
                <a:spcPts val="3360"/>
              </a:lnSpc>
              <a:spcBef>
                <a:spcPct val="0"/>
              </a:spcBef>
            </a:pPr>
            <a:r>
              <a:rPr lang="en-US" sz="2400" dirty="0">
                <a:solidFill>
                  <a:srgbClr val="129B5D"/>
                </a:solidFill>
                <a:latin typeface="Open Sauce"/>
              </a:rPr>
              <a:t>The head can move left or right along the tape and read or write symbols on the current cell. The instructions specify how the machine should transition between different states based on the current symbol read and the current state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6FFDE"/>
        </a:solidFill>
        <a:effectLst/>
      </p:bgPr>
    </p:bg>
    <p:spTree>
      <p:nvGrpSpPr>
        <p:cNvPr id="1" name=""/>
        <p:cNvGrpSpPr/>
        <p:nvPr/>
      </p:nvGrpSpPr>
      <p:grpSpPr>
        <a:xfrm>
          <a:off x="0" y="0"/>
          <a:ext cx="0" cy="0"/>
          <a:chOff x="0" y="0"/>
          <a:chExt cx="0" cy="0"/>
        </a:xfrm>
      </p:grpSpPr>
      <p:sp>
        <p:nvSpPr>
          <p:cNvPr id="2" name="Freeform 2"/>
          <p:cNvSpPr/>
          <p:nvPr/>
        </p:nvSpPr>
        <p:spPr>
          <a:xfrm>
            <a:off x="12610668" y="243356"/>
            <a:ext cx="4648632" cy="9800288"/>
          </a:xfrm>
          <a:custGeom>
            <a:avLst/>
            <a:gdLst/>
            <a:ahLst/>
            <a:cxnLst/>
            <a:rect l="l" t="t" r="r" b="b"/>
            <a:pathLst>
              <a:path w="4648632" h="9800288">
                <a:moveTo>
                  <a:pt x="0" y="0"/>
                </a:moveTo>
                <a:lnTo>
                  <a:pt x="4648632" y="0"/>
                </a:lnTo>
                <a:lnTo>
                  <a:pt x="4648632" y="9800288"/>
                </a:lnTo>
                <a:lnTo>
                  <a:pt x="0" y="9800288"/>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795055" y="651719"/>
            <a:ext cx="9214278" cy="2447925"/>
          </a:xfrm>
          <a:prstGeom prst="rect">
            <a:avLst/>
          </a:prstGeom>
        </p:spPr>
        <p:txBody>
          <a:bodyPr lIns="0" tIns="0" rIns="0" bIns="0" rtlCol="0" anchor="t">
            <a:spAutoFit/>
          </a:bodyPr>
          <a:lstStyle/>
          <a:p>
            <a:pPr>
              <a:lnSpc>
                <a:spcPts val="9600"/>
              </a:lnSpc>
            </a:pPr>
            <a:r>
              <a:rPr lang="en-US" sz="8000">
                <a:solidFill>
                  <a:srgbClr val="129B5D"/>
                </a:solidFill>
                <a:latin typeface="Open Sauce"/>
              </a:rPr>
              <a:t>Working Of Turing Machine</a:t>
            </a:r>
          </a:p>
        </p:txBody>
      </p:sp>
      <p:sp>
        <p:nvSpPr>
          <p:cNvPr id="4" name="TextBox 4"/>
          <p:cNvSpPr txBox="1"/>
          <p:nvPr/>
        </p:nvSpPr>
        <p:spPr>
          <a:xfrm>
            <a:off x="795055" y="3772382"/>
            <a:ext cx="10272075" cy="5324475"/>
          </a:xfrm>
          <a:prstGeom prst="rect">
            <a:avLst/>
          </a:prstGeom>
        </p:spPr>
        <p:txBody>
          <a:bodyPr lIns="0" tIns="0" rIns="0" bIns="0" rtlCol="0" anchor="t">
            <a:spAutoFit/>
          </a:bodyPr>
          <a:lstStyle/>
          <a:p>
            <a:pPr>
              <a:lnSpc>
                <a:spcPts val="4200"/>
              </a:lnSpc>
            </a:pPr>
            <a:r>
              <a:rPr lang="en-US" sz="3000">
                <a:solidFill>
                  <a:srgbClr val="129B5D"/>
                </a:solidFill>
                <a:latin typeface="Open Sauce"/>
              </a:rPr>
              <a:t>A Turing Machine performs computation by repeatedly executing a sequence of steps. At each step, the machine reads the symbol on the current cell, consults the set of instructions to determine the next state and symbol to write, moves the head left or right, and repeats the process. </a:t>
            </a:r>
          </a:p>
          <a:p>
            <a:pPr>
              <a:lnSpc>
                <a:spcPts val="4200"/>
              </a:lnSpc>
            </a:pPr>
            <a:endParaRPr lang="en-US" sz="3000">
              <a:solidFill>
                <a:srgbClr val="129B5D"/>
              </a:solidFill>
              <a:latin typeface="Open Sauce"/>
            </a:endParaRPr>
          </a:p>
          <a:p>
            <a:pPr>
              <a:lnSpc>
                <a:spcPts val="4200"/>
              </a:lnSpc>
              <a:spcBef>
                <a:spcPct val="0"/>
              </a:spcBef>
            </a:pPr>
            <a:r>
              <a:rPr lang="en-US" sz="3000">
                <a:solidFill>
                  <a:srgbClr val="129B5D"/>
                </a:solidFill>
                <a:latin typeface="Open Sauce"/>
              </a:rPr>
              <a:t>The machine can change its internal state, modify the symbol on the tape, and move the head in response to the current symbol and state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9B5D"/>
        </a:solidFill>
        <a:effectLst/>
      </p:bgPr>
    </p:bg>
    <p:spTree>
      <p:nvGrpSpPr>
        <p:cNvPr id="1" name=""/>
        <p:cNvGrpSpPr/>
        <p:nvPr/>
      </p:nvGrpSpPr>
      <p:grpSpPr>
        <a:xfrm>
          <a:off x="0" y="0"/>
          <a:ext cx="0" cy="0"/>
          <a:chOff x="0" y="0"/>
          <a:chExt cx="0" cy="0"/>
        </a:xfrm>
      </p:grpSpPr>
      <p:sp>
        <p:nvSpPr>
          <p:cNvPr id="2" name="TextBox 2"/>
          <p:cNvSpPr txBox="1"/>
          <p:nvPr/>
        </p:nvSpPr>
        <p:spPr>
          <a:xfrm>
            <a:off x="1028700" y="530556"/>
            <a:ext cx="7582104" cy="2442681"/>
          </a:xfrm>
          <a:prstGeom prst="rect">
            <a:avLst/>
          </a:prstGeom>
        </p:spPr>
        <p:txBody>
          <a:bodyPr lIns="0" tIns="0" rIns="0" bIns="0" rtlCol="0" anchor="t">
            <a:spAutoFit/>
          </a:bodyPr>
          <a:lstStyle/>
          <a:p>
            <a:pPr marL="0" lvl="0" indent="0">
              <a:lnSpc>
                <a:spcPts val="9600"/>
              </a:lnSpc>
            </a:pPr>
            <a:r>
              <a:rPr lang="en-US" sz="8000">
                <a:solidFill>
                  <a:srgbClr val="FFFFFF"/>
                </a:solidFill>
                <a:latin typeface="Open Sauce"/>
              </a:rPr>
              <a:t>Applications of Turing Machine</a:t>
            </a:r>
          </a:p>
        </p:txBody>
      </p:sp>
      <p:sp>
        <p:nvSpPr>
          <p:cNvPr id="3" name="TextBox 3"/>
          <p:cNvSpPr txBox="1"/>
          <p:nvPr/>
        </p:nvSpPr>
        <p:spPr>
          <a:xfrm>
            <a:off x="1028700" y="4433103"/>
            <a:ext cx="8115300" cy="833755"/>
          </a:xfrm>
          <a:prstGeom prst="rect">
            <a:avLst/>
          </a:prstGeom>
        </p:spPr>
        <p:txBody>
          <a:bodyPr lIns="0" tIns="0" rIns="0" bIns="0" rtlCol="0" anchor="t">
            <a:spAutoFit/>
          </a:bodyPr>
          <a:lstStyle/>
          <a:p>
            <a:pPr marL="0" lvl="0" indent="0" algn="l">
              <a:lnSpc>
                <a:spcPts val="3394"/>
              </a:lnSpc>
              <a:spcBef>
                <a:spcPct val="0"/>
              </a:spcBef>
            </a:pPr>
            <a:r>
              <a:rPr lang="en-US" sz="2424">
                <a:solidFill>
                  <a:srgbClr val="FFFFFF"/>
                </a:solidFill>
                <a:latin typeface="Open Sauce"/>
              </a:rPr>
              <a:t>Determining time complexity and space complexity of Machine Learning Algorithms</a:t>
            </a:r>
          </a:p>
        </p:txBody>
      </p:sp>
      <p:sp>
        <p:nvSpPr>
          <p:cNvPr id="4" name="TextBox 4"/>
          <p:cNvSpPr txBox="1"/>
          <p:nvPr/>
        </p:nvSpPr>
        <p:spPr>
          <a:xfrm>
            <a:off x="1010931" y="3499653"/>
            <a:ext cx="8620765"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Computational Complexity</a:t>
            </a:r>
          </a:p>
        </p:txBody>
      </p:sp>
      <p:sp>
        <p:nvSpPr>
          <p:cNvPr id="5" name="TextBox 5"/>
          <p:cNvSpPr txBox="1"/>
          <p:nvPr/>
        </p:nvSpPr>
        <p:spPr>
          <a:xfrm>
            <a:off x="993162" y="7086133"/>
            <a:ext cx="8133069" cy="2548255"/>
          </a:xfrm>
          <a:prstGeom prst="rect">
            <a:avLst/>
          </a:prstGeom>
        </p:spPr>
        <p:txBody>
          <a:bodyPr lIns="0" tIns="0" rIns="0" bIns="0" rtlCol="0" anchor="t">
            <a:spAutoFit/>
          </a:bodyPr>
          <a:lstStyle/>
          <a:p>
            <a:pPr>
              <a:lnSpc>
                <a:spcPts val="3394"/>
              </a:lnSpc>
            </a:pPr>
            <a:r>
              <a:rPr lang="en-US" sz="2424">
                <a:solidFill>
                  <a:srgbClr val="FFFFFF"/>
                </a:solidFill>
                <a:latin typeface="Open Sauce"/>
              </a:rPr>
              <a:t>Turing Machine helps in understanding the theoretical limits of what can and cannot be learned.</a:t>
            </a:r>
          </a:p>
          <a:p>
            <a:pPr>
              <a:lnSpc>
                <a:spcPts val="3394"/>
              </a:lnSpc>
            </a:pPr>
            <a:endParaRPr lang="en-US" sz="2424">
              <a:solidFill>
                <a:srgbClr val="FFFFFF"/>
              </a:solidFill>
              <a:latin typeface="Open Sauce"/>
            </a:endParaRPr>
          </a:p>
          <a:p>
            <a:pPr marL="0" lvl="0" indent="0" algn="l">
              <a:lnSpc>
                <a:spcPts val="3394"/>
              </a:lnSpc>
              <a:spcBef>
                <a:spcPct val="0"/>
              </a:spcBef>
            </a:pPr>
            <a:r>
              <a:rPr lang="en-US" sz="2424">
                <a:solidFill>
                  <a:srgbClr val="FFFFFF"/>
                </a:solidFill>
                <a:latin typeface="Open Sauce"/>
              </a:rPr>
              <a:t>For example, the concept of "PAC-learnability" is based on the idea of a Turing Machine and is widely used in machine learning theory.</a:t>
            </a:r>
          </a:p>
        </p:txBody>
      </p:sp>
      <p:sp>
        <p:nvSpPr>
          <p:cNvPr id="6" name="TextBox 6"/>
          <p:cNvSpPr txBox="1"/>
          <p:nvPr/>
        </p:nvSpPr>
        <p:spPr>
          <a:xfrm>
            <a:off x="993162" y="6038383"/>
            <a:ext cx="8620765"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Machine Learning</a:t>
            </a:r>
          </a:p>
        </p:txBody>
      </p:sp>
      <p:sp>
        <p:nvSpPr>
          <p:cNvPr id="7" name="TextBox 7"/>
          <p:cNvSpPr txBox="1"/>
          <p:nvPr/>
        </p:nvSpPr>
        <p:spPr>
          <a:xfrm>
            <a:off x="9631696" y="1777533"/>
            <a:ext cx="8136081" cy="1262380"/>
          </a:xfrm>
          <a:prstGeom prst="rect">
            <a:avLst/>
          </a:prstGeom>
        </p:spPr>
        <p:txBody>
          <a:bodyPr lIns="0" tIns="0" rIns="0" bIns="0" rtlCol="0" anchor="t">
            <a:spAutoFit/>
          </a:bodyPr>
          <a:lstStyle/>
          <a:p>
            <a:pPr marL="0" lvl="0" indent="0" algn="l">
              <a:lnSpc>
                <a:spcPts val="3394"/>
              </a:lnSpc>
              <a:spcBef>
                <a:spcPct val="0"/>
              </a:spcBef>
            </a:pPr>
            <a:r>
              <a:rPr lang="en-US" sz="2424">
                <a:solidFill>
                  <a:srgbClr val="FFFFFF"/>
                </a:solidFill>
                <a:latin typeface="Open Sauce"/>
              </a:rPr>
              <a:t>turing machine can be used to design and analyze algorithms for speech recognition, text classification, sentiment analysis, and machine translation.</a:t>
            </a:r>
          </a:p>
        </p:txBody>
      </p:sp>
      <p:sp>
        <p:nvSpPr>
          <p:cNvPr id="8" name="TextBox 8"/>
          <p:cNvSpPr txBox="1"/>
          <p:nvPr/>
        </p:nvSpPr>
        <p:spPr>
          <a:xfrm>
            <a:off x="9649465" y="4433103"/>
            <a:ext cx="8118312" cy="2119630"/>
          </a:xfrm>
          <a:prstGeom prst="rect">
            <a:avLst/>
          </a:prstGeom>
        </p:spPr>
        <p:txBody>
          <a:bodyPr lIns="0" tIns="0" rIns="0" bIns="0" rtlCol="0" anchor="t">
            <a:spAutoFit/>
          </a:bodyPr>
          <a:lstStyle/>
          <a:p>
            <a:pPr marL="0" lvl="0" indent="0" algn="l">
              <a:lnSpc>
                <a:spcPts val="3394"/>
              </a:lnSpc>
              <a:spcBef>
                <a:spcPct val="0"/>
              </a:spcBef>
            </a:pPr>
            <a:r>
              <a:rPr lang="en-US" sz="2424">
                <a:solidFill>
                  <a:srgbClr val="FFFFFF"/>
                </a:solidFill>
                <a:latin typeface="Open Sauce"/>
              </a:rPr>
              <a:t>Turing Machines provide a framework for formal logic and reasoning. They are used to analyze and prove theorems in logic, which forms the basis for AI systems that perform automated reasoning and logic-based decision making</a:t>
            </a:r>
          </a:p>
        </p:txBody>
      </p:sp>
      <p:sp>
        <p:nvSpPr>
          <p:cNvPr id="9" name="TextBox 9"/>
          <p:cNvSpPr txBox="1"/>
          <p:nvPr/>
        </p:nvSpPr>
        <p:spPr>
          <a:xfrm>
            <a:off x="9631696" y="7943383"/>
            <a:ext cx="8136081" cy="1691005"/>
          </a:xfrm>
          <a:prstGeom prst="rect">
            <a:avLst/>
          </a:prstGeom>
        </p:spPr>
        <p:txBody>
          <a:bodyPr lIns="0" tIns="0" rIns="0" bIns="0" rtlCol="0" anchor="t">
            <a:spAutoFit/>
          </a:bodyPr>
          <a:lstStyle/>
          <a:p>
            <a:pPr marL="0" lvl="0" indent="0" algn="l">
              <a:lnSpc>
                <a:spcPts val="3394"/>
              </a:lnSpc>
              <a:spcBef>
                <a:spcPct val="0"/>
              </a:spcBef>
            </a:pPr>
            <a:r>
              <a:rPr lang="en-US" sz="2424">
                <a:solidFill>
                  <a:srgbClr val="FFFFFF"/>
                </a:solidFill>
                <a:latin typeface="Open Sauce"/>
              </a:rPr>
              <a:t>BPlanning is an important component of AI systems, and Turing Machines help in designing algorithms that can generate optimal plans based on given constraints</a:t>
            </a:r>
          </a:p>
        </p:txBody>
      </p:sp>
      <p:sp>
        <p:nvSpPr>
          <p:cNvPr id="10" name="TextBox 10"/>
          <p:cNvSpPr txBox="1"/>
          <p:nvPr/>
        </p:nvSpPr>
        <p:spPr>
          <a:xfrm>
            <a:off x="9649465" y="849163"/>
            <a:ext cx="8620765"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Natural Language Processing</a:t>
            </a:r>
          </a:p>
        </p:txBody>
      </p:sp>
      <p:sp>
        <p:nvSpPr>
          <p:cNvPr id="11" name="TextBox 11"/>
          <p:cNvSpPr txBox="1"/>
          <p:nvPr/>
        </p:nvSpPr>
        <p:spPr>
          <a:xfrm>
            <a:off x="9667235" y="3499653"/>
            <a:ext cx="7104378"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Logic and Reasoning</a:t>
            </a:r>
          </a:p>
        </p:txBody>
      </p:sp>
      <p:sp>
        <p:nvSpPr>
          <p:cNvPr id="12" name="TextBox 12"/>
          <p:cNvSpPr txBox="1"/>
          <p:nvPr/>
        </p:nvSpPr>
        <p:spPr>
          <a:xfrm>
            <a:off x="9649465" y="7009933"/>
            <a:ext cx="7104378" cy="514350"/>
          </a:xfrm>
          <a:prstGeom prst="rect">
            <a:avLst/>
          </a:prstGeom>
        </p:spPr>
        <p:txBody>
          <a:bodyPr lIns="0" tIns="0" rIns="0" bIns="0" rtlCol="0" anchor="t">
            <a:spAutoFit/>
          </a:bodyPr>
          <a:lstStyle/>
          <a:p>
            <a:pPr marL="0" lvl="0" indent="0" algn="l">
              <a:lnSpc>
                <a:spcPts val="4110"/>
              </a:lnSpc>
            </a:pPr>
            <a:r>
              <a:rPr lang="en-US" sz="3425" spc="34">
                <a:solidFill>
                  <a:srgbClr val="FFFFFF"/>
                </a:solidFill>
                <a:latin typeface="Open Sauce Bold"/>
              </a:rPr>
              <a:t>Automated Planning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6FFDE"/>
        </a:solidFill>
        <a:effectLst/>
      </p:bgPr>
    </p:bg>
    <p:spTree>
      <p:nvGrpSpPr>
        <p:cNvPr id="1" name=""/>
        <p:cNvGrpSpPr/>
        <p:nvPr/>
      </p:nvGrpSpPr>
      <p:grpSpPr>
        <a:xfrm>
          <a:off x="0" y="0"/>
          <a:ext cx="0" cy="0"/>
          <a:chOff x="0" y="0"/>
          <a:chExt cx="0" cy="0"/>
        </a:xfrm>
      </p:grpSpPr>
      <p:sp>
        <p:nvSpPr>
          <p:cNvPr id="2" name="Freeform 2"/>
          <p:cNvSpPr/>
          <p:nvPr/>
        </p:nvSpPr>
        <p:spPr>
          <a:xfrm>
            <a:off x="11614655" y="300291"/>
            <a:ext cx="5013264" cy="3133290"/>
          </a:xfrm>
          <a:custGeom>
            <a:avLst/>
            <a:gdLst/>
            <a:ahLst/>
            <a:cxnLst/>
            <a:rect l="l" t="t" r="r" b="b"/>
            <a:pathLst>
              <a:path w="5013264" h="3133290">
                <a:moveTo>
                  <a:pt x="0" y="0"/>
                </a:moveTo>
                <a:lnTo>
                  <a:pt x="5013264" y="0"/>
                </a:lnTo>
                <a:lnTo>
                  <a:pt x="5013264" y="3133290"/>
                </a:lnTo>
                <a:lnTo>
                  <a:pt x="0" y="3133290"/>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028700" y="384496"/>
            <a:ext cx="8115300" cy="2447925"/>
          </a:xfrm>
          <a:prstGeom prst="rect">
            <a:avLst/>
          </a:prstGeom>
        </p:spPr>
        <p:txBody>
          <a:bodyPr lIns="0" tIns="0" rIns="0" bIns="0" rtlCol="0" anchor="t">
            <a:spAutoFit/>
          </a:bodyPr>
          <a:lstStyle/>
          <a:p>
            <a:pPr>
              <a:lnSpc>
                <a:spcPts val="9600"/>
              </a:lnSpc>
            </a:pPr>
            <a:r>
              <a:rPr lang="en-US" sz="8000">
                <a:solidFill>
                  <a:srgbClr val="129B5D"/>
                </a:solidFill>
                <a:latin typeface="Open Sauce"/>
              </a:rPr>
              <a:t>Computational Complexity</a:t>
            </a:r>
          </a:p>
        </p:txBody>
      </p:sp>
      <p:sp>
        <p:nvSpPr>
          <p:cNvPr id="4" name="TextBox 4"/>
          <p:cNvSpPr txBox="1"/>
          <p:nvPr/>
        </p:nvSpPr>
        <p:spPr>
          <a:xfrm>
            <a:off x="1028700" y="3366443"/>
            <a:ext cx="16230600" cy="1590675"/>
          </a:xfrm>
          <a:prstGeom prst="rect">
            <a:avLst/>
          </a:prstGeom>
        </p:spPr>
        <p:txBody>
          <a:bodyPr lIns="0" tIns="0" rIns="0" bIns="0" rtlCol="0" anchor="t">
            <a:spAutoFit/>
          </a:bodyPr>
          <a:lstStyle/>
          <a:p>
            <a:pPr>
              <a:lnSpc>
                <a:spcPts val="4200"/>
              </a:lnSpc>
              <a:spcBef>
                <a:spcPct val="0"/>
              </a:spcBef>
            </a:pPr>
            <a:r>
              <a:rPr lang="en-US" sz="3000">
                <a:solidFill>
                  <a:srgbClr val="129B5D"/>
                </a:solidFill>
                <a:latin typeface="Open Sauce"/>
              </a:rPr>
              <a:t>While they are not directly used in the practical implementation of AI and machine learning algorithms, they play an essential role in the theoretical analysis and understanding of these algorithms. </a:t>
            </a:r>
          </a:p>
        </p:txBody>
      </p:sp>
      <p:sp>
        <p:nvSpPr>
          <p:cNvPr id="5" name="TextBox 5"/>
          <p:cNvSpPr txBox="1"/>
          <p:nvPr/>
        </p:nvSpPr>
        <p:spPr>
          <a:xfrm>
            <a:off x="1028700" y="5442893"/>
            <a:ext cx="16230600" cy="2295525"/>
          </a:xfrm>
          <a:prstGeom prst="rect">
            <a:avLst/>
          </a:prstGeom>
        </p:spPr>
        <p:txBody>
          <a:bodyPr lIns="0" tIns="0" rIns="0" bIns="0" rtlCol="0" anchor="t">
            <a:spAutoFit/>
          </a:bodyPr>
          <a:lstStyle/>
          <a:p>
            <a:pPr>
              <a:lnSpc>
                <a:spcPts val="3600"/>
              </a:lnSpc>
              <a:spcBef>
                <a:spcPct val="0"/>
              </a:spcBef>
            </a:pPr>
            <a:r>
              <a:rPr lang="en-US" sz="3000">
                <a:solidFill>
                  <a:srgbClr val="129B5D"/>
                </a:solidFill>
                <a:latin typeface="Open Sauce"/>
              </a:rPr>
              <a:t>Turing machines are often used to analyze the computational complexity of AI and ML algorithms. Complexity theory helps us understand how algorithms scale with input size, which is crucial for assessing their efficiency and practicality. By representing algorithms as Turing machines, researchers can categorize them into complexity classes (e.g., P, NP, NP-hard) and determine their time and space complexity</a:t>
            </a:r>
          </a:p>
        </p:txBody>
      </p:sp>
      <p:sp>
        <p:nvSpPr>
          <p:cNvPr id="6" name="TextBox 6"/>
          <p:cNvSpPr txBox="1"/>
          <p:nvPr/>
        </p:nvSpPr>
        <p:spPr>
          <a:xfrm>
            <a:off x="1028700" y="8223731"/>
            <a:ext cx="16230600" cy="1838325"/>
          </a:xfrm>
          <a:prstGeom prst="rect">
            <a:avLst/>
          </a:prstGeom>
        </p:spPr>
        <p:txBody>
          <a:bodyPr lIns="0" tIns="0" rIns="0" bIns="0" rtlCol="0" anchor="t">
            <a:spAutoFit/>
          </a:bodyPr>
          <a:lstStyle/>
          <a:p>
            <a:pPr>
              <a:lnSpc>
                <a:spcPts val="3600"/>
              </a:lnSpc>
              <a:spcBef>
                <a:spcPct val="0"/>
              </a:spcBef>
            </a:pPr>
            <a:r>
              <a:rPr lang="en-US" sz="3000">
                <a:solidFill>
                  <a:srgbClr val="129B5D"/>
                </a:solidFill>
                <a:latin typeface="Open Sauce"/>
              </a:rPr>
              <a:t>Turing machines are particularly useful for analyzing decision problems and proving their computational properties. For example, researchers might use Turing machines to show that a problem is NP-hard, implying that there is likely no efficient algorithm to solve it in all cases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6FFDE"/>
        </a:solidFill>
        <a:effectLst/>
      </p:bgPr>
    </p:bg>
    <p:spTree>
      <p:nvGrpSpPr>
        <p:cNvPr id="1" name=""/>
        <p:cNvGrpSpPr/>
        <p:nvPr/>
      </p:nvGrpSpPr>
      <p:grpSpPr>
        <a:xfrm>
          <a:off x="0" y="0"/>
          <a:ext cx="0" cy="0"/>
          <a:chOff x="0" y="0"/>
          <a:chExt cx="0" cy="0"/>
        </a:xfrm>
      </p:grpSpPr>
      <p:sp>
        <p:nvSpPr>
          <p:cNvPr id="2" name="Freeform 2"/>
          <p:cNvSpPr/>
          <p:nvPr/>
        </p:nvSpPr>
        <p:spPr>
          <a:xfrm>
            <a:off x="9768690" y="2767533"/>
            <a:ext cx="7870327" cy="5423967"/>
          </a:xfrm>
          <a:custGeom>
            <a:avLst/>
            <a:gdLst/>
            <a:ahLst/>
            <a:cxnLst/>
            <a:rect l="l" t="t" r="r" b="b"/>
            <a:pathLst>
              <a:path w="7870327" h="5423967">
                <a:moveTo>
                  <a:pt x="0" y="0"/>
                </a:moveTo>
                <a:lnTo>
                  <a:pt x="7870327" y="0"/>
                </a:lnTo>
                <a:lnTo>
                  <a:pt x="7870327" y="5423967"/>
                </a:lnTo>
                <a:lnTo>
                  <a:pt x="0" y="5423967"/>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028700" y="1019175"/>
            <a:ext cx="9214278" cy="1228725"/>
          </a:xfrm>
          <a:prstGeom prst="rect">
            <a:avLst/>
          </a:prstGeom>
        </p:spPr>
        <p:txBody>
          <a:bodyPr lIns="0" tIns="0" rIns="0" bIns="0" rtlCol="0" anchor="t">
            <a:spAutoFit/>
          </a:bodyPr>
          <a:lstStyle/>
          <a:p>
            <a:pPr>
              <a:lnSpc>
                <a:spcPts val="9600"/>
              </a:lnSpc>
            </a:pPr>
            <a:r>
              <a:rPr lang="en-US" sz="8000">
                <a:solidFill>
                  <a:srgbClr val="129B5D"/>
                </a:solidFill>
                <a:latin typeface="Open Sauce"/>
              </a:rPr>
              <a:t>Machine Learning</a:t>
            </a:r>
          </a:p>
        </p:txBody>
      </p:sp>
      <p:sp>
        <p:nvSpPr>
          <p:cNvPr id="4" name="TextBox 4"/>
          <p:cNvSpPr txBox="1"/>
          <p:nvPr/>
        </p:nvSpPr>
        <p:spPr>
          <a:xfrm>
            <a:off x="1028700" y="3014281"/>
            <a:ext cx="7477324" cy="3667125"/>
          </a:xfrm>
          <a:prstGeom prst="rect">
            <a:avLst/>
          </a:prstGeom>
        </p:spPr>
        <p:txBody>
          <a:bodyPr lIns="0" tIns="0" rIns="0" bIns="0" rtlCol="0" anchor="t">
            <a:spAutoFit/>
          </a:bodyPr>
          <a:lstStyle/>
          <a:p>
            <a:pPr>
              <a:lnSpc>
                <a:spcPts val="3600"/>
              </a:lnSpc>
              <a:spcBef>
                <a:spcPct val="0"/>
              </a:spcBef>
            </a:pPr>
            <a:r>
              <a:rPr lang="en-US" sz="3000">
                <a:solidFill>
                  <a:srgbClr val="129B5D"/>
                </a:solidFill>
                <a:latin typeface="Open Sauce"/>
              </a:rPr>
              <a:t>In some cases, reinforcement learning algorithms involve state machines or Markov decision processes, which have theoretical ties to automata theory. While the practical implementation may not involve Turing machines, the theoretical foundations can be traced back to these concepts.</a:t>
            </a:r>
          </a:p>
        </p:txBody>
      </p:sp>
      <p:sp>
        <p:nvSpPr>
          <p:cNvPr id="5" name="TextBox 5"/>
          <p:cNvSpPr txBox="1"/>
          <p:nvPr/>
        </p:nvSpPr>
        <p:spPr>
          <a:xfrm>
            <a:off x="1028700" y="7443406"/>
            <a:ext cx="8115300" cy="2295525"/>
          </a:xfrm>
          <a:prstGeom prst="rect">
            <a:avLst/>
          </a:prstGeom>
        </p:spPr>
        <p:txBody>
          <a:bodyPr lIns="0" tIns="0" rIns="0" bIns="0" rtlCol="0" anchor="t">
            <a:spAutoFit/>
          </a:bodyPr>
          <a:lstStyle/>
          <a:p>
            <a:pPr>
              <a:lnSpc>
                <a:spcPts val="3600"/>
              </a:lnSpc>
              <a:spcBef>
                <a:spcPct val="0"/>
              </a:spcBef>
            </a:pPr>
            <a:r>
              <a:rPr lang="en-US" sz="3000">
                <a:solidFill>
                  <a:srgbClr val="129B5D"/>
                </a:solidFill>
                <a:latin typeface="Open Sauce"/>
              </a:rPr>
              <a:t>Theoretical aspects of machine learning, such as the analysis of overfitting, bias-variance trade-off, and generalization, are influenced by mathematical concepts rooted in the theory of computation.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6FFDE"/>
        </a:solidFill>
        <a:effectLst/>
      </p:bgPr>
    </p:bg>
    <p:spTree>
      <p:nvGrpSpPr>
        <p:cNvPr id="1" name=""/>
        <p:cNvGrpSpPr/>
        <p:nvPr/>
      </p:nvGrpSpPr>
      <p:grpSpPr>
        <a:xfrm>
          <a:off x="0" y="0"/>
          <a:ext cx="0" cy="0"/>
          <a:chOff x="0" y="0"/>
          <a:chExt cx="0" cy="0"/>
        </a:xfrm>
      </p:grpSpPr>
      <p:sp>
        <p:nvSpPr>
          <p:cNvPr id="2" name="Freeform 2"/>
          <p:cNvSpPr/>
          <p:nvPr/>
        </p:nvSpPr>
        <p:spPr>
          <a:xfrm>
            <a:off x="11431890" y="3467100"/>
            <a:ext cx="6425316" cy="5321979"/>
          </a:xfrm>
          <a:custGeom>
            <a:avLst/>
            <a:gdLst/>
            <a:ahLst/>
            <a:cxnLst/>
            <a:rect l="l" t="t" r="r" b="b"/>
            <a:pathLst>
              <a:path w="6425316" h="5321979">
                <a:moveTo>
                  <a:pt x="0" y="0"/>
                </a:moveTo>
                <a:lnTo>
                  <a:pt x="6425316" y="0"/>
                </a:lnTo>
                <a:lnTo>
                  <a:pt x="6425316" y="5321979"/>
                </a:lnTo>
                <a:lnTo>
                  <a:pt x="0" y="532197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737806" y="463831"/>
            <a:ext cx="10038430" cy="2447925"/>
          </a:xfrm>
          <a:prstGeom prst="rect">
            <a:avLst/>
          </a:prstGeom>
        </p:spPr>
        <p:txBody>
          <a:bodyPr lIns="0" tIns="0" rIns="0" bIns="0" rtlCol="0" anchor="t">
            <a:spAutoFit/>
          </a:bodyPr>
          <a:lstStyle/>
          <a:p>
            <a:pPr>
              <a:lnSpc>
                <a:spcPts val="9600"/>
              </a:lnSpc>
            </a:pPr>
            <a:r>
              <a:rPr lang="en-US" sz="8000">
                <a:solidFill>
                  <a:srgbClr val="129B5D"/>
                </a:solidFill>
                <a:latin typeface="Open Sauce"/>
              </a:rPr>
              <a:t>Natural Language Processing</a:t>
            </a:r>
          </a:p>
        </p:txBody>
      </p:sp>
      <p:sp>
        <p:nvSpPr>
          <p:cNvPr id="4" name="TextBox 4"/>
          <p:cNvSpPr txBox="1"/>
          <p:nvPr/>
        </p:nvSpPr>
        <p:spPr>
          <a:xfrm>
            <a:off x="737806" y="3245256"/>
            <a:ext cx="9394518" cy="6546444"/>
          </a:xfrm>
          <a:prstGeom prst="rect">
            <a:avLst/>
          </a:prstGeom>
        </p:spPr>
        <p:txBody>
          <a:bodyPr lIns="0" tIns="0" rIns="0" bIns="0" rtlCol="0" anchor="t">
            <a:spAutoFit/>
          </a:bodyPr>
          <a:lstStyle/>
          <a:p>
            <a:pPr>
              <a:lnSpc>
                <a:spcPts val="3974"/>
              </a:lnSpc>
            </a:pPr>
            <a:r>
              <a:rPr lang="en-US" sz="2838">
                <a:solidFill>
                  <a:srgbClr val="129B5D"/>
                </a:solidFill>
                <a:latin typeface="Open Sauce"/>
              </a:rPr>
              <a:t>NLP often deals with the manipulation and understanding of natural languages, which can be described using formal languages. </a:t>
            </a:r>
          </a:p>
          <a:p>
            <a:pPr>
              <a:lnSpc>
                <a:spcPts val="3974"/>
              </a:lnSpc>
            </a:pPr>
            <a:endParaRPr lang="en-US" sz="2838">
              <a:solidFill>
                <a:srgbClr val="129B5D"/>
              </a:solidFill>
              <a:latin typeface="Open Sauce"/>
            </a:endParaRPr>
          </a:p>
          <a:p>
            <a:pPr>
              <a:lnSpc>
                <a:spcPts val="3974"/>
              </a:lnSpc>
            </a:pPr>
            <a:r>
              <a:rPr lang="en-US" sz="2838">
                <a:solidFill>
                  <a:srgbClr val="129B5D"/>
                </a:solidFill>
                <a:latin typeface="Open Sauce"/>
              </a:rPr>
              <a:t>Formal language theory, closely related to automata theory and Turing machines, provides the theoretical framework for describing the grammatical rules and structures of natural languages. </a:t>
            </a:r>
          </a:p>
          <a:p>
            <a:pPr>
              <a:lnSpc>
                <a:spcPts val="3974"/>
              </a:lnSpc>
            </a:pPr>
            <a:endParaRPr lang="en-US" sz="2838">
              <a:solidFill>
                <a:srgbClr val="129B5D"/>
              </a:solidFill>
              <a:latin typeface="Open Sauce"/>
            </a:endParaRPr>
          </a:p>
          <a:p>
            <a:pPr>
              <a:lnSpc>
                <a:spcPts val="3974"/>
              </a:lnSpc>
              <a:spcBef>
                <a:spcPct val="0"/>
              </a:spcBef>
            </a:pPr>
            <a:r>
              <a:rPr lang="en-US" sz="2838">
                <a:solidFill>
                  <a:srgbClr val="129B5D"/>
                </a:solidFill>
                <a:latin typeface="Open Sauce"/>
              </a:rPr>
              <a:t>Context-free grammars, regular expressions, and pushdown automata are used to model language syntax, which is fundamental in parsing and generating natural language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6FFDE"/>
        </a:solidFill>
        <a:effectLst/>
      </p:bgPr>
    </p:bg>
    <p:spTree>
      <p:nvGrpSpPr>
        <p:cNvPr id="1" name=""/>
        <p:cNvGrpSpPr/>
        <p:nvPr/>
      </p:nvGrpSpPr>
      <p:grpSpPr>
        <a:xfrm>
          <a:off x="0" y="0"/>
          <a:ext cx="0" cy="0"/>
          <a:chOff x="0" y="0"/>
          <a:chExt cx="0" cy="0"/>
        </a:xfrm>
      </p:grpSpPr>
      <p:sp>
        <p:nvSpPr>
          <p:cNvPr id="2" name="Freeform 2"/>
          <p:cNvSpPr/>
          <p:nvPr/>
        </p:nvSpPr>
        <p:spPr>
          <a:xfrm>
            <a:off x="10904101" y="1028700"/>
            <a:ext cx="6355199" cy="3970779"/>
          </a:xfrm>
          <a:custGeom>
            <a:avLst/>
            <a:gdLst/>
            <a:ahLst/>
            <a:cxnLst/>
            <a:rect l="l" t="t" r="r" b="b"/>
            <a:pathLst>
              <a:path w="6355199" h="3970779">
                <a:moveTo>
                  <a:pt x="0" y="0"/>
                </a:moveTo>
                <a:lnTo>
                  <a:pt x="6355199" y="0"/>
                </a:lnTo>
                <a:lnTo>
                  <a:pt x="6355199" y="3970779"/>
                </a:lnTo>
                <a:lnTo>
                  <a:pt x="0" y="3970779"/>
                </a:lnTo>
                <a:lnTo>
                  <a:pt x="0" y="0"/>
                </a:lnTo>
                <a:close/>
              </a:path>
            </a:pathLst>
          </a:custGeom>
          <a:blipFill>
            <a:blip r:embed="rId2"/>
            <a:stretch>
              <a:fillRect l="-10402" r="-10322"/>
            </a:stretch>
          </a:blipFill>
        </p:spPr>
        <p:txBody>
          <a:bodyPr/>
          <a:lstStyle/>
          <a:p>
            <a:endParaRPr lang="en-IN"/>
          </a:p>
        </p:txBody>
      </p:sp>
      <p:sp>
        <p:nvSpPr>
          <p:cNvPr id="3" name="TextBox 3"/>
          <p:cNvSpPr txBox="1"/>
          <p:nvPr/>
        </p:nvSpPr>
        <p:spPr>
          <a:xfrm>
            <a:off x="1028700" y="1019175"/>
            <a:ext cx="9214278" cy="2447925"/>
          </a:xfrm>
          <a:prstGeom prst="rect">
            <a:avLst/>
          </a:prstGeom>
        </p:spPr>
        <p:txBody>
          <a:bodyPr lIns="0" tIns="0" rIns="0" bIns="0" rtlCol="0" anchor="t">
            <a:spAutoFit/>
          </a:bodyPr>
          <a:lstStyle/>
          <a:p>
            <a:pPr>
              <a:lnSpc>
                <a:spcPts val="9600"/>
              </a:lnSpc>
            </a:pPr>
            <a:r>
              <a:rPr lang="en-US" sz="8000">
                <a:solidFill>
                  <a:srgbClr val="129B5D"/>
                </a:solidFill>
                <a:latin typeface="Open Sauce"/>
              </a:rPr>
              <a:t>Logic and Reasoning</a:t>
            </a:r>
          </a:p>
        </p:txBody>
      </p:sp>
      <p:sp>
        <p:nvSpPr>
          <p:cNvPr id="4" name="TextBox 4"/>
          <p:cNvSpPr txBox="1"/>
          <p:nvPr/>
        </p:nvSpPr>
        <p:spPr>
          <a:xfrm>
            <a:off x="1028700" y="3912870"/>
            <a:ext cx="9022158" cy="5345430"/>
          </a:xfrm>
          <a:prstGeom prst="rect">
            <a:avLst/>
          </a:prstGeom>
        </p:spPr>
        <p:txBody>
          <a:bodyPr lIns="0" tIns="0" rIns="0" bIns="0" rtlCol="0" anchor="t">
            <a:spAutoFit/>
          </a:bodyPr>
          <a:lstStyle/>
          <a:p>
            <a:pPr>
              <a:lnSpc>
                <a:spcPts val="3569"/>
              </a:lnSpc>
            </a:pPr>
            <a:r>
              <a:rPr lang="en-US" sz="2550">
                <a:solidFill>
                  <a:srgbClr val="129B5D"/>
                </a:solidFill>
                <a:latin typeface="Open Sauce"/>
              </a:rPr>
              <a:t>Turing Machines can be used to prove some of the following theories</a:t>
            </a:r>
          </a:p>
          <a:p>
            <a:pPr>
              <a:lnSpc>
                <a:spcPts val="3569"/>
              </a:lnSpc>
            </a:pPr>
            <a:endParaRPr lang="en-US" sz="2550">
              <a:solidFill>
                <a:srgbClr val="129B5D"/>
              </a:solidFill>
              <a:latin typeface="Open Sauce"/>
            </a:endParaRPr>
          </a:p>
          <a:p>
            <a:pPr>
              <a:lnSpc>
                <a:spcPts val="3569"/>
              </a:lnSpc>
            </a:pPr>
            <a:r>
              <a:rPr lang="en-US" sz="2550">
                <a:solidFill>
                  <a:srgbClr val="129B5D"/>
                </a:solidFill>
                <a:latin typeface="Open Sauce Semi-Bold"/>
              </a:rPr>
              <a:t>Computability Theory</a:t>
            </a:r>
            <a:r>
              <a:rPr lang="en-US" sz="2550">
                <a:solidFill>
                  <a:srgbClr val="129B5D"/>
                </a:solidFill>
                <a:latin typeface="Open Sauce"/>
              </a:rPr>
              <a:t>: Turing machines are a fundamental concept in computability theory, which is concerned with what can and cannot be computed algorithmically. </a:t>
            </a:r>
          </a:p>
          <a:p>
            <a:pPr>
              <a:lnSpc>
                <a:spcPts val="3569"/>
              </a:lnSpc>
            </a:pPr>
            <a:endParaRPr lang="en-US" sz="2550">
              <a:solidFill>
                <a:srgbClr val="129B5D"/>
              </a:solidFill>
              <a:latin typeface="Open Sauce"/>
            </a:endParaRPr>
          </a:p>
          <a:p>
            <a:pPr>
              <a:lnSpc>
                <a:spcPts val="3569"/>
              </a:lnSpc>
              <a:spcBef>
                <a:spcPct val="0"/>
              </a:spcBef>
            </a:pPr>
            <a:r>
              <a:rPr lang="en-US" sz="2550">
                <a:solidFill>
                  <a:srgbClr val="129B5D"/>
                </a:solidFill>
                <a:latin typeface="Open Sauce Bold"/>
              </a:rPr>
              <a:t>Proof Theory: </a:t>
            </a:r>
            <a:r>
              <a:rPr lang="en-US" sz="2550">
                <a:solidFill>
                  <a:srgbClr val="129B5D"/>
                </a:solidFill>
                <a:latin typeface="Open Sauce"/>
              </a:rPr>
              <a:t>In mathematical logic, Turing machines can be used to model and reason about the concept of effective calculability, which is closely related to proofs and the idea of a constructive proof. </a:t>
            </a:r>
          </a:p>
        </p:txBody>
      </p:sp>
      <p:sp>
        <p:nvSpPr>
          <p:cNvPr id="5" name="TextBox 5"/>
          <p:cNvSpPr txBox="1"/>
          <p:nvPr/>
        </p:nvSpPr>
        <p:spPr>
          <a:xfrm>
            <a:off x="10904101" y="5908353"/>
            <a:ext cx="6355199" cy="2276475"/>
          </a:xfrm>
          <a:prstGeom prst="rect">
            <a:avLst/>
          </a:prstGeom>
        </p:spPr>
        <p:txBody>
          <a:bodyPr lIns="0" tIns="0" rIns="0" bIns="0" rtlCol="0" anchor="t">
            <a:spAutoFit/>
          </a:bodyPr>
          <a:lstStyle/>
          <a:p>
            <a:pPr>
              <a:lnSpc>
                <a:spcPts val="3060"/>
              </a:lnSpc>
              <a:spcBef>
                <a:spcPct val="0"/>
              </a:spcBef>
            </a:pPr>
            <a:r>
              <a:rPr lang="en-US" sz="2550">
                <a:solidFill>
                  <a:srgbClr val="129B5D"/>
                </a:solidFill>
                <a:latin typeface="Open Sauce Bold"/>
              </a:rPr>
              <a:t>Non-Classical Logics:</a:t>
            </a:r>
            <a:r>
              <a:rPr lang="en-US" sz="2550">
                <a:solidFill>
                  <a:srgbClr val="129B5D"/>
                </a:solidFill>
                <a:latin typeface="Open Sauce"/>
              </a:rPr>
              <a:t> These logics extend classical logic to reason about specific types of knowledge, time, or inconsistent information and can be used in AI and automated reasoning systems.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986</Words>
  <Application>Microsoft Office PowerPoint</Application>
  <PresentationFormat>Custom</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Open Sauce Bold</vt:lpstr>
      <vt:lpstr>Arial</vt:lpstr>
      <vt:lpstr>Calibri</vt:lpstr>
      <vt:lpstr>Open Sauce</vt:lpstr>
      <vt:lpstr>Open Sauce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turing machine in artificial intelligence</dc:title>
  <dc:creator>Aarya</dc:creator>
  <cp:lastModifiedBy>Aarya Marve</cp:lastModifiedBy>
  <cp:revision>6</cp:revision>
  <dcterms:created xsi:type="dcterms:W3CDTF">2006-08-16T00:00:00Z</dcterms:created>
  <dcterms:modified xsi:type="dcterms:W3CDTF">2023-10-02T17:43:20Z</dcterms:modified>
  <dc:identifier>DAFvcXVXKqQ</dc:identifier>
</cp:coreProperties>
</file>