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12192000" cy="6858000"/>
  <p:embeddedFontLst>
    <p:embeddedFont>
      <p:font typeface="Noto Sans Symbol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gD238H2E4MI7o6XceTBuZ5vDx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otoSansSymbols-bold.fntdata"/><Relationship Id="rId27" Type="http://schemas.openxmlformats.org/officeDocument/2006/relationships/font" Target="fonts/NotoSansSymbol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0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3942715" y="262509"/>
            <a:ext cx="4727575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920A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2668587" y="1481137"/>
            <a:ext cx="738695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3942715" y="262509"/>
            <a:ext cx="4727575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920A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3942715" y="262509"/>
            <a:ext cx="4727575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920A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67562" y="1526539"/>
            <a:ext cx="5056505" cy="38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0713" y="6464253"/>
            <a:ext cx="654925" cy="15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title"/>
          </p:nvPr>
        </p:nvSpPr>
        <p:spPr>
          <a:xfrm>
            <a:off x="3942715" y="262509"/>
            <a:ext cx="4727575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920A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2668587" y="1481137"/>
            <a:ext cx="738695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>
            <p:ph type="title"/>
          </p:nvPr>
        </p:nvSpPr>
        <p:spPr>
          <a:xfrm>
            <a:off x="4645533" y="232613"/>
            <a:ext cx="306197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Concept</a:t>
            </a:r>
            <a:endParaRPr sz="3600"/>
          </a:p>
        </p:txBody>
      </p:sp>
      <p:sp>
        <p:nvSpPr>
          <p:cNvPr id="50" name="Google Shape;50;p1"/>
          <p:cNvSpPr txBox="1"/>
          <p:nvPr/>
        </p:nvSpPr>
        <p:spPr>
          <a:xfrm>
            <a:off x="1154074" y="1157986"/>
            <a:ext cx="9491980" cy="4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0" rtl="0" algn="l">
              <a:lnSpc>
                <a:spcPct val="114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operating system executes a variety of programs: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system – jobs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Time-shared systems – user programs or tasks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Courier New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Textbooks uses the terms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interchangeably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5080" rtl="0" algn="l">
              <a:lnSpc>
                <a:spcPct val="7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– a program in execution; process execution must progress in  sequential fashion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1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includes: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7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6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section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1363472" y="404825"/>
            <a:ext cx="4367530" cy="981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0" lvl="0" marL="12700" marR="5080" rtl="0" algn="l">
              <a:lnSpc>
                <a:spcPct val="1078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Ready Queue And Various  I/O Device Queues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008" y="1214488"/>
            <a:ext cx="7763891" cy="502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1359153" y="199085"/>
            <a:ext cx="84156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 of Process Scheduling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719" y="1366774"/>
            <a:ext cx="9647809" cy="417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5010150" y="170179"/>
            <a:ext cx="203136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Schedulers</a:t>
            </a:r>
            <a:endParaRPr sz="3600"/>
          </a:p>
        </p:txBody>
      </p:sp>
      <p:sp>
        <p:nvSpPr>
          <p:cNvPr id="127" name="Google Shape;127;p12"/>
          <p:cNvSpPr txBox="1"/>
          <p:nvPr/>
        </p:nvSpPr>
        <p:spPr>
          <a:xfrm>
            <a:off x="1154074" y="1426210"/>
            <a:ext cx="8761730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87019" lvl="0" marL="299085" marR="30353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scheduler	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job scheduler) – selects which  processes should be brought into the ready queue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5080" rtl="0" algn="l">
              <a:lnSpc>
                <a:spcPct val="107857"/>
              </a:lnSpc>
              <a:spcBef>
                <a:spcPts val="10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scheduler	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CPU scheduler) – selects which  process should be executed next and allocates CPU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the only scheduler in a system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4298060" y="170179"/>
            <a:ext cx="34537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Schedulers (Cont.)</a:t>
            </a:r>
            <a:endParaRPr sz="3600"/>
          </a:p>
        </p:txBody>
      </p:sp>
      <p:sp>
        <p:nvSpPr>
          <p:cNvPr id="134" name="Google Shape;134;p13"/>
          <p:cNvSpPr txBox="1"/>
          <p:nvPr/>
        </p:nvSpPr>
        <p:spPr>
          <a:xfrm>
            <a:off x="1154074" y="1215009"/>
            <a:ext cx="9404985" cy="427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137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scheduler is invoked very frequently (milliseconds)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endParaRPr b="0" i="0" sz="27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299085" marR="0" rtl="0" algn="l">
              <a:lnSpc>
                <a:spcPct val="113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(must be fast)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898525" rtl="0" algn="l">
              <a:lnSpc>
                <a:spcPct val="108148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scheduler is invoked very infrequently (seconds,  minutes)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(may be slow)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long-term scheduler controls the </a:t>
            </a:r>
            <a:r>
              <a:rPr b="0" i="1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of multiprogramming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can be described as either: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1086485" rtl="0" algn="l">
              <a:lnSpc>
                <a:spcPct val="108148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o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I/O-bound process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spends more time doing I/O than  computations, many short CPU bursts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65405" rtl="0" algn="l">
              <a:lnSpc>
                <a:spcPct val="10814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o"/>
            </a:pPr>
            <a:r>
              <a:rPr b="1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CPU-bound process 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spends more time doing computations;  few very long CPU bursts</a:t>
            </a:r>
            <a:endParaRPr b="0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1302511" y="199085"/>
            <a:ext cx="836358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of Medium Term Scheduling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408" y="2215457"/>
            <a:ext cx="9657256" cy="257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4596765" y="170179"/>
            <a:ext cx="28555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Context Switch</a:t>
            </a:r>
            <a:endParaRPr sz="3600"/>
          </a:p>
        </p:txBody>
      </p:sp>
      <p:sp>
        <p:nvSpPr>
          <p:cNvPr id="148" name="Google Shape;148;p15"/>
          <p:cNvSpPr txBox="1"/>
          <p:nvPr/>
        </p:nvSpPr>
        <p:spPr>
          <a:xfrm>
            <a:off x="1154074" y="1221105"/>
            <a:ext cx="9785985" cy="3408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287019" lvl="0" marL="299085" marR="5080" rtl="0" algn="l">
              <a:lnSpc>
                <a:spcPct val="10782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CPU switches to another process, the system must save the state of the old  process and load the saved state for the new process via a </a:t>
            </a:r>
            <a:r>
              <a:rPr b="1" i="0" lang="en-US" sz="2300" u="none" cap="none" strike="noStrike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switch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3366FF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process represented in the PCB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1136015" rtl="0" algn="l">
              <a:lnSpc>
                <a:spcPct val="107826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Context-switch time is overhead; the system does no useful work while  switching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complex the OS and the PCB -&gt; longer the context switch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dependent on hardware support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711200" rtl="0" algn="l">
              <a:lnSpc>
                <a:spcPct val="107826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hardware provides multiple sets of registers per CPU -&gt; multiple  contexts loaded at once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470272" y="170179"/>
            <a:ext cx="31089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Creation</a:t>
            </a:r>
            <a:endParaRPr sz="3600"/>
          </a:p>
        </p:txBody>
      </p:sp>
      <p:sp>
        <p:nvSpPr>
          <p:cNvPr id="155" name="Google Shape;155;p16"/>
          <p:cNvSpPr txBox="1"/>
          <p:nvPr/>
        </p:nvSpPr>
        <p:spPr>
          <a:xfrm>
            <a:off x="1154074" y="1221105"/>
            <a:ext cx="9659620" cy="39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287019" lvl="0" marL="299085" marR="5080" rtl="0" algn="l">
              <a:lnSpc>
                <a:spcPct val="10782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create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processes, which, in turn create other processes,  forming a tree of processes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Generally, process identified and managed via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identifier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sharing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and children share all resources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share subset of parent’s resources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and child share no resources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and children execute concurrently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waits until children terminate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4238625" y="232613"/>
            <a:ext cx="453263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Creation (Cont.)</a:t>
            </a:r>
            <a:endParaRPr sz="3600"/>
          </a:p>
        </p:txBody>
      </p:sp>
      <p:sp>
        <p:nvSpPr>
          <p:cNvPr id="162" name="Google Shape;162;p17"/>
          <p:cNvSpPr txBox="1"/>
          <p:nvPr/>
        </p:nvSpPr>
        <p:spPr>
          <a:xfrm>
            <a:off x="1035811" y="935863"/>
            <a:ext cx="10770235" cy="333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duplicate of parent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has a program loaded into it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 examples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call creates new process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5080" rtl="0" algn="l">
              <a:lnSpc>
                <a:spcPct val="108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call used after a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fork 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replace the process’ memory  space with a new program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901700" y="286969"/>
            <a:ext cx="37566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Creation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190" y="2130044"/>
            <a:ext cx="10003409" cy="188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3276346" y="232613"/>
            <a:ext cx="678116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 Program Forking Separate Process</a:t>
            </a:r>
            <a:endParaRPr sz="3600"/>
          </a:p>
        </p:txBody>
      </p:sp>
      <p:sp>
        <p:nvSpPr>
          <p:cNvPr id="176" name="Google Shape;176;p19"/>
          <p:cNvSpPr txBox="1"/>
          <p:nvPr/>
        </p:nvSpPr>
        <p:spPr>
          <a:xfrm>
            <a:off x="8443341" y="829157"/>
            <a:ext cx="156908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  #include &lt;ctype.h&gt;  #include &lt;limits.h&gt;  #include &lt;string.h&gt;  #include &lt;stdlib.h&gt;  #include &lt;unistd.h&gt;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8443341" y="2612491"/>
            <a:ext cx="1029335" cy="1047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5080" rtl="0" algn="l">
              <a:lnSpc>
                <a:spcPct val="143571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pid;  pid=fork();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8639936" y="3889984"/>
            <a:ext cx="2643505" cy="1045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(pid==0) 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5080" rtl="0" algn="l">
              <a:lnSpc>
                <a:spcPct val="144285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printf("I am the child\n");  printf("my pid=%d\n", getpid());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8639936" y="5206365"/>
            <a:ext cx="68453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8443341" y="5460898"/>
            <a:ext cx="850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205890" y="816965"/>
            <a:ext cx="1833880" cy="1299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  #include &lt;sys/types.h&gt;  #include &lt;unistd.h&gt;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402461" y="2347315"/>
            <a:ext cx="2892425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make two process which run same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75615" rtl="0" algn="l">
              <a:lnSpc>
                <a:spcPct val="144285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program after this instruction  fork();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402461" y="3365728"/>
            <a:ext cx="1786889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printf("Hello world!\n");  return 0;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205890" y="3918330"/>
            <a:ext cx="850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239892" y="883386"/>
            <a:ext cx="1833880" cy="257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  #include &lt;sys/types.h&gt;  int main()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fork();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fork();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400685" rtl="0" algn="l">
              <a:lnSpc>
                <a:spcPct val="143571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fork();  printf("hello\n");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8915" marR="0" rtl="0" algn="l">
              <a:lnSpc>
                <a:spcPct val="114642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901700" y="286969"/>
            <a:ext cx="43148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in Memory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6899" y="1482010"/>
            <a:ext cx="3818518" cy="451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1454911" y="199085"/>
            <a:ext cx="43370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Tree of Processes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741" y="2256283"/>
            <a:ext cx="7530210" cy="4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4148709" y="170179"/>
            <a:ext cx="375157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Termination</a:t>
            </a:r>
            <a:endParaRPr sz="3600"/>
          </a:p>
        </p:txBody>
      </p:sp>
      <p:sp>
        <p:nvSpPr>
          <p:cNvPr id="199" name="Google Shape;199;p21"/>
          <p:cNvSpPr txBox="1"/>
          <p:nvPr/>
        </p:nvSpPr>
        <p:spPr>
          <a:xfrm>
            <a:off x="1154074" y="1192758"/>
            <a:ext cx="9553575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executes last statement and asks the operating system to delete it (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data from child to parent (via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Process’ resources are deallocated by operating system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may terminate execution of children processes (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abort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has exceeded allocated resources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assigned to child is no longer required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parent is exiting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7160" lvl="0" marL="1213485" marR="623570" rtl="0" algn="l">
              <a:lnSpc>
                <a:spcPct val="107826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operating system do not allow child to continue if its parent  terminates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5" lvl="2" marL="16129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children terminated -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termination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4901946" y="170179"/>
            <a:ext cx="22479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Process</a:t>
            </a:r>
            <a:endParaRPr sz="3600"/>
          </a:p>
        </p:txBody>
      </p:sp>
      <p:sp>
        <p:nvSpPr>
          <p:cNvPr id="64" name="Google Shape;64;p3"/>
          <p:cNvSpPr txBox="1"/>
          <p:nvPr/>
        </p:nvSpPr>
        <p:spPr>
          <a:xfrm>
            <a:off x="988567" y="882852"/>
            <a:ext cx="10678160" cy="435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0" rtl="0" algn="l">
              <a:lnSpc>
                <a:spcPct val="1189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parts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76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code, also called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section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76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activity including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processor registers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8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 temporary data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6325" marR="0" rtl="0" algn="l">
              <a:lnSpc>
                <a:spcPct val="1176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parameters, return addresses, local variables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76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section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 global variables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89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 memory dynamically allocated during run time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18913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is passive entity, process is active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89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becomes process when executable file loaded into memory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program started via GUI mouse clicks, command line entry of its name, etc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18695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program can be several processes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multiple users executing the same program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/>
          <p:nvPr>
            <p:ph type="title"/>
          </p:nvPr>
        </p:nvSpPr>
        <p:spPr>
          <a:xfrm>
            <a:off x="4758054" y="232613"/>
            <a:ext cx="244856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State</a:t>
            </a:r>
            <a:endParaRPr sz="3600"/>
          </a:p>
        </p:txBody>
      </p:sp>
      <p:sp>
        <p:nvSpPr>
          <p:cNvPr id="71" name="Google Shape;71;p4"/>
          <p:cNvSpPr txBox="1"/>
          <p:nvPr/>
        </p:nvSpPr>
        <p:spPr>
          <a:xfrm>
            <a:off x="1154074" y="1205839"/>
            <a:ext cx="7748905" cy="2299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-286385" lvl="0" marL="286385" marR="293179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process executes, it changes </a:t>
            </a:r>
            <a:r>
              <a:rPr b="0" i="1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48305" rtl="0" algn="r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The process is being created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Instructions are being executed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The process is waiting for some event to occur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The process is waiting to be assigned to a processor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terminated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The process has finished execution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3955796" y="232613"/>
            <a:ext cx="465899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Diagram of Process State</a:t>
            </a:r>
            <a:endParaRPr sz="3600"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890" y="2063369"/>
            <a:ext cx="10066909" cy="298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6"/>
          <p:cNvSpPr txBox="1"/>
          <p:nvPr>
            <p:ph type="title"/>
          </p:nvPr>
        </p:nvSpPr>
        <p:spPr>
          <a:xfrm>
            <a:off x="3858005" y="232613"/>
            <a:ext cx="542163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Control Block (PCB)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228600" y="626499"/>
            <a:ext cx="11201400" cy="597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884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8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process elements</a:t>
            </a:r>
            <a:endParaRPr/>
          </a:p>
          <a:p>
            <a:pPr indent="-1884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8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it possible to interrupt a running process and later resume execution as if the interruption had not occurred</a:t>
            </a:r>
            <a:endParaRPr/>
          </a:p>
          <a:p>
            <a:pPr indent="-1884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8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and managed by the operating system</a:t>
            </a:r>
            <a:endParaRPr/>
          </a:p>
          <a:p>
            <a:pPr indent="-188468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8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tool that allows support for multiple processes (multiprogramming)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associated with each process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state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registers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scheduling information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Memory-management information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information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status information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1308353" y="199085"/>
            <a:ext cx="616902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Control Block (PCB)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239469"/>
            <a:ext cx="4083908" cy="492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8"/>
          <p:cNvSpPr txBox="1"/>
          <p:nvPr>
            <p:ph type="title"/>
          </p:nvPr>
        </p:nvSpPr>
        <p:spPr>
          <a:xfrm>
            <a:off x="1264411" y="199085"/>
            <a:ext cx="81026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 Switch From Process to Process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691" y="1372806"/>
            <a:ext cx="9292209" cy="468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1083868" y="6433931"/>
            <a:ext cx="63563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9/3/2020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4689728" y="232613"/>
            <a:ext cx="3592829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Process Scheduling</a:t>
            </a:r>
            <a:endParaRPr sz="3600"/>
          </a:p>
        </p:txBody>
      </p:sp>
      <p:sp>
        <p:nvSpPr>
          <p:cNvPr id="106" name="Google Shape;106;p9"/>
          <p:cNvSpPr txBox="1"/>
          <p:nvPr/>
        </p:nvSpPr>
        <p:spPr>
          <a:xfrm>
            <a:off x="1157122" y="1396974"/>
            <a:ext cx="9127490" cy="34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CPU use, quickly switch processes onto CPU for time sharing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5080" rtl="0" algn="l">
              <a:lnSpc>
                <a:spcPct val="108260"/>
              </a:lnSpc>
              <a:spcBef>
                <a:spcPts val="102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scheduler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selects among available processes for next execution on  CPU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Maintains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queues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processes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queue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set of all processes in the system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462280" rtl="0" algn="l">
              <a:lnSpc>
                <a:spcPct val="108260"/>
              </a:lnSpc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queue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set of all processes residing in main memory, ready  and waiting to execute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queues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set of processes waiting for an I/O device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urier New"/>
              <a:buChar char="o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migrate among the various queues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2023-08-22T11:42:09Z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2023-08-22T00:00:00Z</vt:filetime>
  </property>
</Properties>
</file>