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0943AC-F796-4F90-BB61-6A4F08427F57}"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7DD39-956A-4B26-AFD8-B3F284B99D87}" type="slidenum">
              <a:rPr lang="en-IN" smtClean="0"/>
              <a:t>‹#›</a:t>
            </a:fld>
            <a:endParaRPr lang="en-IN"/>
          </a:p>
        </p:txBody>
      </p:sp>
    </p:spTree>
    <p:extLst>
      <p:ext uri="{BB962C8B-B14F-4D97-AF65-F5344CB8AC3E}">
        <p14:creationId xmlns:p14="http://schemas.microsoft.com/office/powerpoint/2010/main" val="1530962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0943AC-F796-4F90-BB61-6A4F08427F57}"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7DD39-956A-4B26-AFD8-B3F284B99D87}" type="slidenum">
              <a:rPr lang="en-IN" smtClean="0"/>
              <a:t>‹#›</a:t>
            </a:fld>
            <a:endParaRPr lang="en-IN"/>
          </a:p>
        </p:txBody>
      </p:sp>
    </p:spTree>
    <p:extLst>
      <p:ext uri="{BB962C8B-B14F-4D97-AF65-F5344CB8AC3E}">
        <p14:creationId xmlns:p14="http://schemas.microsoft.com/office/powerpoint/2010/main" val="1645344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0943AC-F796-4F90-BB61-6A4F08427F57}"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7DD39-956A-4B26-AFD8-B3F284B99D87}" type="slidenum">
              <a:rPr lang="en-IN" smtClean="0"/>
              <a:t>‹#›</a:t>
            </a:fld>
            <a:endParaRPr lang="en-IN"/>
          </a:p>
        </p:txBody>
      </p:sp>
    </p:spTree>
    <p:extLst>
      <p:ext uri="{BB962C8B-B14F-4D97-AF65-F5344CB8AC3E}">
        <p14:creationId xmlns:p14="http://schemas.microsoft.com/office/powerpoint/2010/main" val="2660043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0943AC-F796-4F90-BB61-6A4F08427F57}"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7DD39-956A-4B26-AFD8-B3F284B99D87}" type="slidenum">
              <a:rPr lang="en-IN" smtClean="0"/>
              <a:t>‹#›</a:t>
            </a:fld>
            <a:endParaRPr lang="en-IN"/>
          </a:p>
        </p:txBody>
      </p:sp>
    </p:spTree>
    <p:extLst>
      <p:ext uri="{BB962C8B-B14F-4D97-AF65-F5344CB8AC3E}">
        <p14:creationId xmlns:p14="http://schemas.microsoft.com/office/powerpoint/2010/main" val="445303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943AC-F796-4F90-BB61-6A4F08427F57}" type="datetimeFigureOut">
              <a:rPr lang="en-IN" smtClean="0"/>
              <a:t>30-09-2021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FA7DD39-956A-4B26-AFD8-B3F284B99D87}" type="slidenum">
              <a:rPr lang="en-IN" smtClean="0"/>
              <a:t>‹#›</a:t>
            </a:fld>
            <a:endParaRPr lang="en-IN"/>
          </a:p>
        </p:txBody>
      </p:sp>
    </p:spTree>
    <p:extLst>
      <p:ext uri="{BB962C8B-B14F-4D97-AF65-F5344CB8AC3E}">
        <p14:creationId xmlns:p14="http://schemas.microsoft.com/office/powerpoint/2010/main" val="1982272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0943AC-F796-4F90-BB61-6A4F08427F57}"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7DD39-956A-4B26-AFD8-B3F284B99D87}" type="slidenum">
              <a:rPr lang="en-IN" smtClean="0"/>
              <a:t>‹#›</a:t>
            </a:fld>
            <a:endParaRPr lang="en-IN"/>
          </a:p>
        </p:txBody>
      </p:sp>
    </p:spTree>
    <p:extLst>
      <p:ext uri="{BB962C8B-B14F-4D97-AF65-F5344CB8AC3E}">
        <p14:creationId xmlns:p14="http://schemas.microsoft.com/office/powerpoint/2010/main" val="239923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0943AC-F796-4F90-BB61-6A4F08427F57}" type="datetimeFigureOut">
              <a:rPr lang="en-IN" smtClean="0"/>
              <a:t>30-09-2021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FA7DD39-956A-4B26-AFD8-B3F284B99D87}" type="slidenum">
              <a:rPr lang="en-IN" smtClean="0"/>
              <a:t>‹#›</a:t>
            </a:fld>
            <a:endParaRPr lang="en-IN"/>
          </a:p>
        </p:txBody>
      </p:sp>
    </p:spTree>
    <p:extLst>
      <p:ext uri="{BB962C8B-B14F-4D97-AF65-F5344CB8AC3E}">
        <p14:creationId xmlns:p14="http://schemas.microsoft.com/office/powerpoint/2010/main" val="1638296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0943AC-F796-4F90-BB61-6A4F08427F57}" type="datetimeFigureOut">
              <a:rPr lang="en-IN" smtClean="0"/>
              <a:t>30-09-2021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FA7DD39-956A-4B26-AFD8-B3F284B99D87}" type="slidenum">
              <a:rPr lang="en-IN" smtClean="0"/>
              <a:t>‹#›</a:t>
            </a:fld>
            <a:endParaRPr lang="en-IN"/>
          </a:p>
        </p:txBody>
      </p:sp>
    </p:spTree>
    <p:extLst>
      <p:ext uri="{BB962C8B-B14F-4D97-AF65-F5344CB8AC3E}">
        <p14:creationId xmlns:p14="http://schemas.microsoft.com/office/powerpoint/2010/main" val="3507746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0943AC-F796-4F90-BB61-6A4F08427F57}" type="datetimeFigureOut">
              <a:rPr lang="en-IN" smtClean="0"/>
              <a:t>30-09-2021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FA7DD39-956A-4B26-AFD8-B3F284B99D87}" type="slidenum">
              <a:rPr lang="en-IN" smtClean="0"/>
              <a:t>‹#›</a:t>
            </a:fld>
            <a:endParaRPr lang="en-IN"/>
          </a:p>
        </p:txBody>
      </p:sp>
    </p:spTree>
    <p:extLst>
      <p:ext uri="{BB962C8B-B14F-4D97-AF65-F5344CB8AC3E}">
        <p14:creationId xmlns:p14="http://schemas.microsoft.com/office/powerpoint/2010/main" val="85360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943AC-F796-4F90-BB61-6A4F08427F57}"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7DD39-956A-4B26-AFD8-B3F284B99D87}" type="slidenum">
              <a:rPr lang="en-IN" smtClean="0"/>
              <a:t>‹#›</a:t>
            </a:fld>
            <a:endParaRPr lang="en-IN"/>
          </a:p>
        </p:txBody>
      </p:sp>
    </p:spTree>
    <p:extLst>
      <p:ext uri="{BB962C8B-B14F-4D97-AF65-F5344CB8AC3E}">
        <p14:creationId xmlns:p14="http://schemas.microsoft.com/office/powerpoint/2010/main" val="336643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0943AC-F796-4F90-BB61-6A4F08427F57}" type="datetimeFigureOut">
              <a:rPr lang="en-IN" smtClean="0"/>
              <a:t>30-09-2021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FA7DD39-956A-4B26-AFD8-B3F284B99D87}" type="slidenum">
              <a:rPr lang="en-IN" smtClean="0"/>
              <a:t>‹#›</a:t>
            </a:fld>
            <a:endParaRPr lang="en-IN"/>
          </a:p>
        </p:txBody>
      </p:sp>
    </p:spTree>
    <p:extLst>
      <p:ext uri="{BB962C8B-B14F-4D97-AF65-F5344CB8AC3E}">
        <p14:creationId xmlns:p14="http://schemas.microsoft.com/office/powerpoint/2010/main" val="20194146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0943AC-F796-4F90-BB61-6A4F08427F57}" type="datetimeFigureOut">
              <a:rPr lang="en-IN" smtClean="0"/>
              <a:t>30-09-2021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A7DD39-956A-4B26-AFD8-B3F284B99D87}" type="slidenum">
              <a:rPr lang="en-IN" smtClean="0"/>
              <a:t>‹#›</a:t>
            </a:fld>
            <a:endParaRPr lang="en-IN"/>
          </a:p>
        </p:txBody>
      </p:sp>
    </p:spTree>
    <p:extLst>
      <p:ext uri="{BB962C8B-B14F-4D97-AF65-F5344CB8AC3E}">
        <p14:creationId xmlns:p14="http://schemas.microsoft.com/office/powerpoint/2010/main" val="20304774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E-mail Marketing</a:t>
            </a:r>
          </a:p>
        </p:txBody>
      </p:sp>
      <p:sp>
        <p:nvSpPr>
          <p:cNvPr id="3" name="Subtitle 2"/>
          <p:cNvSpPr>
            <a:spLocks noGrp="1"/>
          </p:cNvSpPr>
          <p:nvPr>
            <p:ph type="subTitle" idx="1"/>
          </p:nvPr>
        </p:nvSpPr>
        <p:spPr/>
        <p:txBody>
          <a:bodyPr/>
          <a:lstStyle/>
          <a:p>
            <a:r>
              <a:rPr lang="en-IN" dirty="0"/>
              <a:t>By Mrs. Dipti Pawade</a:t>
            </a:r>
          </a:p>
        </p:txBody>
      </p:sp>
    </p:spTree>
    <p:extLst>
      <p:ext uri="{BB962C8B-B14F-4D97-AF65-F5344CB8AC3E}">
        <p14:creationId xmlns:p14="http://schemas.microsoft.com/office/powerpoint/2010/main" val="2992618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Video and Vlogs</a:t>
            </a:r>
          </a:p>
        </p:txBody>
      </p:sp>
      <p:sp>
        <p:nvSpPr>
          <p:cNvPr id="3" name="Content Placeholder 2"/>
          <p:cNvSpPr>
            <a:spLocks noGrp="1"/>
          </p:cNvSpPr>
          <p:nvPr>
            <p:ph idx="1"/>
          </p:nvPr>
        </p:nvSpPr>
        <p:spPr/>
        <p:txBody>
          <a:bodyPr>
            <a:normAutofit/>
          </a:bodyPr>
          <a:lstStyle/>
          <a:p>
            <a:r>
              <a:rPr lang="en-IN" dirty="0"/>
              <a:t>Movie, sports, entertainment, and music sites are obvious candidates for videos: Post trailers, teasers, concert samples, or game excerpts.  </a:t>
            </a:r>
          </a:p>
          <a:p>
            <a:r>
              <a:rPr lang="en-IN" dirty="0"/>
              <a:t>You can also use videos for product updates, industry news, or helpful, do-it-yourself, training clips.</a:t>
            </a:r>
          </a:p>
        </p:txBody>
      </p:sp>
    </p:spTree>
    <p:extLst>
      <p:ext uri="{BB962C8B-B14F-4D97-AF65-F5344CB8AC3E}">
        <p14:creationId xmlns:p14="http://schemas.microsoft.com/office/powerpoint/2010/main" val="2924092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Video and Vlogs</a:t>
            </a:r>
          </a:p>
        </p:txBody>
      </p:sp>
      <p:sp>
        <p:nvSpPr>
          <p:cNvPr id="3" name="Content Placeholder 2"/>
          <p:cNvSpPr>
            <a:spLocks noGrp="1"/>
          </p:cNvSpPr>
          <p:nvPr>
            <p:ph idx="1"/>
          </p:nvPr>
        </p:nvSpPr>
        <p:spPr/>
        <p:txBody>
          <a:bodyPr>
            <a:normAutofit fontScale="77500" lnSpcReduction="20000"/>
          </a:bodyPr>
          <a:lstStyle/>
          <a:p>
            <a:r>
              <a:rPr lang="en-IN" dirty="0"/>
              <a:t>Post your video on multiple sites to generate links from new prospects, and to add value to your inbound link campaign . Whether you create your own videos or recruit responses, pay attention to the demographics of the sites on which you post.</a:t>
            </a:r>
          </a:p>
          <a:p>
            <a:r>
              <a:rPr lang="en-IN" dirty="0"/>
              <a:t>List all locations of your video clips in directories and search engines. Google allows users to play YouTube videos directly from search results, and posts thumbnails of video from other sites within natural search.</a:t>
            </a:r>
          </a:p>
          <a:p>
            <a:r>
              <a:rPr lang="en-IN" dirty="0"/>
              <a:t>Many companies now run contests, inviting users to post video that promotes their product or service. </a:t>
            </a:r>
          </a:p>
          <a:p>
            <a:r>
              <a:rPr lang="en-IN" dirty="0"/>
              <a:t>Concentrate on video quality and appearance</a:t>
            </a:r>
          </a:p>
        </p:txBody>
      </p:sp>
    </p:spTree>
    <p:extLst>
      <p:ext uri="{BB962C8B-B14F-4D97-AF65-F5344CB8AC3E}">
        <p14:creationId xmlns:p14="http://schemas.microsoft.com/office/powerpoint/2010/main" val="353718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Webcasts,</a:t>
            </a:r>
            <a:br>
              <a:rPr lang="en-IN" dirty="0"/>
            </a:br>
            <a:r>
              <a:rPr lang="en-IN" dirty="0"/>
              <a:t>Web Conferences, and Webinars</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Webcasts</a:t>
            </a:r>
          </a:p>
          <a:p>
            <a:r>
              <a:rPr lang="en-IN" dirty="0"/>
              <a:t>Generally, a </a:t>
            </a:r>
            <a:r>
              <a:rPr lang="en-IN" i="1" dirty="0"/>
              <a:t>Webcast </a:t>
            </a:r>
            <a:r>
              <a:rPr lang="en-IN" dirty="0"/>
              <a:t>refers to a live, video-only, Internet broadcast.</a:t>
            </a:r>
          </a:p>
          <a:p>
            <a:r>
              <a:rPr lang="en-IN" dirty="0"/>
              <a:t>Inherently passive, it’s delivered from one speaker to many listeners, often 50 or more. </a:t>
            </a:r>
          </a:p>
          <a:p>
            <a:r>
              <a:rPr lang="en-IN" dirty="0"/>
              <a:t>Of the three techniques, Webcasts work best in a B2C environment for concerts, lectures, dance, comedy, </a:t>
            </a:r>
            <a:r>
              <a:rPr lang="en-IN" dirty="0" err="1"/>
              <a:t>theater</a:t>
            </a:r>
            <a:r>
              <a:rPr lang="en-IN" dirty="0"/>
              <a:t>, performance art, sports, events, entertainment, and the actual delivery of educational or training content.</a:t>
            </a:r>
          </a:p>
        </p:txBody>
      </p:sp>
    </p:spTree>
    <p:extLst>
      <p:ext uri="{BB962C8B-B14F-4D97-AF65-F5344CB8AC3E}">
        <p14:creationId xmlns:p14="http://schemas.microsoft.com/office/powerpoint/2010/main" val="3525483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Webcasts,</a:t>
            </a:r>
            <a:br>
              <a:rPr lang="en-IN" dirty="0"/>
            </a:br>
            <a:r>
              <a:rPr lang="en-IN" dirty="0"/>
              <a:t>Web Conferences, and Webinars</a:t>
            </a:r>
          </a:p>
        </p:txBody>
      </p:sp>
      <p:sp>
        <p:nvSpPr>
          <p:cNvPr id="3" name="Content Placeholder 2"/>
          <p:cNvSpPr>
            <a:spLocks noGrp="1"/>
          </p:cNvSpPr>
          <p:nvPr>
            <p:ph idx="1"/>
          </p:nvPr>
        </p:nvSpPr>
        <p:spPr/>
        <p:txBody>
          <a:bodyPr>
            <a:normAutofit fontScale="92500" lnSpcReduction="10000"/>
          </a:bodyPr>
          <a:lstStyle/>
          <a:p>
            <a:pPr marL="0" indent="0">
              <a:buNone/>
            </a:pPr>
            <a:r>
              <a:rPr lang="en-IN" b="1" dirty="0"/>
              <a:t>Web conferences</a:t>
            </a:r>
          </a:p>
          <a:p>
            <a:r>
              <a:rPr lang="en-IN" i="1" dirty="0"/>
              <a:t>Web conferences </a:t>
            </a:r>
            <a:r>
              <a:rPr lang="en-IN" dirty="0"/>
              <a:t>work best with small group presentations that are data or document driven. They support two-way interaction, such as in an online focus group or a presentation near the close of the sales cycle. </a:t>
            </a:r>
          </a:p>
          <a:p>
            <a:r>
              <a:rPr lang="en-IN" dirty="0"/>
              <a:t>Conferences generally involve some combination of two-way audio teleconferencing, live desktop-based whiteboards, PowerPoint presentations, and instant messaging or chat software.</a:t>
            </a:r>
          </a:p>
        </p:txBody>
      </p:sp>
    </p:spTree>
    <p:extLst>
      <p:ext uri="{BB962C8B-B14F-4D97-AF65-F5344CB8AC3E}">
        <p14:creationId xmlns:p14="http://schemas.microsoft.com/office/powerpoint/2010/main" val="2808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44624"/>
            <a:ext cx="8579296" cy="1143000"/>
          </a:xfrm>
        </p:spPr>
        <p:txBody>
          <a:bodyPr>
            <a:normAutofit fontScale="90000"/>
          </a:bodyPr>
          <a:lstStyle/>
          <a:p>
            <a:r>
              <a:rPr lang="en-IN" dirty="0"/>
              <a:t>Webcasts,</a:t>
            </a:r>
            <a:br>
              <a:rPr lang="en-IN" dirty="0"/>
            </a:br>
            <a:r>
              <a:rPr lang="en-IN" dirty="0"/>
              <a:t>Web Conferences, and Webinars</a:t>
            </a:r>
          </a:p>
        </p:txBody>
      </p:sp>
      <p:sp>
        <p:nvSpPr>
          <p:cNvPr id="3" name="Content Placeholder 2"/>
          <p:cNvSpPr>
            <a:spLocks noGrp="1"/>
          </p:cNvSpPr>
          <p:nvPr>
            <p:ph idx="1"/>
          </p:nvPr>
        </p:nvSpPr>
        <p:spPr>
          <a:xfrm>
            <a:off x="457200" y="1484784"/>
            <a:ext cx="8939336" cy="4525963"/>
          </a:xfrm>
        </p:spPr>
        <p:txBody>
          <a:bodyPr>
            <a:noAutofit/>
          </a:bodyPr>
          <a:lstStyle/>
          <a:p>
            <a:r>
              <a:rPr lang="en-IN" sz="2800" i="1" dirty="0"/>
              <a:t>Webinars </a:t>
            </a:r>
            <a:r>
              <a:rPr lang="en-IN" sz="2800" dirty="0"/>
              <a:t>are the most-complex format, mixing and matching such multimedia components as a one-way audio conference, video, PowerPoint or whiteboard presentations, live polls or surveys, and one-way instant messaging for participants to submit questions.</a:t>
            </a:r>
          </a:p>
          <a:p>
            <a:r>
              <a:rPr lang="en-IN" sz="2800" dirty="0"/>
              <a:t>Designed to reach a large number of participants over a widespread geographic region, Webinars generally require a sequence of activities to be successful: promotion, registration, confirmation e-mails, reminder e-mails, thank-you messages, and feedback surveys. </a:t>
            </a:r>
          </a:p>
          <a:p>
            <a:r>
              <a:rPr lang="en-IN" sz="2800" dirty="0"/>
              <a:t>Consider these as premium branding and lead generation opportunities.</a:t>
            </a:r>
          </a:p>
        </p:txBody>
      </p:sp>
    </p:spTree>
    <p:extLst>
      <p:ext uri="{BB962C8B-B14F-4D97-AF65-F5344CB8AC3E}">
        <p14:creationId xmlns:p14="http://schemas.microsoft.com/office/powerpoint/2010/main" val="2691146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MOBILE MARKETING</a:t>
            </a:r>
          </a:p>
        </p:txBody>
      </p:sp>
      <p:sp>
        <p:nvSpPr>
          <p:cNvPr id="3" name="Content Placeholder 2"/>
          <p:cNvSpPr>
            <a:spLocks noGrp="1"/>
          </p:cNvSpPr>
          <p:nvPr>
            <p:ph idx="1"/>
          </p:nvPr>
        </p:nvSpPr>
        <p:spPr/>
        <p:txBody>
          <a:bodyPr/>
          <a:lstStyle/>
          <a:p>
            <a:pPr marL="0" indent="0">
              <a:buNone/>
            </a:pPr>
            <a:r>
              <a:rPr lang="en-IN" dirty="0"/>
              <a:t>Mobile marketing: </a:t>
            </a:r>
          </a:p>
          <a:p>
            <a:pPr marL="0" indent="0">
              <a:buNone/>
            </a:pPr>
            <a:r>
              <a:rPr lang="en-IN" dirty="0"/>
              <a:t>“A set of practices that enables organizations to communicate with and engage with their audiences in an interactive and relevant manner through and with any mobile device or network.”</a:t>
            </a:r>
          </a:p>
        </p:txBody>
      </p:sp>
    </p:spTree>
    <p:extLst>
      <p:ext uri="{BB962C8B-B14F-4D97-AF65-F5344CB8AC3E}">
        <p14:creationId xmlns:p14="http://schemas.microsoft.com/office/powerpoint/2010/main" val="2323286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Steps of MOBILE MARKETING</a:t>
            </a:r>
          </a:p>
        </p:txBody>
      </p:sp>
      <p:sp>
        <p:nvSpPr>
          <p:cNvPr id="3" name="Content Placeholder 2"/>
          <p:cNvSpPr>
            <a:spLocks noGrp="1"/>
          </p:cNvSpPr>
          <p:nvPr>
            <p:ph idx="1"/>
          </p:nvPr>
        </p:nvSpPr>
        <p:spPr/>
        <p:txBody>
          <a:bodyPr/>
          <a:lstStyle/>
          <a:p>
            <a:pPr marL="0" indent="0">
              <a:buNone/>
            </a:pPr>
            <a:endParaRPr lang="en-IN"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372" y="2060848"/>
            <a:ext cx="5086350" cy="4219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1474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E-mail Marketing</a:t>
            </a:r>
          </a:p>
        </p:txBody>
      </p:sp>
      <p:sp>
        <p:nvSpPr>
          <p:cNvPr id="3" name="Content Placeholder 2"/>
          <p:cNvSpPr>
            <a:spLocks noGrp="1"/>
          </p:cNvSpPr>
          <p:nvPr>
            <p:ph idx="1"/>
          </p:nvPr>
        </p:nvSpPr>
        <p:spPr/>
        <p:txBody>
          <a:bodyPr/>
          <a:lstStyle/>
          <a:p>
            <a:r>
              <a:rPr lang="en-IN" dirty="0"/>
              <a:t>Causes behind using E-mail Marketing</a:t>
            </a:r>
          </a:p>
          <a:p>
            <a:r>
              <a:rPr lang="en-IN" dirty="0"/>
              <a:t>Branding with signature blocks</a:t>
            </a:r>
          </a:p>
          <a:p>
            <a:r>
              <a:rPr lang="en-IN" dirty="0"/>
              <a:t>Letting autoresponders do the work</a:t>
            </a:r>
          </a:p>
          <a:p>
            <a:r>
              <a:rPr lang="en-IN" dirty="0"/>
              <a:t>Speeding response time with packaged blurbs</a:t>
            </a:r>
          </a:p>
        </p:txBody>
      </p:sp>
    </p:spTree>
    <p:extLst>
      <p:ext uri="{BB962C8B-B14F-4D97-AF65-F5344CB8AC3E}">
        <p14:creationId xmlns:p14="http://schemas.microsoft.com/office/powerpoint/2010/main" val="2271205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E-mailing like a pro</a:t>
            </a:r>
          </a:p>
        </p:txBody>
      </p:sp>
      <p:sp>
        <p:nvSpPr>
          <p:cNvPr id="3" name="Content Placeholder 2"/>
          <p:cNvSpPr>
            <a:spLocks noGrp="1"/>
          </p:cNvSpPr>
          <p:nvPr>
            <p:ph idx="1"/>
          </p:nvPr>
        </p:nvSpPr>
        <p:spPr/>
        <p:txBody>
          <a:bodyPr/>
          <a:lstStyle/>
          <a:p>
            <a:r>
              <a:rPr lang="en-IN" b="1" dirty="0"/>
              <a:t>From line</a:t>
            </a:r>
          </a:p>
          <a:p>
            <a:r>
              <a:rPr lang="en-IN" b="1" dirty="0"/>
              <a:t>Subject line</a:t>
            </a:r>
          </a:p>
          <a:p>
            <a:r>
              <a:rPr lang="en-IN" b="1" dirty="0"/>
              <a:t>Message Text</a:t>
            </a:r>
          </a:p>
          <a:p>
            <a:r>
              <a:rPr lang="en-IN" b="1" dirty="0"/>
              <a:t>Signature block</a:t>
            </a:r>
            <a:endParaRPr lang="en-IN" dirty="0"/>
          </a:p>
        </p:txBody>
      </p:sp>
    </p:spTree>
    <p:extLst>
      <p:ext uri="{BB962C8B-B14F-4D97-AF65-F5344CB8AC3E}">
        <p14:creationId xmlns:p14="http://schemas.microsoft.com/office/powerpoint/2010/main" val="369756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Group e-mail</a:t>
            </a:r>
          </a:p>
        </p:txBody>
      </p:sp>
      <p:sp>
        <p:nvSpPr>
          <p:cNvPr id="3" name="Content Placeholder 2"/>
          <p:cNvSpPr>
            <a:spLocks noGrp="1"/>
          </p:cNvSpPr>
          <p:nvPr>
            <p:ph idx="1"/>
          </p:nvPr>
        </p:nvSpPr>
        <p:spPr/>
        <p:txBody>
          <a:bodyPr>
            <a:normAutofit fontScale="77500" lnSpcReduction="20000"/>
          </a:bodyPr>
          <a:lstStyle/>
          <a:p>
            <a:pPr marL="0" indent="0">
              <a:buNone/>
            </a:pPr>
            <a:r>
              <a:rPr lang="en-IN" dirty="0"/>
              <a:t>1. Group e-mail is useful for such things as:</a:t>
            </a:r>
          </a:p>
          <a:p>
            <a:r>
              <a:rPr lang="en-IN" dirty="0"/>
              <a:t> Notifying registrants in a course, conference, program, or other event</a:t>
            </a:r>
          </a:p>
          <a:p>
            <a:r>
              <a:rPr lang="en-IN" dirty="0"/>
              <a:t> Communicating with dealers, distributors, or franchisees</a:t>
            </a:r>
          </a:p>
          <a:p>
            <a:r>
              <a:rPr lang="en-IN" dirty="0"/>
              <a:t> Sending routine service reminders or product recalls</a:t>
            </a:r>
          </a:p>
          <a:p>
            <a:r>
              <a:rPr lang="en-IN" dirty="0"/>
              <a:t> Reminding customers of appointments or item pickups</a:t>
            </a:r>
          </a:p>
          <a:p>
            <a:r>
              <a:rPr lang="en-IN" dirty="0"/>
              <a:t> Distributing information to journalists</a:t>
            </a:r>
          </a:p>
          <a:p>
            <a:r>
              <a:rPr lang="en-IN" dirty="0"/>
              <a:t> Communicating with committees, board members, or employees</a:t>
            </a:r>
          </a:p>
          <a:p>
            <a:r>
              <a:rPr lang="en-IN" dirty="0"/>
              <a:t> Announcing availability of products on back order</a:t>
            </a:r>
          </a:p>
          <a:p>
            <a:pPr marL="0" indent="0">
              <a:buNone/>
            </a:pPr>
            <a:endParaRPr lang="en-IN" dirty="0"/>
          </a:p>
          <a:p>
            <a:pPr marL="0" indent="0">
              <a:buNone/>
            </a:pPr>
            <a:r>
              <a:rPr lang="en-IN" dirty="0"/>
              <a:t>2. Dealing with spamming </a:t>
            </a:r>
          </a:p>
        </p:txBody>
      </p:sp>
    </p:spTree>
    <p:extLst>
      <p:ext uri="{BB962C8B-B14F-4D97-AF65-F5344CB8AC3E}">
        <p14:creationId xmlns:p14="http://schemas.microsoft.com/office/powerpoint/2010/main" val="92218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Rolling Out E-Mail Newsletters</a:t>
            </a:r>
          </a:p>
        </p:txBody>
      </p:sp>
      <p:sp>
        <p:nvSpPr>
          <p:cNvPr id="3" name="Content Placeholder 2"/>
          <p:cNvSpPr>
            <a:spLocks noGrp="1"/>
          </p:cNvSpPr>
          <p:nvPr>
            <p:ph idx="1"/>
          </p:nvPr>
        </p:nvSpPr>
        <p:spPr/>
        <p:txBody>
          <a:bodyPr/>
          <a:lstStyle/>
          <a:p>
            <a:r>
              <a:rPr lang="en-IN" dirty="0"/>
              <a:t>As an e-mail marketer, you must find the people who want your special offers, hot gossip, or the latest news delivered to their electronic doorstep; get them to sign up for your distribution service; and then encourage them to follow through with a click to your site.</a:t>
            </a:r>
          </a:p>
        </p:txBody>
      </p:sp>
    </p:spTree>
    <p:extLst>
      <p:ext uri="{BB962C8B-B14F-4D97-AF65-F5344CB8AC3E}">
        <p14:creationId xmlns:p14="http://schemas.microsoft.com/office/powerpoint/2010/main" val="2061808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Improving the efficacy of your newsletter</a:t>
            </a:r>
          </a:p>
        </p:txBody>
      </p:sp>
      <p:sp>
        <p:nvSpPr>
          <p:cNvPr id="3" name="Content Placeholder 2"/>
          <p:cNvSpPr>
            <a:spLocks noGrp="1"/>
          </p:cNvSpPr>
          <p:nvPr>
            <p:ph idx="1"/>
          </p:nvPr>
        </p:nvSpPr>
        <p:spPr/>
        <p:txBody>
          <a:bodyPr/>
          <a:lstStyle/>
          <a:p>
            <a:r>
              <a:rPr lang="en-IN" dirty="0"/>
              <a:t>Bounce rate</a:t>
            </a:r>
          </a:p>
          <a:p>
            <a:r>
              <a:rPr lang="en-IN" dirty="0"/>
              <a:t>Open rate</a:t>
            </a:r>
          </a:p>
          <a:p>
            <a:r>
              <a:rPr lang="en-IN" dirty="0"/>
              <a:t>Unsubscribe rate</a:t>
            </a:r>
          </a:p>
          <a:p>
            <a:r>
              <a:rPr lang="en-IN" dirty="0"/>
              <a:t>Click-through rate</a:t>
            </a:r>
          </a:p>
          <a:p>
            <a:r>
              <a:rPr lang="en-IN" dirty="0"/>
              <a:t>A/B testing</a:t>
            </a:r>
          </a:p>
        </p:txBody>
      </p:sp>
    </p:spTree>
    <p:extLst>
      <p:ext uri="{BB962C8B-B14F-4D97-AF65-F5344CB8AC3E}">
        <p14:creationId xmlns:p14="http://schemas.microsoft.com/office/powerpoint/2010/main" val="260376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 Video and Vlogs</a:t>
            </a:r>
          </a:p>
        </p:txBody>
      </p:sp>
      <p:sp>
        <p:nvSpPr>
          <p:cNvPr id="3" name="Content Placeholder 2"/>
          <p:cNvSpPr>
            <a:spLocks noGrp="1"/>
          </p:cNvSpPr>
          <p:nvPr>
            <p:ph idx="1"/>
          </p:nvPr>
        </p:nvSpPr>
        <p:spPr/>
        <p:txBody>
          <a:bodyPr/>
          <a:lstStyle/>
          <a:p>
            <a:r>
              <a:rPr lang="en-IN" dirty="0" err="1"/>
              <a:t>Youtube</a:t>
            </a:r>
            <a:r>
              <a:rPr lang="en-IN" dirty="0"/>
              <a:t> success story</a:t>
            </a:r>
          </a:p>
          <a:p>
            <a:r>
              <a:rPr lang="en-IN" dirty="0"/>
              <a:t>Vlogs: Personal video journals, called vlogs, differ from other types of video: They are updated regularly, posted like blogs, often distributed through RSS feeds, and may contain additional text data. </a:t>
            </a:r>
          </a:p>
          <a:p>
            <a:r>
              <a:rPr lang="en-IN" dirty="0"/>
              <a:t>Like blogs, they generally include personal reflections and experiences.</a:t>
            </a:r>
          </a:p>
        </p:txBody>
      </p:sp>
    </p:spTree>
    <p:extLst>
      <p:ext uri="{BB962C8B-B14F-4D97-AF65-F5344CB8AC3E}">
        <p14:creationId xmlns:p14="http://schemas.microsoft.com/office/powerpoint/2010/main" val="818807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 Video and Vlogs</a:t>
            </a:r>
          </a:p>
        </p:txBody>
      </p:sp>
      <p:sp>
        <p:nvSpPr>
          <p:cNvPr id="3" name="Content Placeholder 2"/>
          <p:cNvSpPr>
            <a:spLocks noGrp="1"/>
          </p:cNvSpPr>
          <p:nvPr>
            <p:ph idx="1"/>
          </p:nvPr>
        </p:nvSpPr>
        <p:spPr/>
        <p:txBody>
          <a:bodyPr>
            <a:noAutofit/>
          </a:bodyPr>
          <a:lstStyle/>
          <a:p>
            <a:pPr marL="0" indent="0">
              <a:buNone/>
            </a:pPr>
            <a:r>
              <a:rPr lang="en-IN" sz="2400" dirty="0"/>
              <a:t>For marketers, the trick is to tap into the video audience in one of four ways:</a:t>
            </a:r>
          </a:p>
          <a:p>
            <a:r>
              <a:rPr lang="en-IN" sz="2400" dirty="0"/>
              <a:t>Advertising on various sites.</a:t>
            </a:r>
          </a:p>
          <a:p>
            <a:r>
              <a:rPr lang="en-IN" sz="2400" dirty="0"/>
              <a:t>Posting your own vlog as an ongoing video saga, perhaps one that is quirky enough to be part of a viral marketing campaign.</a:t>
            </a:r>
          </a:p>
          <a:p>
            <a:r>
              <a:rPr lang="en-IN" sz="2400" dirty="0"/>
              <a:t>Creating your own videos for product demonstrations, training, support, or promotion and posting them online and on your own site.</a:t>
            </a:r>
          </a:p>
          <a:p>
            <a:r>
              <a:rPr lang="en-IN" sz="2400" dirty="0"/>
              <a:t>Tapping into the creative potential of your target audience by getting them to post videos about your company or products, perhaps as part of a contest.</a:t>
            </a:r>
          </a:p>
        </p:txBody>
      </p:sp>
    </p:spTree>
    <p:extLst>
      <p:ext uri="{BB962C8B-B14F-4D97-AF65-F5344CB8AC3E}">
        <p14:creationId xmlns:p14="http://schemas.microsoft.com/office/powerpoint/2010/main" val="106593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Video considerations</a:t>
            </a:r>
          </a:p>
        </p:txBody>
      </p:sp>
      <p:sp>
        <p:nvSpPr>
          <p:cNvPr id="3" name="Content Placeholder 2"/>
          <p:cNvSpPr>
            <a:spLocks noGrp="1"/>
          </p:cNvSpPr>
          <p:nvPr>
            <p:ph idx="1"/>
          </p:nvPr>
        </p:nvSpPr>
        <p:spPr/>
        <p:txBody>
          <a:bodyPr>
            <a:normAutofit fontScale="85000" lnSpcReduction="20000"/>
          </a:bodyPr>
          <a:lstStyle/>
          <a:p>
            <a:pPr marL="0" indent="0">
              <a:buNone/>
            </a:pPr>
            <a:r>
              <a:rPr lang="en-IN" dirty="0"/>
              <a:t>There are a few steps to take:</a:t>
            </a:r>
          </a:p>
          <a:p>
            <a:pPr marL="0" indent="0">
              <a:buNone/>
            </a:pPr>
            <a:r>
              <a:rPr lang="en-IN" b="1" dirty="0"/>
              <a:t>1. View some videos and vlogs to get ideas from other businesses.</a:t>
            </a:r>
          </a:p>
          <a:p>
            <a:pPr marL="0" indent="0">
              <a:buNone/>
            </a:pPr>
            <a:r>
              <a:rPr lang="en-IN" b="1" dirty="0"/>
              <a:t>2. Decide whether you want to create your own videos or whether you want others to participate interactively with consumer-generated video content.</a:t>
            </a:r>
          </a:p>
          <a:p>
            <a:pPr marL="0" indent="0">
              <a:buNone/>
            </a:pPr>
            <a:r>
              <a:rPr lang="en-IN" b="1" dirty="0"/>
              <a:t>3. Assess your target market to decide where you want to post your videos.</a:t>
            </a:r>
          </a:p>
          <a:p>
            <a:pPr marL="0" indent="0">
              <a:buNone/>
            </a:pPr>
            <a:r>
              <a:rPr lang="en-IN" b="1" dirty="0"/>
              <a:t>4. Decide who will produce your videos and how much it will cost.</a:t>
            </a:r>
          </a:p>
          <a:p>
            <a:pPr marL="0" indent="0">
              <a:buNone/>
            </a:pPr>
            <a:r>
              <a:rPr lang="en-IN" b="1" dirty="0"/>
              <a:t>5. Before you commit to production, review your ROI projections to ensure that the effort will be worthwhile.</a:t>
            </a:r>
            <a:endParaRPr lang="en-IN" dirty="0"/>
          </a:p>
        </p:txBody>
      </p:sp>
    </p:spTree>
    <p:extLst>
      <p:ext uri="{BB962C8B-B14F-4D97-AF65-F5344CB8AC3E}">
        <p14:creationId xmlns:p14="http://schemas.microsoft.com/office/powerpoint/2010/main" val="8015978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912</Words>
  <Application>Microsoft Office PowerPoint</Application>
  <PresentationFormat>On-screen Show (4:3)</PresentationFormat>
  <Paragraphs>73</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E-mail Marketing</vt:lpstr>
      <vt:lpstr>E-mail Marketing</vt:lpstr>
      <vt:lpstr>E-mailing like a pro</vt:lpstr>
      <vt:lpstr>Group e-mail</vt:lpstr>
      <vt:lpstr>Rolling Out E-Mail Newsletters</vt:lpstr>
      <vt:lpstr>Improving the efficacy of your newsletter</vt:lpstr>
      <vt:lpstr> Video and Vlogs</vt:lpstr>
      <vt:lpstr> Video and Vlogs</vt:lpstr>
      <vt:lpstr>Video considerations</vt:lpstr>
      <vt:lpstr> Video and Vlogs</vt:lpstr>
      <vt:lpstr> Video and Vlogs</vt:lpstr>
      <vt:lpstr>Webcasts, Web Conferences, and Webinars</vt:lpstr>
      <vt:lpstr>Webcasts, Web Conferences, and Webinars</vt:lpstr>
      <vt:lpstr>Webcasts, Web Conferences, and Webinars</vt:lpstr>
      <vt:lpstr>MOBILE MARKETING</vt:lpstr>
      <vt:lpstr>Steps of MOBILE MARKETING</vt:lpstr>
    </vt:vector>
  </TitlesOfParts>
  <Company>K.J. Somaiya College of Engineering, Mumbai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E-mail Marketing</dc:title>
  <dc:creator>Mrs. Dipti Y. Pawade</dc:creator>
  <cp:lastModifiedBy>Dipti</cp:lastModifiedBy>
  <cp:revision>10</cp:revision>
  <dcterms:created xsi:type="dcterms:W3CDTF">2021-01-21T08:18:03Z</dcterms:created>
  <dcterms:modified xsi:type="dcterms:W3CDTF">2021-09-30T17:25:04Z</dcterms:modified>
</cp:coreProperties>
</file>