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57" r:id="rId6"/>
    <p:sldId id="259" r:id="rId7"/>
    <p:sldId id="260" r:id="rId8"/>
    <p:sldId id="297" r:id="rId9"/>
    <p:sldId id="306" r:id="rId10"/>
    <p:sldId id="305" r:id="rId11"/>
    <p:sldId id="308" r:id="rId12"/>
    <p:sldId id="309" r:id="rId13"/>
    <p:sldId id="310" r:id="rId14"/>
    <p:sldId id="311" r:id="rId15"/>
    <p:sldId id="312" r:id="rId16"/>
    <p:sldId id="313" r:id="rId17"/>
    <p:sldId id="307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3" r:id="rId26"/>
    <p:sldId id="324" r:id="rId27"/>
    <p:sldId id="31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45" r:id="rId40"/>
    <p:sldId id="351" r:id="rId41"/>
    <p:sldId id="34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5F920-F3B7-4ECF-9C3A-00425353B566}" v="4" dt="2022-10-10T17:00:00.216"/>
    <p1510:client id="{F5F98F9E-9399-4EB1-B72E-1B21A449B1B6}" v="2" dt="2022-10-04T04:15:1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14110_TY_PATIL ROHIT VILAS" userId="S::rohit13@somaiya.edu::9ac53082-8b26-40c9-b9c1-2fcce4409e99" providerId="AD" clId="Web-{F5F98F9E-9399-4EB1-B72E-1B21A449B1B6}"/>
    <pc:docChg chg="sldOrd">
      <pc:chgData name="1914110_TY_PATIL ROHIT VILAS" userId="S::rohit13@somaiya.edu::9ac53082-8b26-40c9-b9c1-2fcce4409e99" providerId="AD" clId="Web-{F5F98F9E-9399-4EB1-B72E-1B21A449B1B6}" dt="2022-10-04T04:15:16.100" v="1"/>
      <pc:docMkLst>
        <pc:docMk/>
      </pc:docMkLst>
      <pc:sldChg chg="ord">
        <pc:chgData name="1914110_TY_PATIL ROHIT VILAS" userId="S::rohit13@somaiya.edu::9ac53082-8b26-40c9-b9c1-2fcce4409e99" providerId="AD" clId="Web-{F5F98F9E-9399-4EB1-B72E-1B21A449B1B6}" dt="2022-10-04T04:15:16.100" v="1"/>
        <pc:sldMkLst>
          <pc:docMk/>
          <pc:sldMk cId="590483504" sldId="309"/>
        </pc:sldMkLst>
      </pc:sldChg>
    </pc:docChg>
  </pc:docChgLst>
  <pc:docChgLst>
    <pc:chgData name="1914036_TY_VARSHA PANDIT" userId="S::varsha.pandit@somaiya.edu::7e33cdb9-92e4-4cdf-8591-9d664e649d2f" providerId="AD" clId="Web-{4945F920-F3B7-4ECF-9C3A-00425353B566}"/>
    <pc:docChg chg="addSld delSld">
      <pc:chgData name="1914036_TY_VARSHA PANDIT" userId="S::varsha.pandit@somaiya.edu::7e33cdb9-92e4-4cdf-8591-9d664e649d2f" providerId="AD" clId="Web-{4945F920-F3B7-4ECF-9C3A-00425353B566}" dt="2022-10-10T17:00:00.185" v="3"/>
      <pc:docMkLst>
        <pc:docMk/>
      </pc:docMkLst>
      <pc:sldChg chg="add del">
        <pc:chgData name="1914036_TY_VARSHA PANDIT" userId="S::varsha.pandit@somaiya.edu::7e33cdb9-92e4-4cdf-8591-9d664e649d2f" providerId="AD" clId="Web-{4945F920-F3B7-4ECF-9C3A-00425353B566}" dt="2022-10-10T16:25:34.262" v="1"/>
        <pc:sldMkLst>
          <pc:docMk/>
          <pc:sldMk cId="3675244227" sldId="257"/>
        </pc:sldMkLst>
      </pc:sldChg>
      <pc:sldChg chg="add del">
        <pc:chgData name="1914036_TY_VARSHA PANDIT" userId="S::varsha.pandit@somaiya.edu::7e33cdb9-92e4-4cdf-8591-9d664e649d2f" providerId="AD" clId="Web-{4945F920-F3B7-4ECF-9C3A-00425353B566}" dt="2022-10-10T17:00:00.185" v="3"/>
        <pc:sldMkLst>
          <pc:docMk/>
          <pc:sldMk cId="59048350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38F2A-CA72-40DD-875F-3E4193B89A5D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1B87-947A-42F1-81D1-F31D3ABB5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9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8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0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5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0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8B0E-9090-4529-8859-3EEDA994769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AB77-C640-417D-8563-232F9CFF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Introduction to SEO 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/>
              <a:t>Current state assessment</a:t>
            </a:r>
          </a:p>
          <a:p>
            <a:r>
              <a:rPr lang="en-IN" sz="2400"/>
              <a:t>Tasked is increasing the visibility of an existing site. </a:t>
            </a:r>
          </a:p>
          <a:p>
            <a:r>
              <a:rPr lang="en-IN" sz="2400"/>
              <a:t>Dig deep into the site, dissecting it from all angles. </a:t>
            </a:r>
          </a:p>
          <a:p>
            <a:r>
              <a:rPr lang="en-IN" sz="2400"/>
              <a:t>In SEO vocabulary, this is </a:t>
            </a:r>
            <a:r>
              <a:rPr lang="en-IN" sz="2400" err="1"/>
              <a:t>labeled</a:t>
            </a:r>
            <a:r>
              <a:rPr lang="en-IN" sz="2400"/>
              <a:t> as the site clinic. </a:t>
            </a:r>
          </a:p>
          <a:p>
            <a:r>
              <a:rPr lang="en-IN" sz="2400"/>
              <a:t>This research process is very similar to competitor analysis, only this time your focus is solely on the site you are assigned to work with.</a:t>
            </a:r>
          </a:p>
          <a:p>
            <a:r>
              <a:rPr lang="en-IN" sz="2400"/>
              <a:t>Check the current site rankings (if any). </a:t>
            </a:r>
          </a:p>
          <a:p>
            <a:r>
              <a:rPr lang="en-IN" sz="2400"/>
              <a:t>Start examining the internal (on-page and on-site) factors, including site age, &lt;title&gt; tags, &lt;meta&gt; tags, internal linking structures, content duplication, search engine traps, and so forth. </a:t>
            </a:r>
          </a:p>
        </p:txBody>
      </p:sp>
    </p:spTree>
    <p:extLst>
      <p:ext uri="{BB962C8B-B14F-4D97-AF65-F5344CB8AC3E}">
        <p14:creationId xmlns:p14="http://schemas.microsoft.com/office/powerpoint/2010/main" val="28181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/>
              <a:t>Current state assessment</a:t>
            </a:r>
          </a:p>
          <a:p>
            <a:r>
              <a:rPr lang="en-IN" sz="2400"/>
              <a:t>In parallel, you also look at the external factors. How many backlinks does this site have? Who is linking to this site?</a:t>
            </a:r>
          </a:p>
          <a:p>
            <a:r>
              <a:rPr lang="en-IN" sz="2400"/>
              <a:t>Inquire about current technology being used, current practices, the availability of any in-house technical expertise, web server logs, web analytics, and so on. </a:t>
            </a:r>
          </a:p>
          <a:p>
            <a:r>
              <a:rPr lang="en-IN" sz="2400"/>
              <a:t>Resource availability and budget need to be defined.</a:t>
            </a:r>
          </a:p>
        </p:txBody>
      </p:sp>
    </p:spTree>
    <p:extLst>
      <p:ext uri="{BB962C8B-B14F-4D97-AF65-F5344CB8AC3E}">
        <p14:creationId xmlns:p14="http://schemas.microsoft.com/office/powerpoint/2010/main" val="384197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/>
              <a:t>Keyword research</a:t>
            </a:r>
          </a:p>
          <a:p>
            <a:r>
              <a:rPr lang="en-IN" sz="2400"/>
              <a:t>Keyword research is the activity of identifying and targeting specific keywords with the goal of creating relevant search engine referrals.</a:t>
            </a:r>
          </a:p>
          <a:p>
            <a:r>
              <a:rPr lang="en-IN" sz="2400"/>
              <a:t>Keyword research does not apply only to on-page textual elements. </a:t>
            </a:r>
          </a:p>
          <a:p>
            <a:r>
              <a:rPr lang="en-IN" sz="2400"/>
              <a:t>It also applies to domain name selection, inbound links, link composition, directory listings, and many other elements. </a:t>
            </a:r>
          </a:p>
          <a:p>
            <a:r>
              <a:rPr lang="en-IN" sz="2400"/>
              <a:t>The basic question is always: </a:t>
            </a:r>
          </a:p>
          <a:p>
            <a:pPr lvl="1"/>
            <a:r>
              <a:rPr lang="en-IN" sz="2000"/>
              <a:t>what keywords do I target? </a:t>
            </a:r>
          </a:p>
          <a:p>
            <a:pPr lvl="1"/>
            <a:r>
              <a:rPr lang="en-IN" sz="2000"/>
              <a:t>Do you target the most popular (broad) keywords? Or do you target the niche (narrow) keywords?</a:t>
            </a:r>
          </a:p>
        </p:txBody>
      </p:sp>
    </p:spTree>
    <p:extLst>
      <p:ext uri="{BB962C8B-B14F-4D97-AF65-F5344CB8AC3E}">
        <p14:creationId xmlns:p14="http://schemas.microsoft.com/office/powerpoint/2010/main" val="136874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/>
              <a:t>Output of the research phase</a:t>
            </a:r>
          </a:p>
          <a:p>
            <a:r>
              <a:rPr lang="en-IN" sz="2400"/>
              <a:t>Is the SEO research </a:t>
            </a:r>
            <a:r>
              <a:rPr lang="en-IN" sz="2400" err="1"/>
              <a:t>artifact</a:t>
            </a:r>
            <a:r>
              <a:rPr lang="en-IN" sz="2400"/>
              <a:t> or document summarizing the findings of the research phase. </a:t>
            </a:r>
          </a:p>
          <a:p>
            <a:r>
              <a:rPr lang="en-IN" sz="2400"/>
              <a:t>This document should contain all of your findings, including the business research, competitor analysis, current state assessment, and keyword research.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02798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Several strategies are developed including</a:t>
            </a:r>
          </a:p>
          <a:p>
            <a:pPr lvl="1"/>
            <a:r>
              <a:rPr lang="en-IN"/>
              <a:t>handling content, </a:t>
            </a:r>
          </a:p>
          <a:p>
            <a:pPr lvl="1"/>
            <a:r>
              <a:rPr lang="en-IN"/>
              <a:t>link building, </a:t>
            </a:r>
          </a:p>
          <a:p>
            <a:pPr lvl="1"/>
            <a:r>
              <a:rPr lang="en-IN"/>
              <a:t>social media, and SEM, as well as</a:t>
            </a:r>
          </a:p>
          <a:p>
            <a:pPr lvl="1"/>
            <a:r>
              <a:rPr lang="en-IN"/>
              <a:t>technical strategies.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3200"/>
              <a:t>All</a:t>
            </a:r>
            <a:r>
              <a:rPr lang="en-IN"/>
              <a:t> of these strategies can be rolled up into a single </a:t>
            </a:r>
            <a:r>
              <a:rPr lang="en-IN" err="1"/>
              <a:t>artifact</a:t>
            </a:r>
            <a:r>
              <a:rPr lang="en-IN"/>
              <a:t>: the SEO plan.</a:t>
            </a:r>
          </a:p>
        </p:txBody>
      </p:sp>
    </p:spTree>
    <p:extLst>
      <p:ext uri="{BB962C8B-B14F-4D97-AF65-F5344CB8AC3E}">
        <p14:creationId xmlns:p14="http://schemas.microsoft.com/office/powerpoint/2010/main" val="276577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b="1"/>
              <a:t>Content strategy</a:t>
            </a:r>
          </a:p>
          <a:p>
            <a:r>
              <a:rPr lang="en-IN" sz="2600"/>
              <a:t>Your content strategy needs to address all aspects of content: creation, modification, dissemination, and archival. </a:t>
            </a:r>
          </a:p>
          <a:p>
            <a:r>
              <a:rPr lang="en-IN" sz="2600"/>
              <a:t>It also needs to address the area of content presentation:</a:t>
            </a:r>
          </a:p>
          <a:p>
            <a:pPr lvl="1"/>
            <a:r>
              <a:rPr lang="en-IN" sz="2600"/>
              <a:t>how will this content be presented to end users? </a:t>
            </a:r>
          </a:p>
          <a:p>
            <a:pPr lvl="1"/>
            <a:r>
              <a:rPr lang="en-IN" sz="2600"/>
              <a:t>whether the site will include blogs, press releases, testimonials, syndication, media files, and similar items. </a:t>
            </a:r>
          </a:p>
          <a:p>
            <a:pPr lvl="1"/>
            <a:r>
              <a:rPr lang="en-IN" sz="2600"/>
              <a:t>Which content needs to be crawled (and indexed) and which does not need to be in the search engine index.</a:t>
            </a:r>
          </a:p>
        </p:txBody>
      </p:sp>
    </p:spTree>
    <p:extLst>
      <p:ext uri="{BB962C8B-B14F-4D97-AF65-F5344CB8AC3E}">
        <p14:creationId xmlns:p14="http://schemas.microsoft.com/office/powerpoint/2010/main" val="10421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IN" sz="2800" b="1"/>
              <a:t>Link-building strategy</a:t>
            </a:r>
          </a:p>
          <a:p>
            <a:r>
              <a:rPr lang="en-IN" sz="2800"/>
              <a:t>you must have solid </a:t>
            </a:r>
            <a:r>
              <a:rPr lang="en-IN" sz="2400"/>
              <a:t>inbound links. Content with no links can go only so far.</a:t>
            </a:r>
          </a:p>
          <a:p>
            <a:r>
              <a:rPr lang="en-IN" sz="2600"/>
              <a:t>Include planning regarding </a:t>
            </a:r>
            <a:r>
              <a:rPr lang="en-IN" sz="2800"/>
              <a:t> whether you are going after</a:t>
            </a:r>
          </a:p>
          <a:p>
            <a:pPr lvl="1"/>
            <a:r>
              <a:rPr lang="en-IN" sz="2400"/>
              <a:t>(paid or free) directory submissions, </a:t>
            </a:r>
          </a:p>
          <a:p>
            <a:pPr lvl="1"/>
            <a:r>
              <a:rPr lang="en-IN" sz="2400"/>
              <a:t>social media sites, </a:t>
            </a:r>
          </a:p>
          <a:p>
            <a:pPr lvl="1"/>
            <a:r>
              <a:rPr lang="en-IN" sz="2400"/>
              <a:t>social bookmarking, </a:t>
            </a:r>
          </a:p>
          <a:p>
            <a:pPr lvl="1"/>
            <a:r>
              <a:rPr lang="en-IN" sz="2400"/>
              <a:t>Blog comments, </a:t>
            </a:r>
          </a:p>
          <a:p>
            <a:pPr lvl="1"/>
            <a:r>
              <a:rPr lang="en-IN" sz="2400"/>
              <a:t>direct solicitation, </a:t>
            </a:r>
          </a:p>
          <a:p>
            <a:pPr lvl="1"/>
            <a:r>
              <a:rPr lang="en-IN" sz="2400"/>
              <a:t>news syndication, or </a:t>
            </a:r>
          </a:p>
          <a:p>
            <a:pPr lvl="1"/>
            <a:r>
              <a:rPr lang="en-IN" sz="2400"/>
              <a:t>press releases</a:t>
            </a:r>
          </a:p>
        </p:txBody>
      </p:sp>
    </p:spTree>
    <p:extLst>
      <p:ext uri="{BB962C8B-B14F-4D97-AF65-F5344CB8AC3E}">
        <p14:creationId xmlns:p14="http://schemas.microsoft.com/office/powerpoint/2010/main" val="255214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IN" sz="2800" b="1"/>
              <a:t>Social media strategy</a:t>
            </a:r>
            <a:endParaRPr lang="en-IN" sz="2800"/>
          </a:p>
          <a:p>
            <a:r>
              <a:rPr lang="en-IN" sz="2800"/>
              <a:t>You can consider this strategy as an important extension of the overall </a:t>
            </a:r>
            <a:r>
              <a:rPr lang="en-IN" sz="2800" err="1"/>
              <a:t>linkbuilding</a:t>
            </a:r>
            <a:r>
              <a:rPr lang="en-IN" sz="2800"/>
              <a:t> strategy. </a:t>
            </a:r>
          </a:p>
          <a:p>
            <a:r>
              <a:rPr lang="en-IN" sz="2800"/>
              <a:t>Engaging your clients on social media sites can be helpful and rewarding if done properly.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6162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IN" sz="2800" b="1"/>
              <a:t>Search engine targeting strategy</a:t>
            </a:r>
          </a:p>
          <a:p>
            <a:r>
              <a:rPr lang="en-IN" sz="2800"/>
              <a:t>A search engine targeting strategy can mean several things. </a:t>
            </a:r>
          </a:p>
          <a:p>
            <a:r>
              <a:rPr lang="en-IN" sz="2800"/>
              <a:t>What search engines will you be targeting?</a:t>
            </a:r>
          </a:p>
          <a:p>
            <a:r>
              <a:rPr lang="en-IN" sz="2800"/>
              <a:t> This includes targeting regional as well as major search engines.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12850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r>
              <a:rPr lang="en-IN" sz="2800" b="1"/>
              <a:t>SEM strategy</a:t>
            </a:r>
          </a:p>
          <a:p>
            <a:r>
              <a:rPr lang="en-IN" sz="2800"/>
              <a:t>Using PPC in parallel with SEO can be helpful, especially if the site in question is brand new. </a:t>
            </a:r>
          </a:p>
          <a:p>
            <a:r>
              <a:rPr lang="en-IN" sz="2800"/>
              <a:t>PPC can provide accurate forecasts for targeted keywords.</a:t>
            </a:r>
          </a:p>
          <a:p>
            <a:r>
              <a:rPr lang="en-IN" sz="2800"/>
              <a:t>For example, within the Google </a:t>
            </a:r>
            <a:r>
              <a:rPr lang="en-IN" sz="2800" err="1"/>
              <a:t>AdWords</a:t>
            </a:r>
            <a:r>
              <a:rPr lang="en-IN" sz="2800"/>
              <a:t> platform you can target the same keywords in your ads that you are currently targeting on specific pages.</a:t>
            </a:r>
          </a:p>
        </p:txBody>
      </p:sp>
    </p:spTree>
    <p:extLst>
      <p:ext uri="{BB962C8B-B14F-4D97-AF65-F5344CB8AC3E}">
        <p14:creationId xmlns:p14="http://schemas.microsoft.com/office/powerpoint/2010/main" val="226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IN"/>
              <a:t>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867328" cy="478539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2800"/>
              <a:t>SEO can be defined as an aggregate of all the work necessary to produce a high volume of referral hits from search engines, web directories, and other websites, with the ultimate goal of making the website popular.</a:t>
            </a:r>
          </a:p>
          <a:p>
            <a:pPr>
              <a:spcAft>
                <a:spcPts val="600"/>
              </a:spcAft>
            </a:pPr>
            <a:r>
              <a:rPr lang="en-IN" sz="2800"/>
              <a:t>SEO involves internal and external website analysis, including link building, proper website architecture and development, competitor analysis, keyword research, content development, and many other tasks.</a:t>
            </a:r>
          </a:p>
          <a:p>
            <a:pPr>
              <a:spcAft>
                <a:spcPts val="600"/>
              </a:spcAft>
            </a:pPr>
            <a:r>
              <a:rPr lang="en-IN" sz="2800"/>
              <a:t>SEO is partly about building appropriate content and partly about getting people to link to you. </a:t>
            </a:r>
          </a:p>
        </p:txBody>
      </p:sp>
    </p:spTree>
    <p:extLst>
      <p:ext uri="{BB962C8B-B14F-4D97-AF65-F5344CB8AC3E}">
        <p14:creationId xmlns:p14="http://schemas.microsoft.com/office/powerpoint/2010/main" val="367524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r>
              <a:rPr lang="en-IN" sz="2800" b="1"/>
              <a:t>Technical strategy</a:t>
            </a:r>
          </a:p>
          <a:p>
            <a:r>
              <a:rPr lang="en-IN" sz="2800">
                <a:solidFill>
                  <a:srgbClr val="000000"/>
                </a:solidFill>
                <a:latin typeface="Times New Roman"/>
              </a:rPr>
              <a:t>Basic SEO technical elements like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URL rewriting, 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avoiding content duplication (canonicalization),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error messaging, and 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linking structures. </a:t>
            </a:r>
          </a:p>
          <a:p>
            <a:r>
              <a:rPr lang="en-IN" sz="2800">
                <a:solidFill>
                  <a:srgbClr val="000000"/>
                </a:solidFill>
                <a:latin typeface="Times New Roman"/>
              </a:rPr>
              <a:t>Some other technical elements are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what tools and platforms are required to build the site?</a:t>
            </a:r>
          </a:p>
          <a:p>
            <a:pPr lvl="1"/>
            <a:r>
              <a:rPr lang="en-IN" sz="2400">
                <a:solidFill>
                  <a:srgbClr val="000000"/>
                </a:solidFill>
                <a:latin typeface="Times New Roman"/>
              </a:rPr>
              <a:t> Will you be developing custom software? If yes, understanding the underlying software architecture is important. Also need to make architectural provisions to allow for proper SEO.</a:t>
            </a:r>
          </a:p>
          <a:p>
            <a:pPr marL="457200" lvl="1" indent="0">
              <a:buNone/>
            </a:pPr>
            <a:endParaRPr lang="en-IN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42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r>
              <a:rPr lang="en-IN" sz="2800" b="1"/>
              <a:t>Technical strategy</a:t>
            </a:r>
          </a:p>
          <a:p>
            <a:r>
              <a:rPr lang="en-IN" sz="2800"/>
              <a:t>It also includes many decisions like</a:t>
            </a:r>
          </a:p>
          <a:p>
            <a:pPr lvl="1"/>
            <a:r>
              <a:rPr lang="en-IN" sz="2400"/>
              <a:t>What browsers will need to be supported?</a:t>
            </a:r>
          </a:p>
          <a:p>
            <a:pPr lvl="1"/>
            <a:r>
              <a:rPr lang="en-IN" sz="2400"/>
              <a:t>Do </a:t>
            </a:r>
            <a:r>
              <a:rPr lang="en-IN" sz="2800"/>
              <a:t>any</a:t>
            </a:r>
            <a:r>
              <a:rPr lang="en-IN"/>
              <a:t> </a:t>
            </a:r>
            <a:r>
              <a:rPr lang="en-IN" sz="2800"/>
              <a:t>hosting</a:t>
            </a:r>
            <a:r>
              <a:rPr lang="en-IN"/>
              <a:t> </a:t>
            </a:r>
            <a:r>
              <a:rPr lang="en-IN" sz="2800"/>
              <a:t>considerations</a:t>
            </a:r>
            <a:r>
              <a:rPr lang="en-IN"/>
              <a:t> </a:t>
            </a:r>
            <a:r>
              <a:rPr lang="en-IN" sz="2800"/>
              <a:t>need</a:t>
            </a:r>
            <a:r>
              <a:rPr lang="en-IN"/>
              <a:t> </a:t>
            </a:r>
            <a:r>
              <a:rPr lang="en-IN" sz="2800"/>
              <a:t>to be</a:t>
            </a:r>
            <a:r>
              <a:rPr lang="en-IN"/>
              <a:t> </a:t>
            </a:r>
            <a:r>
              <a:rPr lang="en-IN" sz="2800"/>
              <a:t>taken</a:t>
            </a:r>
            <a:r>
              <a:rPr lang="en-IN"/>
              <a:t> </a:t>
            </a:r>
            <a:r>
              <a:rPr lang="en-IN" sz="2800"/>
              <a:t>into</a:t>
            </a:r>
            <a:r>
              <a:rPr lang="en-IN"/>
              <a:t> </a:t>
            </a:r>
            <a:r>
              <a:rPr lang="en-IN" sz="2800"/>
              <a:t>account?</a:t>
            </a:r>
          </a:p>
          <a:p>
            <a:pPr>
              <a:spcBef>
                <a:spcPts val="1200"/>
              </a:spcBef>
            </a:pPr>
            <a:r>
              <a:rPr lang="en-IN" sz="2800"/>
              <a:t>Your technical strategy also needs to include provisions for monitoring, reporting, and </a:t>
            </a:r>
            <a:r>
              <a:rPr lang="en-IN" sz="2800" err="1"/>
              <a:t>analyzing</a:t>
            </a:r>
            <a:r>
              <a:rPr lang="en-IN" sz="2800"/>
              <a:t> SEO progress. </a:t>
            </a:r>
          </a:p>
        </p:txBody>
      </p:sp>
    </p:spTree>
    <p:extLst>
      <p:ext uri="{BB962C8B-B14F-4D97-AF65-F5344CB8AC3E}">
        <p14:creationId xmlns:p14="http://schemas.microsoft.com/office/powerpoint/2010/main" val="426629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r>
              <a:rPr lang="en-IN" sz="2800" b="1"/>
              <a:t>Output of the planning and strategy phase</a:t>
            </a:r>
          </a:p>
          <a:p>
            <a:r>
              <a:rPr lang="en-IN" sz="2800"/>
              <a:t>The output is the SEO plan. </a:t>
            </a:r>
          </a:p>
          <a:p>
            <a:r>
              <a:rPr lang="en-IN" sz="2800"/>
              <a:t>The SEO plan contains information on internal and external proposed optimizations. </a:t>
            </a:r>
          </a:p>
          <a:p>
            <a:r>
              <a:rPr lang="en-IN" sz="2800"/>
              <a:t>This includes on-page and off-page optimizations as derived from particular strategies. </a:t>
            </a:r>
          </a:p>
          <a:p>
            <a:r>
              <a:rPr lang="en-IN" sz="2800"/>
              <a:t>The SEO plan is also a road map. </a:t>
            </a:r>
          </a:p>
          <a:p>
            <a:r>
              <a:rPr lang="en-IN" sz="2800"/>
              <a:t>It documents the steps and activities that are required to get better rankings for a particular site. </a:t>
            </a:r>
          </a:p>
        </p:txBody>
      </p:sp>
    </p:spTree>
    <p:extLst>
      <p:ext uri="{BB962C8B-B14F-4D97-AF65-F5344CB8AC3E}">
        <p14:creationId xmlns:p14="http://schemas.microsoft.com/office/powerpoint/2010/main" val="128183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Planning and Strategy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r>
              <a:rPr lang="en-IN" sz="2800" b="1"/>
              <a:t>Output of the planning and strategy phase</a:t>
            </a:r>
          </a:p>
          <a:p>
            <a:r>
              <a:rPr lang="en-IN" sz="2800"/>
              <a:t>It also documents steps and procedures that will need to be followed for the addition or modification of any new content, after the SEO plan is implemented.</a:t>
            </a:r>
          </a:p>
          <a:p>
            <a:r>
              <a:rPr lang="en-IN" sz="2800"/>
              <a:t>The SEO plan should be revised every few months, as search engines and your rankings never stand still.</a:t>
            </a:r>
          </a:p>
        </p:txBody>
      </p:sp>
    </p:spTree>
    <p:extLst>
      <p:ext uri="{BB962C8B-B14F-4D97-AF65-F5344CB8AC3E}">
        <p14:creationId xmlns:p14="http://schemas.microsoft.com/office/powerpoint/2010/main" val="136290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Implementation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8178184" cy="56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95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b="1"/>
              <a:t>The Implementation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2600" b="1"/>
              <a:t>Internal optimization</a:t>
            </a:r>
          </a:p>
          <a:p>
            <a:pPr>
              <a:spcAft>
                <a:spcPts val="600"/>
              </a:spcAft>
            </a:pPr>
            <a:r>
              <a:rPr lang="en-IN" sz="2600"/>
              <a:t>Internal optimization refers to on-page and on-site activities. </a:t>
            </a:r>
          </a:p>
          <a:p>
            <a:pPr>
              <a:spcAft>
                <a:spcPts val="600"/>
              </a:spcAft>
            </a:pPr>
            <a:r>
              <a:rPr lang="en-IN" sz="2600"/>
              <a:t>On-page activities include keyword optimizations of &lt;title&gt; tags, description meta tags, page copy, and link</a:t>
            </a:r>
          </a:p>
          <a:p>
            <a:pPr>
              <a:spcAft>
                <a:spcPts val="600"/>
              </a:spcAft>
            </a:pPr>
            <a:r>
              <a:rPr lang="en-IN" sz="2600"/>
              <a:t>anchor text.</a:t>
            </a:r>
          </a:p>
          <a:p>
            <a:pPr>
              <a:spcAft>
                <a:spcPts val="600"/>
              </a:spcAft>
            </a:pPr>
            <a:r>
              <a:rPr lang="en-IN" sz="2600"/>
              <a:t>On-site optimization refers to holistic </a:t>
            </a:r>
            <a:r>
              <a:rPr lang="en-IN" sz="2600" err="1"/>
              <a:t>sitewide</a:t>
            </a:r>
            <a:r>
              <a:rPr lang="en-IN" sz="2600"/>
              <a:t> activities. Domain selection (in the case of new sites), website design or redesign, web server configuration, and </a:t>
            </a:r>
            <a:r>
              <a:rPr lang="en-IN" sz="2600" err="1"/>
              <a:t>sitewide</a:t>
            </a:r>
            <a:r>
              <a:rPr lang="en-IN" sz="2600"/>
              <a:t> performance tuning are all part of on-site optimization activities.</a:t>
            </a:r>
          </a:p>
        </p:txBody>
      </p:sp>
    </p:spTree>
    <p:extLst>
      <p:ext uri="{BB962C8B-B14F-4D97-AF65-F5344CB8AC3E}">
        <p14:creationId xmlns:p14="http://schemas.microsoft.com/office/powerpoint/2010/main" val="429410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b="1"/>
              <a:t>The Implementation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/>
              <a:t>External optimization</a:t>
            </a:r>
          </a:p>
          <a:p>
            <a:r>
              <a:rPr lang="en-IN" sz="2800"/>
              <a:t>The major goal of all external optimization activities </a:t>
            </a:r>
            <a:r>
              <a:rPr lang="en-IN" sz="2800" err="1"/>
              <a:t>centers</a:t>
            </a:r>
            <a:r>
              <a:rPr lang="en-IN" sz="2800"/>
              <a:t> on link building. </a:t>
            </a:r>
          </a:p>
          <a:p>
            <a:r>
              <a:rPr lang="en-IN" sz="2800"/>
              <a:t>It is all about your site’s visibility. </a:t>
            </a:r>
          </a:p>
          <a:p>
            <a:r>
              <a:rPr lang="en-IN" sz="2800"/>
              <a:t>Each link referral can be viewed as a vote for your site. </a:t>
            </a:r>
          </a:p>
          <a:p>
            <a:r>
              <a:rPr lang="en-IN" sz="2800"/>
              <a:t>The more quality links you have, the more popular your site will be.</a:t>
            </a: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361831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b="1"/>
              <a:t>The Implementation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IN" sz="2800" b="1"/>
              <a:t>Output of the implementation phase</a:t>
            </a:r>
          </a:p>
          <a:p>
            <a:r>
              <a:rPr lang="en-IN" sz="2800">
                <a:solidFill>
                  <a:srgbClr val="000000"/>
                </a:solidFill>
                <a:latin typeface="Times New Roman"/>
              </a:rPr>
              <a:t>The output of the implementation phase can be several </a:t>
            </a:r>
            <a:r>
              <a:rPr lang="en-IN" sz="2800" err="1">
                <a:solidFill>
                  <a:srgbClr val="000000"/>
                </a:solidFill>
                <a:latin typeface="Times New Roman"/>
              </a:rPr>
              <a:t>artifacts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 detailing any new technical knowledge gained, problems encountered, and lessons learned. </a:t>
            </a:r>
          </a:p>
          <a:p>
            <a:r>
              <a:rPr lang="en-IN" sz="2800">
                <a:solidFill>
                  <a:srgbClr val="000000"/>
                </a:solidFill>
                <a:latin typeface="Times New Roman"/>
              </a:rPr>
              <a:t>Furthermore, any deviations from the original SEO plan should be documented with appropriate rationale noted. </a:t>
            </a:r>
          </a:p>
          <a:p>
            <a:r>
              <a:rPr lang="en-IN" sz="2800">
                <a:solidFill>
                  <a:srgbClr val="000000"/>
                </a:solidFill>
                <a:latin typeface="Times New Roman"/>
              </a:rPr>
              <a:t>Procedures and processes for adding new content or making website changes (e.g., backups, maintenance, and deployment) should also be formalized.</a:t>
            </a:r>
          </a:p>
        </p:txBody>
      </p:sp>
    </p:spTree>
    <p:extLst>
      <p:ext uri="{BB962C8B-B14F-4D97-AF65-F5344CB8AC3E}">
        <p14:creationId xmlns:p14="http://schemas.microsoft.com/office/powerpoint/2010/main" val="27771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The Monitoring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The monitoring phase comprises just that: monitoring. </a:t>
            </a:r>
          </a:p>
          <a:p>
            <a:r>
              <a:rPr lang="en-IN"/>
              <a:t>You need to monitor several things like</a:t>
            </a:r>
          </a:p>
          <a:p>
            <a:pPr lvl="1"/>
            <a:r>
              <a:rPr lang="en-IN"/>
              <a:t> web spider activities, </a:t>
            </a:r>
          </a:p>
          <a:p>
            <a:pPr lvl="1"/>
            <a:r>
              <a:rPr lang="en-IN"/>
              <a:t>referral sites, </a:t>
            </a:r>
          </a:p>
          <a:p>
            <a:pPr lvl="1"/>
            <a:r>
              <a:rPr lang="en-IN"/>
              <a:t>search engine rankings, </a:t>
            </a:r>
          </a:p>
          <a:p>
            <a:pPr lvl="1"/>
            <a:r>
              <a:rPr lang="en-IN"/>
              <a:t>Website traffic, </a:t>
            </a:r>
          </a:p>
          <a:p>
            <a:pPr lvl="1"/>
            <a:r>
              <a:rPr lang="en-IN"/>
              <a:t>conversions, </a:t>
            </a:r>
          </a:p>
          <a:p>
            <a:pPr lvl="1"/>
            <a:r>
              <a:rPr lang="en-IN"/>
              <a:t>hacker intrusions, and more.</a:t>
            </a:r>
          </a:p>
        </p:txBody>
      </p:sp>
    </p:spTree>
    <p:extLst>
      <p:ext uri="{BB962C8B-B14F-4D97-AF65-F5344CB8AC3E}">
        <p14:creationId xmlns:p14="http://schemas.microsoft.com/office/powerpoint/2010/main" val="58458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The Monitoring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/>
              <a:t>Output of the monitoring phase</a:t>
            </a:r>
          </a:p>
          <a:p>
            <a:r>
              <a:rPr lang="en-IN"/>
              <a:t>The output of the monitoring phase is sets of data, typically organized in monthly report summaries. </a:t>
            </a:r>
          </a:p>
          <a:p>
            <a:r>
              <a:rPr lang="en-IN"/>
              <a:t>This usually includes data from web stats tools and web analytics tools.</a:t>
            </a:r>
          </a:p>
          <a:p>
            <a:r>
              <a:rPr lang="en-IN"/>
              <a:t>This output serves as the input to the (re)assessment phase.</a:t>
            </a:r>
            <a:endParaRPr lang="en-IN" b="1"/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906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en-IN" b="1"/>
              <a:t>Search engine marketing (SEM) and SEO</a:t>
            </a:r>
          </a:p>
          <a:p>
            <a:r>
              <a:rPr lang="en-IN"/>
              <a:t>SEM is carried out through PPC (pay-per-click )</a:t>
            </a:r>
          </a:p>
          <a:p>
            <a:r>
              <a:rPr lang="en-IN"/>
              <a:t>PPC advertising is much easier to implement and can achieve immediate results.</a:t>
            </a:r>
          </a:p>
          <a:p>
            <a:r>
              <a:rPr lang="en-IN"/>
              <a:t>Marketers will often ignore (or confuse) SEO in </a:t>
            </a:r>
            <a:r>
              <a:rPr lang="en-IN" err="1"/>
              <a:t>favor</a:t>
            </a:r>
            <a:r>
              <a:rPr lang="en-IN"/>
              <a:t> of (PPC) SEM.</a:t>
            </a:r>
          </a:p>
          <a:p>
            <a:r>
              <a:rPr lang="en-IN"/>
              <a:t> But by doing so they are ignoring great opportunities. </a:t>
            </a:r>
          </a:p>
          <a:p>
            <a:r>
              <a:rPr lang="en-IN"/>
              <a:t>SEO is about as close to free as you can get. </a:t>
            </a:r>
          </a:p>
          <a:p>
            <a:r>
              <a:rPr lang="en-IN"/>
              <a:t>It takes work, and work costs money, particularly if you hire a consultant. But  have any advertising bills coming in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4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Assessment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/>
              <a:t>The assessment phase uses the output of the monitoring phase as well as a series of</a:t>
            </a:r>
          </a:p>
          <a:p>
            <a:r>
              <a:rPr lang="en-IN"/>
              <a:t>checklists (on which to base the assessment). T</a:t>
            </a:r>
          </a:p>
          <a:p>
            <a:r>
              <a:rPr lang="en-IN"/>
              <a:t>his phase is also referred to as the checkpoint phase. </a:t>
            </a:r>
          </a:p>
          <a:p>
            <a:r>
              <a:rPr lang="en-IN"/>
              <a:t>SEO checkpoints can be defined on a monthly, quarterly, </a:t>
            </a:r>
            <a:r>
              <a:rPr lang="en-IN" err="1"/>
              <a:t>semiannual</a:t>
            </a:r>
            <a:r>
              <a:rPr lang="en-IN"/>
              <a:t>, or yearly basis.</a:t>
            </a:r>
          </a:p>
          <a:p>
            <a:r>
              <a:rPr lang="en-IN"/>
              <a:t> At the very least, quarterly assessments are required.</a:t>
            </a:r>
          </a:p>
          <a:p>
            <a:r>
              <a:rPr lang="en-IN"/>
              <a:t>The point of the assessment phase is to see what is and isn’t working according to the</a:t>
            </a:r>
          </a:p>
          <a:p>
            <a:r>
              <a:rPr lang="en-IN"/>
              <a:t>SEO plan. </a:t>
            </a:r>
          </a:p>
          <a:p>
            <a:r>
              <a:rPr lang="en-IN" b="1"/>
              <a:t>Output of the assessment phase</a:t>
            </a:r>
          </a:p>
          <a:p>
            <a:r>
              <a:rPr lang="en-IN"/>
              <a:t>The output of the assessment phase is the recommendation </a:t>
            </a:r>
            <a:r>
              <a:rPr lang="en-IN" err="1"/>
              <a:t>artifact</a:t>
            </a:r>
            <a:r>
              <a:rPr lang="en-IN"/>
              <a:t>. At times, this could be a call to action for further research or a call to action for further minor tweaks.</a:t>
            </a:r>
          </a:p>
        </p:txBody>
      </p:sp>
    </p:spTree>
    <p:extLst>
      <p:ext uri="{BB962C8B-B14F-4D97-AF65-F5344CB8AC3E}">
        <p14:creationId xmlns:p14="http://schemas.microsoft.com/office/powerpoint/2010/main" val="79691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The Maintenance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The maintenance phase takes care of problems (minor and major) found in the (re)assessment phase.</a:t>
            </a:r>
          </a:p>
          <a:p>
            <a:r>
              <a:rPr lang="en-IN" b="1"/>
              <a:t>Output of the maintenance phase</a:t>
            </a:r>
          </a:p>
          <a:p>
            <a:r>
              <a:rPr lang="en-IN" sz="2400"/>
              <a:t>The output of the maintenance phase is a confirmation of all the SEO work performed, in addition to any problems encountered and any lessons learned.</a:t>
            </a:r>
          </a:p>
        </p:txBody>
      </p:sp>
    </p:spTree>
    <p:extLst>
      <p:ext uri="{BB962C8B-B14F-4D97-AF65-F5344CB8AC3E}">
        <p14:creationId xmlns:p14="http://schemas.microsoft.com/office/powerpoint/2010/main" val="131462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SEO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Search engine results page (SERP) real estate</a:t>
            </a:r>
          </a:p>
          <a:p>
            <a:r>
              <a:rPr lang="en-IN"/>
              <a:t>historical trust factor, and </a:t>
            </a:r>
          </a:p>
          <a:p>
            <a:r>
              <a:rPr lang="en-IN"/>
              <a:t>lower cost of ownership. </a:t>
            </a:r>
          </a:p>
        </p:txBody>
      </p:sp>
    </p:spTree>
    <p:extLst>
      <p:ext uri="{BB962C8B-B14F-4D97-AF65-F5344CB8AC3E}">
        <p14:creationId xmlns:p14="http://schemas.microsoft.com/office/powerpoint/2010/main" val="4770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SEO </a:t>
            </a:r>
            <a:r>
              <a:rPr lang="en-IN" err="1"/>
              <a:t>Vs</a:t>
            </a:r>
            <a:r>
              <a:rPr lang="en-IN"/>
              <a:t>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738312"/>
            <a:ext cx="9443156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6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SEO Challenges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Competition </a:t>
            </a:r>
          </a:p>
          <a:p>
            <a:r>
              <a:rPr lang="en-IN"/>
              <a:t>No guarantees </a:t>
            </a:r>
          </a:p>
          <a:p>
            <a:r>
              <a:rPr lang="en-IN"/>
              <a:t>Ranking fluctuations</a:t>
            </a:r>
          </a:p>
          <a:p>
            <a:r>
              <a:rPr lang="en-IN"/>
              <a:t>time factors and </a:t>
            </a:r>
          </a:p>
          <a:p>
            <a:r>
              <a:rPr lang="en-IN"/>
              <a:t>organization structure.</a:t>
            </a:r>
          </a:p>
        </p:txBody>
      </p:sp>
    </p:spTree>
    <p:extLst>
      <p:ext uri="{BB962C8B-B14F-4D97-AF65-F5344CB8AC3E}">
        <p14:creationId xmlns:p14="http://schemas.microsoft.com/office/powerpoint/2010/main" val="3974378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31" y="1395412"/>
            <a:ext cx="9182442" cy="51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err="1"/>
              <a:t>Analyzing</a:t>
            </a:r>
            <a:r>
              <a:rPr lang="en-IN" b="1"/>
              <a:t> Ranking Factors: Main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IN"/>
              <a:t>Page Level Link Metrics</a:t>
            </a:r>
          </a:p>
          <a:p>
            <a:pPr>
              <a:spcAft>
                <a:spcPts val="600"/>
              </a:spcAft>
            </a:pPr>
            <a:r>
              <a:rPr lang="en-IN"/>
              <a:t>Domain Level Link Authority Features</a:t>
            </a:r>
          </a:p>
          <a:p>
            <a:pPr>
              <a:spcAft>
                <a:spcPts val="600"/>
              </a:spcAft>
            </a:pPr>
            <a:r>
              <a:rPr lang="en-IN"/>
              <a:t>Page Level Keyword Usage</a:t>
            </a:r>
          </a:p>
          <a:p>
            <a:pPr>
              <a:spcAft>
                <a:spcPts val="600"/>
              </a:spcAft>
            </a:pPr>
            <a:r>
              <a:rPr lang="en-IN"/>
              <a:t>Domain Level Keyword Usage</a:t>
            </a:r>
          </a:p>
          <a:p>
            <a:pPr>
              <a:spcAft>
                <a:spcPts val="600"/>
              </a:spcAft>
            </a:pPr>
            <a:r>
              <a:rPr lang="en-IN"/>
              <a:t>Page Level Social Metrics</a:t>
            </a:r>
          </a:p>
          <a:p>
            <a:pPr>
              <a:spcAft>
                <a:spcPts val="600"/>
              </a:spcAft>
            </a:pPr>
            <a:r>
              <a:rPr lang="en-IN"/>
              <a:t>Domain Level Brand Metrics</a:t>
            </a:r>
          </a:p>
          <a:p>
            <a:pPr>
              <a:spcAft>
                <a:spcPts val="600"/>
              </a:spcAft>
            </a:pPr>
            <a:r>
              <a:rPr lang="en-IN"/>
              <a:t>Page Level Keyword Agnostic Features</a:t>
            </a:r>
          </a:p>
          <a:p>
            <a:pPr>
              <a:spcAft>
                <a:spcPts val="600"/>
              </a:spcAft>
            </a:pPr>
            <a:r>
              <a:rPr lang="en-IN"/>
              <a:t>Page Level Traffic/Query Data</a:t>
            </a:r>
          </a:p>
          <a:p>
            <a:pPr>
              <a:spcAft>
                <a:spcPts val="600"/>
              </a:spcAft>
            </a:pPr>
            <a:r>
              <a:rPr lang="en-IN"/>
              <a:t>Domain Level Keyword Agnostic Features</a:t>
            </a:r>
          </a:p>
        </p:txBody>
      </p:sp>
    </p:spTree>
    <p:extLst>
      <p:ext uri="{BB962C8B-B14F-4D97-AF65-F5344CB8AC3E}">
        <p14:creationId xmlns:p14="http://schemas.microsoft.com/office/powerpoint/2010/main" val="3548098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err="1"/>
              <a:t>Analyzing</a:t>
            </a:r>
            <a:r>
              <a:rPr lang="en-IN" b="1"/>
              <a:t> Ranking Factors: Other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/>
              <a:t>Rate of acquisition of links</a:t>
            </a:r>
          </a:p>
          <a:p>
            <a:r>
              <a:rPr lang="en-IN" i="1"/>
              <a:t>User data</a:t>
            </a:r>
          </a:p>
          <a:p>
            <a:r>
              <a:rPr lang="en-IN" i="1"/>
              <a:t>Google sandbox</a:t>
            </a:r>
          </a:p>
        </p:txBody>
      </p:sp>
    </p:spTree>
    <p:extLst>
      <p:ext uri="{BB962C8B-B14F-4D97-AF65-F5344CB8AC3E}">
        <p14:creationId xmlns:p14="http://schemas.microsoft.com/office/powerpoint/2010/main" val="4147339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err="1"/>
              <a:t>Analyzing</a:t>
            </a:r>
            <a:r>
              <a:rPr lang="en-IN" b="1"/>
              <a:t> Ranking Factors :Negative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/>
              <a:t>Malware being hosted on the site</a:t>
            </a:r>
          </a:p>
          <a:p>
            <a:r>
              <a:rPr lang="en-IN" i="1"/>
              <a:t>Cloaking</a:t>
            </a:r>
          </a:p>
          <a:p>
            <a:r>
              <a:rPr lang="en-IN" i="1"/>
              <a:t>Pages on the site that sell links</a:t>
            </a:r>
          </a:p>
          <a:p>
            <a:r>
              <a:rPr lang="en-IN" i="1"/>
              <a:t>Content that advertises paid links on the site</a:t>
            </a:r>
          </a:p>
        </p:txBody>
      </p:sp>
    </p:spTree>
    <p:extLst>
      <p:ext uri="{BB962C8B-B14F-4D97-AF65-F5344CB8AC3E}">
        <p14:creationId xmlns:p14="http://schemas.microsoft.com/office/powerpoint/2010/main" val="353682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/>
              <a:t>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IN" sz="2800"/>
              <a:t> SEO gets the visitor to the door. It is up to your site’s content to welcome and retain that visitor.</a:t>
            </a:r>
          </a:p>
          <a:p>
            <a:r>
              <a:rPr lang="en-IN" sz="2800"/>
              <a:t>Optimizing just for search engines may not be enough. Social media websites along with social bookmarking should be considered as well. </a:t>
            </a:r>
          </a:p>
        </p:txBody>
      </p:sp>
    </p:spTree>
    <p:extLst>
      <p:ext uri="{BB962C8B-B14F-4D97-AF65-F5344CB8AC3E}">
        <p14:creationId xmlns:p14="http://schemas.microsoft.com/office/powerpoint/2010/main" val="11543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SEO Process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SEO process can be broken down into six general phases. </a:t>
            </a:r>
          </a:p>
          <a:p>
            <a:pPr lvl="1"/>
            <a:r>
              <a:rPr lang="en-IN"/>
              <a:t>Research</a:t>
            </a:r>
          </a:p>
          <a:p>
            <a:pPr lvl="1"/>
            <a:r>
              <a:rPr lang="en-IN"/>
              <a:t>Planning and strategy</a:t>
            </a:r>
          </a:p>
          <a:p>
            <a:pPr lvl="1"/>
            <a:r>
              <a:rPr lang="en-IN"/>
              <a:t>Implementation, </a:t>
            </a:r>
          </a:p>
          <a:p>
            <a:pPr lvl="1"/>
            <a:r>
              <a:rPr lang="en-IN"/>
              <a:t>monitoring, </a:t>
            </a:r>
          </a:p>
          <a:p>
            <a:pPr lvl="1"/>
            <a:r>
              <a:rPr lang="en-IN"/>
              <a:t>(re)assessment, and </a:t>
            </a:r>
          </a:p>
          <a:p>
            <a:pPr lvl="1"/>
            <a:r>
              <a:rPr lang="en-IN"/>
              <a:t>maintenance.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SEO Process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47525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4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research phase is the first phase of the SEO process. </a:t>
            </a:r>
          </a:p>
          <a:p>
            <a:r>
              <a:rPr lang="en-IN"/>
              <a:t>It usually consists of several different types of research, including </a:t>
            </a:r>
          </a:p>
          <a:p>
            <a:pPr lvl="1"/>
            <a:r>
              <a:rPr lang="en-IN"/>
              <a:t>business research, </a:t>
            </a:r>
          </a:p>
          <a:p>
            <a:pPr lvl="1"/>
            <a:r>
              <a:rPr lang="en-IN"/>
              <a:t>competitor analysis, </a:t>
            </a:r>
          </a:p>
          <a:p>
            <a:pPr lvl="1"/>
            <a:r>
              <a:rPr lang="en-IN"/>
              <a:t>Current state assessment, and </a:t>
            </a:r>
          </a:p>
          <a:p>
            <a:pPr lvl="1"/>
            <a:r>
              <a:rPr lang="en-IN"/>
              <a:t>keyword research.</a:t>
            </a:r>
          </a:p>
        </p:txBody>
      </p:sp>
    </p:spTree>
    <p:extLst>
      <p:ext uri="{BB962C8B-B14F-4D97-AF65-F5344CB8AC3E}">
        <p14:creationId xmlns:p14="http://schemas.microsoft.com/office/powerpoint/2010/main" val="2278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b="1"/>
              <a:t>Business research</a:t>
            </a:r>
          </a:p>
          <a:p>
            <a:r>
              <a:rPr lang="en-IN" sz="8000"/>
              <a:t>Analysis of business in relation to its online presence.</a:t>
            </a:r>
          </a:p>
          <a:p>
            <a:r>
              <a:rPr lang="en-IN" sz="8000"/>
              <a:t>What does your company have that the competition does not?</a:t>
            </a:r>
          </a:p>
          <a:p>
            <a:r>
              <a:rPr lang="en-IN" sz="8000"/>
              <a:t> What is your selling point?</a:t>
            </a:r>
          </a:p>
          <a:p>
            <a:r>
              <a:rPr lang="en-IN" sz="8000"/>
              <a:t>When it comes to your online marketing ask yourself:</a:t>
            </a:r>
          </a:p>
          <a:p>
            <a:pPr lvl="1"/>
            <a:r>
              <a:rPr lang="en-IN" sz="7600"/>
              <a:t>How </a:t>
            </a:r>
            <a:r>
              <a:rPr lang="en-IN" sz="8000"/>
              <a:t>much do you understand about SEO and PPC?</a:t>
            </a:r>
          </a:p>
          <a:p>
            <a:pPr lvl="1"/>
            <a:r>
              <a:rPr lang="en-IN" sz="8000"/>
              <a:t>Are you looking to target certain demographics or geographical locations?</a:t>
            </a:r>
          </a:p>
          <a:p>
            <a:pPr lvl="1"/>
            <a:r>
              <a:rPr lang="en-IN" sz="8000"/>
              <a:t>What are your general and specific expectations?</a:t>
            </a:r>
          </a:p>
          <a:p>
            <a:pPr lvl="1"/>
            <a:r>
              <a:rPr lang="en-IN" sz="7600"/>
              <a:t>How </a:t>
            </a:r>
            <a:r>
              <a:rPr lang="en-IN" sz="8000"/>
              <a:t>do you measure success?</a:t>
            </a:r>
          </a:p>
          <a:p>
            <a:pPr lvl="1"/>
            <a:r>
              <a:rPr lang="en-IN" sz="7600"/>
              <a:t>What </a:t>
            </a:r>
            <a:r>
              <a:rPr lang="en-IN" sz="8000"/>
              <a:t>do you perceive as failure?</a:t>
            </a:r>
          </a:p>
          <a:p>
            <a:pPr lvl="1"/>
            <a:r>
              <a:rPr lang="en-IN" sz="7600"/>
              <a:t>What </a:t>
            </a:r>
            <a:r>
              <a:rPr lang="en-IN" sz="8000"/>
              <a:t>is your budget?</a:t>
            </a:r>
          </a:p>
          <a:p>
            <a:pPr lvl="1"/>
            <a:r>
              <a:rPr lang="en-IN" sz="7600"/>
              <a:t>Do </a:t>
            </a:r>
            <a:r>
              <a:rPr lang="en-IN" sz="8000"/>
              <a:t>you have resources available to handle SEO and/or SEM?</a:t>
            </a:r>
          </a:p>
          <a:p>
            <a:pPr lvl="1"/>
            <a:r>
              <a:rPr lang="en-IN" sz="8000"/>
              <a:t>Who is the owner (driver) of your SEO efforts? </a:t>
            </a:r>
          </a:p>
          <a:p>
            <a:pPr lvl="1"/>
            <a:r>
              <a:rPr lang="en-IN" sz="8000"/>
              <a:t>What does the project schedule look like? Are there specific timelines?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9526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The Research Phase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/>
              <a:t>Competitor analysis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all the players in your business area. 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where they are now and how they got there. 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who is linking to them. Explore how much content their site contains.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 how many pages they have indexed in Google and other search engines. 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their website traffic and investigate what keywords they are targeting. 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more you know about your competitors, the better. This book talks about a number of tools you can use to 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your site and your competitors’ sites</a:t>
            </a:r>
            <a:r>
              <a:rPr lang="en-IN" sz="2000"/>
              <a:t>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59048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C7BA6A574C941AF9935D36C65CD60" ma:contentTypeVersion="4" ma:contentTypeDescription="Create a new document." ma:contentTypeScope="" ma:versionID="f50ed28c3f6529c0a660d153f3426f6e">
  <xsd:schema xmlns:xsd="http://www.w3.org/2001/XMLSchema" xmlns:xs="http://www.w3.org/2001/XMLSchema" xmlns:p="http://schemas.microsoft.com/office/2006/metadata/properties" xmlns:ns2="7cb3c08a-388f-40b0-9327-fd05513a523b" xmlns:ns3="8b8c851f-9b76-469b-9fb1-f7148a30ff6b" targetNamespace="http://schemas.microsoft.com/office/2006/metadata/properties" ma:root="true" ma:fieldsID="91ab6132e5d4b1527fc881a6c4a4808c" ns2:_="" ns3:_="">
    <xsd:import namespace="7cb3c08a-388f-40b0-9327-fd05513a523b"/>
    <xsd:import namespace="8b8c851f-9b76-469b-9fb1-f7148a30f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3c08a-388f-40b0-9327-fd05513a5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851f-9b76-469b-9fb1-f7148a30ff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A5367-A87C-4410-A208-A2D9E46B1CD1}"/>
</file>

<file path=customXml/itemProps2.xml><?xml version="1.0" encoding="utf-8"?>
<ds:datastoreItem xmlns:ds="http://schemas.openxmlformats.org/officeDocument/2006/customXml" ds:itemID="{EB575F2B-7741-4596-B684-B56D2F503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D37B2-9C5C-4D4D-B2DA-56FAC7FDFA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SEO </vt:lpstr>
      <vt:lpstr>SEO</vt:lpstr>
      <vt:lpstr>PowerPoint Presentation</vt:lpstr>
      <vt:lpstr>SEO</vt:lpstr>
      <vt:lpstr>The SEO Process</vt:lpstr>
      <vt:lpstr>The SEO Process</vt:lpstr>
      <vt:lpstr>The Research Phase</vt:lpstr>
      <vt:lpstr>The Research Phase</vt:lpstr>
      <vt:lpstr>The Research Phase</vt:lpstr>
      <vt:lpstr>The Research Phase</vt:lpstr>
      <vt:lpstr>The Research Phase</vt:lpstr>
      <vt:lpstr>The Research Phase</vt:lpstr>
      <vt:lpstr>The Research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Planning and Strategy Phase</vt:lpstr>
      <vt:lpstr>The Implementation Phase</vt:lpstr>
      <vt:lpstr>The Implementation Phase</vt:lpstr>
      <vt:lpstr>The Implementation Phase</vt:lpstr>
      <vt:lpstr>The Implementation Phase</vt:lpstr>
      <vt:lpstr>The Monitoring Phase</vt:lpstr>
      <vt:lpstr>The Monitoring Phase</vt:lpstr>
      <vt:lpstr>The Assessment Phase</vt:lpstr>
      <vt:lpstr>The Maintenance Phase</vt:lpstr>
      <vt:lpstr>SEO Benefits</vt:lpstr>
      <vt:lpstr>SEO Vs PPC</vt:lpstr>
      <vt:lpstr>SEO Challenges</vt:lpstr>
      <vt:lpstr>PowerPoint Presentation</vt:lpstr>
      <vt:lpstr>Analyzing Ranking Factors: Main </vt:lpstr>
      <vt:lpstr>Analyzing Ranking Factors: Other </vt:lpstr>
      <vt:lpstr>Analyzing Ranking Factors :Negative </vt:lpstr>
    </vt:vector>
  </TitlesOfParts>
  <Company>K.J. Somaiya College of Engineering,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Mrs. Dipti Y. Pawade</dc:creator>
  <cp:revision>1</cp:revision>
  <dcterms:created xsi:type="dcterms:W3CDTF">2017-07-12T16:41:27Z</dcterms:created>
  <dcterms:modified xsi:type="dcterms:W3CDTF">2022-10-10T17:00:00Z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0x010100BECC7BA6A574C941AF9935D36C65CD60</vt:lpwstr>
  </property>
</Properties>
</file>