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260" r:id="rId4"/>
    <p:sldId id="259" r:id="rId5"/>
    <p:sldId id="261" r:id="rId6"/>
    <p:sldId id="258" r:id="rId7"/>
    <p:sldId id="265" r:id="rId8"/>
    <p:sldId id="262" r:id="rId9"/>
    <p:sldId id="263" r:id="rId10"/>
    <p:sldId id="272" r:id="rId11"/>
    <p:sldId id="264" r:id="rId12"/>
    <p:sldId id="266" r:id="rId13"/>
    <p:sldId id="267" r:id="rId14"/>
    <p:sldId id="268" r:id="rId15"/>
    <p:sldId id="269" r:id="rId16"/>
    <p:sldId id="270" r:id="rId17"/>
    <p:sldId id="359" r:id="rId18"/>
    <p:sldId id="271" r:id="rId19"/>
    <p:sldId id="273" r:id="rId20"/>
    <p:sldId id="274" r:id="rId21"/>
    <p:sldId id="277" r:id="rId22"/>
    <p:sldId id="278" r:id="rId23"/>
    <p:sldId id="295" r:id="rId24"/>
    <p:sldId id="280" r:id="rId25"/>
    <p:sldId id="282" r:id="rId26"/>
    <p:sldId id="283" r:id="rId27"/>
    <p:sldId id="281" r:id="rId28"/>
    <p:sldId id="285" r:id="rId29"/>
    <p:sldId id="284" r:id="rId30"/>
    <p:sldId id="289" r:id="rId31"/>
    <p:sldId id="290" r:id="rId32"/>
    <p:sldId id="291" r:id="rId33"/>
    <p:sldId id="292" r:id="rId34"/>
    <p:sldId id="286" r:id="rId35"/>
    <p:sldId id="288" r:id="rId36"/>
    <p:sldId id="293" r:id="rId37"/>
    <p:sldId id="294" r:id="rId38"/>
    <p:sldId id="296" r:id="rId39"/>
    <p:sldId id="297" r:id="rId40"/>
    <p:sldId id="298" r:id="rId41"/>
    <p:sldId id="299" r:id="rId42"/>
    <p:sldId id="300" r:id="rId43"/>
    <p:sldId id="301" r:id="rId44"/>
    <p:sldId id="302" r:id="rId45"/>
    <p:sldId id="303" r:id="rId46"/>
    <p:sldId id="304" r:id="rId47"/>
    <p:sldId id="305" r:id="rId48"/>
    <p:sldId id="307" r:id="rId49"/>
    <p:sldId id="339" r:id="rId50"/>
    <p:sldId id="340" r:id="rId51"/>
    <p:sldId id="341" r:id="rId52"/>
    <p:sldId id="342" r:id="rId53"/>
    <p:sldId id="343" r:id="rId54"/>
    <p:sldId id="344" r:id="rId55"/>
    <p:sldId id="345" r:id="rId56"/>
    <p:sldId id="346" r:id="rId57"/>
    <p:sldId id="347" r:id="rId58"/>
    <p:sldId id="348" r:id="rId59"/>
    <p:sldId id="349" r:id="rId60"/>
    <p:sldId id="350" r:id="rId61"/>
    <p:sldId id="351" r:id="rId62"/>
    <p:sldId id="352" r:id="rId63"/>
    <p:sldId id="353" r:id="rId64"/>
    <p:sldId id="354" r:id="rId65"/>
    <p:sldId id="355" r:id="rId66"/>
    <p:sldId id="357" r:id="rId67"/>
    <p:sldId id="358" r:id="rId68"/>
    <p:sldId id="356"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AB4CCD-1741-4F7E-8957-5D1A007BF244}" type="datetimeFigureOut">
              <a:rPr lang="en-IN" smtClean="0"/>
              <a:t>21-08-2024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7548AF-AE1B-4BBD-A656-11E95216DEFF}" type="slidenum">
              <a:rPr lang="en-IN" smtClean="0"/>
              <a:t>‹#›</a:t>
            </a:fld>
            <a:endParaRPr lang="en-IN"/>
          </a:p>
        </p:txBody>
      </p:sp>
    </p:spTree>
    <p:extLst>
      <p:ext uri="{BB962C8B-B14F-4D97-AF65-F5344CB8AC3E}">
        <p14:creationId xmlns:p14="http://schemas.microsoft.com/office/powerpoint/2010/main" val="9458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57548AF-AE1B-4BBD-A656-11E95216DEFF}" type="slidenum">
              <a:rPr lang="en-IN" smtClean="0"/>
              <a:t>32</a:t>
            </a:fld>
            <a:endParaRPr lang="en-IN"/>
          </a:p>
        </p:txBody>
      </p:sp>
    </p:spTree>
    <p:extLst>
      <p:ext uri="{BB962C8B-B14F-4D97-AF65-F5344CB8AC3E}">
        <p14:creationId xmlns:p14="http://schemas.microsoft.com/office/powerpoint/2010/main" val="1281833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57548AF-AE1B-4BBD-A656-11E95216DEFF}" type="slidenum">
              <a:rPr lang="en-IN" smtClean="0"/>
              <a:t>55</a:t>
            </a:fld>
            <a:endParaRPr lang="en-IN"/>
          </a:p>
        </p:txBody>
      </p:sp>
    </p:spTree>
    <p:extLst>
      <p:ext uri="{BB962C8B-B14F-4D97-AF65-F5344CB8AC3E}">
        <p14:creationId xmlns:p14="http://schemas.microsoft.com/office/powerpoint/2010/main" val="3304699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536A6DB-79B6-453E-99E3-554ADE094EEC}"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EB0A2-CCE0-40D9-9E9B-6B185D238B05}" type="slidenum">
              <a:rPr lang="en-IN" smtClean="0"/>
              <a:t>‹#›</a:t>
            </a:fld>
            <a:endParaRPr lang="en-IN"/>
          </a:p>
        </p:txBody>
      </p:sp>
    </p:spTree>
    <p:extLst>
      <p:ext uri="{BB962C8B-B14F-4D97-AF65-F5344CB8AC3E}">
        <p14:creationId xmlns:p14="http://schemas.microsoft.com/office/powerpoint/2010/main" val="4014759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36A6DB-79B6-453E-99E3-554ADE094EEC}"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EB0A2-CCE0-40D9-9E9B-6B185D238B05}" type="slidenum">
              <a:rPr lang="en-IN" smtClean="0"/>
              <a:t>‹#›</a:t>
            </a:fld>
            <a:endParaRPr lang="en-IN"/>
          </a:p>
        </p:txBody>
      </p:sp>
    </p:spTree>
    <p:extLst>
      <p:ext uri="{BB962C8B-B14F-4D97-AF65-F5344CB8AC3E}">
        <p14:creationId xmlns:p14="http://schemas.microsoft.com/office/powerpoint/2010/main" val="3781746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36A6DB-79B6-453E-99E3-554ADE094EEC}"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EB0A2-CCE0-40D9-9E9B-6B185D238B05}" type="slidenum">
              <a:rPr lang="en-IN" smtClean="0"/>
              <a:t>‹#›</a:t>
            </a:fld>
            <a:endParaRPr lang="en-IN"/>
          </a:p>
        </p:txBody>
      </p:sp>
    </p:spTree>
    <p:extLst>
      <p:ext uri="{BB962C8B-B14F-4D97-AF65-F5344CB8AC3E}">
        <p14:creationId xmlns:p14="http://schemas.microsoft.com/office/powerpoint/2010/main" val="372041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36A6DB-79B6-453E-99E3-554ADE094EEC}"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EB0A2-CCE0-40D9-9E9B-6B185D238B05}" type="slidenum">
              <a:rPr lang="en-IN" smtClean="0"/>
              <a:t>‹#›</a:t>
            </a:fld>
            <a:endParaRPr lang="en-IN"/>
          </a:p>
        </p:txBody>
      </p:sp>
    </p:spTree>
    <p:extLst>
      <p:ext uri="{BB962C8B-B14F-4D97-AF65-F5344CB8AC3E}">
        <p14:creationId xmlns:p14="http://schemas.microsoft.com/office/powerpoint/2010/main" val="840262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36A6DB-79B6-453E-99E3-554ADE094EEC}" type="datetimeFigureOut">
              <a:rPr lang="en-IN" smtClean="0"/>
              <a:t>21-08-2024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0EB0A2-CCE0-40D9-9E9B-6B185D238B05}" type="slidenum">
              <a:rPr lang="en-IN" smtClean="0"/>
              <a:t>‹#›</a:t>
            </a:fld>
            <a:endParaRPr lang="en-IN"/>
          </a:p>
        </p:txBody>
      </p:sp>
    </p:spTree>
    <p:extLst>
      <p:ext uri="{BB962C8B-B14F-4D97-AF65-F5344CB8AC3E}">
        <p14:creationId xmlns:p14="http://schemas.microsoft.com/office/powerpoint/2010/main" val="2310157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536A6DB-79B6-453E-99E3-554ADE094EEC}"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0EB0A2-CCE0-40D9-9E9B-6B185D238B05}" type="slidenum">
              <a:rPr lang="en-IN" smtClean="0"/>
              <a:t>‹#›</a:t>
            </a:fld>
            <a:endParaRPr lang="en-IN"/>
          </a:p>
        </p:txBody>
      </p:sp>
    </p:spTree>
    <p:extLst>
      <p:ext uri="{BB962C8B-B14F-4D97-AF65-F5344CB8AC3E}">
        <p14:creationId xmlns:p14="http://schemas.microsoft.com/office/powerpoint/2010/main" val="3228761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536A6DB-79B6-453E-99E3-554ADE094EEC}" type="datetimeFigureOut">
              <a:rPr lang="en-IN" smtClean="0"/>
              <a:t>21-08-2024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0EB0A2-CCE0-40D9-9E9B-6B185D238B05}" type="slidenum">
              <a:rPr lang="en-IN" smtClean="0"/>
              <a:t>‹#›</a:t>
            </a:fld>
            <a:endParaRPr lang="en-IN"/>
          </a:p>
        </p:txBody>
      </p:sp>
    </p:spTree>
    <p:extLst>
      <p:ext uri="{BB962C8B-B14F-4D97-AF65-F5344CB8AC3E}">
        <p14:creationId xmlns:p14="http://schemas.microsoft.com/office/powerpoint/2010/main" val="3220921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536A6DB-79B6-453E-99E3-554ADE094EEC}" type="datetimeFigureOut">
              <a:rPr lang="en-IN" smtClean="0"/>
              <a:t>21-08-2024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0EB0A2-CCE0-40D9-9E9B-6B185D238B05}" type="slidenum">
              <a:rPr lang="en-IN" smtClean="0"/>
              <a:t>‹#›</a:t>
            </a:fld>
            <a:endParaRPr lang="en-IN"/>
          </a:p>
        </p:txBody>
      </p:sp>
    </p:spTree>
    <p:extLst>
      <p:ext uri="{BB962C8B-B14F-4D97-AF65-F5344CB8AC3E}">
        <p14:creationId xmlns:p14="http://schemas.microsoft.com/office/powerpoint/2010/main" val="257011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6A6DB-79B6-453E-99E3-554ADE094EEC}" type="datetimeFigureOut">
              <a:rPr lang="en-IN" smtClean="0"/>
              <a:t>21-08-2024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0EB0A2-CCE0-40D9-9E9B-6B185D238B05}" type="slidenum">
              <a:rPr lang="en-IN" smtClean="0"/>
              <a:t>‹#›</a:t>
            </a:fld>
            <a:endParaRPr lang="en-IN"/>
          </a:p>
        </p:txBody>
      </p:sp>
    </p:spTree>
    <p:extLst>
      <p:ext uri="{BB962C8B-B14F-4D97-AF65-F5344CB8AC3E}">
        <p14:creationId xmlns:p14="http://schemas.microsoft.com/office/powerpoint/2010/main" val="2332143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6A6DB-79B6-453E-99E3-554ADE094EEC}"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0EB0A2-CCE0-40D9-9E9B-6B185D238B05}" type="slidenum">
              <a:rPr lang="en-IN" smtClean="0"/>
              <a:t>‹#›</a:t>
            </a:fld>
            <a:endParaRPr lang="en-IN"/>
          </a:p>
        </p:txBody>
      </p:sp>
    </p:spTree>
    <p:extLst>
      <p:ext uri="{BB962C8B-B14F-4D97-AF65-F5344CB8AC3E}">
        <p14:creationId xmlns:p14="http://schemas.microsoft.com/office/powerpoint/2010/main" val="307742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36A6DB-79B6-453E-99E3-554ADE094EEC}" type="datetimeFigureOut">
              <a:rPr lang="en-IN" smtClean="0"/>
              <a:t>21-08-2024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0EB0A2-CCE0-40D9-9E9B-6B185D238B05}" type="slidenum">
              <a:rPr lang="en-IN" smtClean="0"/>
              <a:t>‹#›</a:t>
            </a:fld>
            <a:endParaRPr lang="en-IN"/>
          </a:p>
        </p:txBody>
      </p:sp>
    </p:spTree>
    <p:extLst>
      <p:ext uri="{BB962C8B-B14F-4D97-AF65-F5344CB8AC3E}">
        <p14:creationId xmlns:p14="http://schemas.microsoft.com/office/powerpoint/2010/main" val="397880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6A6DB-79B6-453E-99E3-554ADE094EEC}" type="datetimeFigureOut">
              <a:rPr lang="en-IN" smtClean="0"/>
              <a:t>21-08-2024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EB0A2-CCE0-40D9-9E9B-6B185D238B05}" type="slidenum">
              <a:rPr lang="en-IN" smtClean="0"/>
              <a:t>‹#›</a:t>
            </a:fld>
            <a:endParaRPr lang="en-IN"/>
          </a:p>
        </p:txBody>
      </p:sp>
    </p:spTree>
    <p:extLst>
      <p:ext uri="{BB962C8B-B14F-4D97-AF65-F5344CB8AC3E}">
        <p14:creationId xmlns:p14="http://schemas.microsoft.com/office/powerpoint/2010/main" val="3261203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geotags.com/geo/geotags2.html#longitude" TargetMode="External"/><Relationship Id="rId2" Type="http://schemas.openxmlformats.org/officeDocument/2006/relationships/hyperlink" Target="http://geotags.com/geo/geotags2.html#latitude" TargetMode="External"/><Relationship Id="rId1" Type="http://schemas.openxmlformats.org/officeDocument/2006/relationships/slideLayout" Target="../slideLayouts/slideLayout2.xml"/><Relationship Id="rId5" Type="http://schemas.openxmlformats.org/officeDocument/2006/relationships/hyperlink" Target="http://geotags.com/geo/geotags2.html#region" TargetMode="External"/><Relationship Id="rId4" Type="http://schemas.openxmlformats.org/officeDocument/2006/relationships/hyperlink" Target="http://geotags.com/geo/geotags2.html#placenam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moz.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metatags.org/html_tag_title_tag" TargetMode="External"/><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hyperlink" Target="http://www.metatags.org/meta_name_descrip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On-Page  and Off Page Optimization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03758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Meta Tag: Description</a:t>
            </a:r>
          </a:p>
        </p:txBody>
      </p:sp>
      <p:sp>
        <p:nvSpPr>
          <p:cNvPr id="3" name="Content Placeholder 2"/>
          <p:cNvSpPr>
            <a:spLocks noGrp="1"/>
          </p:cNvSpPr>
          <p:nvPr>
            <p:ph idx="1"/>
          </p:nvPr>
        </p:nvSpPr>
        <p:spPr>
          <a:xfrm>
            <a:off x="457200" y="1340768"/>
            <a:ext cx="8229600" cy="4525963"/>
          </a:xfrm>
        </p:spPr>
        <p:txBody>
          <a:bodyPr>
            <a:noAutofit/>
          </a:bodyPr>
          <a:lstStyle/>
          <a:p>
            <a:endParaRPr lang="en-IN" sz="2400" dirty="0">
              <a:latin typeface="Times New Roman" panose="02020603050405020304" pitchFamily="18" charset="0"/>
              <a:cs typeface="Times New Roman" panose="02020603050405020304" pitchFamily="18" charset="0"/>
            </a:endParaRPr>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8424936"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774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dirty="0"/>
              <a:t>Meta Tag: Keyword</a:t>
            </a:r>
          </a:p>
        </p:txBody>
      </p:sp>
      <p:sp>
        <p:nvSpPr>
          <p:cNvPr id="3" name="Content Placeholder 2"/>
          <p:cNvSpPr>
            <a:spLocks noGrp="1"/>
          </p:cNvSpPr>
          <p:nvPr>
            <p:ph idx="1"/>
          </p:nvPr>
        </p:nvSpPr>
        <p:spPr>
          <a:xfrm>
            <a:off x="457200" y="908720"/>
            <a:ext cx="8229600" cy="4525963"/>
          </a:xfrm>
        </p:spPr>
        <p:txBody>
          <a:bodyPr>
            <a:noAutofit/>
          </a:bodyPr>
          <a:lstStyle/>
          <a:p>
            <a:pPr>
              <a:spcAft>
                <a:spcPts val="600"/>
              </a:spcAft>
            </a:pPr>
            <a:r>
              <a:rPr lang="en-IN" sz="2800" dirty="0">
                <a:latin typeface="Times New Roman" panose="02020603050405020304" pitchFamily="18" charset="0"/>
                <a:cs typeface="Times New Roman" panose="02020603050405020304" pitchFamily="18" charset="0"/>
              </a:rPr>
              <a:t>The Keyword meta tag includes individual keywords separated by commas. </a:t>
            </a:r>
          </a:p>
          <a:p>
            <a:pPr>
              <a:spcAft>
                <a:spcPts val="600"/>
              </a:spcAft>
            </a:pPr>
            <a:r>
              <a:rPr lang="en-IN" sz="2800" dirty="0">
                <a:latin typeface="Times New Roman" panose="02020603050405020304" pitchFamily="18" charset="0"/>
                <a:cs typeface="Times New Roman" panose="02020603050405020304" pitchFamily="18" charset="0"/>
              </a:rPr>
              <a:t>Search engine crawlers use the Keyword meta tag information to index the website and display it in the search results. </a:t>
            </a:r>
          </a:p>
          <a:p>
            <a:pPr>
              <a:spcAft>
                <a:spcPts val="600"/>
              </a:spcAft>
            </a:pPr>
            <a:r>
              <a:rPr lang="en-IN" sz="2800" dirty="0">
                <a:latin typeface="Times New Roman" panose="02020603050405020304" pitchFamily="18" charset="0"/>
                <a:cs typeface="Times New Roman" panose="02020603050405020304" pitchFamily="18" charset="0"/>
              </a:rPr>
              <a:t>The keywords should be descriptive and optimized to ensure that the search engine displays the website when users search for these specific keywords. </a:t>
            </a:r>
          </a:p>
          <a:p>
            <a:pPr>
              <a:spcAft>
                <a:spcPts val="600"/>
              </a:spcAft>
            </a:pPr>
            <a:r>
              <a:rPr lang="en-IN" sz="2800" b="1" dirty="0">
                <a:latin typeface="Times New Roman" panose="02020603050405020304" pitchFamily="18" charset="0"/>
                <a:cs typeface="Times New Roman" panose="02020603050405020304" pitchFamily="18" charset="0"/>
              </a:rPr>
              <a:t>&lt;meta name="keywords" content="Keyword1, Keyword2, Keyword3"&gt;</a:t>
            </a:r>
          </a:p>
          <a:p>
            <a:pPr>
              <a:spcAft>
                <a:spcPts val="600"/>
              </a:spcAft>
            </a:pPr>
            <a:endParaRPr lang="en-IN" dirty="0"/>
          </a:p>
          <a:p>
            <a:pPr>
              <a:spcAft>
                <a:spcPts val="600"/>
              </a:spcAft>
            </a:pPr>
            <a:endParaRPr lang="en-IN" dirty="0"/>
          </a:p>
        </p:txBody>
      </p:sp>
    </p:spTree>
    <p:extLst>
      <p:ext uri="{BB962C8B-B14F-4D97-AF65-F5344CB8AC3E}">
        <p14:creationId xmlns:p14="http://schemas.microsoft.com/office/powerpoint/2010/main" val="1726136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dirty="0"/>
              <a:t>Meta Tag: Keyword</a:t>
            </a:r>
          </a:p>
        </p:txBody>
      </p:sp>
      <p:sp>
        <p:nvSpPr>
          <p:cNvPr id="3" name="Content Placeholder 2"/>
          <p:cNvSpPr>
            <a:spLocks noGrp="1"/>
          </p:cNvSpPr>
          <p:nvPr>
            <p:ph idx="1"/>
          </p:nvPr>
        </p:nvSpPr>
        <p:spPr>
          <a:xfrm>
            <a:off x="457200" y="908720"/>
            <a:ext cx="8229600" cy="4525963"/>
          </a:xfrm>
        </p:spPr>
        <p:txBody>
          <a:bodyPr>
            <a:noAutofit/>
          </a:bodyPr>
          <a:lstStyle/>
          <a:p>
            <a:pPr>
              <a:spcAft>
                <a:spcPts val="600"/>
              </a:spcAft>
            </a:pPr>
            <a:r>
              <a:rPr lang="en-IN" dirty="0"/>
              <a:t>It's very important that you add the keywords you want your site to be found under in your KEYWORD tag. </a:t>
            </a:r>
          </a:p>
          <a:p>
            <a:pPr>
              <a:spcAft>
                <a:spcPts val="600"/>
              </a:spcAft>
            </a:pPr>
            <a:r>
              <a:rPr lang="en-IN" dirty="0"/>
              <a:t>If a search engine spider finds the same words on your website and in your meta tags, these words will be ranked higher in the search index. </a:t>
            </a:r>
          </a:p>
          <a:p>
            <a:pPr>
              <a:spcAft>
                <a:spcPts val="600"/>
              </a:spcAft>
            </a:pPr>
            <a:r>
              <a:rPr lang="en-IN" dirty="0"/>
              <a:t>Don't add too many words, the most search engines will only index the first 20 words. Make sure that you put the 10 most important keywords first.</a:t>
            </a:r>
          </a:p>
        </p:txBody>
      </p:sp>
    </p:spTree>
    <p:extLst>
      <p:ext uri="{BB962C8B-B14F-4D97-AF65-F5344CB8AC3E}">
        <p14:creationId xmlns:p14="http://schemas.microsoft.com/office/powerpoint/2010/main" val="2656379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dirty="0"/>
              <a:t>Meta Tag: Keyword</a:t>
            </a:r>
          </a:p>
        </p:txBody>
      </p:sp>
      <p:sp>
        <p:nvSpPr>
          <p:cNvPr id="3" name="Content Placeholder 2"/>
          <p:cNvSpPr>
            <a:spLocks noGrp="1"/>
          </p:cNvSpPr>
          <p:nvPr>
            <p:ph idx="1"/>
          </p:nvPr>
        </p:nvSpPr>
        <p:spPr>
          <a:xfrm>
            <a:off x="457200" y="908720"/>
            <a:ext cx="8507288" cy="4525963"/>
          </a:xfrm>
        </p:spPr>
        <p:txBody>
          <a:bodyPr>
            <a:noAutofit/>
          </a:bodyPr>
          <a:lstStyle/>
          <a:p>
            <a:r>
              <a:rPr lang="en-IN" dirty="0"/>
              <a:t>Limit your number of keywords to around 2 to 5 </a:t>
            </a:r>
            <a:r>
              <a:rPr lang="en-IN" dirty="0" err="1"/>
              <a:t>percent</a:t>
            </a:r>
            <a:r>
              <a:rPr lang="en-IN" dirty="0"/>
              <a:t> of your content. Overloading your web page with keywords is considered stuffing, and it may negatively affect your Google rank. </a:t>
            </a:r>
          </a:p>
          <a:p>
            <a:r>
              <a:rPr lang="en-IN" dirty="0"/>
              <a:t>Some search engines overlook the Keyword tag, but it is still useful in others.</a:t>
            </a:r>
          </a:p>
        </p:txBody>
      </p:sp>
    </p:spTree>
    <p:extLst>
      <p:ext uri="{BB962C8B-B14F-4D97-AF65-F5344CB8AC3E}">
        <p14:creationId xmlns:p14="http://schemas.microsoft.com/office/powerpoint/2010/main" val="3270979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dirty="0"/>
              <a:t>Meta Tag: Author</a:t>
            </a:r>
          </a:p>
        </p:txBody>
      </p:sp>
      <p:sp>
        <p:nvSpPr>
          <p:cNvPr id="3" name="Content Placeholder 2"/>
          <p:cNvSpPr>
            <a:spLocks noGrp="1"/>
          </p:cNvSpPr>
          <p:nvPr>
            <p:ph idx="1"/>
          </p:nvPr>
        </p:nvSpPr>
        <p:spPr>
          <a:xfrm>
            <a:off x="457200" y="908720"/>
            <a:ext cx="8507288" cy="4525963"/>
          </a:xfrm>
        </p:spPr>
        <p:txBody>
          <a:bodyPr>
            <a:noAutofit/>
          </a:bodyPr>
          <a:lstStyle/>
          <a:p>
            <a:r>
              <a:rPr lang="en-IN" dirty="0"/>
              <a:t>The Author meta tag includes information about the web page’s creator, or webmaster, as well as contact information, an e-mail, and the company name.</a:t>
            </a:r>
          </a:p>
          <a:p>
            <a:r>
              <a:rPr lang="en-IN" dirty="0"/>
              <a:t>Some people use separate tag ‘contact’ to give contact details.</a:t>
            </a:r>
          </a:p>
          <a:p>
            <a:r>
              <a:rPr lang="en-IN" dirty="0"/>
              <a:t>It is not important as description, tile or keyword tag.</a:t>
            </a:r>
          </a:p>
          <a:p>
            <a:endParaRPr lang="en-IN" dirty="0"/>
          </a:p>
        </p:txBody>
      </p:sp>
    </p:spTree>
    <p:extLst>
      <p:ext uri="{BB962C8B-B14F-4D97-AF65-F5344CB8AC3E}">
        <p14:creationId xmlns:p14="http://schemas.microsoft.com/office/powerpoint/2010/main" val="264116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dirty="0"/>
              <a:t>Meta Tag: Author</a:t>
            </a:r>
          </a:p>
        </p:txBody>
      </p:sp>
      <p:sp>
        <p:nvSpPr>
          <p:cNvPr id="3" name="Content Placeholder 2"/>
          <p:cNvSpPr>
            <a:spLocks noGrp="1"/>
          </p:cNvSpPr>
          <p:nvPr>
            <p:ph idx="1"/>
          </p:nvPr>
        </p:nvSpPr>
        <p:spPr>
          <a:xfrm>
            <a:off x="0" y="908720"/>
            <a:ext cx="9144000" cy="4525963"/>
          </a:xfrm>
        </p:spPr>
        <p:txBody>
          <a:bodyPr>
            <a:noAutofit/>
          </a:bodyPr>
          <a:lstStyle/>
          <a:p>
            <a:r>
              <a:rPr lang="en-IN" dirty="0"/>
              <a:t>&lt;meta name="author" content="text"&gt;</a:t>
            </a:r>
          </a:p>
          <a:p>
            <a:pPr marL="0" indent="0">
              <a:buNone/>
            </a:pPr>
            <a:r>
              <a:rPr lang="en-IN" dirty="0"/>
              <a:t>Ex:&lt;meta name="author" content="John Smith"&gt;</a:t>
            </a:r>
          </a:p>
          <a:p>
            <a:pPr marL="0" indent="0">
              <a:buNone/>
            </a:pPr>
            <a:endParaRPr lang="en-IN" dirty="0"/>
          </a:p>
          <a:p>
            <a:r>
              <a:rPr lang="en-IN" dirty="0"/>
              <a:t>Contact tag</a:t>
            </a:r>
          </a:p>
          <a:p>
            <a:pPr marL="0" indent="0">
              <a:buNone/>
            </a:pPr>
            <a:r>
              <a:rPr lang="en-IN" dirty="0"/>
              <a:t>&lt;meta name="contact“ content="</a:t>
            </a:r>
            <a:r>
              <a:rPr lang="en-IN" dirty="0" err="1"/>
              <a:t>email@address</a:t>
            </a:r>
            <a:r>
              <a:rPr lang="en-IN" dirty="0"/>
              <a:t>"&gt;</a:t>
            </a:r>
          </a:p>
          <a:p>
            <a:pPr marL="0" indent="0">
              <a:buNone/>
            </a:pPr>
            <a:endParaRPr lang="en-IN" dirty="0"/>
          </a:p>
          <a:p>
            <a:r>
              <a:rPr lang="en-IN" dirty="0"/>
              <a:t>Copyright tag</a:t>
            </a:r>
            <a:br>
              <a:rPr lang="en-IN" dirty="0"/>
            </a:br>
            <a:r>
              <a:rPr lang="en-IN" dirty="0"/>
              <a:t>&lt;meta name="copyright" content="name of owner"&gt;</a:t>
            </a:r>
          </a:p>
        </p:txBody>
      </p:sp>
    </p:spTree>
    <p:extLst>
      <p:ext uri="{BB962C8B-B14F-4D97-AF65-F5344CB8AC3E}">
        <p14:creationId xmlns:p14="http://schemas.microsoft.com/office/powerpoint/2010/main" val="724664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Country</a:t>
            </a:r>
          </a:p>
        </p:txBody>
      </p:sp>
      <p:sp>
        <p:nvSpPr>
          <p:cNvPr id="3" name="Content Placeholder 2"/>
          <p:cNvSpPr>
            <a:spLocks noGrp="1"/>
          </p:cNvSpPr>
          <p:nvPr>
            <p:ph idx="1"/>
          </p:nvPr>
        </p:nvSpPr>
        <p:spPr>
          <a:xfrm>
            <a:off x="0" y="1600200"/>
            <a:ext cx="9144000" cy="4525963"/>
          </a:xfrm>
        </p:spPr>
        <p:txBody>
          <a:bodyPr>
            <a:normAutofit/>
          </a:bodyPr>
          <a:lstStyle/>
          <a:p>
            <a:r>
              <a:rPr lang="en-IN" sz="2400" dirty="0"/>
              <a:t>&lt;META NAME="</a:t>
            </a:r>
            <a:r>
              <a:rPr lang="en-IN" sz="2400" dirty="0" err="1"/>
              <a:t>geo.position</a:t>
            </a:r>
            <a:r>
              <a:rPr lang="en-IN" sz="2400" dirty="0"/>
              <a:t>" CONTENT="</a:t>
            </a:r>
            <a:r>
              <a:rPr lang="en-IN" sz="2400" dirty="0">
                <a:hlinkClick r:id="rId2"/>
              </a:rPr>
              <a:t>latitude</a:t>
            </a:r>
            <a:r>
              <a:rPr lang="en-IN" sz="2400" dirty="0"/>
              <a:t>; </a:t>
            </a:r>
            <a:r>
              <a:rPr lang="en-IN" sz="2400" dirty="0">
                <a:hlinkClick r:id="rId3"/>
              </a:rPr>
              <a:t>longitude</a:t>
            </a:r>
            <a:r>
              <a:rPr lang="en-IN" sz="2400" dirty="0"/>
              <a:t>"&gt; </a:t>
            </a:r>
            <a:br>
              <a:rPr lang="en-IN" sz="2400" dirty="0"/>
            </a:br>
            <a:r>
              <a:rPr lang="en-IN" sz="2400" dirty="0"/>
              <a:t>&lt;META NAME="</a:t>
            </a:r>
            <a:r>
              <a:rPr lang="en-IN" sz="2400" dirty="0" err="1"/>
              <a:t>geo.placename</a:t>
            </a:r>
            <a:r>
              <a:rPr lang="en-IN" sz="2400" dirty="0"/>
              <a:t>" CONTENT="</a:t>
            </a:r>
            <a:r>
              <a:rPr lang="en-IN" sz="2400" dirty="0">
                <a:hlinkClick r:id="rId4"/>
              </a:rPr>
              <a:t>Place Name</a:t>
            </a:r>
            <a:r>
              <a:rPr lang="en-IN" sz="2400" dirty="0"/>
              <a:t>"&gt; </a:t>
            </a:r>
            <a:br>
              <a:rPr lang="en-IN" sz="2400" dirty="0"/>
            </a:br>
            <a:r>
              <a:rPr lang="en-IN" sz="2400" dirty="0"/>
              <a:t>&lt;META NAME="</a:t>
            </a:r>
            <a:r>
              <a:rPr lang="en-IN" sz="2400" dirty="0" err="1"/>
              <a:t>geo.region</a:t>
            </a:r>
            <a:r>
              <a:rPr lang="en-IN" sz="2400" dirty="0"/>
              <a:t>" CONTENT="</a:t>
            </a:r>
            <a:r>
              <a:rPr lang="en-IN" sz="2400" dirty="0">
                <a:hlinkClick r:id="rId5"/>
              </a:rPr>
              <a:t>Country Subdivision Code</a:t>
            </a:r>
            <a:r>
              <a:rPr lang="en-IN" sz="2400" dirty="0"/>
              <a:t>"&gt;</a:t>
            </a:r>
          </a:p>
          <a:p>
            <a:endParaRPr lang="en-IN" sz="2400" dirty="0"/>
          </a:p>
          <a:p>
            <a:r>
              <a:rPr lang="en-IN" sz="2400" dirty="0"/>
              <a:t>&lt;META NAME="</a:t>
            </a:r>
            <a:r>
              <a:rPr lang="en-IN" sz="2400" dirty="0" err="1"/>
              <a:t>geo.position</a:t>
            </a:r>
            <a:r>
              <a:rPr lang="en-IN" sz="2400" dirty="0"/>
              <a:t>" CONTENT="49.2;-123.4"&gt; </a:t>
            </a:r>
            <a:br>
              <a:rPr lang="en-IN" sz="2400" dirty="0"/>
            </a:br>
            <a:r>
              <a:rPr lang="en-IN" sz="2400" dirty="0"/>
              <a:t>&lt;META NAME="</a:t>
            </a:r>
            <a:r>
              <a:rPr lang="en-IN" sz="2400" dirty="0" err="1"/>
              <a:t>geo.placename</a:t>
            </a:r>
            <a:r>
              <a:rPr lang="en-IN" sz="2400" dirty="0"/>
              <a:t>" CONTENT="London"&gt; </a:t>
            </a:r>
            <a:br>
              <a:rPr lang="en-IN" sz="2400" dirty="0"/>
            </a:br>
            <a:r>
              <a:rPr lang="en-IN" sz="2400" dirty="0"/>
              <a:t>&lt;META NAME="</a:t>
            </a:r>
            <a:r>
              <a:rPr lang="en-IN" sz="2400" dirty="0" err="1"/>
              <a:t>geo.region</a:t>
            </a:r>
            <a:r>
              <a:rPr lang="en-IN" sz="2400" dirty="0"/>
              <a:t>" CONTENT="CA-ON"&gt;</a:t>
            </a:r>
          </a:p>
        </p:txBody>
      </p:sp>
    </p:spTree>
    <p:extLst>
      <p:ext uri="{BB962C8B-B14F-4D97-AF65-F5344CB8AC3E}">
        <p14:creationId xmlns:p14="http://schemas.microsoft.com/office/powerpoint/2010/main" val="2069476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Country</a:t>
            </a:r>
          </a:p>
        </p:txBody>
      </p:sp>
      <p:sp>
        <p:nvSpPr>
          <p:cNvPr id="3" name="Content Placeholder 2"/>
          <p:cNvSpPr>
            <a:spLocks noGrp="1"/>
          </p:cNvSpPr>
          <p:nvPr>
            <p:ph idx="1"/>
          </p:nvPr>
        </p:nvSpPr>
        <p:spPr>
          <a:xfrm>
            <a:off x="0" y="1600200"/>
            <a:ext cx="9144000" cy="4525963"/>
          </a:xfrm>
        </p:spPr>
        <p:txBody>
          <a:bodyPr>
            <a:normAutofit/>
          </a:bodyPr>
          <a:lstStyle/>
          <a:p>
            <a:r>
              <a:rPr lang="en-IN" sz="2400" dirty="0"/>
              <a:t>Geo tags are generally used if your website/business is location specific. </a:t>
            </a:r>
          </a:p>
          <a:p>
            <a:r>
              <a:rPr lang="en-IN" sz="2400" dirty="0"/>
              <a:t>A restaurant would be a good example of this as it has a physical location relevant to the services it is offering. </a:t>
            </a:r>
          </a:p>
          <a:p>
            <a:r>
              <a:rPr lang="en-IN" sz="2400" dirty="0"/>
              <a:t>The tag Placed on each page of the website, these let the search engines know where you’re based and could help improve your search engine rankings for local related search terms.</a:t>
            </a:r>
          </a:p>
        </p:txBody>
      </p:sp>
    </p:spTree>
    <p:extLst>
      <p:ext uri="{BB962C8B-B14F-4D97-AF65-F5344CB8AC3E}">
        <p14:creationId xmlns:p14="http://schemas.microsoft.com/office/powerpoint/2010/main" val="2006137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Meta tag: robots</a:t>
            </a:r>
          </a:p>
        </p:txBody>
      </p:sp>
      <p:sp>
        <p:nvSpPr>
          <p:cNvPr id="3" name="Content Placeholder 2"/>
          <p:cNvSpPr>
            <a:spLocks noGrp="1"/>
          </p:cNvSpPr>
          <p:nvPr>
            <p:ph idx="1"/>
          </p:nvPr>
        </p:nvSpPr>
        <p:spPr/>
        <p:txBody>
          <a:bodyPr/>
          <a:lstStyle/>
          <a:p>
            <a:r>
              <a:rPr lang="en-IN" dirty="0"/>
              <a:t>It explain to a spider of a search engine you only want it to index just the first page of your website or that it is allowed to index the whole website. </a:t>
            </a:r>
          </a:p>
          <a:p>
            <a:r>
              <a:rPr lang="en-IN" dirty="0"/>
              <a:t>You use a specific HTML meta tag the so called the meta robots tag.</a:t>
            </a:r>
          </a:p>
          <a:p>
            <a:pPr marL="0" indent="0">
              <a:buNone/>
            </a:pPr>
            <a:r>
              <a:rPr lang="en-IN" dirty="0"/>
              <a:t/>
            </a:r>
            <a:br>
              <a:rPr lang="en-IN" dirty="0"/>
            </a:br>
            <a:r>
              <a:rPr lang="en-IN" dirty="0"/>
              <a:t>&lt;meta name="robots" content="selection"&gt;</a:t>
            </a:r>
          </a:p>
        </p:txBody>
      </p:sp>
    </p:spTree>
    <p:extLst>
      <p:ext uri="{BB962C8B-B14F-4D97-AF65-F5344CB8AC3E}">
        <p14:creationId xmlns:p14="http://schemas.microsoft.com/office/powerpoint/2010/main" val="401091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Meta tag: robots</a:t>
            </a:r>
          </a:p>
        </p:txBody>
      </p:sp>
      <p:sp>
        <p:nvSpPr>
          <p:cNvPr id="3" name="Content Placeholder 2"/>
          <p:cNvSpPr>
            <a:spLocks noGrp="1"/>
          </p:cNvSpPr>
          <p:nvPr>
            <p:ph idx="1"/>
          </p:nvPr>
        </p:nvSpPr>
        <p:spPr>
          <a:xfrm>
            <a:off x="457200" y="1600200"/>
            <a:ext cx="8435280" cy="4525963"/>
          </a:xfrm>
        </p:spPr>
        <p:txBody>
          <a:bodyPr>
            <a:normAutofit/>
          </a:bodyPr>
          <a:lstStyle/>
          <a:p>
            <a:r>
              <a:rPr lang="en-IN" dirty="0"/>
              <a:t>&lt;meta name="robots" content="index, follow"&gt;</a:t>
            </a:r>
          </a:p>
          <a:p>
            <a:pPr>
              <a:buFont typeface="Courier New" panose="02070309020205020404" pitchFamily="49" charset="0"/>
              <a:buChar char="o"/>
            </a:pPr>
            <a:r>
              <a:rPr lang="en-IN" dirty="0"/>
              <a:t>The spider will now index your whole website.</a:t>
            </a:r>
          </a:p>
          <a:p>
            <a:pPr>
              <a:buFont typeface="Courier New" panose="02070309020205020404" pitchFamily="49" charset="0"/>
              <a:buChar char="o"/>
            </a:pPr>
            <a:r>
              <a:rPr lang="en-IN" dirty="0"/>
              <a:t>The spider will not only index the first web-page of your website but also follow outbound links</a:t>
            </a:r>
          </a:p>
        </p:txBody>
      </p:sp>
    </p:spTree>
    <p:extLst>
      <p:ext uri="{BB962C8B-B14F-4D97-AF65-F5344CB8AC3E}">
        <p14:creationId xmlns:p14="http://schemas.microsoft.com/office/powerpoint/2010/main" val="4086815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On –Page Optimization - Keyword Planning</a:t>
            </a:r>
          </a:p>
        </p:txBody>
      </p:sp>
      <p:sp>
        <p:nvSpPr>
          <p:cNvPr id="3" name="Content Placeholder 2"/>
          <p:cNvSpPr>
            <a:spLocks noGrp="1"/>
          </p:cNvSpPr>
          <p:nvPr>
            <p:ph idx="1"/>
          </p:nvPr>
        </p:nvSpPr>
        <p:spPr/>
        <p:txBody>
          <a:bodyPr>
            <a:noAutofit/>
          </a:bodyPr>
          <a:lstStyle/>
          <a:p>
            <a:pPr>
              <a:spcAft>
                <a:spcPts val="1200"/>
              </a:spcAft>
            </a:pPr>
            <a:r>
              <a:rPr lang="en-IN" sz="2800" dirty="0"/>
              <a:t>Your </a:t>
            </a:r>
            <a:r>
              <a:rPr lang="en-IN" sz="2800" b="1" dirty="0"/>
              <a:t>SEO keywords</a:t>
            </a:r>
            <a:r>
              <a:rPr lang="en-IN" sz="2800" dirty="0"/>
              <a:t> are the key words and phrases in your web content that make it possible for people to find your site via search engines.</a:t>
            </a:r>
          </a:p>
          <a:p>
            <a:pPr>
              <a:spcAft>
                <a:spcPts val="1200"/>
              </a:spcAft>
            </a:pPr>
            <a:r>
              <a:rPr lang="en-IN" sz="2800" dirty="0"/>
              <a:t>you need to know how people are looking for the products, services or information that you offer, in order to make it easy for them to find you—otherwise, they'll land on one of the many other pages in the Google results. </a:t>
            </a:r>
          </a:p>
          <a:p>
            <a:pPr>
              <a:spcAft>
                <a:spcPts val="1200"/>
              </a:spcAft>
            </a:pPr>
            <a:r>
              <a:rPr lang="en-IN" sz="2800" dirty="0"/>
              <a:t>Implementing keyword SEO will help your site rank above your competitors.</a:t>
            </a:r>
          </a:p>
        </p:txBody>
      </p:sp>
    </p:spTree>
    <p:extLst>
      <p:ext uri="{BB962C8B-B14F-4D97-AF65-F5344CB8AC3E}">
        <p14:creationId xmlns:p14="http://schemas.microsoft.com/office/powerpoint/2010/main" val="1017064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Meta tag: robots</a:t>
            </a:r>
          </a:p>
        </p:txBody>
      </p:sp>
      <p:sp>
        <p:nvSpPr>
          <p:cNvPr id="3" name="Content Placeholder 2"/>
          <p:cNvSpPr>
            <a:spLocks noGrp="1"/>
          </p:cNvSpPr>
          <p:nvPr>
            <p:ph idx="1"/>
          </p:nvPr>
        </p:nvSpPr>
        <p:spPr>
          <a:xfrm>
            <a:off x="457200" y="1052736"/>
            <a:ext cx="8435280" cy="4525963"/>
          </a:xfrm>
        </p:spPr>
        <p:txBody>
          <a:bodyPr>
            <a:noAutofit/>
          </a:bodyPr>
          <a:lstStyle/>
          <a:p>
            <a:pPr marL="0" indent="0">
              <a:buNone/>
            </a:pPr>
            <a:r>
              <a:rPr lang="en-IN" sz="2800" dirty="0"/>
              <a:t>&lt;meta name="robots" content="index, </a:t>
            </a:r>
            <a:r>
              <a:rPr lang="en-IN" sz="2800" dirty="0" err="1"/>
              <a:t>nofollow</a:t>
            </a:r>
            <a:r>
              <a:rPr lang="en-IN" sz="2800" dirty="0"/>
              <a:t>"&gt;</a:t>
            </a:r>
          </a:p>
          <a:p>
            <a:pPr marL="0" indent="0">
              <a:buNone/>
            </a:pPr>
            <a:r>
              <a:rPr lang="en-IN" sz="2800" dirty="0"/>
              <a:t>The spider will now only look at this page and stops there.</a:t>
            </a:r>
          </a:p>
          <a:p>
            <a:pPr marL="0" indent="0">
              <a:buNone/>
            </a:pPr>
            <a:r>
              <a:rPr lang="en-IN" sz="2800" dirty="0"/>
              <a:t/>
            </a:r>
            <a:br>
              <a:rPr lang="en-IN" sz="2800" dirty="0"/>
            </a:br>
            <a:r>
              <a:rPr lang="en-IN" sz="2800" dirty="0"/>
              <a:t>&lt;meta name="robots" content="</a:t>
            </a:r>
            <a:r>
              <a:rPr lang="en-IN" sz="2800" dirty="0" err="1"/>
              <a:t>noindex</a:t>
            </a:r>
            <a:r>
              <a:rPr lang="en-IN" sz="2800" dirty="0"/>
              <a:t>, follow"&gt;</a:t>
            </a:r>
            <a:r>
              <a:rPr lang="en-IN" sz="2800" b="1" dirty="0"/>
              <a:t/>
            </a:r>
            <a:br>
              <a:rPr lang="en-IN" sz="2800" b="1" dirty="0"/>
            </a:br>
            <a:r>
              <a:rPr lang="en-IN" sz="2800" dirty="0"/>
              <a:t>The spider will not look at this page but will crawl through the rest of the pages on your website.</a:t>
            </a:r>
          </a:p>
          <a:p>
            <a:pPr marL="0" indent="0">
              <a:buNone/>
            </a:pPr>
            <a:endParaRPr lang="en-IN" sz="2800" dirty="0"/>
          </a:p>
          <a:p>
            <a:pPr marL="0" indent="0">
              <a:buNone/>
            </a:pPr>
            <a:r>
              <a:rPr lang="en-IN" sz="2800" dirty="0"/>
              <a:t>&lt;meta name="robots" content="</a:t>
            </a:r>
            <a:r>
              <a:rPr lang="en-IN" sz="2800" dirty="0" err="1"/>
              <a:t>noindex</a:t>
            </a:r>
            <a:r>
              <a:rPr lang="en-IN" sz="2800" dirty="0"/>
              <a:t>, </a:t>
            </a:r>
            <a:r>
              <a:rPr lang="en-IN" sz="2800" dirty="0" err="1"/>
              <a:t>nofollow</a:t>
            </a:r>
            <a:r>
              <a:rPr lang="en-IN" sz="2800" dirty="0"/>
              <a:t>"&gt;</a:t>
            </a:r>
          </a:p>
          <a:p>
            <a:pPr marL="0" indent="0">
              <a:buNone/>
            </a:pPr>
            <a:r>
              <a:rPr lang="en-IN" sz="2800" dirty="0"/>
              <a:t>The spider will not look at this page and will NOT crawl through the rest of your web-pages.</a:t>
            </a:r>
          </a:p>
        </p:txBody>
      </p:sp>
    </p:spTree>
    <p:extLst>
      <p:ext uri="{BB962C8B-B14F-4D97-AF65-F5344CB8AC3E}">
        <p14:creationId xmlns:p14="http://schemas.microsoft.com/office/powerpoint/2010/main" val="1132869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Meta tag: robots</a:t>
            </a:r>
          </a:p>
        </p:txBody>
      </p:sp>
      <p:sp>
        <p:nvSpPr>
          <p:cNvPr id="3" name="Content Placeholder 2"/>
          <p:cNvSpPr>
            <a:spLocks noGrp="1"/>
          </p:cNvSpPr>
          <p:nvPr>
            <p:ph idx="1"/>
          </p:nvPr>
        </p:nvSpPr>
        <p:spPr>
          <a:xfrm>
            <a:off x="0" y="1052736"/>
            <a:ext cx="9118848" cy="4525963"/>
          </a:xfrm>
        </p:spPr>
        <p:txBody>
          <a:bodyPr>
            <a:noAutofit/>
          </a:bodyPr>
          <a:lstStyle/>
          <a:p>
            <a:pPr>
              <a:spcAft>
                <a:spcPts val="600"/>
              </a:spcAft>
            </a:pPr>
            <a:r>
              <a:rPr lang="en-IN" sz="2800" dirty="0"/>
              <a:t>&lt;!-- Tells Yahoo! to not use Yahoo! Directory description --&gt;</a:t>
            </a:r>
          </a:p>
          <a:p>
            <a:pPr marL="0" indent="0" algn="ctr">
              <a:spcAft>
                <a:spcPts val="600"/>
              </a:spcAft>
              <a:buNone/>
            </a:pPr>
            <a:r>
              <a:rPr lang="en-IN" sz="2800" dirty="0"/>
              <a:t>&lt;meta name="robots" content="</a:t>
            </a:r>
            <a:r>
              <a:rPr lang="en-IN" sz="2800" dirty="0" err="1"/>
              <a:t>noydir</a:t>
            </a:r>
            <a:r>
              <a:rPr lang="en-IN" sz="2800" dirty="0"/>
              <a:t>" /&gt;</a:t>
            </a:r>
          </a:p>
          <a:p>
            <a:pPr>
              <a:spcBef>
                <a:spcPts val="1200"/>
              </a:spcBef>
              <a:spcAft>
                <a:spcPts val="600"/>
              </a:spcAft>
            </a:pPr>
            <a:r>
              <a:rPr lang="en-IN" sz="2800" dirty="0"/>
              <a:t>&lt;!-- Tells search engines to not use ODP (Open Directory Project.) description --&gt;</a:t>
            </a:r>
          </a:p>
          <a:p>
            <a:pPr marL="0" indent="0" algn="ctr">
              <a:spcAft>
                <a:spcPts val="600"/>
              </a:spcAft>
              <a:buNone/>
            </a:pPr>
            <a:r>
              <a:rPr lang="en-IN" sz="2800" dirty="0"/>
              <a:t>&lt;meta name="robots" content="</a:t>
            </a:r>
            <a:r>
              <a:rPr lang="en-IN" sz="2800" dirty="0" err="1"/>
              <a:t>noodp</a:t>
            </a:r>
            <a:r>
              <a:rPr lang="en-IN" sz="2800" dirty="0"/>
              <a:t>" /&gt;</a:t>
            </a:r>
          </a:p>
          <a:p>
            <a:pPr>
              <a:spcBef>
                <a:spcPts val="1200"/>
              </a:spcBef>
              <a:spcAft>
                <a:spcPts val="600"/>
              </a:spcAft>
            </a:pPr>
            <a:r>
              <a:rPr lang="en-IN" sz="2800" dirty="0"/>
              <a:t>&lt;!-- Tells search engines to not use either of the two directories --&gt;</a:t>
            </a:r>
          </a:p>
          <a:p>
            <a:pPr marL="0" indent="0" algn="ctr">
              <a:spcAft>
                <a:spcPts val="600"/>
              </a:spcAft>
              <a:buNone/>
            </a:pPr>
            <a:r>
              <a:rPr lang="en-IN" sz="2800" dirty="0"/>
              <a:t>&lt;meta name="robots" content="</a:t>
            </a:r>
            <a:r>
              <a:rPr lang="en-IN" sz="2800" dirty="0" err="1"/>
              <a:t>noodp,noydir</a:t>
            </a:r>
            <a:r>
              <a:rPr lang="en-IN" sz="2800" dirty="0"/>
              <a:t>" /&gt;</a:t>
            </a:r>
          </a:p>
        </p:txBody>
      </p:sp>
    </p:spTree>
    <p:extLst>
      <p:ext uri="{BB962C8B-B14F-4D97-AF65-F5344CB8AC3E}">
        <p14:creationId xmlns:p14="http://schemas.microsoft.com/office/powerpoint/2010/main" val="2142368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Meta tag: robots</a:t>
            </a:r>
          </a:p>
        </p:txBody>
      </p:sp>
      <p:sp>
        <p:nvSpPr>
          <p:cNvPr id="3" name="Content Placeholder 2"/>
          <p:cNvSpPr>
            <a:spLocks noGrp="1"/>
          </p:cNvSpPr>
          <p:nvPr>
            <p:ph idx="1"/>
          </p:nvPr>
        </p:nvSpPr>
        <p:spPr>
          <a:xfrm>
            <a:off x="323528" y="1052736"/>
            <a:ext cx="8363272" cy="4525963"/>
          </a:xfrm>
        </p:spPr>
        <p:txBody>
          <a:bodyPr>
            <a:noAutofit/>
          </a:bodyPr>
          <a:lstStyle/>
          <a:p>
            <a:pPr>
              <a:spcAft>
                <a:spcPts val="1200"/>
              </a:spcAft>
            </a:pPr>
            <a:r>
              <a:rPr lang="nl-NL" sz="2800" dirty="0"/>
              <a:t>&lt;meta name="googlebot" content="noodp"&gt;</a:t>
            </a:r>
          </a:p>
          <a:p>
            <a:pPr marL="0" indent="0">
              <a:spcAft>
                <a:spcPts val="1200"/>
              </a:spcAft>
              <a:buNone/>
            </a:pPr>
            <a:r>
              <a:rPr lang="en-IN" sz="2800" dirty="0"/>
              <a:t>&lt;!-- Note: Only Yahoo! uses Yahoo! Directory --&gt;</a:t>
            </a:r>
          </a:p>
          <a:p>
            <a:pPr>
              <a:spcAft>
                <a:spcPts val="1200"/>
              </a:spcAft>
            </a:pPr>
            <a:r>
              <a:rPr lang="en-IN" sz="2800" dirty="0"/>
              <a:t>&lt;meta name="slurp" CONTENT="</a:t>
            </a:r>
            <a:r>
              <a:rPr lang="en-IN" sz="2800" dirty="0" err="1"/>
              <a:t>noydir</a:t>
            </a:r>
            <a:r>
              <a:rPr lang="en-IN" sz="2800" dirty="0"/>
              <a:t>"&gt;</a:t>
            </a:r>
          </a:p>
          <a:p>
            <a:pPr>
              <a:spcAft>
                <a:spcPts val="1200"/>
              </a:spcAft>
            </a:pPr>
            <a:r>
              <a:rPr lang="nl-NL" sz="2800" dirty="0"/>
              <a:t>&lt;meta name="msnbot" CONTENT="noodp"&gt;</a:t>
            </a:r>
            <a:endParaRPr lang="en-IN" sz="2800" dirty="0"/>
          </a:p>
        </p:txBody>
      </p:sp>
    </p:spTree>
    <p:extLst>
      <p:ext uri="{BB962C8B-B14F-4D97-AF65-F5344CB8AC3E}">
        <p14:creationId xmlns:p14="http://schemas.microsoft.com/office/powerpoint/2010/main" val="2373090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Meta tag: robots</a:t>
            </a:r>
          </a:p>
        </p:txBody>
      </p:sp>
      <p:sp>
        <p:nvSpPr>
          <p:cNvPr id="3" name="Content Placeholder 2"/>
          <p:cNvSpPr>
            <a:spLocks noGrp="1"/>
          </p:cNvSpPr>
          <p:nvPr>
            <p:ph idx="1"/>
          </p:nvPr>
        </p:nvSpPr>
        <p:spPr>
          <a:xfrm>
            <a:off x="323528" y="1052736"/>
            <a:ext cx="8363272" cy="4525963"/>
          </a:xfrm>
        </p:spPr>
        <p:txBody>
          <a:bodyPr>
            <a:noAutofit/>
          </a:bodyPr>
          <a:lstStyle/>
          <a:p>
            <a:pPr>
              <a:spcAft>
                <a:spcPts val="1200"/>
              </a:spcAft>
            </a:pPr>
            <a:endParaRPr lang="en-IN"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87424"/>
            <a:ext cx="8424936" cy="777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3957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6686"/>
            <a:ext cx="8229600" cy="994122"/>
          </a:xfrm>
        </p:spPr>
        <p:txBody>
          <a:bodyPr>
            <a:normAutofit fontScale="90000"/>
          </a:bodyPr>
          <a:lstStyle/>
          <a:p>
            <a:r>
              <a:rPr lang="en-IN" dirty="0"/>
              <a:t>Meta tag for redirection (</a:t>
            </a:r>
            <a:r>
              <a:rPr lang="en-IN" b="1" dirty="0"/>
              <a:t>HTTP-EQUIV "REFRESH"</a:t>
            </a:r>
            <a:r>
              <a:rPr lang="en-IN" dirty="0"/>
              <a:t>) </a:t>
            </a:r>
          </a:p>
        </p:txBody>
      </p:sp>
      <p:sp>
        <p:nvSpPr>
          <p:cNvPr id="3" name="Content Placeholder 2"/>
          <p:cNvSpPr>
            <a:spLocks noGrp="1"/>
          </p:cNvSpPr>
          <p:nvPr>
            <p:ph idx="1"/>
          </p:nvPr>
        </p:nvSpPr>
        <p:spPr>
          <a:xfrm>
            <a:off x="323528" y="1927373"/>
            <a:ext cx="8363272" cy="4525963"/>
          </a:xfrm>
        </p:spPr>
        <p:txBody>
          <a:bodyPr>
            <a:noAutofit/>
          </a:bodyPr>
          <a:lstStyle/>
          <a:p>
            <a:r>
              <a:rPr lang="en-IN" sz="2800" dirty="0"/>
              <a:t>By using </a:t>
            </a:r>
            <a:r>
              <a:rPr lang="en-IN" sz="2800" b="1" dirty="0"/>
              <a:t>HTTP-EQUIV "REFRESH"</a:t>
            </a:r>
            <a:r>
              <a:rPr lang="en-IN" sz="2800" dirty="0"/>
              <a:t> tag you are able to define after how long a page has to be refreshed or after a certain period of seconds you want your visitor to be redirected to another webpage. </a:t>
            </a:r>
          </a:p>
          <a:p>
            <a:r>
              <a:rPr lang="en-IN" sz="2800" dirty="0"/>
              <a:t>Search engines usually don't like it when you use refresh pages. A better solution is to add a click-able link.</a:t>
            </a:r>
          </a:p>
          <a:p>
            <a:r>
              <a:rPr lang="en-IN" sz="2800" dirty="0"/>
              <a:t>It can influence your ranking in a negative way by using this tag the wrong way!</a:t>
            </a:r>
          </a:p>
        </p:txBody>
      </p:sp>
    </p:spTree>
    <p:extLst>
      <p:ext uri="{BB962C8B-B14F-4D97-AF65-F5344CB8AC3E}">
        <p14:creationId xmlns:p14="http://schemas.microsoft.com/office/powerpoint/2010/main" val="1986624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994122"/>
          </a:xfrm>
        </p:spPr>
        <p:txBody>
          <a:bodyPr>
            <a:normAutofit fontScale="90000"/>
          </a:bodyPr>
          <a:lstStyle/>
          <a:p>
            <a:r>
              <a:rPr lang="en-IN" dirty="0"/>
              <a:t>Meta tag for redirection (</a:t>
            </a:r>
            <a:r>
              <a:rPr lang="en-IN" b="1" dirty="0"/>
              <a:t>HTTP-EQUIV "REFRESH"</a:t>
            </a:r>
            <a:r>
              <a:rPr lang="en-IN" dirty="0"/>
              <a:t>) </a:t>
            </a:r>
          </a:p>
        </p:txBody>
      </p:sp>
      <p:sp>
        <p:nvSpPr>
          <p:cNvPr id="3" name="Content Placeholder 2"/>
          <p:cNvSpPr>
            <a:spLocks noGrp="1"/>
          </p:cNvSpPr>
          <p:nvPr>
            <p:ph idx="1"/>
          </p:nvPr>
        </p:nvSpPr>
        <p:spPr>
          <a:xfrm>
            <a:off x="0" y="1484784"/>
            <a:ext cx="9396536" cy="4525963"/>
          </a:xfrm>
        </p:spPr>
        <p:txBody>
          <a:bodyPr>
            <a:noAutofit/>
          </a:bodyPr>
          <a:lstStyle/>
          <a:p>
            <a:r>
              <a:rPr lang="en-IN" sz="2800" dirty="0"/>
              <a:t>&lt;meta http-</a:t>
            </a:r>
            <a:r>
              <a:rPr lang="en-IN" sz="2800" dirty="0" err="1"/>
              <a:t>equiv</a:t>
            </a:r>
            <a:r>
              <a:rPr lang="en-IN" sz="2800" dirty="0"/>
              <a:t>="refresh" content="value"&gt;</a:t>
            </a:r>
          </a:p>
          <a:p>
            <a:r>
              <a:rPr lang="en-IN" sz="2800" dirty="0"/>
              <a:t>Ex</a:t>
            </a:r>
          </a:p>
          <a:p>
            <a:pPr marL="0" indent="0" algn="ctr">
              <a:buNone/>
            </a:pPr>
            <a:r>
              <a:rPr lang="en-IN" sz="2800" dirty="0"/>
              <a:t>www.yourevent.com/2011registration.html</a:t>
            </a:r>
          </a:p>
          <a:p>
            <a:pPr marL="0" indent="0" algn="ctr">
              <a:buNone/>
            </a:pPr>
            <a:r>
              <a:rPr lang="en-IN" sz="2800" dirty="0"/>
              <a:t>www.yourevent.com/2012registration.html</a:t>
            </a:r>
          </a:p>
          <a:p>
            <a:pPr>
              <a:spcBef>
                <a:spcPts val="600"/>
              </a:spcBef>
              <a:spcAft>
                <a:spcPts val="600"/>
              </a:spcAft>
            </a:pPr>
            <a:r>
              <a:rPr lang="en-IN" sz="2800" dirty="0"/>
              <a:t>Whenever page number 1 isn't active anymore you replace it with a new page adding the text 2011 closed, but register yourself now for 2012. Now you add a refresh tag so your visitor will be redirected immediately to the next page. </a:t>
            </a:r>
            <a:br>
              <a:rPr lang="en-IN" sz="2800" dirty="0"/>
            </a:br>
            <a:r>
              <a:rPr lang="en-IN" sz="2800" dirty="0"/>
              <a:t>	&lt;</a:t>
            </a:r>
            <a:r>
              <a:rPr lang="en-IN" sz="2400" dirty="0"/>
              <a:t>meta http-</a:t>
            </a:r>
            <a:r>
              <a:rPr lang="en-IN" sz="2400" dirty="0" err="1"/>
              <a:t>equiv</a:t>
            </a:r>
            <a:r>
              <a:rPr lang="en-IN" sz="2400" dirty="0"/>
              <a:t>="refresh" content="10; 			   		,URL=/2012registration.html"&gt;</a:t>
            </a:r>
            <a:r>
              <a:rPr lang="en-IN" sz="2800" dirty="0"/>
              <a:t/>
            </a:r>
            <a:br>
              <a:rPr lang="en-IN" sz="2800" dirty="0"/>
            </a:br>
            <a:r>
              <a:rPr lang="en-IN" sz="2800" dirty="0"/>
              <a:t/>
            </a:r>
            <a:br>
              <a:rPr lang="en-IN" sz="2800" dirty="0"/>
            </a:br>
            <a:r>
              <a:rPr lang="en-IN" sz="2800" dirty="0"/>
              <a:t>"10" is the number of seconds it takes to go from the redirection page to the new page.</a:t>
            </a:r>
            <a:br>
              <a:rPr lang="en-IN" sz="2800" dirty="0"/>
            </a:br>
            <a:r>
              <a:rPr lang="en-IN" sz="2800" dirty="0"/>
              <a:t>  </a:t>
            </a:r>
            <a:br>
              <a:rPr lang="en-IN" sz="2800" dirty="0"/>
            </a:br>
            <a:r>
              <a:rPr lang="en-IN" sz="2800" dirty="0"/>
              <a:t>NOTE: many people don't like these browser influences. They want to decide themselves on which button they click and find the 'redirection' annoying. So be careful using these influence methods. Sometimes adding a click-able link is a better solution. </a:t>
            </a:r>
          </a:p>
          <a:p>
            <a:pPr marL="0" indent="0">
              <a:buNone/>
            </a:pPr>
            <a:endParaRPr lang="en-IN" sz="2800" dirty="0"/>
          </a:p>
        </p:txBody>
      </p:sp>
    </p:spTree>
    <p:extLst>
      <p:ext uri="{BB962C8B-B14F-4D97-AF65-F5344CB8AC3E}">
        <p14:creationId xmlns:p14="http://schemas.microsoft.com/office/powerpoint/2010/main" val="2426261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994122"/>
          </a:xfrm>
        </p:spPr>
        <p:txBody>
          <a:bodyPr>
            <a:normAutofit fontScale="90000"/>
          </a:bodyPr>
          <a:lstStyle/>
          <a:p>
            <a:r>
              <a:rPr lang="en-IN" dirty="0"/>
              <a:t>Meta tag for redirection (</a:t>
            </a:r>
            <a:r>
              <a:rPr lang="en-IN" b="1" dirty="0"/>
              <a:t>HTTP-EQUIV "REFRESH"</a:t>
            </a:r>
            <a:r>
              <a:rPr lang="en-IN" dirty="0"/>
              <a:t>) </a:t>
            </a:r>
          </a:p>
        </p:txBody>
      </p:sp>
      <p:sp>
        <p:nvSpPr>
          <p:cNvPr id="3" name="Content Placeholder 2"/>
          <p:cNvSpPr>
            <a:spLocks noGrp="1"/>
          </p:cNvSpPr>
          <p:nvPr>
            <p:ph idx="1"/>
          </p:nvPr>
        </p:nvSpPr>
        <p:spPr>
          <a:xfrm>
            <a:off x="0" y="1484784"/>
            <a:ext cx="9396536" cy="4525963"/>
          </a:xfrm>
        </p:spPr>
        <p:txBody>
          <a:bodyPr>
            <a:noAutofit/>
          </a:bodyPr>
          <a:lstStyle/>
          <a:p>
            <a:r>
              <a:rPr lang="en-IN" sz="2800" dirty="0"/>
              <a:t>Told the page to </a:t>
            </a:r>
            <a:r>
              <a:rPr lang="en-IN" sz="2800"/>
              <a:t>refresh after 30 sec</a:t>
            </a:r>
            <a:endParaRPr lang="en-IN" sz="2800" dirty="0"/>
          </a:p>
          <a:p>
            <a:pPr marL="0" indent="0">
              <a:buNone/>
            </a:pPr>
            <a:r>
              <a:rPr lang="en-IN" sz="2800" dirty="0"/>
              <a:t>    </a:t>
            </a:r>
          </a:p>
          <a:p>
            <a:pPr marL="0" indent="0">
              <a:buNone/>
            </a:pPr>
            <a:r>
              <a:rPr lang="en-IN" sz="2800" dirty="0"/>
              <a:t>     &lt;meta http-</a:t>
            </a:r>
            <a:r>
              <a:rPr lang="en-IN" sz="2800" dirty="0" err="1"/>
              <a:t>equiv</a:t>
            </a:r>
            <a:r>
              <a:rPr lang="en-IN" sz="2800" dirty="0"/>
              <a:t>="refresh" content="30"&gt;</a:t>
            </a:r>
          </a:p>
          <a:p>
            <a:endParaRPr lang="en-IN" sz="2800" dirty="0"/>
          </a:p>
        </p:txBody>
      </p:sp>
    </p:spTree>
    <p:extLst>
      <p:ext uri="{BB962C8B-B14F-4D97-AF65-F5344CB8AC3E}">
        <p14:creationId xmlns:p14="http://schemas.microsoft.com/office/powerpoint/2010/main" val="1899562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Heading Tag</a:t>
            </a:r>
          </a:p>
        </p:txBody>
      </p:sp>
      <p:sp>
        <p:nvSpPr>
          <p:cNvPr id="3" name="Content Placeholder 2"/>
          <p:cNvSpPr>
            <a:spLocks noGrp="1"/>
          </p:cNvSpPr>
          <p:nvPr>
            <p:ph idx="1"/>
          </p:nvPr>
        </p:nvSpPr>
        <p:spPr/>
        <p:txBody>
          <a:bodyPr/>
          <a:lstStyle/>
          <a:p>
            <a:r>
              <a:rPr lang="en-IN" dirty="0"/>
              <a:t>The H(</a:t>
            </a:r>
            <a:r>
              <a:rPr lang="en-IN" i="1" dirty="0"/>
              <a:t>x) tags in HTML (H1, H2, H3, etc.) are designed to indicate a headline hierarchy in a </a:t>
            </a:r>
            <a:r>
              <a:rPr lang="en-IN" dirty="0"/>
              <a:t>document. </a:t>
            </a:r>
          </a:p>
          <a:p>
            <a:r>
              <a:rPr lang="en-IN" dirty="0"/>
              <a:t>Thus, an H1 tag might be considered the headline of the page as a whole, whereas H2 tags would serve as subheadings, H3s as tertiary-level headlines, and so forth. </a:t>
            </a:r>
          </a:p>
          <a:p>
            <a:pPr marL="0" indent="0">
              <a:buNone/>
            </a:pPr>
            <a:endParaRPr lang="en-IN" dirty="0"/>
          </a:p>
        </p:txBody>
      </p:sp>
    </p:spTree>
    <p:extLst>
      <p:ext uri="{BB962C8B-B14F-4D97-AF65-F5344CB8AC3E}">
        <p14:creationId xmlns:p14="http://schemas.microsoft.com/office/powerpoint/2010/main" val="3936770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dirty="0"/>
              <a:t>Heading Tag</a:t>
            </a:r>
          </a:p>
        </p:txBody>
      </p:sp>
      <p:sp>
        <p:nvSpPr>
          <p:cNvPr id="3" name="Content Placeholder 2"/>
          <p:cNvSpPr>
            <a:spLocks noGrp="1"/>
          </p:cNvSpPr>
          <p:nvPr>
            <p:ph idx="1"/>
          </p:nvPr>
        </p:nvSpPr>
        <p:spPr>
          <a:xfrm>
            <a:off x="457200" y="836712"/>
            <a:ext cx="8229600" cy="4525963"/>
          </a:xfrm>
        </p:spPr>
        <p:txBody>
          <a:bodyPr>
            <a:noAutofit/>
          </a:bodyPr>
          <a:lstStyle/>
          <a:p>
            <a:pPr>
              <a:spcAft>
                <a:spcPts val="600"/>
              </a:spcAft>
            </a:pPr>
            <a:r>
              <a:rPr lang="en-IN" sz="2800" dirty="0"/>
              <a:t>Search engines recognize the copy in your header tags as more important than the rest. </a:t>
            </a:r>
          </a:p>
          <a:p>
            <a:pPr>
              <a:spcAft>
                <a:spcPts val="600"/>
              </a:spcAft>
            </a:pPr>
            <a:r>
              <a:rPr lang="en-IN" sz="2800" dirty="0"/>
              <a:t>This starts with your h1 and works its way down in importance to the h2, h3 and so on.</a:t>
            </a:r>
          </a:p>
          <a:p>
            <a:pPr>
              <a:spcAft>
                <a:spcPts val="600"/>
              </a:spcAft>
            </a:pPr>
            <a:r>
              <a:rPr lang="en-IN" sz="2800" dirty="0"/>
              <a:t>The h1 tag should contain your targeted keywords, ones that closely relate to the page title and are relevant to your content. </a:t>
            </a:r>
          </a:p>
          <a:p>
            <a:pPr>
              <a:spcAft>
                <a:spcPts val="600"/>
              </a:spcAft>
            </a:pPr>
            <a:r>
              <a:rPr lang="en-IN" sz="2800" dirty="0"/>
              <a:t>The h2 tag is a subheading and  should contain similar keywords to your h1 tag. </a:t>
            </a:r>
          </a:p>
          <a:p>
            <a:pPr>
              <a:spcAft>
                <a:spcPts val="600"/>
              </a:spcAft>
            </a:pPr>
            <a:r>
              <a:rPr lang="en-IN" sz="2800" dirty="0"/>
              <a:t>Your h3 is then a subheading for your h2 and so on. </a:t>
            </a:r>
          </a:p>
          <a:p>
            <a:pPr>
              <a:spcAft>
                <a:spcPts val="600"/>
              </a:spcAft>
            </a:pPr>
            <a:r>
              <a:rPr lang="en-IN" sz="2800" dirty="0"/>
              <a:t>Think of them as a hierarchy based on importance, the above being more important than the below.</a:t>
            </a:r>
          </a:p>
        </p:txBody>
      </p:sp>
    </p:spTree>
    <p:extLst>
      <p:ext uri="{BB962C8B-B14F-4D97-AF65-F5344CB8AC3E}">
        <p14:creationId xmlns:p14="http://schemas.microsoft.com/office/powerpoint/2010/main" val="104716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Heading Tag</a:t>
            </a:r>
          </a:p>
        </p:txBody>
      </p:sp>
      <p:sp>
        <p:nvSpPr>
          <p:cNvPr id="3" name="Content Placeholder 2"/>
          <p:cNvSpPr>
            <a:spLocks noGrp="1"/>
          </p:cNvSpPr>
          <p:nvPr>
            <p:ph idx="1"/>
          </p:nvPr>
        </p:nvSpPr>
        <p:spPr/>
        <p:txBody>
          <a:bodyPr>
            <a:normAutofit/>
          </a:bodyPr>
          <a:lstStyle/>
          <a:p>
            <a:r>
              <a:rPr lang="en-IN" dirty="0"/>
              <a:t>Keep in mind that it’s also very import that your header tags are readable and grammatically correct. </a:t>
            </a:r>
          </a:p>
          <a:p>
            <a:r>
              <a:rPr lang="en-IN" dirty="0"/>
              <a:t>Stuffing your h1, h2 and h3 with keywords is not going to help your cause. </a:t>
            </a:r>
          </a:p>
          <a:p>
            <a:r>
              <a:rPr lang="en-IN" dirty="0"/>
              <a:t>If anything, Google will recognize this and assume you are trying to manipulate them.</a:t>
            </a:r>
          </a:p>
          <a:p>
            <a:endParaRPr lang="en-IN" dirty="0"/>
          </a:p>
        </p:txBody>
      </p:sp>
    </p:spTree>
    <p:extLst>
      <p:ext uri="{BB962C8B-B14F-4D97-AF65-F5344CB8AC3E}">
        <p14:creationId xmlns:p14="http://schemas.microsoft.com/office/powerpoint/2010/main" val="1340227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On –Page Optimization - Keyword Planning</a:t>
            </a:r>
          </a:p>
        </p:txBody>
      </p:sp>
      <p:sp>
        <p:nvSpPr>
          <p:cNvPr id="3" name="Content Placeholder 2"/>
          <p:cNvSpPr>
            <a:spLocks noGrp="1"/>
          </p:cNvSpPr>
          <p:nvPr>
            <p:ph idx="1"/>
          </p:nvPr>
        </p:nvSpPr>
        <p:spPr/>
        <p:txBody>
          <a:bodyPr>
            <a:noAutofit/>
          </a:bodyPr>
          <a:lstStyle/>
          <a:p>
            <a:pPr marL="0" indent="0" fontAlgn="base">
              <a:buNone/>
            </a:pPr>
            <a:r>
              <a:rPr lang="en-IN" sz="2800" dirty="0"/>
              <a:t>1) Getting started with a brainstorm list</a:t>
            </a:r>
          </a:p>
          <a:p>
            <a:pPr marL="0" indent="0" fontAlgn="base">
              <a:buNone/>
            </a:pPr>
            <a:r>
              <a:rPr lang="en-IN" sz="2800" dirty="0"/>
              <a:t>2) Selecting and Using a Keyword Research Tool</a:t>
            </a:r>
          </a:p>
          <a:p>
            <a:pPr marL="0" indent="0" fontAlgn="base">
              <a:buNone/>
            </a:pPr>
            <a:r>
              <a:rPr lang="en-IN" sz="2800" dirty="0"/>
              <a:t>3) Refining your list using suggested keyword phrases from an analysis tool</a:t>
            </a:r>
          </a:p>
          <a:p>
            <a:pPr marL="0" indent="0" fontAlgn="base">
              <a:buNone/>
            </a:pPr>
            <a:r>
              <a:rPr lang="en-IN" sz="2800" dirty="0"/>
              <a:t>4) Verifying keyword phrase relevance</a:t>
            </a:r>
          </a:p>
          <a:p>
            <a:pPr marL="0" indent="0" fontAlgn="base">
              <a:buNone/>
            </a:pPr>
            <a:r>
              <a:rPr lang="en-IN" sz="2800" dirty="0"/>
              <a:t>5) Looking at search volume to determine consumer demand</a:t>
            </a:r>
          </a:p>
          <a:p>
            <a:pPr marL="0" indent="0" fontAlgn="base">
              <a:buNone/>
            </a:pPr>
            <a:r>
              <a:rPr lang="en-IN" sz="2800" dirty="0"/>
              <a:t>6) </a:t>
            </a:r>
            <a:r>
              <a:rPr lang="en-IN" sz="2800" dirty="0" err="1"/>
              <a:t>Analyzing</a:t>
            </a:r>
            <a:r>
              <a:rPr lang="en-IN" sz="2800" dirty="0"/>
              <a:t> the competitive space to make sure you and the searcher think the keywords mean the same things, and to decide if the space is too competitive</a:t>
            </a:r>
          </a:p>
        </p:txBody>
      </p:sp>
    </p:spTree>
    <p:extLst>
      <p:ext uri="{BB962C8B-B14F-4D97-AF65-F5344CB8AC3E}">
        <p14:creationId xmlns:p14="http://schemas.microsoft.com/office/powerpoint/2010/main" val="3626504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dirty="0"/>
              <a:t>Anchor Text</a:t>
            </a:r>
          </a:p>
        </p:txBody>
      </p:sp>
      <p:sp>
        <p:nvSpPr>
          <p:cNvPr id="3" name="Content Placeholder 2"/>
          <p:cNvSpPr>
            <a:spLocks noGrp="1"/>
          </p:cNvSpPr>
          <p:nvPr>
            <p:ph idx="1"/>
          </p:nvPr>
        </p:nvSpPr>
        <p:spPr>
          <a:xfrm>
            <a:off x="457200" y="836712"/>
            <a:ext cx="8229600" cy="4525963"/>
          </a:xfrm>
        </p:spPr>
        <p:txBody>
          <a:bodyPr/>
          <a:lstStyle/>
          <a:p>
            <a:r>
              <a:rPr lang="en-IN" dirty="0"/>
              <a:t>Anchor text is the visible characters and words that hyperlinks display when linking to another document or location on the web.</a:t>
            </a:r>
          </a:p>
        </p:txBody>
      </p:sp>
      <p:pic>
        <p:nvPicPr>
          <p:cNvPr id="4" name="Picture 2" descr="Links - HTML Anchor Tag Code Breakdown - Lorelle WordPress Sch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88" y="2457384"/>
            <a:ext cx="8908200" cy="44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563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dirty="0"/>
              <a:t>Anchor Text</a:t>
            </a:r>
          </a:p>
        </p:txBody>
      </p:sp>
      <p:sp>
        <p:nvSpPr>
          <p:cNvPr id="3" name="Content Placeholder 2"/>
          <p:cNvSpPr>
            <a:spLocks noGrp="1"/>
          </p:cNvSpPr>
          <p:nvPr>
            <p:ph idx="1"/>
          </p:nvPr>
        </p:nvSpPr>
        <p:spPr>
          <a:xfrm>
            <a:off x="457200" y="836712"/>
            <a:ext cx="8229600" cy="4525963"/>
          </a:xfrm>
        </p:spPr>
        <p:txBody>
          <a:bodyPr/>
          <a:lstStyle/>
          <a:p>
            <a:r>
              <a:rPr lang="en-IN" dirty="0"/>
              <a:t>Search engines use external anchor text (text other pages use to link to your site) as a reflection of how other people view your page - and by extension, what your pages may be about. While website owners typically can't control how other sites link to theirs, “you can make sure that anchor text you use within your own site is useful, descriptive, and relevant.”</a:t>
            </a:r>
          </a:p>
        </p:txBody>
      </p:sp>
    </p:spTree>
    <p:extLst>
      <p:ext uri="{BB962C8B-B14F-4D97-AF65-F5344CB8AC3E}">
        <p14:creationId xmlns:p14="http://schemas.microsoft.com/office/powerpoint/2010/main" val="2262804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dirty="0"/>
              <a:t>Anchor Text</a:t>
            </a:r>
          </a:p>
        </p:txBody>
      </p:sp>
      <p:sp>
        <p:nvSpPr>
          <p:cNvPr id="3" name="Content Placeholder 2"/>
          <p:cNvSpPr>
            <a:spLocks noGrp="1"/>
          </p:cNvSpPr>
          <p:nvPr>
            <p:ph idx="1"/>
          </p:nvPr>
        </p:nvSpPr>
        <p:spPr>
          <a:xfrm>
            <a:off x="457200" y="764704"/>
            <a:ext cx="8686800" cy="4525963"/>
          </a:xfrm>
        </p:spPr>
        <p:txBody>
          <a:bodyPr>
            <a:noAutofit/>
          </a:bodyPr>
          <a:lstStyle/>
          <a:p>
            <a:pPr marL="0" indent="0">
              <a:buNone/>
            </a:pPr>
            <a:r>
              <a:rPr lang="en-IN" sz="2400" dirty="0"/>
              <a:t>Types of anchor text</a:t>
            </a:r>
          </a:p>
          <a:p>
            <a:r>
              <a:rPr lang="en-IN" sz="2400" b="1" dirty="0"/>
              <a:t>Exact-match</a:t>
            </a:r>
            <a:endParaRPr lang="en-IN" sz="2400" dirty="0"/>
          </a:p>
          <a:p>
            <a:pPr marL="0" indent="0">
              <a:buNone/>
            </a:pPr>
            <a:r>
              <a:rPr lang="en-IN" sz="2400" dirty="0"/>
              <a:t>	Anchor text is "exact match" if it includes a keyword that mirrors the page that is being linked to. For example: 'link building' linking to a page about link building.</a:t>
            </a:r>
          </a:p>
          <a:p>
            <a:r>
              <a:rPr lang="en-IN" sz="2400" b="1" dirty="0"/>
              <a:t>Partial-match</a:t>
            </a:r>
            <a:endParaRPr lang="en-IN" sz="2400" dirty="0"/>
          </a:p>
          <a:p>
            <a:pPr marL="0" indent="0">
              <a:buNone/>
            </a:pPr>
            <a:r>
              <a:rPr lang="en-IN" sz="2400" dirty="0"/>
              <a:t>	Anchor text that includes a variation of the keyword on the linked-to page. For example: 'link building strategies' linking to a page about link building.</a:t>
            </a:r>
          </a:p>
          <a:p>
            <a:r>
              <a:rPr lang="en-IN" sz="2400" b="1" dirty="0"/>
              <a:t>Branded</a:t>
            </a:r>
            <a:endParaRPr lang="en-IN" sz="2400" dirty="0"/>
          </a:p>
          <a:p>
            <a:pPr marL="0" indent="0">
              <a:buNone/>
            </a:pPr>
            <a:r>
              <a:rPr lang="en-IN" sz="2400" dirty="0"/>
              <a:t>	A brand name used as anchor text. For example: '</a:t>
            </a:r>
            <a:r>
              <a:rPr lang="en-IN" sz="2400" dirty="0" err="1"/>
              <a:t>Moz</a:t>
            </a:r>
            <a:r>
              <a:rPr lang="en-IN" sz="2400" dirty="0"/>
              <a:t>' linking to an article on the </a:t>
            </a:r>
            <a:r>
              <a:rPr lang="en-IN" sz="2400" dirty="0" err="1"/>
              <a:t>Moz</a:t>
            </a:r>
            <a:r>
              <a:rPr lang="en-IN" sz="2400" dirty="0"/>
              <a:t> Blog.</a:t>
            </a:r>
          </a:p>
          <a:p>
            <a:r>
              <a:rPr lang="en-IN" sz="2400" b="1" dirty="0"/>
              <a:t>Naked link</a:t>
            </a:r>
            <a:endParaRPr lang="en-IN" sz="2400" dirty="0"/>
          </a:p>
          <a:p>
            <a:pPr marL="0" indent="0">
              <a:buNone/>
            </a:pPr>
            <a:r>
              <a:rPr lang="en-IN" sz="2400" dirty="0"/>
              <a:t>	A URL that is used as an anchor '</a:t>
            </a:r>
            <a:r>
              <a:rPr lang="en-IN" sz="2400" dirty="0">
                <a:hlinkClick r:id="rId3"/>
              </a:rPr>
              <a:t>www.moz.com</a:t>
            </a:r>
            <a:r>
              <a:rPr lang="en-IN" sz="2400" dirty="0"/>
              <a:t>' is a naked link anchor.</a:t>
            </a:r>
          </a:p>
        </p:txBody>
      </p:sp>
    </p:spTree>
    <p:extLst>
      <p:ext uri="{BB962C8B-B14F-4D97-AF65-F5344CB8AC3E}">
        <p14:creationId xmlns:p14="http://schemas.microsoft.com/office/powerpoint/2010/main" val="2878958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dirty="0"/>
              <a:t>Anchor Text</a:t>
            </a:r>
          </a:p>
        </p:txBody>
      </p:sp>
      <p:sp>
        <p:nvSpPr>
          <p:cNvPr id="3" name="Content Placeholder 2"/>
          <p:cNvSpPr>
            <a:spLocks noGrp="1"/>
          </p:cNvSpPr>
          <p:nvPr>
            <p:ph idx="1"/>
          </p:nvPr>
        </p:nvSpPr>
        <p:spPr>
          <a:xfrm>
            <a:off x="457200" y="764704"/>
            <a:ext cx="8686800" cy="4525963"/>
          </a:xfrm>
        </p:spPr>
        <p:txBody>
          <a:bodyPr>
            <a:noAutofit/>
          </a:bodyPr>
          <a:lstStyle/>
          <a:p>
            <a:pPr marL="0" indent="0">
              <a:buNone/>
            </a:pPr>
            <a:r>
              <a:rPr lang="en-IN" sz="2400" dirty="0"/>
              <a:t>Types of anchor text</a:t>
            </a:r>
          </a:p>
          <a:p>
            <a:r>
              <a:rPr lang="en-IN" sz="2400" b="1" dirty="0"/>
              <a:t>Generic</a:t>
            </a:r>
            <a:endParaRPr lang="en-IN" sz="2400" dirty="0"/>
          </a:p>
          <a:p>
            <a:pPr marL="0" indent="0">
              <a:buNone/>
            </a:pPr>
            <a:r>
              <a:rPr lang="en-IN" sz="2400" dirty="0"/>
              <a:t>	A generic word or phrase that is used as the anchor. "Click here" is a common generic anchor.</a:t>
            </a:r>
          </a:p>
          <a:p>
            <a:r>
              <a:rPr lang="en-IN" sz="2400" b="1" dirty="0"/>
              <a:t>Images</a:t>
            </a:r>
            <a:endParaRPr lang="en-IN" sz="2400" dirty="0"/>
          </a:p>
          <a:p>
            <a:pPr marL="0" indent="0">
              <a:buNone/>
            </a:pPr>
            <a:r>
              <a:rPr lang="en-IN" sz="2400" dirty="0"/>
              <a:t>	Whenever an image is linked, Google will use the text contained in the image's alt attribute as the anchor text.</a:t>
            </a:r>
          </a:p>
          <a:p>
            <a:endParaRPr lang="en-IN" sz="2400" b="1" dirty="0"/>
          </a:p>
          <a:p>
            <a:r>
              <a:rPr lang="en-IN" sz="2400" b="1" dirty="0"/>
              <a:t>SEO-friendly anchor text is:</a:t>
            </a:r>
            <a:endParaRPr lang="en-IN" sz="2400" dirty="0"/>
          </a:p>
          <a:p>
            <a:pPr lvl="1"/>
            <a:r>
              <a:rPr lang="en-IN" sz="2000" dirty="0"/>
              <a:t>Succinct</a:t>
            </a:r>
          </a:p>
          <a:p>
            <a:pPr lvl="1"/>
            <a:r>
              <a:rPr lang="en-IN" sz="2000" dirty="0"/>
              <a:t>Relevant to the linked-to page</a:t>
            </a:r>
          </a:p>
          <a:p>
            <a:pPr lvl="1"/>
            <a:r>
              <a:rPr lang="en-IN" sz="2000" dirty="0"/>
              <a:t>Low keyword density (not overly keyword-heavy)</a:t>
            </a:r>
          </a:p>
          <a:p>
            <a:pPr lvl="1"/>
            <a:r>
              <a:rPr lang="en-IN" sz="2000" dirty="0"/>
              <a:t>Not generic</a:t>
            </a:r>
          </a:p>
          <a:p>
            <a:pPr marL="0" indent="0">
              <a:buNone/>
            </a:pPr>
            <a:endParaRPr lang="en-IN" sz="2400" dirty="0"/>
          </a:p>
        </p:txBody>
      </p:sp>
    </p:spTree>
    <p:extLst>
      <p:ext uri="{BB962C8B-B14F-4D97-AF65-F5344CB8AC3E}">
        <p14:creationId xmlns:p14="http://schemas.microsoft.com/office/powerpoint/2010/main" val="35450016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dirty="0"/>
              <a:t>Link Title</a:t>
            </a:r>
          </a:p>
        </p:txBody>
      </p:sp>
      <p:sp>
        <p:nvSpPr>
          <p:cNvPr id="3" name="Content Placeholder 2"/>
          <p:cNvSpPr>
            <a:spLocks noGrp="1"/>
          </p:cNvSpPr>
          <p:nvPr>
            <p:ph idx="1"/>
          </p:nvPr>
        </p:nvSpPr>
        <p:spPr>
          <a:xfrm>
            <a:off x="323528" y="836712"/>
            <a:ext cx="8229600" cy="4525963"/>
          </a:xfrm>
        </p:spPr>
        <p:txBody>
          <a:bodyPr>
            <a:noAutofit/>
          </a:bodyPr>
          <a:lstStyle/>
          <a:p>
            <a:r>
              <a:rPr lang="en-IN" sz="2800" dirty="0"/>
              <a:t>link TITLE is supposed to provide additional / advisory information about the link(expand on the meaning of the link). </a:t>
            </a:r>
          </a:p>
          <a:p>
            <a:r>
              <a:rPr lang="en-IN" sz="2800" dirty="0"/>
              <a:t>The anchor text is supposed to “name” the link, while the title text provides information about where the link will send the user. (especially with “click here” and “more” anchor text). </a:t>
            </a:r>
          </a:p>
          <a:p>
            <a:pPr marL="0" indent="0">
              <a:buNone/>
            </a:pPr>
            <a:endParaRPr lang="en-IN" sz="2800" dirty="0"/>
          </a:p>
          <a:p>
            <a:r>
              <a:rPr lang="en-IN" sz="2800" dirty="0"/>
              <a:t>&lt;a </a:t>
            </a:r>
            <a:r>
              <a:rPr lang="en-IN" sz="2800" dirty="0" err="1"/>
              <a:t>href</a:t>
            </a:r>
            <a:r>
              <a:rPr lang="en-IN" sz="2800" dirty="0"/>
              <a:t>=”/</a:t>
            </a:r>
            <a:r>
              <a:rPr lang="en-IN" sz="2800" dirty="0" err="1"/>
              <a:t>ann</a:t>
            </a:r>
            <a:r>
              <a:rPr lang="en-IN" sz="2800" dirty="0"/>
              <a:t>-smarty/” title=”</a:t>
            </a:r>
            <a:r>
              <a:rPr lang="en-IN" sz="2800" b="1" dirty="0"/>
              <a:t>Author’s biography”&gt;Ann Smarty</a:t>
            </a:r>
            <a:r>
              <a:rPr lang="en-IN" sz="2800" dirty="0"/>
              <a:t>&lt;/a&gt;</a:t>
            </a:r>
          </a:p>
          <a:p>
            <a:pPr marL="0" indent="0" algn="ctr">
              <a:buNone/>
            </a:pPr>
            <a:r>
              <a:rPr lang="en-IN" sz="2800" dirty="0"/>
              <a:t>OR</a:t>
            </a:r>
          </a:p>
          <a:p>
            <a:r>
              <a:rPr lang="en-IN" sz="2800" dirty="0"/>
              <a:t>&lt;a </a:t>
            </a:r>
            <a:r>
              <a:rPr lang="en-IN" sz="2800" dirty="0" err="1"/>
              <a:t>href</a:t>
            </a:r>
            <a:r>
              <a:rPr lang="en-IN" sz="2800" dirty="0"/>
              <a:t>=”/</a:t>
            </a:r>
            <a:r>
              <a:rPr lang="en-IN" sz="2800" dirty="0" err="1"/>
              <a:t>ann</a:t>
            </a:r>
            <a:r>
              <a:rPr lang="en-IN" sz="2800" dirty="0"/>
              <a:t>-smarty/” title=”</a:t>
            </a:r>
            <a:r>
              <a:rPr lang="en-IN" sz="2800" b="1" dirty="0"/>
              <a:t>More posts by Ann Smarty”&gt;Ann Smarty</a:t>
            </a:r>
            <a:r>
              <a:rPr lang="en-IN" sz="2800" dirty="0"/>
              <a:t>&lt;/a&gt;</a:t>
            </a:r>
          </a:p>
          <a:p>
            <a:endParaRPr lang="en-IN" sz="2800" dirty="0"/>
          </a:p>
        </p:txBody>
      </p:sp>
    </p:spTree>
    <p:extLst>
      <p:ext uri="{BB962C8B-B14F-4D97-AF65-F5344CB8AC3E}">
        <p14:creationId xmlns:p14="http://schemas.microsoft.com/office/powerpoint/2010/main" val="2857291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dirty="0"/>
              <a:t>Link Title</a:t>
            </a:r>
          </a:p>
        </p:txBody>
      </p:sp>
      <p:sp>
        <p:nvSpPr>
          <p:cNvPr id="3" name="Content Placeholder 2"/>
          <p:cNvSpPr>
            <a:spLocks noGrp="1"/>
          </p:cNvSpPr>
          <p:nvPr>
            <p:ph idx="1"/>
          </p:nvPr>
        </p:nvSpPr>
        <p:spPr/>
        <p:txBody>
          <a:bodyPr/>
          <a:lstStyle/>
          <a:p>
            <a:endParaRPr lang="en-IN"/>
          </a:p>
        </p:txBody>
      </p:sp>
      <p:pic>
        <p:nvPicPr>
          <p:cNvPr id="3074" name="Picture 2" descr="Image result for link title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8604215" cy="5688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0923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dirty="0"/>
              <a:t>Link Title</a:t>
            </a:r>
          </a:p>
        </p:txBody>
      </p:sp>
      <p:sp>
        <p:nvSpPr>
          <p:cNvPr id="3" name="Content Placeholder 2"/>
          <p:cNvSpPr>
            <a:spLocks noGrp="1"/>
          </p:cNvSpPr>
          <p:nvPr>
            <p:ph idx="1"/>
          </p:nvPr>
        </p:nvSpPr>
        <p:spPr>
          <a:xfrm>
            <a:off x="457200" y="847253"/>
            <a:ext cx="8229600" cy="4525963"/>
          </a:xfrm>
        </p:spPr>
        <p:txBody>
          <a:bodyPr>
            <a:noAutofit/>
          </a:bodyPr>
          <a:lstStyle/>
          <a:p>
            <a:pPr>
              <a:spcAft>
                <a:spcPts val="600"/>
              </a:spcAft>
            </a:pPr>
            <a:r>
              <a:rPr lang="en-IN" sz="2800" dirty="0"/>
              <a:t>title attribute carries </a:t>
            </a:r>
            <a:r>
              <a:rPr lang="en-IN" sz="2800" b="1" dirty="0"/>
              <a:t>no weight</a:t>
            </a:r>
            <a:r>
              <a:rPr lang="en-IN" sz="2800" dirty="0"/>
              <a:t> on search engines (per my experience and based on other SEO’s opinion).</a:t>
            </a:r>
          </a:p>
          <a:p>
            <a:pPr>
              <a:spcAft>
                <a:spcPts val="600"/>
              </a:spcAft>
            </a:pPr>
            <a:r>
              <a:rPr lang="en-IN" sz="2800" b="1" dirty="0"/>
              <a:t>Link TITLE attribute for usability:</a:t>
            </a:r>
            <a:r>
              <a:rPr lang="en-IN" sz="2800" dirty="0"/>
              <a:t> in most browsers it will </a:t>
            </a:r>
            <a:r>
              <a:rPr lang="en-IN" sz="2800" b="1" dirty="0"/>
              <a:t>pop up</a:t>
            </a:r>
            <a:r>
              <a:rPr lang="en-IN" sz="2800" dirty="0"/>
              <a:t> when you hover over the link.</a:t>
            </a:r>
          </a:p>
          <a:p>
            <a:pPr marL="0" indent="0">
              <a:spcAft>
                <a:spcPts val="600"/>
              </a:spcAft>
              <a:buNone/>
            </a:pPr>
            <a:endParaRPr lang="en-IN" sz="2800" dirty="0"/>
          </a:p>
        </p:txBody>
      </p:sp>
    </p:spTree>
    <p:extLst>
      <p:ext uri="{BB962C8B-B14F-4D97-AF65-F5344CB8AC3E}">
        <p14:creationId xmlns:p14="http://schemas.microsoft.com/office/powerpoint/2010/main" val="24755071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IN" dirty="0"/>
              <a:t>Link Title</a:t>
            </a:r>
          </a:p>
        </p:txBody>
      </p:sp>
      <p:sp>
        <p:nvSpPr>
          <p:cNvPr id="3" name="Content Placeholder 2"/>
          <p:cNvSpPr>
            <a:spLocks noGrp="1"/>
          </p:cNvSpPr>
          <p:nvPr>
            <p:ph idx="1"/>
          </p:nvPr>
        </p:nvSpPr>
        <p:spPr>
          <a:xfrm>
            <a:off x="457200" y="847253"/>
            <a:ext cx="8229600" cy="4525963"/>
          </a:xfrm>
        </p:spPr>
        <p:txBody>
          <a:bodyPr>
            <a:noAutofit/>
          </a:bodyPr>
          <a:lstStyle/>
          <a:p>
            <a:pPr>
              <a:spcAft>
                <a:spcPts val="600"/>
              </a:spcAft>
            </a:pPr>
            <a:r>
              <a:rPr lang="en-IN" sz="2800" dirty="0"/>
              <a:t>use it for your users, not search engines (this approach always pays back);</a:t>
            </a:r>
          </a:p>
          <a:p>
            <a:pPr>
              <a:spcAft>
                <a:spcPts val="600"/>
              </a:spcAft>
            </a:pPr>
            <a:r>
              <a:rPr lang="en-IN" sz="2800" dirty="0"/>
              <a:t>don’t duplicate it with link text (this hurts usability: for example some blind users will hear the same text twice);</a:t>
            </a:r>
          </a:p>
          <a:p>
            <a:pPr>
              <a:spcAft>
                <a:spcPts val="600"/>
              </a:spcAft>
            </a:pPr>
            <a:r>
              <a:rPr lang="en-IN" sz="2800" dirty="0"/>
              <a:t>don’t put too much weight on the title attributes as not all screen readers may render it (make sure either surrounding text or anchor text explains the link at least the first time you use it).</a:t>
            </a:r>
          </a:p>
          <a:p>
            <a:pPr marL="0" indent="0">
              <a:spcAft>
                <a:spcPts val="600"/>
              </a:spcAft>
              <a:buNone/>
            </a:pPr>
            <a:endParaRPr lang="en-IN" sz="2800" dirty="0"/>
          </a:p>
        </p:txBody>
      </p:sp>
    </p:spTree>
    <p:extLst>
      <p:ext uri="{BB962C8B-B14F-4D97-AF65-F5344CB8AC3E}">
        <p14:creationId xmlns:p14="http://schemas.microsoft.com/office/powerpoint/2010/main" val="27541393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Robot.txt</a:t>
            </a:r>
          </a:p>
        </p:txBody>
      </p:sp>
      <p:sp>
        <p:nvSpPr>
          <p:cNvPr id="3" name="Content Placeholder 2"/>
          <p:cNvSpPr>
            <a:spLocks noGrp="1"/>
          </p:cNvSpPr>
          <p:nvPr>
            <p:ph idx="1"/>
          </p:nvPr>
        </p:nvSpPr>
        <p:spPr/>
        <p:txBody>
          <a:bodyPr>
            <a:normAutofit lnSpcReduction="10000"/>
          </a:bodyPr>
          <a:lstStyle/>
          <a:p>
            <a:pPr>
              <a:spcAft>
                <a:spcPts val="600"/>
              </a:spcAft>
            </a:pPr>
            <a:r>
              <a:rPr lang="en-IN" dirty="0"/>
              <a:t>Using </a:t>
            </a:r>
            <a:r>
              <a:rPr lang="en-IN" i="1" dirty="0"/>
              <a:t>robots.txt is the original way to tell crawlers what not to crawl. </a:t>
            </a:r>
          </a:p>
          <a:p>
            <a:pPr>
              <a:spcAft>
                <a:spcPts val="600"/>
              </a:spcAft>
            </a:pPr>
            <a:r>
              <a:rPr lang="en-IN" i="1" dirty="0"/>
              <a:t>This method is </a:t>
            </a:r>
            <a:r>
              <a:rPr lang="en-IN" dirty="0"/>
              <a:t>particularly helpful when you do not want search engines to crawl certain portions or all portions of your website.</a:t>
            </a:r>
          </a:p>
          <a:p>
            <a:pPr>
              <a:spcAft>
                <a:spcPts val="600"/>
              </a:spcAft>
            </a:pPr>
            <a:r>
              <a:rPr lang="en-IN" dirty="0"/>
              <a:t>The </a:t>
            </a:r>
            <a:r>
              <a:rPr lang="en-IN" i="1" dirty="0"/>
              <a:t>robots.txt file is composed of a set of directives preceded by specific user-agent </a:t>
            </a:r>
            <a:r>
              <a:rPr lang="en-IN" dirty="0"/>
              <a:t>heading lines signifying the start of directives for a particular crawler. </a:t>
            </a:r>
          </a:p>
        </p:txBody>
      </p:sp>
    </p:spTree>
    <p:extLst>
      <p:ext uri="{BB962C8B-B14F-4D97-AF65-F5344CB8AC3E}">
        <p14:creationId xmlns:p14="http://schemas.microsoft.com/office/powerpoint/2010/main" val="7439509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6288"/>
            <a:ext cx="8229600" cy="1143000"/>
          </a:xfrm>
        </p:spPr>
        <p:txBody>
          <a:bodyPr/>
          <a:lstStyle/>
          <a:p>
            <a:r>
              <a:rPr lang="en-IN" dirty="0"/>
              <a:t>Robot.txt</a:t>
            </a:r>
          </a:p>
        </p:txBody>
      </p:sp>
      <p:sp>
        <p:nvSpPr>
          <p:cNvPr id="3" name="Content Placeholder 2"/>
          <p:cNvSpPr>
            <a:spLocks noGrp="1"/>
          </p:cNvSpPr>
          <p:nvPr>
            <p:ph idx="1"/>
          </p:nvPr>
        </p:nvSpPr>
        <p:spPr>
          <a:xfrm>
            <a:off x="457200" y="692696"/>
            <a:ext cx="8229600" cy="4525963"/>
          </a:xfrm>
        </p:spPr>
        <p:txBody>
          <a:bodyPr>
            <a:noAutofit/>
          </a:bodyPr>
          <a:lstStyle/>
          <a:p>
            <a:r>
              <a:rPr lang="en-IN" sz="2400" dirty="0"/>
              <a:t>The following is an example </a:t>
            </a:r>
            <a:r>
              <a:rPr lang="en-IN" sz="2400" i="1" dirty="0"/>
              <a:t>robots.txt file that instructs three different crawlers:</a:t>
            </a:r>
          </a:p>
          <a:p>
            <a:pPr marL="0" indent="0">
              <a:buNone/>
            </a:pPr>
            <a:endParaRPr lang="en-IN" sz="2400" i="1" dirty="0"/>
          </a:p>
          <a:p>
            <a:pPr marL="0" indent="0">
              <a:buNone/>
            </a:pPr>
            <a:r>
              <a:rPr lang="en-IN" sz="2400" dirty="0"/>
              <a:t>1 User-agent: *</a:t>
            </a:r>
          </a:p>
          <a:p>
            <a:pPr marL="0" indent="0">
              <a:buNone/>
            </a:pPr>
            <a:r>
              <a:rPr lang="en-IN" sz="2400" dirty="0"/>
              <a:t>2 Disallow: /</a:t>
            </a:r>
          </a:p>
          <a:p>
            <a:pPr marL="0" indent="0">
              <a:buNone/>
            </a:pPr>
            <a:r>
              <a:rPr lang="en-IN" sz="2400" dirty="0"/>
              <a:t>3 Allow: /blog/</a:t>
            </a:r>
          </a:p>
          <a:p>
            <a:pPr marL="0" indent="0">
              <a:buNone/>
            </a:pPr>
            <a:r>
              <a:rPr lang="en-IN" sz="2400" dirty="0"/>
              <a:t>4 Allow: /news/</a:t>
            </a:r>
          </a:p>
          <a:p>
            <a:pPr marL="0" indent="0">
              <a:buNone/>
            </a:pPr>
            <a:r>
              <a:rPr lang="en-IN" sz="2400" dirty="0"/>
              <a:t>5 Allow: /private</a:t>
            </a:r>
          </a:p>
          <a:p>
            <a:pPr marL="0" indent="0">
              <a:buNone/>
            </a:pPr>
            <a:r>
              <a:rPr lang="en-IN" sz="2400" dirty="0"/>
              <a:t>6</a:t>
            </a:r>
          </a:p>
          <a:p>
            <a:pPr marL="0" indent="0">
              <a:buNone/>
            </a:pPr>
            <a:r>
              <a:rPr lang="en-IN" sz="2400" dirty="0"/>
              <a:t>7 User-agent: </a:t>
            </a:r>
            <a:r>
              <a:rPr lang="en-IN" sz="2400" dirty="0" err="1"/>
              <a:t>msnbot</a:t>
            </a:r>
            <a:endParaRPr lang="en-IN" sz="2400" dirty="0"/>
          </a:p>
          <a:p>
            <a:pPr marL="0" indent="0">
              <a:buNone/>
            </a:pPr>
            <a:r>
              <a:rPr lang="en-IN" sz="2400" dirty="0"/>
              <a:t>8 Disallow:</a:t>
            </a:r>
          </a:p>
          <a:p>
            <a:pPr marL="0" indent="0">
              <a:buNone/>
            </a:pPr>
            <a:r>
              <a:rPr lang="en-IN" sz="2400" dirty="0"/>
              <a:t>9</a:t>
            </a:r>
          </a:p>
          <a:p>
            <a:pPr marL="0" indent="0">
              <a:buNone/>
            </a:pPr>
            <a:r>
              <a:rPr lang="en-IN" sz="2400" dirty="0"/>
              <a:t>10 User-agent: </a:t>
            </a:r>
            <a:r>
              <a:rPr lang="en-IN" sz="2400" dirty="0" err="1"/>
              <a:t>googlebot</a:t>
            </a:r>
            <a:endParaRPr lang="en-IN" sz="2400" dirty="0"/>
          </a:p>
          <a:p>
            <a:pPr marL="0" indent="0">
              <a:buNone/>
            </a:pPr>
            <a:r>
              <a:rPr lang="en-IN" sz="2400" dirty="0"/>
              <a:t>11 Disallow: /</a:t>
            </a:r>
            <a:r>
              <a:rPr lang="en-IN" sz="2400" dirty="0" err="1"/>
              <a:t>cgi</a:t>
            </a:r>
            <a:r>
              <a:rPr lang="en-IN" sz="2400" dirty="0"/>
              <a:t>-bin/ </a:t>
            </a:r>
          </a:p>
        </p:txBody>
      </p:sp>
    </p:spTree>
    <p:extLst>
      <p:ext uri="{BB962C8B-B14F-4D97-AF65-F5344CB8AC3E}">
        <p14:creationId xmlns:p14="http://schemas.microsoft.com/office/powerpoint/2010/main" val="777335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On-Page Ranking Factors</a:t>
            </a:r>
            <a:endParaRPr lang="en-IN" dirty="0"/>
          </a:p>
        </p:txBody>
      </p:sp>
      <p:sp>
        <p:nvSpPr>
          <p:cNvPr id="3" name="Content Placeholder 2"/>
          <p:cNvSpPr>
            <a:spLocks noGrp="1"/>
          </p:cNvSpPr>
          <p:nvPr>
            <p:ph idx="1"/>
          </p:nvPr>
        </p:nvSpPr>
        <p:spPr/>
        <p:txBody>
          <a:bodyPr/>
          <a:lstStyle/>
          <a:p>
            <a:r>
              <a:rPr lang="en-IN" dirty="0"/>
              <a:t>Many on-page ranking factors are related to the use of keywords while some other factors  are not directly related to keywords.</a:t>
            </a:r>
          </a:p>
        </p:txBody>
      </p:sp>
    </p:spTree>
    <p:extLst>
      <p:ext uri="{BB962C8B-B14F-4D97-AF65-F5344CB8AC3E}">
        <p14:creationId xmlns:p14="http://schemas.microsoft.com/office/powerpoint/2010/main" val="1361358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6288"/>
            <a:ext cx="8229600" cy="1143000"/>
          </a:xfrm>
        </p:spPr>
        <p:txBody>
          <a:bodyPr/>
          <a:lstStyle/>
          <a:p>
            <a:r>
              <a:rPr lang="en-IN" dirty="0"/>
              <a:t>Robot.txt</a:t>
            </a:r>
          </a:p>
        </p:txBody>
      </p:sp>
      <p:sp>
        <p:nvSpPr>
          <p:cNvPr id="3" name="Content Placeholder 2"/>
          <p:cNvSpPr>
            <a:spLocks noGrp="1"/>
          </p:cNvSpPr>
          <p:nvPr>
            <p:ph idx="1"/>
          </p:nvPr>
        </p:nvSpPr>
        <p:spPr>
          <a:xfrm>
            <a:off x="457200" y="692696"/>
            <a:ext cx="8229600" cy="4525963"/>
          </a:xfrm>
        </p:spPr>
        <p:txBody>
          <a:bodyPr>
            <a:noAutofit/>
          </a:bodyPr>
          <a:lstStyle/>
          <a:p>
            <a:pPr>
              <a:spcAft>
                <a:spcPts val="600"/>
              </a:spcAft>
            </a:pPr>
            <a:r>
              <a:rPr lang="en-IN" sz="2400" dirty="0"/>
              <a:t>If Yahoo!’s Slurp paid a visit to this site, it would </a:t>
            </a:r>
            <a:r>
              <a:rPr lang="en-IN" sz="2400" dirty="0" err="1"/>
              <a:t>honor</a:t>
            </a:r>
            <a:r>
              <a:rPr lang="en-IN" sz="2400" dirty="0"/>
              <a:t> the first five lines of </a:t>
            </a:r>
            <a:r>
              <a:rPr lang="en-IN" sz="2400" i="1" dirty="0"/>
              <a:t>robots.txt— </a:t>
            </a:r>
            <a:r>
              <a:rPr lang="en-IN" sz="2400" dirty="0"/>
              <a:t>as it does not have its own custom entry within this </a:t>
            </a:r>
            <a:r>
              <a:rPr lang="en-IN" sz="2400" i="1" dirty="0"/>
              <a:t>robots.txt file. </a:t>
            </a:r>
          </a:p>
          <a:p>
            <a:pPr>
              <a:spcAft>
                <a:spcPts val="600"/>
              </a:spcAft>
            </a:pPr>
            <a:r>
              <a:rPr lang="en-IN" sz="2400" i="1" dirty="0"/>
              <a:t>This example has </a:t>
            </a:r>
            <a:r>
              <a:rPr lang="en-IN" sz="2400" dirty="0"/>
              <a:t>several interesting scenarios. For instance, what would Slurp do if it had the following URLs to process?</a:t>
            </a:r>
          </a:p>
          <a:p>
            <a:pPr marL="0" indent="0">
              <a:spcAft>
                <a:spcPts val="600"/>
              </a:spcAft>
              <a:buNone/>
            </a:pPr>
            <a:r>
              <a:rPr lang="en-IN" sz="2400" dirty="0"/>
              <a:t>• </a:t>
            </a:r>
            <a:r>
              <a:rPr lang="en-IN" sz="2400" i="1" dirty="0"/>
              <a:t>http://mydomain.com/blog</a:t>
            </a:r>
          </a:p>
          <a:p>
            <a:pPr marL="0" indent="0">
              <a:spcAft>
                <a:spcPts val="600"/>
              </a:spcAft>
              <a:buNone/>
            </a:pPr>
            <a:r>
              <a:rPr lang="en-IN" sz="2400" dirty="0"/>
              <a:t>• </a:t>
            </a:r>
            <a:r>
              <a:rPr lang="en-IN" sz="2400" i="1" dirty="0"/>
              <a:t>http://mydomain.com/blog/</a:t>
            </a:r>
          </a:p>
          <a:p>
            <a:pPr>
              <a:spcAft>
                <a:spcPts val="600"/>
              </a:spcAft>
            </a:pPr>
            <a:r>
              <a:rPr lang="en-IN" sz="2400" dirty="0"/>
              <a:t>Which URL would it crawl? The answer would be the second URL, as it fully matches the Allow directive on line 3 of the preceding code. The trailing slash signifies a directory,</a:t>
            </a:r>
          </a:p>
          <a:p>
            <a:pPr>
              <a:spcAft>
                <a:spcPts val="600"/>
              </a:spcAft>
            </a:pPr>
            <a:r>
              <a:rPr lang="en-IN" sz="2400" dirty="0"/>
              <a:t>whereas the absence of the trailing slash signifies a file.</a:t>
            </a:r>
          </a:p>
        </p:txBody>
      </p:sp>
    </p:spTree>
    <p:extLst>
      <p:ext uri="{BB962C8B-B14F-4D97-AF65-F5344CB8AC3E}">
        <p14:creationId xmlns:p14="http://schemas.microsoft.com/office/powerpoint/2010/main" val="15973795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Robots.txt Directives</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t>The Allow directive</a:t>
            </a:r>
          </a:p>
          <a:p>
            <a:r>
              <a:rPr lang="en-IN" dirty="0"/>
              <a:t>The Allow directive tells web crawlers that the specified resources can be crawled.</a:t>
            </a:r>
          </a:p>
          <a:p>
            <a:r>
              <a:rPr lang="en-IN" dirty="0"/>
              <a:t>When multiple directives are applicable to the same URL, the longest expression takes precedence. </a:t>
            </a:r>
          </a:p>
          <a:p>
            <a:r>
              <a:rPr lang="en-IN" dirty="0"/>
              <a:t>Suppose we had a </a:t>
            </a:r>
            <a:r>
              <a:rPr lang="en-IN" i="1" dirty="0"/>
              <a:t>robots.txt file as follows:</a:t>
            </a:r>
          </a:p>
          <a:p>
            <a:pPr marL="0" indent="0">
              <a:buNone/>
            </a:pPr>
            <a:r>
              <a:rPr lang="en-IN" dirty="0"/>
              <a:t>1 User-agent: *</a:t>
            </a:r>
          </a:p>
          <a:p>
            <a:pPr marL="0" indent="0">
              <a:buNone/>
            </a:pPr>
            <a:r>
              <a:rPr lang="en-IN" dirty="0"/>
              <a:t>2 Disallow: /private/</a:t>
            </a:r>
          </a:p>
          <a:p>
            <a:pPr marL="0" indent="0">
              <a:buNone/>
            </a:pPr>
            <a:r>
              <a:rPr lang="en-IN" dirty="0"/>
              <a:t>3 Allow: /private/</a:t>
            </a:r>
            <a:r>
              <a:rPr lang="en-IN" dirty="0" err="1"/>
              <a:t>abc</a:t>
            </a:r>
            <a:r>
              <a:rPr lang="en-IN" dirty="0"/>
              <a:t>/</a:t>
            </a:r>
          </a:p>
        </p:txBody>
      </p:sp>
    </p:spTree>
    <p:extLst>
      <p:ext uri="{BB962C8B-B14F-4D97-AF65-F5344CB8AC3E}">
        <p14:creationId xmlns:p14="http://schemas.microsoft.com/office/powerpoint/2010/main" val="23181416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lstStyle/>
          <a:p>
            <a:r>
              <a:rPr lang="en-IN" b="1" dirty="0"/>
              <a:t>Robots.txt Directives</a:t>
            </a:r>
            <a:endParaRPr lang="en-IN" dirty="0"/>
          </a:p>
        </p:txBody>
      </p:sp>
      <p:sp>
        <p:nvSpPr>
          <p:cNvPr id="3" name="Content Placeholder 2"/>
          <p:cNvSpPr>
            <a:spLocks noGrp="1"/>
          </p:cNvSpPr>
          <p:nvPr>
            <p:ph idx="1"/>
          </p:nvPr>
        </p:nvSpPr>
        <p:spPr>
          <a:xfrm>
            <a:off x="457200" y="764704"/>
            <a:ext cx="8579296" cy="4525963"/>
          </a:xfrm>
        </p:spPr>
        <p:txBody>
          <a:bodyPr>
            <a:noAutofit/>
          </a:bodyPr>
          <a:lstStyle/>
          <a:p>
            <a:pPr marL="0" indent="0">
              <a:buNone/>
            </a:pPr>
            <a:r>
              <a:rPr lang="en-IN" sz="2800" b="1" dirty="0"/>
              <a:t>The Disallow directive</a:t>
            </a:r>
          </a:p>
          <a:p>
            <a:r>
              <a:rPr lang="en-IN" sz="2800" dirty="0"/>
              <a:t>The Disallow directive was the original directive created. </a:t>
            </a:r>
          </a:p>
          <a:p>
            <a:r>
              <a:rPr lang="en-IN" sz="2800" dirty="0"/>
              <a:t>It signified the webmaster’s desire to prohibit web crawler(s) from crawling specified directories or files. </a:t>
            </a:r>
          </a:p>
          <a:p>
            <a:r>
              <a:rPr lang="en-IN" sz="2800" dirty="0"/>
              <a:t>Its basic format is:</a:t>
            </a:r>
          </a:p>
          <a:p>
            <a:pPr lvl="1"/>
            <a:r>
              <a:rPr lang="en-IN" sz="2400" dirty="0"/>
              <a:t>Disallow: /directory/</a:t>
            </a:r>
          </a:p>
          <a:p>
            <a:pPr lvl="1"/>
            <a:r>
              <a:rPr lang="en-IN" sz="2400" dirty="0"/>
              <a:t>Disallow: /</a:t>
            </a:r>
            <a:r>
              <a:rPr lang="en-IN" sz="2400" dirty="0" err="1"/>
              <a:t>file.ext</a:t>
            </a:r>
            <a:endParaRPr lang="en-IN" sz="2400" dirty="0"/>
          </a:p>
          <a:p>
            <a:r>
              <a:rPr lang="en-IN" sz="2800" dirty="0"/>
              <a:t>Consider the following code fragment:</a:t>
            </a:r>
          </a:p>
          <a:p>
            <a:pPr marL="914400" lvl="1" indent="-457200">
              <a:buFont typeface="+mj-lt"/>
              <a:buAutoNum type="arabicPeriod"/>
            </a:pPr>
            <a:r>
              <a:rPr lang="en-IN" sz="2400" dirty="0"/>
              <a:t>User-agent: *</a:t>
            </a:r>
          </a:p>
          <a:p>
            <a:pPr marL="914400" lvl="1" indent="-457200">
              <a:buFont typeface="+mj-lt"/>
              <a:buAutoNum type="arabicPeriod"/>
            </a:pPr>
            <a:r>
              <a:rPr lang="en-IN" sz="2400" dirty="0"/>
              <a:t>Disallow:</a:t>
            </a:r>
          </a:p>
          <a:p>
            <a:r>
              <a:rPr lang="en-IN" sz="2800" dirty="0"/>
              <a:t>In this case, all documents would be allowed for crawling.</a:t>
            </a:r>
          </a:p>
        </p:txBody>
      </p:sp>
    </p:spTree>
    <p:extLst>
      <p:ext uri="{BB962C8B-B14F-4D97-AF65-F5344CB8AC3E}">
        <p14:creationId xmlns:p14="http://schemas.microsoft.com/office/powerpoint/2010/main" val="12705848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lstStyle/>
          <a:p>
            <a:r>
              <a:rPr lang="en-IN" b="1" dirty="0"/>
              <a:t>Robots.txt Directives</a:t>
            </a:r>
            <a:endParaRPr lang="en-IN" dirty="0"/>
          </a:p>
        </p:txBody>
      </p:sp>
      <p:sp>
        <p:nvSpPr>
          <p:cNvPr id="3" name="Content Placeholder 2"/>
          <p:cNvSpPr>
            <a:spLocks noGrp="1"/>
          </p:cNvSpPr>
          <p:nvPr>
            <p:ph idx="1"/>
          </p:nvPr>
        </p:nvSpPr>
        <p:spPr>
          <a:xfrm>
            <a:off x="457200" y="764704"/>
            <a:ext cx="8229600" cy="4525963"/>
          </a:xfrm>
        </p:spPr>
        <p:txBody>
          <a:bodyPr>
            <a:noAutofit/>
          </a:bodyPr>
          <a:lstStyle/>
          <a:p>
            <a:pPr marL="0" indent="0">
              <a:spcAft>
                <a:spcPts val="600"/>
              </a:spcAft>
              <a:buNone/>
            </a:pPr>
            <a:r>
              <a:rPr lang="en-IN" b="1" dirty="0"/>
              <a:t>The Disallow directive</a:t>
            </a:r>
          </a:p>
          <a:p>
            <a:pPr>
              <a:spcAft>
                <a:spcPts val="600"/>
              </a:spcAft>
            </a:pPr>
            <a:r>
              <a:rPr lang="en-IN" dirty="0"/>
              <a:t>Another example:</a:t>
            </a:r>
          </a:p>
          <a:p>
            <a:pPr marL="857250" lvl="1" indent="-457200">
              <a:spcAft>
                <a:spcPts val="600"/>
              </a:spcAft>
              <a:buFont typeface="+mj-lt"/>
              <a:buAutoNum type="arabicPeriod"/>
            </a:pPr>
            <a:r>
              <a:rPr lang="en-IN" sz="2000" dirty="0"/>
              <a:t>User-agent: *</a:t>
            </a:r>
          </a:p>
          <a:p>
            <a:pPr marL="857250" lvl="1" indent="-457200">
              <a:spcAft>
                <a:spcPts val="600"/>
              </a:spcAft>
              <a:buFont typeface="+mj-lt"/>
              <a:buAutoNum type="arabicPeriod"/>
            </a:pPr>
            <a:r>
              <a:rPr lang="en-IN" sz="2000" dirty="0"/>
              <a:t>Disallow: /</a:t>
            </a:r>
          </a:p>
          <a:p>
            <a:pPr>
              <a:spcAft>
                <a:spcPts val="600"/>
              </a:spcAft>
            </a:pPr>
            <a:r>
              <a:rPr lang="en-IN" dirty="0"/>
              <a:t>In this case, everything would be disallowed for crawling. </a:t>
            </a:r>
          </a:p>
          <a:p>
            <a:pPr>
              <a:spcAft>
                <a:spcPts val="600"/>
              </a:spcAft>
            </a:pPr>
            <a:r>
              <a:rPr lang="en-IN" dirty="0"/>
              <a:t>The forward slash (Disallow) argument signifies the web root of your site. </a:t>
            </a:r>
          </a:p>
        </p:txBody>
      </p:sp>
    </p:spTree>
    <p:extLst>
      <p:ext uri="{BB962C8B-B14F-4D97-AF65-F5344CB8AC3E}">
        <p14:creationId xmlns:p14="http://schemas.microsoft.com/office/powerpoint/2010/main" val="42173307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a:bodyPr>
          <a:lstStyle/>
          <a:p>
            <a:r>
              <a:rPr lang="en-IN" b="1" dirty="0"/>
              <a:t>The wildcard directives</a:t>
            </a:r>
            <a:endParaRPr lang="en-IN" dirty="0"/>
          </a:p>
        </p:txBody>
      </p:sp>
      <p:sp>
        <p:nvSpPr>
          <p:cNvPr id="3" name="Content Placeholder 2"/>
          <p:cNvSpPr>
            <a:spLocks noGrp="1"/>
          </p:cNvSpPr>
          <p:nvPr>
            <p:ph idx="1"/>
          </p:nvPr>
        </p:nvSpPr>
        <p:spPr>
          <a:xfrm>
            <a:off x="179512" y="836712"/>
            <a:ext cx="8640960" cy="4525963"/>
          </a:xfrm>
        </p:spPr>
        <p:txBody>
          <a:bodyPr/>
          <a:lstStyle/>
          <a:p>
            <a:r>
              <a:rPr lang="en-IN" dirty="0"/>
              <a:t>Two wildcards are used in </a:t>
            </a:r>
            <a:r>
              <a:rPr lang="en-IN" i="1" dirty="0"/>
              <a:t>robots.txt: $ and *. </a:t>
            </a:r>
          </a:p>
          <a:p>
            <a:r>
              <a:rPr lang="en-IN" dirty="0"/>
              <a:t>Use the dollar sign wildcard ($) when you need to match everything from the end of the URL. </a:t>
            </a:r>
          </a:p>
          <a:p>
            <a:r>
              <a:rPr lang="en-IN" dirty="0"/>
              <a:t>Use the star wildcard character (*) to match zero or more characters in a sequence. </a:t>
            </a:r>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573392"/>
            <a:ext cx="5529537" cy="338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30353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The Sitemap location directive</a:t>
            </a:r>
            <a:endParaRPr lang="en-IN" dirty="0"/>
          </a:p>
        </p:txBody>
      </p:sp>
      <p:sp>
        <p:nvSpPr>
          <p:cNvPr id="3" name="Content Placeholder 2"/>
          <p:cNvSpPr>
            <a:spLocks noGrp="1"/>
          </p:cNvSpPr>
          <p:nvPr>
            <p:ph idx="1"/>
          </p:nvPr>
        </p:nvSpPr>
        <p:spPr/>
        <p:txBody>
          <a:bodyPr/>
          <a:lstStyle/>
          <a:p>
            <a:r>
              <a:rPr lang="en-IN" dirty="0"/>
              <a:t>The Sitemap location directive simply tells the crawler where your Sitemap can be found.</a:t>
            </a:r>
          </a:p>
          <a:p>
            <a:r>
              <a:rPr lang="en-IN" dirty="0"/>
              <a:t>Here is an example of the </a:t>
            </a:r>
            <a:r>
              <a:rPr lang="en-IN" i="1" dirty="0"/>
              <a:t>robots.txt file utilizing the Sitemap directive:</a:t>
            </a:r>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4221272"/>
            <a:ext cx="7461103" cy="165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03891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The Sitemap location directive</a:t>
            </a:r>
            <a:endParaRPr lang="en-IN" dirty="0"/>
          </a:p>
        </p:txBody>
      </p:sp>
      <p:sp>
        <p:nvSpPr>
          <p:cNvPr id="3" name="Content Placeholder 2"/>
          <p:cNvSpPr>
            <a:spLocks noGrp="1"/>
          </p:cNvSpPr>
          <p:nvPr>
            <p:ph idx="1"/>
          </p:nvPr>
        </p:nvSpPr>
        <p:spPr>
          <a:xfrm>
            <a:off x="457200" y="1340768"/>
            <a:ext cx="8229600" cy="4525963"/>
          </a:xfrm>
        </p:spPr>
        <p:txBody>
          <a:bodyPr/>
          <a:lstStyle/>
          <a:p>
            <a:r>
              <a:rPr lang="en-IN" dirty="0"/>
              <a:t>The Sitemap location directive simply tells the crawler where your Sitemap can be found.</a:t>
            </a:r>
          </a:p>
          <a:p>
            <a:r>
              <a:rPr lang="en-IN" dirty="0"/>
              <a:t>Here is an example of the </a:t>
            </a:r>
            <a:r>
              <a:rPr lang="en-IN" i="1" dirty="0"/>
              <a:t>robots.txt file utilizing the Sitemap directive:</a:t>
            </a:r>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573016"/>
            <a:ext cx="7461103" cy="165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9552" y="5157192"/>
            <a:ext cx="8604448" cy="1569660"/>
          </a:xfrm>
          <a:prstGeom prst="rect">
            <a:avLst/>
          </a:prstGeom>
        </p:spPr>
        <p:txBody>
          <a:bodyPr wrap="square">
            <a:spAutoFit/>
          </a:bodyPr>
          <a:lstStyle/>
          <a:p>
            <a:pPr marL="457200" indent="-457200">
              <a:buFont typeface="Arial" panose="020B0604020202020204" pitchFamily="34" charset="0"/>
              <a:buChar char="•"/>
            </a:pPr>
            <a:r>
              <a:rPr lang="en-IN" sz="3200" dirty="0"/>
              <a:t>The location of the Sitemap directive is not mandated. It can be anywhere within the robots.txt file. </a:t>
            </a:r>
          </a:p>
        </p:txBody>
      </p:sp>
    </p:spTree>
    <p:extLst>
      <p:ext uri="{BB962C8B-B14F-4D97-AF65-F5344CB8AC3E}">
        <p14:creationId xmlns:p14="http://schemas.microsoft.com/office/powerpoint/2010/main" val="13642679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The Crawl-delay directive</a:t>
            </a:r>
            <a:br>
              <a:rPr lang="en-IN" b="1" dirty="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052736"/>
            <a:ext cx="6480719" cy="5472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70485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44" y="-494584"/>
            <a:ext cx="7479440" cy="766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99044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normAutofit/>
          </a:bodyPr>
          <a:lstStyle/>
          <a:p>
            <a:r>
              <a:rPr lang="en-IN" sz="3600" b="1" dirty="0"/>
              <a:t>External Ranking Factors- External Links</a:t>
            </a:r>
          </a:p>
        </p:txBody>
      </p:sp>
      <p:sp>
        <p:nvSpPr>
          <p:cNvPr id="3" name="Content Placeholder 2"/>
          <p:cNvSpPr>
            <a:spLocks noGrp="1"/>
          </p:cNvSpPr>
          <p:nvPr>
            <p:ph idx="1"/>
          </p:nvPr>
        </p:nvSpPr>
        <p:spPr>
          <a:xfrm>
            <a:off x="457200" y="1196752"/>
            <a:ext cx="8229600" cy="4525963"/>
          </a:xfrm>
        </p:spPr>
        <p:txBody>
          <a:bodyPr>
            <a:normAutofit/>
          </a:bodyPr>
          <a:lstStyle/>
          <a:p>
            <a:r>
              <a:rPr lang="en-IN" dirty="0"/>
              <a:t>External links are also known as backlinks, inbound links, and referral links. </a:t>
            </a:r>
          </a:p>
          <a:p>
            <a:r>
              <a:rPr lang="en-IN" dirty="0"/>
              <a:t>Backlinks (or back-links (UK)) are incoming links to a website or web page. </a:t>
            </a:r>
          </a:p>
          <a:p>
            <a:r>
              <a:rPr lang="en-IN" dirty="0"/>
              <a:t>In the search engine optimization (SEO) world, the number of backlinks is one indication of the popularity or importance of that website or page</a:t>
            </a:r>
          </a:p>
          <a:p>
            <a:endParaRPr lang="en-IN" dirty="0"/>
          </a:p>
        </p:txBody>
      </p:sp>
    </p:spTree>
    <p:extLst>
      <p:ext uri="{BB962C8B-B14F-4D97-AF65-F5344CB8AC3E}">
        <p14:creationId xmlns:p14="http://schemas.microsoft.com/office/powerpoint/2010/main" val="3095573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On-Page Ranking Factors</a:t>
            </a:r>
            <a:endParaRPr lang="en-IN" dirty="0"/>
          </a:p>
        </p:txBody>
      </p:sp>
      <p:sp>
        <p:nvSpPr>
          <p:cNvPr id="3" name="Content Placeholder 2"/>
          <p:cNvSpPr>
            <a:spLocks noGrp="1"/>
          </p:cNvSpPr>
          <p:nvPr>
            <p:ph idx="1"/>
          </p:nvPr>
        </p:nvSpPr>
        <p:spPr/>
        <p:txBody>
          <a:bodyPr>
            <a:normAutofit fontScale="77500" lnSpcReduction="20000"/>
          </a:bodyPr>
          <a:lstStyle/>
          <a:p>
            <a:r>
              <a:rPr lang="en-IN" b="1" dirty="0"/>
              <a:t>Keywords in the &lt;title&gt; Tag</a:t>
            </a:r>
          </a:p>
          <a:p>
            <a:r>
              <a:rPr lang="en-IN" b="1" dirty="0"/>
              <a:t>Keywords in the Page URL</a:t>
            </a:r>
          </a:p>
          <a:p>
            <a:r>
              <a:rPr lang="en-IN" b="1" dirty="0"/>
              <a:t>Keywords in the Page Copy</a:t>
            </a:r>
          </a:p>
          <a:p>
            <a:r>
              <a:rPr lang="en-IN" b="1" dirty="0"/>
              <a:t>Keywords in the &lt;meta&gt; Description Tag</a:t>
            </a:r>
          </a:p>
          <a:p>
            <a:r>
              <a:rPr lang="en-IN" b="1" dirty="0"/>
              <a:t>Keywords in the Heading Tags</a:t>
            </a:r>
          </a:p>
          <a:p>
            <a:r>
              <a:rPr lang="en-IN" b="1" dirty="0"/>
              <a:t>Keyword Proximity</a:t>
            </a:r>
          </a:p>
          <a:p>
            <a:r>
              <a:rPr lang="en-IN" b="1" dirty="0"/>
              <a:t>Keyword Prominence</a:t>
            </a:r>
          </a:p>
          <a:p>
            <a:r>
              <a:rPr lang="en-IN" b="1" dirty="0"/>
              <a:t>Keywords in the Link Anchor Text</a:t>
            </a:r>
          </a:p>
          <a:p>
            <a:r>
              <a:rPr lang="en-IN" b="1" dirty="0"/>
              <a:t>Quality Outbound Links</a:t>
            </a:r>
          </a:p>
          <a:p>
            <a:r>
              <a:rPr lang="en-IN" b="1" dirty="0"/>
              <a:t>Web Page Age</a:t>
            </a:r>
          </a:p>
          <a:p>
            <a:r>
              <a:rPr lang="en-IN" b="1" dirty="0"/>
              <a:t>Web Page Size</a:t>
            </a:r>
            <a:endParaRPr lang="en-IN" dirty="0"/>
          </a:p>
        </p:txBody>
      </p:sp>
    </p:spTree>
    <p:extLst>
      <p:ext uri="{BB962C8B-B14F-4D97-AF65-F5344CB8AC3E}">
        <p14:creationId xmlns:p14="http://schemas.microsoft.com/office/powerpoint/2010/main" val="36625121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Know Your Referrers</a:t>
            </a:r>
          </a:p>
          <a:p>
            <a:pPr lvl="1"/>
            <a:r>
              <a:rPr lang="en-IN" dirty="0"/>
              <a:t>Google’s </a:t>
            </a:r>
            <a:r>
              <a:rPr lang="en-IN" sz="2400" dirty="0"/>
              <a:t>link:</a:t>
            </a:r>
            <a:r>
              <a:rPr lang="en-IN" dirty="0"/>
              <a:t> command: (</a:t>
            </a:r>
            <a:r>
              <a:rPr lang="en-IN" dirty="0" err="1"/>
              <a:t>link:yourdomain.com</a:t>
            </a:r>
            <a:r>
              <a:rPr lang="en-IN" dirty="0"/>
              <a:t>)</a:t>
            </a:r>
          </a:p>
          <a:p>
            <a:pPr lvl="1"/>
            <a:r>
              <a:rPr lang="en-IN" dirty="0"/>
              <a:t>Webmaster Tools</a:t>
            </a:r>
            <a:endParaRPr lang="en-IN" b="1" dirty="0"/>
          </a:p>
          <a:p>
            <a:pPr marL="0" indent="0">
              <a:buNone/>
            </a:pPr>
            <a:r>
              <a:rPr lang="en-IN" b="1" dirty="0"/>
              <a:t>Quantity and Quality of External Links</a:t>
            </a:r>
          </a:p>
          <a:p>
            <a:r>
              <a:rPr lang="en-IN" b="1" dirty="0"/>
              <a:t>Speed of backlink accumulation</a:t>
            </a:r>
          </a:p>
          <a:p>
            <a:pPr lvl="1"/>
            <a:r>
              <a:rPr lang="en-IN" dirty="0"/>
              <a:t>How fast are you accumulating backlinks? </a:t>
            </a:r>
          </a:p>
          <a:p>
            <a:pPr lvl="1"/>
            <a:r>
              <a:rPr lang="en-IN" dirty="0"/>
              <a:t>backlinks using the same anchor text are </a:t>
            </a:r>
            <a:r>
              <a:rPr lang="en-IN" dirty="0" err="1"/>
              <a:t>suspecious</a:t>
            </a:r>
            <a:endParaRPr lang="en-IN" dirty="0"/>
          </a:p>
          <a:p>
            <a:pPr marL="457200" lvl="1" indent="0">
              <a:buNone/>
            </a:pPr>
            <a:endParaRPr lang="en-IN" b="1" dirty="0"/>
          </a:p>
          <a:p>
            <a:endParaRPr lang="en-IN" b="1" dirty="0"/>
          </a:p>
          <a:p>
            <a:pPr marL="457200" lvl="1" indent="0">
              <a:buNone/>
            </a:pPr>
            <a:endParaRPr lang="en-IN" dirty="0"/>
          </a:p>
        </p:txBody>
      </p:sp>
    </p:spTree>
    <p:extLst>
      <p:ext uri="{BB962C8B-B14F-4D97-AF65-F5344CB8AC3E}">
        <p14:creationId xmlns:p14="http://schemas.microsoft.com/office/powerpoint/2010/main" val="16652091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4525963"/>
          </a:xfrm>
        </p:spPr>
        <p:txBody>
          <a:bodyPr>
            <a:noAutofit/>
          </a:bodyPr>
          <a:lstStyle/>
          <a:p>
            <a:r>
              <a:rPr lang="en-IN" sz="2400" b="1" dirty="0"/>
              <a:t>Topical link relevance</a:t>
            </a:r>
          </a:p>
          <a:p>
            <a:pPr lvl="1"/>
            <a:r>
              <a:rPr lang="en-IN" sz="2400" dirty="0"/>
              <a:t>the referring sites should also be talking about the same subject matter. </a:t>
            </a:r>
            <a:endParaRPr lang="en-IN" sz="2400" b="1" dirty="0"/>
          </a:p>
          <a:p>
            <a:r>
              <a:rPr lang="en-IN" sz="2400" b="1" dirty="0"/>
              <a:t>Backlinks from expert sites</a:t>
            </a:r>
          </a:p>
          <a:p>
            <a:r>
              <a:rPr lang="en-IN" sz="2400" b="1" dirty="0"/>
              <a:t>Backlinks from .</a:t>
            </a:r>
            <a:r>
              <a:rPr lang="en-IN" sz="2400" b="1" dirty="0" err="1"/>
              <a:t>edu</a:t>
            </a:r>
            <a:r>
              <a:rPr lang="en-IN" sz="2400" b="1" dirty="0"/>
              <a:t> and .</a:t>
            </a:r>
            <a:r>
              <a:rPr lang="en-IN" sz="2400" b="1" dirty="0" err="1"/>
              <a:t>gov</a:t>
            </a:r>
            <a:r>
              <a:rPr lang="en-IN" sz="2400" b="1" dirty="0"/>
              <a:t> domains</a:t>
            </a:r>
          </a:p>
          <a:p>
            <a:r>
              <a:rPr lang="en-IN" sz="2400" b="1" dirty="0"/>
              <a:t>Backlinks from directories</a:t>
            </a:r>
          </a:p>
          <a:p>
            <a:r>
              <a:rPr lang="en-IN" sz="2400" b="1" dirty="0"/>
              <a:t>Age of backlinks: </a:t>
            </a:r>
            <a:r>
              <a:rPr lang="en-IN" sz="2400" dirty="0"/>
              <a:t>old is better</a:t>
            </a:r>
          </a:p>
          <a:p>
            <a:r>
              <a:rPr lang="en-IN" sz="2400" b="1" dirty="0"/>
              <a:t>Relative page position: </a:t>
            </a:r>
            <a:r>
              <a:rPr lang="en-IN" sz="2400" dirty="0"/>
              <a:t>closer to the top of an HTML page is better as compare to down </a:t>
            </a:r>
            <a:r>
              <a:rPr lang="en-IN" sz="2400"/>
              <a:t>the </a:t>
            </a:r>
          </a:p>
          <a:p>
            <a:r>
              <a:rPr lang="en-IN" sz="2400" b="1"/>
              <a:t>Spilling </a:t>
            </a:r>
            <a:r>
              <a:rPr lang="en-IN" sz="2400" b="1" dirty="0"/>
              <a:t>PageRank effect :</a:t>
            </a:r>
            <a:r>
              <a:rPr lang="en-IN" sz="2400" dirty="0"/>
              <a:t>The greater the number of other links found on the same page, the less of a benefit you will incur.</a:t>
            </a:r>
          </a:p>
          <a:p>
            <a:r>
              <a:rPr lang="en-IN" sz="2400" b="1" dirty="0"/>
              <a:t>Relative popularity among peer sites</a:t>
            </a:r>
          </a:p>
        </p:txBody>
      </p:sp>
    </p:spTree>
    <p:extLst>
      <p:ext uri="{BB962C8B-B14F-4D97-AF65-F5344CB8AC3E}">
        <p14:creationId xmlns:p14="http://schemas.microsoft.com/office/powerpoint/2010/main" val="18173045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Broken Outbound Links</a:t>
            </a:r>
            <a:endParaRPr lang="en-IN" dirty="0"/>
          </a:p>
        </p:txBody>
      </p:sp>
      <p:sp>
        <p:nvSpPr>
          <p:cNvPr id="3" name="Content Placeholder 2"/>
          <p:cNvSpPr>
            <a:spLocks noGrp="1"/>
          </p:cNvSpPr>
          <p:nvPr>
            <p:ph idx="1"/>
          </p:nvPr>
        </p:nvSpPr>
        <p:spPr/>
        <p:txBody>
          <a:bodyPr>
            <a:normAutofit fontScale="85000" lnSpcReduction="10000"/>
          </a:bodyPr>
          <a:lstStyle/>
          <a:p>
            <a:r>
              <a:rPr lang="en-IN" dirty="0"/>
              <a:t>Many broken links on a site could be interpreted in the wrong way. </a:t>
            </a:r>
          </a:p>
          <a:p>
            <a:r>
              <a:rPr lang="en-IN" dirty="0"/>
              <a:t>Search engines could perceive the website as having been abandoned, and will remove it from their indexes. </a:t>
            </a:r>
          </a:p>
          <a:p>
            <a:r>
              <a:rPr lang="en-IN" dirty="0"/>
              <a:t>Two scenarios can cause broken links: </a:t>
            </a:r>
          </a:p>
          <a:p>
            <a:pPr lvl="1"/>
            <a:r>
              <a:rPr lang="en-IN" dirty="0"/>
              <a:t>old link references: when sites linking to your site have not updated their links without informing your referral sites.</a:t>
            </a:r>
          </a:p>
          <a:p>
            <a:pPr lvl="1"/>
            <a:r>
              <a:rPr lang="en-IN" dirty="0"/>
              <a:t>invalid link references : Erroneous link references, pages resulting in server errors</a:t>
            </a:r>
          </a:p>
          <a:p>
            <a:r>
              <a:rPr lang="en-IN" dirty="0"/>
              <a:t>Tools are available to identify/ handle broken links</a:t>
            </a:r>
          </a:p>
        </p:txBody>
      </p:sp>
    </p:spTree>
    <p:extLst>
      <p:ext uri="{BB962C8B-B14F-4D97-AF65-F5344CB8AC3E}">
        <p14:creationId xmlns:p14="http://schemas.microsoft.com/office/powerpoint/2010/main" val="38970878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User </a:t>
            </a:r>
            <a:r>
              <a:rPr lang="en-IN" b="1" dirty="0" err="1"/>
              <a:t>Behavior</a:t>
            </a:r>
            <a:r>
              <a:rPr lang="en-IN" b="1" dirty="0"/>
              <a:t> Patterns</a:t>
            </a:r>
            <a:endParaRPr lang="en-IN" dirty="0"/>
          </a:p>
        </p:txBody>
      </p:sp>
      <p:sp>
        <p:nvSpPr>
          <p:cNvPr id="3" name="Content Placeholder 2"/>
          <p:cNvSpPr>
            <a:spLocks noGrp="1"/>
          </p:cNvSpPr>
          <p:nvPr>
            <p:ph idx="1"/>
          </p:nvPr>
        </p:nvSpPr>
        <p:spPr/>
        <p:txBody>
          <a:bodyPr/>
          <a:lstStyle/>
          <a:p>
            <a:r>
              <a:rPr lang="en-IN" dirty="0"/>
              <a:t>Everything you do can be used by search engines in user </a:t>
            </a:r>
            <a:r>
              <a:rPr lang="en-IN" dirty="0" err="1"/>
              <a:t>behavior</a:t>
            </a:r>
            <a:r>
              <a:rPr lang="en-IN" dirty="0"/>
              <a:t> analysis.</a:t>
            </a:r>
          </a:p>
          <a:p>
            <a:r>
              <a:rPr lang="en-IN" b="1" dirty="0" err="1"/>
              <a:t>Analyzing</a:t>
            </a:r>
            <a:r>
              <a:rPr lang="en-IN" b="1" dirty="0"/>
              <a:t> the Search Engine Query Interface</a:t>
            </a:r>
          </a:p>
          <a:p>
            <a:pPr lvl="1"/>
            <a:r>
              <a:rPr lang="en-IN" dirty="0"/>
              <a:t>First point of contact: the search form</a:t>
            </a:r>
          </a:p>
          <a:p>
            <a:pPr lvl="1"/>
            <a:r>
              <a:rPr lang="en-IN" dirty="0"/>
              <a:t>Interactions with SERPs</a:t>
            </a:r>
          </a:p>
          <a:p>
            <a:r>
              <a:rPr lang="en-IN" b="1" dirty="0"/>
              <a:t>Google Analytics</a:t>
            </a:r>
          </a:p>
          <a:p>
            <a:r>
              <a:rPr lang="en-IN" b="1" dirty="0"/>
              <a:t>Google Toolbar</a:t>
            </a:r>
          </a:p>
          <a:p>
            <a:r>
              <a:rPr lang="en-IN" b="1" dirty="0"/>
              <a:t>User </a:t>
            </a:r>
            <a:r>
              <a:rPr lang="en-IN" b="1" dirty="0" err="1"/>
              <a:t>Behavior</a:t>
            </a:r>
            <a:r>
              <a:rPr lang="en-IN" b="1" dirty="0"/>
              <a:t> Lessons</a:t>
            </a:r>
          </a:p>
          <a:p>
            <a:pPr marL="0" indent="0">
              <a:buNone/>
            </a:pPr>
            <a:endParaRPr lang="en-IN" b="1" dirty="0"/>
          </a:p>
          <a:p>
            <a:endParaRPr lang="en-IN" b="1" dirty="0"/>
          </a:p>
          <a:p>
            <a:pPr marL="0" indent="0">
              <a:buNone/>
            </a:pPr>
            <a:endParaRPr lang="en-IN" dirty="0"/>
          </a:p>
        </p:txBody>
      </p:sp>
    </p:spTree>
    <p:extLst>
      <p:ext uri="{BB962C8B-B14F-4D97-AF65-F5344CB8AC3E}">
        <p14:creationId xmlns:p14="http://schemas.microsoft.com/office/powerpoint/2010/main" val="15514442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392"/>
            <a:ext cx="8507288" cy="1143000"/>
          </a:xfrm>
        </p:spPr>
        <p:txBody>
          <a:bodyPr>
            <a:normAutofit/>
          </a:bodyPr>
          <a:lstStyle/>
          <a:p>
            <a:r>
              <a:rPr lang="en-IN" b="1" dirty="0"/>
              <a:t>Website Performance</a:t>
            </a:r>
            <a:endParaRPr lang="en-IN" dirty="0"/>
          </a:p>
        </p:txBody>
      </p:sp>
      <p:sp>
        <p:nvSpPr>
          <p:cNvPr id="3" name="Content Placeholder 2"/>
          <p:cNvSpPr>
            <a:spLocks noGrp="1"/>
          </p:cNvSpPr>
          <p:nvPr>
            <p:ph idx="1"/>
          </p:nvPr>
        </p:nvSpPr>
        <p:spPr>
          <a:xfrm>
            <a:off x="457200" y="1196752"/>
            <a:ext cx="8229600" cy="4525963"/>
          </a:xfrm>
        </p:spPr>
        <p:txBody>
          <a:bodyPr/>
          <a:lstStyle/>
          <a:p>
            <a:r>
              <a:rPr lang="en-IN" dirty="0"/>
              <a:t> Every page must load within the first four seconds; otherwise, people will start to get impatient and leave before the page loads</a:t>
            </a:r>
          </a:p>
          <a:p>
            <a:r>
              <a:rPr lang="en-IN" dirty="0"/>
              <a:t>Every serious website owner needs to proactively monitor his website’s performance, as poor performance can have adverse web crawling and indexing effects.</a:t>
            </a:r>
          </a:p>
        </p:txBody>
      </p:sp>
    </p:spTree>
    <p:extLst>
      <p:ext uri="{BB962C8B-B14F-4D97-AF65-F5344CB8AC3E}">
        <p14:creationId xmlns:p14="http://schemas.microsoft.com/office/powerpoint/2010/main" val="7076281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Website Age</a:t>
            </a:r>
            <a:endParaRPr lang="en-IN" dirty="0"/>
          </a:p>
        </p:txBody>
      </p:sp>
      <p:sp>
        <p:nvSpPr>
          <p:cNvPr id="3" name="Content Placeholder 2"/>
          <p:cNvSpPr>
            <a:spLocks noGrp="1"/>
          </p:cNvSpPr>
          <p:nvPr>
            <p:ph idx="1"/>
          </p:nvPr>
        </p:nvSpPr>
        <p:spPr/>
        <p:txBody>
          <a:bodyPr>
            <a:normAutofit fontScale="85000" lnSpcReduction="10000"/>
          </a:bodyPr>
          <a:lstStyle/>
          <a:p>
            <a:r>
              <a:rPr lang="en-IN" dirty="0"/>
              <a:t>New websites tend to exhibit more ranking fluctuations than their older counterparts.</a:t>
            </a:r>
          </a:p>
          <a:p>
            <a:r>
              <a:rPr lang="en-IN" b="1" dirty="0"/>
              <a:t>Domain registration years</a:t>
            </a:r>
          </a:p>
          <a:p>
            <a:pPr lvl="1"/>
            <a:r>
              <a:rPr lang="en-IN" dirty="0"/>
              <a:t>A longer registration period :serious domain owner </a:t>
            </a:r>
          </a:p>
          <a:p>
            <a:pPr lvl="1"/>
            <a:r>
              <a:rPr lang="en-IN" dirty="0"/>
              <a:t>short registrations (single-year) : suspicious. </a:t>
            </a:r>
          </a:p>
          <a:p>
            <a:r>
              <a:rPr lang="en-IN" b="1" dirty="0"/>
              <a:t>Expired domains</a:t>
            </a:r>
          </a:p>
          <a:p>
            <a:pPr lvl="1"/>
            <a:r>
              <a:rPr lang="en-IN" dirty="0"/>
              <a:t>expired domains, when renewed, treated as new domains (previous </a:t>
            </a:r>
            <a:r>
              <a:rPr lang="en-IN" dirty="0" err="1"/>
              <a:t>pageRank</a:t>
            </a:r>
            <a:r>
              <a:rPr lang="en-IN" dirty="0"/>
              <a:t> will be wasted)</a:t>
            </a:r>
            <a:endParaRPr lang="en-IN" b="1" dirty="0"/>
          </a:p>
          <a:p>
            <a:r>
              <a:rPr lang="en-IN" b="1" dirty="0"/>
              <a:t>Plan for long-term benefits</a:t>
            </a:r>
          </a:p>
          <a:p>
            <a:pPr lvl="1"/>
            <a:r>
              <a:rPr lang="en-IN" dirty="0"/>
              <a:t> older domains convey authority and new pages added to these domains tend to get higher rankings more quickly.</a:t>
            </a:r>
          </a:p>
        </p:txBody>
      </p:sp>
    </p:spTree>
    <p:extLst>
      <p:ext uri="{BB962C8B-B14F-4D97-AF65-F5344CB8AC3E}">
        <p14:creationId xmlns:p14="http://schemas.microsoft.com/office/powerpoint/2010/main" val="17738690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44624"/>
            <a:ext cx="9828584" cy="1143000"/>
          </a:xfrm>
        </p:spPr>
        <p:txBody>
          <a:bodyPr>
            <a:noAutofit/>
          </a:bodyPr>
          <a:lstStyle/>
          <a:p>
            <a:r>
              <a:rPr lang="en-IN" sz="3200" b="1" dirty="0"/>
              <a:t>Off –Page Optimization–Determining Top Competitors</a:t>
            </a:r>
          </a:p>
        </p:txBody>
      </p:sp>
      <p:sp>
        <p:nvSpPr>
          <p:cNvPr id="3" name="Content Placeholder 2"/>
          <p:cNvSpPr>
            <a:spLocks noGrp="1"/>
          </p:cNvSpPr>
          <p:nvPr>
            <p:ph idx="1"/>
          </p:nvPr>
        </p:nvSpPr>
        <p:spPr>
          <a:xfrm>
            <a:off x="457200" y="1196752"/>
            <a:ext cx="8229600" cy="4525963"/>
          </a:xfrm>
        </p:spPr>
        <p:txBody>
          <a:bodyPr>
            <a:noAutofit/>
          </a:bodyPr>
          <a:lstStyle/>
          <a:p>
            <a:r>
              <a:rPr lang="en-IN" sz="2800" dirty="0"/>
              <a:t>Understanding the competition should be a key component of planning your SEO strategy.</a:t>
            </a:r>
          </a:p>
          <a:p>
            <a:r>
              <a:rPr lang="en-IN" sz="2800" dirty="0"/>
              <a:t>Assess competitors’ competence at SEO:</a:t>
            </a:r>
          </a:p>
          <a:p>
            <a:pPr lvl="1"/>
            <a:r>
              <a:rPr lang="en-IN" sz="2400" dirty="0"/>
              <a:t> Are their websites fully indexed by Google and Yahoo!?  </a:t>
            </a:r>
          </a:p>
          <a:p>
            <a:pPr lvl="1"/>
            <a:r>
              <a:rPr lang="en-IN" sz="2400" dirty="0"/>
              <a:t>Do their product and category pages have keyword-rich page titles (title tags) that are unique to each page? </a:t>
            </a:r>
          </a:p>
          <a:p>
            <a:pPr lvl="1"/>
            <a:r>
              <a:rPr lang="en-IN" sz="2400" dirty="0"/>
              <a:t>Do their product and category pages have reasonably high PageRank scores?</a:t>
            </a:r>
          </a:p>
          <a:p>
            <a:pPr lvl="1"/>
            <a:r>
              <a:rPr lang="en-IN" sz="2400" dirty="0"/>
              <a:t>Is anchor text across the site, particularly in the navigation, keyword-rich?</a:t>
            </a:r>
          </a:p>
          <a:p>
            <a:pPr lvl="1"/>
            <a:r>
              <a:rPr lang="en-IN" sz="2400" dirty="0"/>
              <a:t>Are the websites getting penalized? </a:t>
            </a:r>
          </a:p>
          <a:p>
            <a:pPr lvl="1"/>
            <a:r>
              <a:rPr lang="en-IN" sz="2400" dirty="0"/>
              <a:t>Are they spamming the search engines with “doorway pages”? </a:t>
            </a:r>
          </a:p>
        </p:txBody>
      </p:sp>
    </p:spTree>
    <p:extLst>
      <p:ext uri="{BB962C8B-B14F-4D97-AF65-F5344CB8AC3E}">
        <p14:creationId xmlns:p14="http://schemas.microsoft.com/office/powerpoint/2010/main" val="107509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44624"/>
            <a:ext cx="9828584" cy="1143000"/>
          </a:xfrm>
        </p:spPr>
        <p:txBody>
          <a:bodyPr>
            <a:noAutofit/>
          </a:bodyPr>
          <a:lstStyle/>
          <a:p>
            <a:r>
              <a:rPr lang="en-IN" sz="3200" b="1" dirty="0"/>
              <a:t>Off –Page Optimization–Determining Top Competitors</a:t>
            </a:r>
          </a:p>
        </p:txBody>
      </p:sp>
      <p:sp>
        <p:nvSpPr>
          <p:cNvPr id="3" name="Content Placeholder 2"/>
          <p:cNvSpPr>
            <a:spLocks noGrp="1"/>
          </p:cNvSpPr>
          <p:nvPr>
            <p:ph idx="1"/>
          </p:nvPr>
        </p:nvSpPr>
        <p:spPr>
          <a:xfrm>
            <a:off x="457200" y="1196752"/>
            <a:ext cx="8229600" cy="4525963"/>
          </a:xfrm>
        </p:spPr>
        <p:txBody>
          <a:bodyPr>
            <a:noAutofit/>
          </a:bodyPr>
          <a:lstStyle/>
          <a:p>
            <a:r>
              <a:rPr lang="en-IN" sz="2800" dirty="0"/>
              <a:t>Uncover Competitors secrets</a:t>
            </a:r>
          </a:p>
          <a:p>
            <a:pPr lvl="1"/>
            <a:r>
              <a:rPr lang="en-IN" sz="2400" dirty="0"/>
              <a:t>What keywords are they targeting? </a:t>
            </a:r>
          </a:p>
          <a:p>
            <a:pPr lvl="1"/>
            <a:r>
              <a:rPr lang="en-IN" sz="2400" dirty="0"/>
              <a:t>Who’s linking to their home page, or to their top-selling product pages and category pages?</a:t>
            </a:r>
          </a:p>
          <a:p>
            <a:pPr lvl="1"/>
            <a:r>
              <a:rPr lang="en-IN" sz="2400" dirty="0"/>
              <a:t>If it is a database-driven site, what technology tricks are they using to get search engine spiders such as </a:t>
            </a:r>
            <a:r>
              <a:rPr lang="en-IN" sz="2400" dirty="0" err="1"/>
              <a:t>Googlebot</a:t>
            </a:r>
            <a:r>
              <a:rPr lang="en-IN" sz="2400" dirty="0"/>
              <a:t> to cope with the site being dynamic? </a:t>
            </a:r>
          </a:p>
          <a:p>
            <a:pPr lvl="1"/>
            <a:r>
              <a:rPr lang="en-IN" sz="2400" dirty="0"/>
              <a:t>What effect will their future SEO initiatives have on their site traffic? </a:t>
            </a:r>
          </a:p>
          <a:p>
            <a:pPr lvl="1"/>
            <a:r>
              <a:rPr lang="en-IN" sz="2400" dirty="0"/>
              <a:t>How does the current state of their sites’ SEO compare with those of years past?</a:t>
            </a:r>
          </a:p>
          <a:p>
            <a:pPr lvl="1"/>
            <a:endParaRPr lang="en-IN" sz="2400" dirty="0"/>
          </a:p>
        </p:txBody>
      </p:sp>
    </p:spTree>
    <p:extLst>
      <p:ext uri="{BB962C8B-B14F-4D97-AF65-F5344CB8AC3E}">
        <p14:creationId xmlns:p14="http://schemas.microsoft.com/office/powerpoint/2010/main" val="37375685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44624"/>
            <a:ext cx="9828584" cy="1143000"/>
          </a:xfrm>
        </p:spPr>
        <p:txBody>
          <a:bodyPr>
            <a:noAutofit/>
          </a:bodyPr>
          <a:lstStyle/>
          <a:p>
            <a:r>
              <a:rPr lang="en-IN" sz="3200" b="1" dirty="0"/>
              <a:t>Off –Page Optimization–Accessing Historical Progress</a:t>
            </a:r>
          </a:p>
        </p:txBody>
      </p:sp>
      <p:sp>
        <p:nvSpPr>
          <p:cNvPr id="3" name="Content Placeholder 2"/>
          <p:cNvSpPr>
            <a:spLocks noGrp="1"/>
          </p:cNvSpPr>
          <p:nvPr>
            <p:ph idx="1"/>
          </p:nvPr>
        </p:nvSpPr>
        <p:spPr>
          <a:xfrm>
            <a:off x="457200" y="1196752"/>
            <a:ext cx="8229600" cy="4525963"/>
          </a:xfrm>
        </p:spPr>
        <p:txBody>
          <a:bodyPr>
            <a:noAutofit/>
          </a:bodyPr>
          <a:lstStyle/>
          <a:p>
            <a:r>
              <a:rPr lang="en-IN" sz="2800" dirty="0"/>
              <a:t>Measuring the results of SEO changes can be challenging because </a:t>
            </a:r>
          </a:p>
          <a:p>
            <a:pPr lvl="1"/>
            <a:r>
              <a:rPr lang="en-IN" sz="2400" dirty="0"/>
              <a:t> many </a:t>
            </a:r>
            <a:r>
              <a:rPr lang="en-IN" sz="2800" dirty="0"/>
              <a:t>moving parts and </a:t>
            </a:r>
          </a:p>
          <a:p>
            <a:pPr lvl="1"/>
            <a:r>
              <a:rPr lang="en-IN" sz="2800" dirty="0"/>
              <a:t>months can elapse between when changes are made to a site and when results are seen in search rankings and traffic. </a:t>
            </a:r>
          </a:p>
          <a:p>
            <a:pPr lvl="1"/>
            <a:endParaRPr lang="en-IN" sz="2400" dirty="0"/>
          </a:p>
        </p:txBody>
      </p:sp>
    </p:spTree>
    <p:extLst>
      <p:ext uri="{BB962C8B-B14F-4D97-AF65-F5344CB8AC3E}">
        <p14:creationId xmlns:p14="http://schemas.microsoft.com/office/powerpoint/2010/main" val="34515646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44624"/>
            <a:ext cx="9828584" cy="1143000"/>
          </a:xfrm>
        </p:spPr>
        <p:txBody>
          <a:bodyPr>
            <a:noAutofit/>
          </a:bodyPr>
          <a:lstStyle/>
          <a:p>
            <a:r>
              <a:rPr lang="en-IN" sz="3200" b="1" dirty="0"/>
              <a:t>Off –Page Optimization–Accessing Historical Progress</a:t>
            </a:r>
          </a:p>
        </p:txBody>
      </p:sp>
      <p:sp>
        <p:nvSpPr>
          <p:cNvPr id="3" name="Content Placeholder 2"/>
          <p:cNvSpPr>
            <a:spLocks noGrp="1"/>
          </p:cNvSpPr>
          <p:nvPr>
            <p:ph idx="1"/>
          </p:nvPr>
        </p:nvSpPr>
        <p:spPr>
          <a:xfrm>
            <a:off x="457200" y="1196752"/>
            <a:ext cx="8229600" cy="4525963"/>
          </a:xfrm>
        </p:spPr>
        <p:txBody>
          <a:bodyPr>
            <a:noAutofit/>
          </a:bodyPr>
          <a:lstStyle/>
          <a:p>
            <a:r>
              <a:rPr lang="en-IN" sz="2800" b="1" dirty="0"/>
              <a:t>Maintain a Timeline of Site Changes</a:t>
            </a:r>
          </a:p>
          <a:p>
            <a:r>
              <a:rPr lang="en-IN" sz="2800" dirty="0"/>
              <a:t>Keeping a log of changes to your site is absolutely recommended. If you’re not keeping a</a:t>
            </a:r>
          </a:p>
          <a:p>
            <a:r>
              <a:rPr lang="en-IN" sz="2800" dirty="0"/>
              <a:t> Establish cause and effect, such as:</a:t>
            </a:r>
            <a:endParaRPr lang="en-IN" sz="2800" i="1" dirty="0"/>
          </a:p>
          <a:p>
            <a:pPr lvl="1"/>
            <a:r>
              <a:rPr lang="en-IN" sz="2400" i="1" dirty="0"/>
              <a:t>If search traffic spikes or plummets</a:t>
            </a:r>
          </a:p>
          <a:p>
            <a:pPr lvl="1"/>
            <a:r>
              <a:rPr lang="en-IN" sz="2400" i="1" dirty="0"/>
              <a:t>When gradual traffic changes begin</a:t>
            </a:r>
          </a:p>
          <a:p>
            <a:pPr lvl="1"/>
            <a:r>
              <a:rPr lang="en-IN" sz="2400" i="1" dirty="0"/>
              <a:t>To track and report SEO progress</a:t>
            </a:r>
          </a:p>
          <a:p>
            <a:pPr marL="457200" lvl="1" indent="0">
              <a:buNone/>
            </a:pPr>
            <a:endParaRPr lang="en-IN" sz="2400" dirty="0"/>
          </a:p>
        </p:txBody>
      </p:sp>
    </p:spTree>
    <p:extLst>
      <p:ext uri="{BB962C8B-B14F-4D97-AF65-F5344CB8AC3E}">
        <p14:creationId xmlns:p14="http://schemas.microsoft.com/office/powerpoint/2010/main" val="3264209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Keywords in the &lt;title&gt; Tag</a:t>
            </a:r>
            <a:endParaRPr lang="en-IN" dirty="0"/>
          </a:p>
        </p:txBody>
      </p:sp>
      <p:sp>
        <p:nvSpPr>
          <p:cNvPr id="3" name="Content Placeholder 2"/>
          <p:cNvSpPr>
            <a:spLocks noGrp="1"/>
          </p:cNvSpPr>
          <p:nvPr>
            <p:ph idx="1"/>
          </p:nvPr>
        </p:nvSpPr>
        <p:spPr>
          <a:xfrm>
            <a:off x="457200" y="1600200"/>
            <a:ext cx="8229600" cy="4853136"/>
          </a:xfrm>
        </p:spPr>
        <p:txBody>
          <a:bodyPr>
            <a:noAutofit/>
          </a:bodyPr>
          <a:lstStyle/>
          <a:p>
            <a:pPr marL="0" indent="0">
              <a:spcAft>
                <a:spcPts val="600"/>
              </a:spcAft>
              <a:buNone/>
            </a:pPr>
            <a:r>
              <a:rPr lang="en-IN" sz="2800" dirty="0"/>
              <a:t>According the recommendation of World Wide Web Consortium (W3C)  about HTML titles:</a:t>
            </a:r>
          </a:p>
          <a:p>
            <a:pPr>
              <a:spcAft>
                <a:spcPts val="600"/>
              </a:spcAft>
            </a:pPr>
            <a:r>
              <a:rPr lang="en-IN" sz="2800" dirty="0"/>
              <a:t>Authors should use the TITLE element to identify the contents of a document. </a:t>
            </a:r>
          </a:p>
          <a:p>
            <a:pPr>
              <a:spcAft>
                <a:spcPts val="600"/>
              </a:spcAft>
            </a:pPr>
            <a:r>
              <a:rPr lang="en-IN" sz="2800" dirty="0"/>
              <a:t>Since users often consult documents out of context, authors should provide context-rich titles.</a:t>
            </a:r>
          </a:p>
          <a:p>
            <a:pPr>
              <a:spcAft>
                <a:spcPts val="600"/>
              </a:spcAft>
            </a:pPr>
            <a:r>
              <a:rPr lang="en-IN" sz="2800" dirty="0"/>
              <a:t>Thus, instead of a title such as “Introduction”, which doesn’t provide much contextual background, authors should supply a title such as “Introduction to Medieval </a:t>
            </a:r>
            <a:r>
              <a:rPr lang="en-IN" sz="2800" dirty="0" err="1"/>
              <a:t>BeeKeeping</a:t>
            </a:r>
            <a:r>
              <a:rPr lang="en-IN" sz="2800" dirty="0"/>
              <a:t>” instead</a:t>
            </a:r>
            <a:r>
              <a:rPr lang="en-IN" sz="1400" dirty="0"/>
              <a:t>.</a:t>
            </a:r>
          </a:p>
        </p:txBody>
      </p:sp>
    </p:spTree>
    <p:extLst>
      <p:ext uri="{BB962C8B-B14F-4D97-AF65-F5344CB8AC3E}">
        <p14:creationId xmlns:p14="http://schemas.microsoft.com/office/powerpoint/2010/main" val="7814153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44624"/>
            <a:ext cx="9828584" cy="1143000"/>
          </a:xfrm>
        </p:spPr>
        <p:txBody>
          <a:bodyPr>
            <a:noAutofit/>
          </a:bodyPr>
          <a:lstStyle/>
          <a:p>
            <a:r>
              <a:rPr lang="en-IN" sz="3200" b="1" dirty="0"/>
              <a:t>Off –Page Optimization–Accessing Historical Progress</a:t>
            </a:r>
          </a:p>
        </p:txBody>
      </p:sp>
      <p:sp>
        <p:nvSpPr>
          <p:cNvPr id="3" name="Content Placeholder 2"/>
          <p:cNvSpPr>
            <a:spLocks noGrp="1"/>
          </p:cNvSpPr>
          <p:nvPr>
            <p:ph idx="1"/>
          </p:nvPr>
        </p:nvSpPr>
        <p:spPr>
          <a:xfrm>
            <a:off x="457200" y="1196752"/>
            <a:ext cx="8229600" cy="4525963"/>
          </a:xfrm>
        </p:spPr>
        <p:txBody>
          <a:bodyPr>
            <a:noAutofit/>
          </a:bodyPr>
          <a:lstStyle/>
          <a:p>
            <a:r>
              <a:rPr lang="en-IN" sz="2800" b="1" dirty="0"/>
              <a:t>Types of Site Changes That Can Affect SEO</a:t>
            </a:r>
          </a:p>
          <a:p>
            <a:r>
              <a:rPr lang="en-IN" sz="2800" dirty="0"/>
              <a:t>Adding content areas/features/options to the site </a:t>
            </a:r>
          </a:p>
          <a:p>
            <a:r>
              <a:rPr lang="en-IN" sz="2800" dirty="0"/>
              <a:t>Changing the domain of the site. </a:t>
            </a:r>
          </a:p>
          <a:p>
            <a:r>
              <a:rPr lang="en-IN" sz="2800" dirty="0"/>
              <a:t>Modifying URL structures. </a:t>
            </a:r>
          </a:p>
          <a:p>
            <a:r>
              <a:rPr lang="en-IN" sz="2800" dirty="0"/>
              <a:t>Implementing a new CMS. </a:t>
            </a:r>
          </a:p>
          <a:p>
            <a:r>
              <a:rPr lang="en-IN" sz="2800" dirty="0"/>
              <a:t>Establishing new partnerships that either send links or require them.</a:t>
            </a:r>
          </a:p>
        </p:txBody>
      </p:sp>
    </p:spTree>
    <p:extLst>
      <p:ext uri="{BB962C8B-B14F-4D97-AF65-F5344CB8AC3E}">
        <p14:creationId xmlns:p14="http://schemas.microsoft.com/office/powerpoint/2010/main" val="289708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44624"/>
            <a:ext cx="9828584" cy="1143000"/>
          </a:xfrm>
        </p:spPr>
        <p:txBody>
          <a:bodyPr>
            <a:noAutofit/>
          </a:bodyPr>
          <a:lstStyle/>
          <a:p>
            <a:r>
              <a:rPr lang="en-IN" sz="3200" b="1" dirty="0"/>
              <a:t>Off –Page Optimization–Accessing Historical Progress</a:t>
            </a:r>
          </a:p>
        </p:txBody>
      </p:sp>
      <p:sp>
        <p:nvSpPr>
          <p:cNvPr id="3" name="Content Placeholder 2"/>
          <p:cNvSpPr>
            <a:spLocks noGrp="1"/>
          </p:cNvSpPr>
          <p:nvPr>
            <p:ph idx="1"/>
          </p:nvPr>
        </p:nvSpPr>
        <p:spPr>
          <a:xfrm>
            <a:off x="457200" y="1196752"/>
            <a:ext cx="8229600" cy="4525963"/>
          </a:xfrm>
        </p:spPr>
        <p:txBody>
          <a:bodyPr>
            <a:noAutofit/>
          </a:bodyPr>
          <a:lstStyle/>
          <a:p>
            <a:r>
              <a:rPr lang="en-IN" sz="2800" b="1" dirty="0"/>
              <a:t>Types of Site Changes That Can Affect SEO</a:t>
            </a:r>
          </a:p>
          <a:p>
            <a:r>
              <a:rPr lang="en-IN" sz="2800" dirty="0"/>
              <a:t>Acquiring new links to pages on the site other than the home page.</a:t>
            </a:r>
          </a:p>
          <a:p>
            <a:r>
              <a:rPr lang="en-IN" sz="2800" dirty="0"/>
              <a:t>Making changes to navigation/menu systems </a:t>
            </a:r>
          </a:p>
          <a:p>
            <a:r>
              <a:rPr lang="en-IN" sz="2800" dirty="0"/>
              <a:t>Implementing redirects either to or from the site.</a:t>
            </a:r>
          </a:p>
          <a:p>
            <a:r>
              <a:rPr lang="en-IN" sz="2800" dirty="0"/>
              <a:t>Marketing activities that may drive upticks in usage/traffic and the source</a:t>
            </a:r>
          </a:p>
        </p:txBody>
      </p:sp>
    </p:spTree>
    <p:extLst>
      <p:ext uri="{BB962C8B-B14F-4D97-AF65-F5344CB8AC3E}">
        <p14:creationId xmlns:p14="http://schemas.microsoft.com/office/powerpoint/2010/main" val="691446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44624"/>
            <a:ext cx="9828584" cy="1143000"/>
          </a:xfrm>
        </p:spPr>
        <p:txBody>
          <a:bodyPr>
            <a:noAutofit/>
          </a:bodyPr>
          <a:lstStyle/>
          <a:p>
            <a:r>
              <a:rPr lang="en-IN" sz="3200" b="1" dirty="0"/>
              <a:t>Off –Page Optimization–Website Backlinks</a:t>
            </a:r>
          </a:p>
        </p:txBody>
      </p:sp>
      <p:sp>
        <p:nvSpPr>
          <p:cNvPr id="3" name="Content Placeholder 2"/>
          <p:cNvSpPr>
            <a:spLocks noGrp="1"/>
          </p:cNvSpPr>
          <p:nvPr>
            <p:ph idx="1"/>
          </p:nvPr>
        </p:nvSpPr>
        <p:spPr>
          <a:xfrm>
            <a:off x="457200" y="1196752"/>
            <a:ext cx="8229600" cy="4525963"/>
          </a:xfrm>
        </p:spPr>
        <p:txBody>
          <a:bodyPr>
            <a:noAutofit/>
          </a:bodyPr>
          <a:lstStyle/>
          <a:p>
            <a:r>
              <a:rPr lang="en-IN" sz="2800" b="1" dirty="0" err="1"/>
              <a:t>Offpage</a:t>
            </a:r>
            <a:r>
              <a:rPr lang="en-IN" sz="2800" b="1" dirty="0"/>
              <a:t> optimization</a:t>
            </a:r>
            <a:r>
              <a:rPr lang="en-IN" sz="2800" dirty="0"/>
              <a:t> refers to all the measures that can be taken outside of the actual website in order to improve its position in search rankings.</a:t>
            </a:r>
          </a:p>
          <a:p>
            <a:endParaRPr lang="en-IN" sz="2800" dirty="0"/>
          </a:p>
        </p:txBody>
      </p:sp>
      <p:pic>
        <p:nvPicPr>
          <p:cNvPr id="1026" name="Picture 2" descr="Off Page SE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615530"/>
            <a:ext cx="7344816" cy="4125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0808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44624"/>
            <a:ext cx="9828584" cy="1143000"/>
          </a:xfrm>
        </p:spPr>
        <p:txBody>
          <a:bodyPr>
            <a:noAutofit/>
          </a:bodyPr>
          <a:lstStyle/>
          <a:p>
            <a:r>
              <a:rPr lang="en-IN" sz="3200" b="1" dirty="0"/>
              <a:t>Off –Page Optimization–Website Backlinks</a:t>
            </a:r>
          </a:p>
        </p:txBody>
      </p:sp>
      <p:sp>
        <p:nvSpPr>
          <p:cNvPr id="3" name="Content Placeholder 2"/>
          <p:cNvSpPr>
            <a:spLocks noGrp="1"/>
          </p:cNvSpPr>
          <p:nvPr>
            <p:ph idx="1"/>
          </p:nvPr>
        </p:nvSpPr>
        <p:spPr>
          <a:xfrm>
            <a:off x="457200" y="1196752"/>
            <a:ext cx="8229600" cy="4525963"/>
          </a:xfrm>
        </p:spPr>
        <p:txBody>
          <a:bodyPr>
            <a:noAutofit/>
          </a:bodyPr>
          <a:lstStyle/>
          <a:p>
            <a:r>
              <a:rPr lang="en-IN" sz="2800" b="1" dirty="0"/>
              <a:t>Link Building</a:t>
            </a:r>
          </a:p>
          <a:p>
            <a:r>
              <a:rPr lang="en-IN" sz="2800" dirty="0"/>
              <a:t>Basically by building external links to your website, you are trying to gather as many ‘votes’ as you can, so that you can bypass your competitors and rank higher.</a:t>
            </a:r>
          </a:p>
          <a:p>
            <a:r>
              <a:rPr lang="en-IN" sz="2800" dirty="0"/>
              <a:t>The most popular ways were:</a:t>
            </a:r>
          </a:p>
          <a:p>
            <a:pPr lvl="1"/>
            <a:r>
              <a:rPr lang="en-IN" sz="2400" b="1" dirty="0"/>
              <a:t>Blog Directories</a:t>
            </a:r>
            <a:r>
              <a:rPr lang="en-IN" sz="2400" dirty="0"/>
              <a:t> – something like yellow pages but each entry had a link pointing to a website.</a:t>
            </a:r>
          </a:p>
          <a:p>
            <a:pPr lvl="1"/>
            <a:r>
              <a:rPr lang="en-IN" sz="2400" b="1" dirty="0"/>
              <a:t>Forum Signatures</a:t>
            </a:r>
            <a:r>
              <a:rPr lang="en-IN" sz="2400" dirty="0"/>
              <a:t> – Many people were commenting on forums for the sole purpose of getting a link back to their website </a:t>
            </a:r>
          </a:p>
          <a:p>
            <a:endParaRPr lang="en-IN" sz="2800" dirty="0"/>
          </a:p>
        </p:txBody>
      </p:sp>
    </p:spTree>
    <p:extLst>
      <p:ext uri="{BB962C8B-B14F-4D97-AF65-F5344CB8AC3E}">
        <p14:creationId xmlns:p14="http://schemas.microsoft.com/office/powerpoint/2010/main" val="7962304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44624"/>
            <a:ext cx="9828584" cy="1143000"/>
          </a:xfrm>
        </p:spPr>
        <p:txBody>
          <a:bodyPr>
            <a:noAutofit/>
          </a:bodyPr>
          <a:lstStyle/>
          <a:p>
            <a:r>
              <a:rPr lang="en-IN" sz="3200" b="1" dirty="0"/>
              <a:t>Off –Page Optimization–Website Backlinks</a:t>
            </a:r>
          </a:p>
        </p:txBody>
      </p:sp>
      <p:sp>
        <p:nvSpPr>
          <p:cNvPr id="3" name="Content Placeholder 2"/>
          <p:cNvSpPr>
            <a:spLocks noGrp="1"/>
          </p:cNvSpPr>
          <p:nvPr>
            <p:ph idx="1"/>
          </p:nvPr>
        </p:nvSpPr>
        <p:spPr>
          <a:xfrm>
            <a:off x="457200" y="1196752"/>
            <a:ext cx="8229600" cy="4525963"/>
          </a:xfrm>
        </p:spPr>
        <p:txBody>
          <a:bodyPr>
            <a:noAutofit/>
          </a:bodyPr>
          <a:lstStyle/>
          <a:p>
            <a:r>
              <a:rPr lang="en-IN" sz="2800" dirty="0"/>
              <a:t>The most popular ways were:</a:t>
            </a:r>
          </a:p>
          <a:p>
            <a:pPr lvl="1"/>
            <a:r>
              <a:rPr lang="en-IN" sz="2400" b="1" dirty="0"/>
              <a:t>Blog Directories</a:t>
            </a:r>
            <a:r>
              <a:rPr lang="en-IN" sz="2400" dirty="0"/>
              <a:t> – something like yellow pages but each entry had a link pointing to a website.</a:t>
            </a:r>
          </a:p>
          <a:p>
            <a:pPr lvl="1"/>
            <a:r>
              <a:rPr lang="en-IN" sz="2400" b="1" dirty="0"/>
              <a:t>Forum Signatures</a:t>
            </a:r>
            <a:r>
              <a:rPr lang="en-IN" sz="2400" dirty="0"/>
              <a:t> – Many people were commenting on forums for the sole purpose of getting a link back to their website </a:t>
            </a:r>
          </a:p>
          <a:p>
            <a:pPr lvl="1"/>
            <a:r>
              <a:rPr lang="en-IN" sz="2400" b="1" dirty="0"/>
              <a:t>Comment link</a:t>
            </a:r>
            <a:r>
              <a:rPr lang="en-IN" sz="2400" dirty="0"/>
              <a:t> – The same concept as forum signatures where you would comment on some other website or blog in order to get a link back. </a:t>
            </a:r>
          </a:p>
          <a:p>
            <a:pPr lvl="1"/>
            <a:r>
              <a:rPr lang="en-IN" sz="2400" b="1" dirty="0"/>
              <a:t>Article Directories</a:t>
            </a:r>
            <a:r>
              <a:rPr lang="en-IN" sz="2400" dirty="0"/>
              <a:t> – By publishing your articles in article directories you could get a link back to your website. </a:t>
            </a:r>
          </a:p>
          <a:p>
            <a:endParaRPr lang="en-IN" sz="2800" dirty="0"/>
          </a:p>
        </p:txBody>
      </p:sp>
    </p:spTree>
    <p:extLst>
      <p:ext uri="{BB962C8B-B14F-4D97-AF65-F5344CB8AC3E}">
        <p14:creationId xmlns:p14="http://schemas.microsoft.com/office/powerpoint/2010/main" val="333933533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44624"/>
            <a:ext cx="9828584" cy="1143000"/>
          </a:xfrm>
        </p:spPr>
        <p:txBody>
          <a:bodyPr>
            <a:noAutofit/>
          </a:bodyPr>
          <a:lstStyle/>
          <a:p>
            <a:r>
              <a:rPr lang="en-IN" sz="3200" b="1" dirty="0"/>
              <a:t>Off –Page Optimization–Website Backlinks</a:t>
            </a:r>
          </a:p>
        </p:txBody>
      </p:sp>
      <p:sp>
        <p:nvSpPr>
          <p:cNvPr id="3" name="Content Placeholder 2"/>
          <p:cNvSpPr>
            <a:spLocks noGrp="1"/>
          </p:cNvSpPr>
          <p:nvPr>
            <p:ph idx="1"/>
          </p:nvPr>
        </p:nvSpPr>
        <p:spPr>
          <a:xfrm>
            <a:off x="457200" y="1196752"/>
            <a:ext cx="8229600" cy="4525963"/>
          </a:xfrm>
        </p:spPr>
        <p:txBody>
          <a:bodyPr>
            <a:noAutofit/>
          </a:bodyPr>
          <a:lstStyle/>
          <a:p>
            <a:r>
              <a:rPr lang="en-IN" sz="2800" dirty="0"/>
              <a:t>The most popular ways were:</a:t>
            </a:r>
          </a:p>
          <a:p>
            <a:pPr lvl="1"/>
            <a:r>
              <a:rPr lang="en-IN" sz="2800" b="1" dirty="0"/>
              <a:t>Shared Content Directories</a:t>
            </a:r>
            <a:r>
              <a:rPr lang="en-IN" sz="2800" dirty="0"/>
              <a:t> – Websites like </a:t>
            </a:r>
            <a:r>
              <a:rPr lang="en-IN" sz="2800" dirty="0" err="1"/>
              <a:t>hubpages</a:t>
            </a:r>
            <a:r>
              <a:rPr lang="en-IN" sz="2800" dirty="0"/>
              <a:t> and </a:t>
            </a:r>
            <a:r>
              <a:rPr lang="en-IN" sz="2800" dirty="0" err="1"/>
              <a:t>infobarrel</a:t>
            </a:r>
            <a:r>
              <a:rPr lang="en-IN" sz="2800" dirty="0"/>
              <a:t> allowed you to publish content and in return you could add a couple of links pointing to your websites.</a:t>
            </a:r>
          </a:p>
          <a:p>
            <a:pPr lvl="1"/>
            <a:r>
              <a:rPr lang="en-IN" b="1" dirty="0"/>
              <a:t>Link exchange schemes</a:t>
            </a:r>
            <a:r>
              <a:rPr lang="en-IN" dirty="0"/>
              <a:t> – Instead of trying to publish content you could get in touch with other webmasters and exchange links. </a:t>
            </a:r>
          </a:p>
          <a:p>
            <a:endParaRPr lang="en-IN" sz="2800" dirty="0"/>
          </a:p>
        </p:txBody>
      </p:sp>
    </p:spTree>
    <p:extLst>
      <p:ext uri="{BB962C8B-B14F-4D97-AF65-F5344CB8AC3E}">
        <p14:creationId xmlns:p14="http://schemas.microsoft.com/office/powerpoint/2010/main" val="11008801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44624"/>
            <a:ext cx="9828584" cy="1143000"/>
          </a:xfrm>
        </p:spPr>
        <p:txBody>
          <a:bodyPr>
            <a:noAutofit/>
          </a:bodyPr>
          <a:lstStyle/>
          <a:p>
            <a:r>
              <a:rPr lang="en-IN" sz="3200" b="1" dirty="0"/>
              <a:t>Off –Page Optimization–Website Backlinks</a:t>
            </a:r>
          </a:p>
        </p:txBody>
      </p:sp>
      <p:sp>
        <p:nvSpPr>
          <p:cNvPr id="3" name="Content Placeholder 2"/>
          <p:cNvSpPr>
            <a:spLocks noGrp="1"/>
          </p:cNvSpPr>
          <p:nvPr>
            <p:ph idx="1"/>
          </p:nvPr>
        </p:nvSpPr>
        <p:spPr>
          <a:xfrm>
            <a:off x="457200" y="1196752"/>
            <a:ext cx="8229600" cy="4525963"/>
          </a:xfrm>
        </p:spPr>
        <p:txBody>
          <a:bodyPr>
            <a:noAutofit/>
          </a:bodyPr>
          <a:lstStyle/>
          <a:p>
            <a:r>
              <a:rPr lang="en-IN" sz="2800" b="1" dirty="0"/>
              <a:t>Social Media</a:t>
            </a:r>
          </a:p>
          <a:p>
            <a:r>
              <a:rPr lang="en-IN" sz="2800" dirty="0"/>
              <a:t>Social media is part of ‘off-site SEO’ and if you think about it, it’s also a form of link building. </a:t>
            </a:r>
          </a:p>
          <a:p>
            <a:r>
              <a:rPr lang="en-IN" sz="2800" dirty="0"/>
              <a:t>It should be noted that almost all of the links you get from social media sites are “</a:t>
            </a:r>
            <a:r>
              <a:rPr lang="en-IN" sz="2800" dirty="0" err="1"/>
              <a:t>nofollow</a:t>
            </a:r>
            <a:r>
              <a:rPr lang="en-IN" sz="2800" dirty="0"/>
              <a:t>” but this does not mean that they do not have any value.</a:t>
            </a:r>
          </a:p>
          <a:p>
            <a:pPr marL="0" indent="0">
              <a:buNone/>
            </a:pPr>
            <a:endParaRPr lang="en-IN" sz="2800" dirty="0"/>
          </a:p>
        </p:txBody>
      </p:sp>
    </p:spTree>
    <p:extLst>
      <p:ext uri="{BB962C8B-B14F-4D97-AF65-F5344CB8AC3E}">
        <p14:creationId xmlns:p14="http://schemas.microsoft.com/office/powerpoint/2010/main" val="5057933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544" y="44624"/>
            <a:ext cx="9828584" cy="1143000"/>
          </a:xfrm>
        </p:spPr>
        <p:txBody>
          <a:bodyPr>
            <a:noAutofit/>
          </a:bodyPr>
          <a:lstStyle/>
          <a:p>
            <a:r>
              <a:rPr lang="en-IN" sz="3200" b="1" dirty="0"/>
              <a:t>Off –Page Optimization–Website Backlinks</a:t>
            </a:r>
          </a:p>
        </p:txBody>
      </p:sp>
      <p:sp>
        <p:nvSpPr>
          <p:cNvPr id="3" name="Content Placeholder 2"/>
          <p:cNvSpPr>
            <a:spLocks noGrp="1"/>
          </p:cNvSpPr>
          <p:nvPr>
            <p:ph idx="1"/>
          </p:nvPr>
        </p:nvSpPr>
        <p:spPr>
          <a:xfrm>
            <a:off x="457200" y="1196752"/>
            <a:ext cx="8229600" cy="4525963"/>
          </a:xfrm>
        </p:spPr>
        <p:txBody>
          <a:bodyPr>
            <a:noAutofit/>
          </a:bodyPr>
          <a:lstStyle/>
          <a:p>
            <a:r>
              <a:rPr lang="en-IN" sz="2800" b="1" dirty="0"/>
              <a:t>Social Media</a:t>
            </a:r>
          </a:p>
          <a:p>
            <a:r>
              <a:rPr lang="en-IN" sz="2800" dirty="0"/>
              <a:t>Social media is part of ‘off-site SEO’ and if you think about it, it’s also a form of link building. </a:t>
            </a:r>
          </a:p>
          <a:p>
            <a:r>
              <a:rPr lang="en-IN" sz="2800" dirty="0"/>
              <a:t>It should be noted that almost all of the links you get from social media sites are “</a:t>
            </a:r>
            <a:r>
              <a:rPr lang="en-IN" sz="2800" dirty="0" err="1"/>
              <a:t>nofollow</a:t>
            </a:r>
            <a:r>
              <a:rPr lang="en-IN" sz="2800" dirty="0"/>
              <a:t>” but this does not mean that they do not have any value.</a:t>
            </a:r>
          </a:p>
          <a:p>
            <a:pPr marL="0" indent="0">
              <a:buNone/>
            </a:pPr>
            <a:endParaRPr lang="en-IN" sz="2800" dirty="0"/>
          </a:p>
        </p:txBody>
      </p:sp>
    </p:spTree>
    <p:extLst>
      <p:ext uri="{BB962C8B-B14F-4D97-AF65-F5344CB8AC3E}">
        <p14:creationId xmlns:p14="http://schemas.microsoft.com/office/powerpoint/2010/main" val="35826888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Off –Page Optimization–Website Backlinks</a:t>
            </a:r>
            <a:endParaRPr lang="en-IN" dirty="0"/>
          </a:p>
        </p:txBody>
      </p:sp>
      <p:sp>
        <p:nvSpPr>
          <p:cNvPr id="3" name="Content Placeholder 2"/>
          <p:cNvSpPr>
            <a:spLocks noGrp="1"/>
          </p:cNvSpPr>
          <p:nvPr>
            <p:ph idx="1"/>
          </p:nvPr>
        </p:nvSpPr>
        <p:spPr/>
        <p:txBody>
          <a:bodyPr/>
          <a:lstStyle/>
          <a:p>
            <a:r>
              <a:rPr lang="en-IN" b="1" dirty="0"/>
              <a:t>Social Bookmarking</a:t>
            </a:r>
          </a:p>
          <a:p>
            <a:r>
              <a:rPr lang="en-IN" dirty="0"/>
              <a:t>Social bookmarking is not as popular as it used to be in the past but it is still a good way to get traffic to your website.</a:t>
            </a:r>
          </a:p>
          <a:p>
            <a:endParaRPr lang="en-IN" dirty="0"/>
          </a:p>
        </p:txBody>
      </p:sp>
    </p:spTree>
    <p:extLst>
      <p:ext uri="{BB962C8B-B14F-4D97-AF65-F5344CB8AC3E}">
        <p14:creationId xmlns:p14="http://schemas.microsoft.com/office/powerpoint/2010/main" val="1607158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C:\Users\Dipti\Desktop\searchengine-metatag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71600" y="760980"/>
            <a:ext cx="6888502" cy="2196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7544" y="3429000"/>
            <a:ext cx="8676456" cy="2477601"/>
          </a:xfrm>
          <a:prstGeom prst="rect">
            <a:avLst/>
          </a:prstGeom>
        </p:spPr>
        <p:txBody>
          <a:bodyPr wrap="square">
            <a:spAutoFit/>
          </a:bodyPr>
          <a:lstStyle/>
          <a:p>
            <a:pPr>
              <a:spcAft>
                <a:spcPts val="600"/>
              </a:spcAft>
            </a:pPr>
            <a:r>
              <a:rPr lang="en-IN" sz="2800" dirty="0" err="1"/>
              <a:t>Eearch</a:t>
            </a:r>
            <a:r>
              <a:rPr lang="en-IN" sz="2800" dirty="0"/>
              <a:t> engines like Google show meta tags in their search results. You perform a search task by filling out:</a:t>
            </a:r>
          </a:p>
          <a:p>
            <a:pPr>
              <a:spcAft>
                <a:spcPts val="600"/>
              </a:spcAft>
            </a:pPr>
            <a:r>
              <a:rPr lang="en-IN" sz="2800" b="1" dirty="0"/>
              <a:t>(A) </a:t>
            </a:r>
            <a:r>
              <a:rPr lang="en-IN" sz="2800" dirty="0"/>
              <a:t>certain keywords.  The results you will get is</a:t>
            </a:r>
          </a:p>
          <a:p>
            <a:pPr>
              <a:spcAft>
                <a:spcPts val="600"/>
              </a:spcAft>
            </a:pPr>
            <a:r>
              <a:rPr lang="en-IN" sz="2800" b="1" dirty="0"/>
              <a:t>(B) </a:t>
            </a:r>
            <a:r>
              <a:rPr lang="en-IN" sz="2800" dirty="0"/>
              <a:t>the </a:t>
            </a:r>
            <a:r>
              <a:rPr lang="en-IN" sz="2800" b="1" u="sng" dirty="0">
                <a:hlinkClick r:id="rId3"/>
              </a:rPr>
              <a:t>title tag </a:t>
            </a:r>
            <a:r>
              <a:rPr lang="en-IN" sz="2800" dirty="0"/>
              <a:t>and</a:t>
            </a:r>
          </a:p>
          <a:p>
            <a:pPr>
              <a:spcAft>
                <a:spcPts val="600"/>
              </a:spcAft>
            </a:pPr>
            <a:r>
              <a:rPr lang="en-IN" sz="2800" b="1" dirty="0"/>
              <a:t>(C) </a:t>
            </a:r>
            <a:r>
              <a:rPr lang="en-IN" sz="2800" dirty="0"/>
              <a:t>the small text item, the </a:t>
            </a:r>
            <a:r>
              <a:rPr lang="en-IN" sz="2800" b="1" u="sng" dirty="0">
                <a:hlinkClick r:id="rId4"/>
              </a:rPr>
              <a:t>description tag</a:t>
            </a:r>
            <a:r>
              <a:rPr lang="en-IN" sz="2800" dirty="0"/>
              <a:t>.</a:t>
            </a:r>
          </a:p>
        </p:txBody>
      </p:sp>
    </p:spTree>
    <p:extLst>
      <p:ext uri="{BB962C8B-B14F-4D97-AF65-F5344CB8AC3E}">
        <p14:creationId xmlns:p14="http://schemas.microsoft.com/office/powerpoint/2010/main" val="68174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Meta Tag: Description</a:t>
            </a:r>
          </a:p>
        </p:txBody>
      </p:sp>
      <p:sp>
        <p:nvSpPr>
          <p:cNvPr id="3" name="Content Placeholder 2"/>
          <p:cNvSpPr>
            <a:spLocks noGrp="1"/>
          </p:cNvSpPr>
          <p:nvPr>
            <p:ph idx="1"/>
          </p:nvPr>
        </p:nvSpPr>
        <p:spPr/>
        <p:txBody>
          <a:bodyPr>
            <a:noAutofit/>
          </a:bodyPr>
          <a:lstStyle/>
          <a:p>
            <a:pPr>
              <a:spcAft>
                <a:spcPts val="600"/>
              </a:spcAft>
            </a:pPr>
            <a:r>
              <a:rPr lang="en-IN" sz="2800" dirty="0">
                <a:latin typeface="Times New Roman" panose="02020603050405020304" pitchFamily="18" charset="0"/>
                <a:cs typeface="Times New Roman" panose="02020603050405020304" pitchFamily="18" charset="0"/>
              </a:rPr>
              <a:t>Description is meta tag that you add at the top of the web page, inside the &lt;head&gt;tag. </a:t>
            </a:r>
          </a:p>
          <a:p>
            <a:pPr>
              <a:spcAft>
                <a:spcPts val="600"/>
              </a:spcAft>
            </a:pPr>
            <a:r>
              <a:rPr lang="en-IN" sz="2800" dirty="0">
                <a:latin typeface="Times New Roman" panose="02020603050405020304" pitchFamily="18" charset="0"/>
                <a:cs typeface="Times New Roman" panose="02020603050405020304" pitchFamily="18" charset="0"/>
              </a:rPr>
              <a:t>The Description meta tag provides a brief summary of the webpage and its content. </a:t>
            </a:r>
          </a:p>
          <a:p>
            <a:pPr>
              <a:spcAft>
                <a:spcPts val="600"/>
              </a:spcAft>
            </a:pPr>
            <a:r>
              <a:rPr lang="en-IN" sz="2800" dirty="0">
                <a:latin typeface="Times New Roman" panose="02020603050405020304" pitchFamily="18" charset="0"/>
                <a:cs typeface="Times New Roman" panose="02020603050405020304" pitchFamily="18" charset="0"/>
              </a:rPr>
              <a:t>Search crawlers use this tag to get information about the page content and display it in the search results.</a:t>
            </a:r>
          </a:p>
          <a:p>
            <a:pPr>
              <a:spcAft>
                <a:spcPts val="600"/>
              </a:spcAft>
            </a:pPr>
            <a:r>
              <a:rPr lang="en-IN" sz="2800" dirty="0">
                <a:latin typeface="Times New Roman" panose="02020603050405020304" pitchFamily="18" charset="0"/>
                <a:cs typeface="Times New Roman" panose="02020603050405020304" pitchFamily="18" charset="0"/>
              </a:rPr>
              <a:t>Unlike with the Title tag, you can use a greater number of characters to describe your website. </a:t>
            </a:r>
          </a:p>
          <a:p>
            <a:pPr>
              <a:spcAft>
                <a:spcPts val="600"/>
              </a:spcAft>
            </a:pPr>
            <a:r>
              <a:rPr lang="en-IN" sz="2800" dirty="0">
                <a:latin typeface="Times New Roman" panose="02020603050405020304" pitchFamily="18" charset="0"/>
                <a:cs typeface="Times New Roman" panose="02020603050405020304" pitchFamily="18" charset="0"/>
              </a:rPr>
              <a:t>Make sure to use optimized keywords that represent the website content.</a:t>
            </a:r>
          </a:p>
        </p:txBody>
      </p:sp>
    </p:spTree>
    <p:extLst>
      <p:ext uri="{BB962C8B-B14F-4D97-AF65-F5344CB8AC3E}">
        <p14:creationId xmlns:p14="http://schemas.microsoft.com/office/powerpoint/2010/main" val="341740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Meta Tag: Description</a:t>
            </a:r>
          </a:p>
        </p:txBody>
      </p:sp>
      <p:sp>
        <p:nvSpPr>
          <p:cNvPr id="3" name="Content Placeholder 2"/>
          <p:cNvSpPr>
            <a:spLocks noGrp="1"/>
          </p:cNvSpPr>
          <p:nvPr>
            <p:ph idx="1"/>
          </p:nvPr>
        </p:nvSpPr>
        <p:spPr>
          <a:xfrm>
            <a:off x="457200" y="1340768"/>
            <a:ext cx="8229600" cy="4525963"/>
          </a:xfrm>
        </p:spPr>
        <p:txBody>
          <a:bodyPr>
            <a:noAutofit/>
          </a:bodyPr>
          <a:lstStyle/>
          <a:p>
            <a:r>
              <a:rPr lang="en-IN" sz="2800" dirty="0"/>
              <a:t>Here is the format of a &lt;meta&gt; description tag:</a:t>
            </a:r>
          </a:p>
          <a:p>
            <a:pPr marL="0" indent="0">
              <a:buNone/>
            </a:pPr>
            <a:r>
              <a:rPr lang="en-IN" sz="2800" dirty="0"/>
              <a:t>&lt;meta name="description" content="Optimized Description with Important Keywords. This text can be a short paragraph. Use important page copy keywords in this description.“&gt;</a:t>
            </a:r>
          </a:p>
          <a:p>
            <a:pPr marL="0" indent="0">
              <a:buNone/>
            </a:pPr>
            <a:r>
              <a:rPr lang="en-IN" sz="2800" dirty="0">
                <a:latin typeface="Times New Roman" panose="02020603050405020304" pitchFamily="18" charset="0"/>
                <a:cs typeface="Times New Roman" panose="02020603050405020304" pitchFamily="18" charset="0"/>
              </a:rPr>
              <a:t>Ex:</a:t>
            </a:r>
          </a:p>
          <a:p>
            <a:pPr marL="0" indent="0">
              <a:buNone/>
            </a:pPr>
            <a:r>
              <a:rPr lang="en-IN" sz="2400" dirty="0">
                <a:latin typeface="Times New Roman" panose="02020603050405020304" pitchFamily="18" charset="0"/>
                <a:cs typeface="Times New Roman" panose="02020603050405020304" pitchFamily="18" charset="0"/>
              </a:rPr>
              <a:t>&lt;meta name="description" content="</a:t>
            </a:r>
            <a:r>
              <a:rPr lang="en-IN" sz="2400" b="1" dirty="0">
                <a:latin typeface="Times New Roman" panose="02020603050405020304" pitchFamily="18" charset="0"/>
                <a:cs typeface="Times New Roman" panose="02020603050405020304" pitchFamily="18" charset="0"/>
              </a:rPr>
              <a:t>O'Reilly Media spreads the knowledge of technology innovators through its books</a:t>
            </a:r>
            <a:r>
              <a:rPr lang="en-IN" sz="2400" dirty="0">
                <a:latin typeface="Times New Roman" panose="02020603050405020304" pitchFamily="18" charset="0"/>
                <a:cs typeface="Times New Roman" panose="02020603050405020304" pitchFamily="18" charset="0"/>
              </a:rPr>
              <a:t>, online services, magazines, and conferences. Since 1978, O'Reilly has been a chronicler and catalyst of leading-edge development, homing in on the technology trends that really matter and spurring their adoption by </a:t>
            </a:r>
            <a:r>
              <a:rPr lang="en-IN" sz="2400" dirty="0" err="1">
                <a:latin typeface="Times New Roman" panose="02020603050405020304" pitchFamily="18" charset="0"/>
                <a:cs typeface="Times New Roman" panose="02020603050405020304" pitchFamily="18" charset="0"/>
              </a:rPr>
              <a:t>amplifying'faint</a:t>
            </a:r>
            <a:r>
              <a:rPr lang="en-IN" sz="2400" dirty="0">
                <a:latin typeface="Times New Roman" panose="02020603050405020304" pitchFamily="18" charset="0"/>
                <a:cs typeface="Times New Roman" panose="02020603050405020304" pitchFamily="18" charset="0"/>
              </a:rPr>
              <a:t> signals' from the alpha geeks who are creating the future." /&gt;</a:t>
            </a:r>
          </a:p>
        </p:txBody>
      </p:sp>
    </p:spTree>
    <p:extLst>
      <p:ext uri="{BB962C8B-B14F-4D97-AF65-F5344CB8AC3E}">
        <p14:creationId xmlns:p14="http://schemas.microsoft.com/office/powerpoint/2010/main" val="4176249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2423</TotalTime>
  <Words>3117</Words>
  <Application>Microsoft Office PowerPoint</Application>
  <PresentationFormat>On-screen Show (4:3)</PresentationFormat>
  <Paragraphs>359</Paragraphs>
  <Slides>68</Slides>
  <Notes>2</Notes>
  <HiddenSlides>1</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On-Page  and Off Page Optimization</vt:lpstr>
      <vt:lpstr>On –Page Optimization - Keyword Planning</vt:lpstr>
      <vt:lpstr>On –Page Optimization - Keyword Planning</vt:lpstr>
      <vt:lpstr>On-Page Ranking Factors</vt:lpstr>
      <vt:lpstr>On-Page Ranking Factors</vt:lpstr>
      <vt:lpstr>Keywords in the &lt;title&gt; Tag</vt:lpstr>
      <vt:lpstr>PowerPoint Presentation</vt:lpstr>
      <vt:lpstr>Meta Tag: Description</vt:lpstr>
      <vt:lpstr>Meta Tag: Description</vt:lpstr>
      <vt:lpstr>Meta Tag: Description</vt:lpstr>
      <vt:lpstr>Meta Tag: Keyword</vt:lpstr>
      <vt:lpstr>Meta Tag: Keyword</vt:lpstr>
      <vt:lpstr>Meta Tag: Keyword</vt:lpstr>
      <vt:lpstr>Meta Tag: Author</vt:lpstr>
      <vt:lpstr>Meta Tag: Author</vt:lpstr>
      <vt:lpstr>Country</vt:lpstr>
      <vt:lpstr>Country</vt:lpstr>
      <vt:lpstr>Meta tag: robots</vt:lpstr>
      <vt:lpstr>Meta tag: robots</vt:lpstr>
      <vt:lpstr>Meta tag: robots</vt:lpstr>
      <vt:lpstr>Meta tag: robots</vt:lpstr>
      <vt:lpstr>Meta tag: robots</vt:lpstr>
      <vt:lpstr>Meta tag: robots</vt:lpstr>
      <vt:lpstr>Meta tag for redirection (HTTP-EQUIV "REFRESH") </vt:lpstr>
      <vt:lpstr>Meta tag for redirection (HTTP-EQUIV "REFRESH") </vt:lpstr>
      <vt:lpstr>Meta tag for redirection (HTTP-EQUIV "REFRESH") </vt:lpstr>
      <vt:lpstr>Heading Tag</vt:lpstr>
      <vt:lpstr>Heading Tag</vt:lpstr>
      <vt:lpstr>Heading Tag</vt:lpstr>
      <vt:lpstr>Anchor Text</vt:lpstr>
      <vt:lpstr>Anchor Text</vt:lpstr>
      <vt:lpstr>Anchor Text</vt:lpstr>
      <vt:lpstr>Anchor Text</vt:lpstr>
      <vt:lpstr>Link Title</vt:lpstr>
      <vt:lpstr>Link Title</vt:lpstr>
      <vt:lpstr>Link Title</vt:lpstr>
      <vt:lpstr>Link Title</vt:lpstr>
      <vt:lpstr>Robot.txt</vt:lpstr>
      <vt:lpstr>Robot.txt</vt:lpstr>
      <vt:lpstr>Robot.txt</vt:lpstr>
      <vt:lpstr>Robots.txt Directives</vt:lpstr>
      <vt:lpstr>Robots.txt Directives</vt:lpstr>
      <vt:lpstr>Robots.txt Directives</vt:lpstr>
      <vt:lpstr>The wildcard directives</vt:lpstr>
      <vt:lpstr>The Sitemap location directive</vt:lpstr>
      <vt:lpstr>The Sitemap location directive</vt:lpstr>
      <vt:lpstr>The Crawl-delay directive </vt:lpstr>
      <vt:lpstr>PowerPoint Presentation</vt:lpstr>
      <vt:lpstr>External Ranking Factors- External Links</vt:lpstr>
      <vt:lpstr>PowerPoint Presentation</vt:lpstr>
      <vt:lpstr>PowerPoint Presentation</vt:lpstr>
      <vt:lpstr>Broken Outbound Links</vt:lpstr>
      <vt:lpstr>User Behavior Patterns</vt:lpstr>
      <vt:lpstr>Website Performance</vt:lpstr>
      <vt:lpstr>Website Age</vt:lpstr>
      <vt:lpstr>Off –Page Optimization–Determining Top Competitors</vt:lpstr>
      <vt:lpstr>Off –Page Optimization–Determining Top Competitors</vt:lpstr>
      <vt:lpstr>Off –Page Optimization–Accessing Historical Progress</vt:lpstr>
      <vt:lpstr>Off –Page Optimization–Accessing Historical Progress</vt:lpstr>
      <vt:lpstr>Off –Page Optimization–Accessing Historical Progress</vt:lpstr>
      <vt:lpstr>Off –Page Optimization–Accessing Historical Progress</vt:lpstr>
      <vt:lpstr>Off –Page Optimization–Website Backlinks</vt:lpstr>
      <vt:lpstr>Off –Page Optimization–Website Backlinks</vt:lpstr>
      <vt:lpstr>Off –Page Optimization–Website Backlinks</vt:lpstr>
      <vt:lpstr>Off –Page Optimization–Website Backlinks</vt:lpstr>
      <vt:lpstr>Off –Page Optimization–Website Backlinks</vt:lpstr>
      <vt:lpstr>Off –Page Optimization–Website Backlinks</vt:lpstr>
      <vt:lpstr>Off –Page Optimization–Website Backlinks</vt:lpstr>
    </vt:vector>
  </TitlesOfParts>
  <Company>K.J. Somaiya College of Engineering, Mumbai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On-Page  and Off Page Optimization</dc:title>
  <dc:creator>Mrs. Dipti Y. Pawade</dc:creator>
  <cp:lastModifiedBy>Admin</cp:lastModifiedBy>
  <cp:revision>83</cp:revision>
  <dcterms:created xsi:type="dcterms:W3CDTF">2017-07-25T21:14:11Z</dcterms:created>
  <dcterms:modified xsi:type="dcterms:W3CDTF">2024-08-21T07:40:13Z</dcterms:modified>
</cp:coreProperties>
</file>