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7" r:id="rId5"/>
    <p:sldId id="258" r:id="rId6"/>
    <p:sldId id="261" r:id="rId7"/>
    <p:sldId id="263" r:id="rId8"/>
    <p:sldId id="264" r:id="rId9"/>
    <p:sldId id="387" r:id="rId10"/>
    <p:sldId id="265" r:id="rId11"/>
    <p:sldId id="266" r:id="rId12"/>
    <p:sldId id="267" r:id="rId13"/>
    <p:sldId id="268" r:id="rId14"/>
    <p:sldId id="270" r:id="rId15"/>
    <p:sldId id="271" r:id="rId16"/>
    <p:sldId id="272" r:id="rId17"/>
    <p:sldId id="273" r:id="rId18"/>
    <p:sldId id="262" r:id="rId19"/>
    <p:sldId id="282" r:id="rId20"/>
    <p:sldId id="283" r:id="rId21"/>
    <p:sldId id="284" r:id="rId22"/>
    <p:sldId id="285" r:id="rId23"/>
    <p:sldId id="286" r:id="rId24"/>
    <p:sldId id="287" r:id="rId25"/>
    <p:sldId id="288" r:id="rId26"/>
    <p:sldId id="385" r:id="rId27"/>
    <p:sldId id="386" r:id="rId28"/>
    <p:sldId id="289" r:id="rId29"/>
    <p:sldId id="290" r:id="rId30"/>
    <p:sldId id="291" r:id="rId31"/>
    <p:sldId id="292" r:id="rId32"/>
    <p:sldId id="293" r:id="rId33"/>
    <p:sldId id="294" r:id="rId34"/>
    <p:sldId id="295" r:id="rId35"/>
    <p:sldId id="296" r:id="rId36"/>
    <p:sldId id="298" r:id="rId37"/>
    <p:sldId id="299" r:id="rId38"/>
    <p:sldId id="297" r:id="rId39"/>
    <p:sldId id="300" r:id="rId40"/>
    <p:sldId id="388" r:id="rId41"/>
    <p:sldId id="389" r:id="rId42"/>
    <p:sldId id="390" r:id="rId43"/>
    <p:sldId id="301" r:id="rId44"/>
    <p:sldId id="302" r:id="rId45"/>
    <p:sldId id="391" r:id="rId46"/>
    <p:sldId id="303" r:id="rId47"/>
    <p:sldId id="304" r:id="rId48"/>
    <p:sldId id="306" r:id="rId49"/>
    <p:sldId id="307" r:id="rId50"/>
    <p:sldId id="309" r:id="rId51"/>
    <p:sldId id="308" r:id="rId52"/>
    <p:sldId id="310" r:id="rId53"/>
    <p:sldId id="311" r:id="rId54"/>
    <p:sldId id="312" r:id="rId55"/>
    <p:sldId id="314" r:id="rId56"/>
    <p:sldId id="313" r:id="rId57"/>
    <p:sldId id="315" r:id="rId58"/>
    <p:sldId id="305" r:id="rId59"/>
    <p:sldId id="316" r:id="rId60"/>
    <p:sldId id="318" r:id="rId61"/>
    <p:sldId id="319" r:id="rId62"/>
    <p:sldId id="320" r:id="rId63"/>
    <p:sldId id="317" r:id="rId64"/>
    <p:sldId id="322" r:id="rId65"/>
    <p:sldId id="321" r:id="rId66"/>
    <p:sldId id="323" r:id="rId67"/>
    <p:sldId id="324" r:id="rId68"/>
    <p:sldId id="325" r:id="rId69"/>
    <p:sldId id="326" r:id="rId70"/>
    <p:sldId id="328" r:id="rId71"/>
    <p:sldId id="329" r:id="rId72"/>
    <p:sldId id="330" r:id="rId73"/>
    <p:sldId id="331" r:id="rId74"/>
    <p:sldId id="332" r:id="rId75"/>
    <p:sldId id="333" r:id="rId76"/>
    <p:sldId id="334" r:id="rId77"/>
    <p:sldId id="336" r:id="rId78"/>
    <p:sldId id="335" r:id="rId79"/>
    <p:sldId id="337" r:id="rId80"/>
    <p:sldId id="338" r:id="rId81"/>
    <p:sldId id="339" r:id="rId82"/>
    <p:sldId id="344" r:id="rId83"/>
    <p:sldId id="345" r:id="rId84"/>
    <p:sldId id="346" r:id="rId85"/>
    <p:sldId id="347" r:id="rId86"/>
    <p:sldId id="348" r:id="rId87"/>
    <p:sldId id="349" r:id="rId88"/>
    <p:sldId id="351" r:id="rId89"/>
    <p:sldId id="352" r:id="rId90"/>
    <p:sldId id="353" r:id="rId91"/>
    <p:sldId id="354" r:id="rId92"/>
    <p:sldId id="355" r:id="rId93"/>
    <p:sldId id="356" r:id="rId94"/>
    <p:sldId id="362" r:id="rId95"/>
    <p:sldId id="357" r:id="rId96"/>
    <p:sldId id="358" r:id="rId97"/>
    <p:sldId id="360" r:id="rId98"/>
    <p:sldId id="361" r:id="rId99"/>
    <p:sldId id="363"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D3B402-634A-4CB5-8876-88BADBCBA89A}" v="2" dt="2022-10-11T00:13:16.382"/>
    <p1510:client id="{1FE4D6C1-BC3D-461A-82B1-86CFA70A9C11}" v="3" dt="2022-10-07T13:41:08.445"/>
    <p1510:client id="{21614AB0-C40B-446D-B7E7-832C8A541EF1}" v="1" dt="2022-12-03T18:31:37.186"/>
    <p1510:client id="{2D386464-8E38-4BB4-A141-95E7C7285D39}" v="4" dt="2022-10-07T21:08:16.893"/>
    <p1510:client id="{945EB3DA-40B7-4DCF-8874-6795D252D1F9}" v="3" dt="2022-10-10T14:57:50.016"/>
    <p1510:client id="{B00D4B5E-0D38-4870-8662-7299FD2D43AA}" v="5" dt="2022-12-18T12:51:53.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viewProps" Target="view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914069_TY_ARNAV MAHAJAN" userId="S::arnav.mahajan@somaiya.edu::68e16039-2fd2-45c4-8f82-73318c016453" providerId="AD" clId="Web-{945EB3DA-40B7-4DCF-8874-6795D252D1F9}"/>
    <pc:docChg chg="modSld">
      <pc:chgData name="1914069_TY_ARNAV MAHAJAN" userId="S::arnav.mahajan@somaiya.edu::68e16039-2fd2-45c4-8f82-73318c016453" providerId="AD" clId="Web-{945EB3DA-40B7-4DCF-8874-6795D252D1F9}" dt="2022-10-10T14:57:50.016" v="2" actId="1076"/>
      <pc:docMkLst>
        <pc:docMk/>
      </pc:docMkLst>
      <pc:sldChg chg="modSp">
        <pc:chgData name="1914069_TY_ARNAV MAHAJAN" userId="S::arnav.mahajan@somaiya.edu::68e16039-2fd2-45c4-8f82-73318c016453" providerId="AD" clId="Web-{945EB3DA-40B7-4DCF-8874-6795D252D1F9}" dt="2022-10-10T14:57:50.016" v="2" actId="1076"/>
        <pc:sldMkLst>
          <pc:docMk/>
          <pc:sldMk cId="3872072531" sldId="322"/>
        </pc:sldMkLst>
        <pc:picChg chg="mod">
          <ac:chgData name="1914069_TY_ARNAV MAHAJAN" userId="S::arnav.mahajan@somaiya.edu::68e16039-2fd2-45c4-8f82-73318c016453" providerId="AD" clId="Web-{945EB3DA-40B7-4DCF-8874-6795D252D1F9}" dt="2022-10-10T14:57:50.016" v="2" actId="1076"/>
          <ac:picMkLst>
            <pc:docMk/>
            <pc:sldMk cId="3872072531" sldId="322"/>
            <ac:picMk id="1026" creationId="{00000000-0000-0000-0000-000000000000}"/>
          </ac:picMkLst>
        </pc:picChg>
      </pc:sldChg>
    </pc:docChg>
  </pc:docChgLst>
  <pc:docChgLst>
    <pc:chgData name="1914121_TY_SHRIVASTAVA SUYASH SAURABH" userId="S::suyash15@somaiya.edu::7217a043-9a9c-48e2-8865-2b13df577a0d" providerId="AD" clId="Web-{21614AB0-C40B-446D-B7E7-832C8A541EF1}"/>
    <pc:docChg chg="modSld">
      <pc:chgData name="1914121_TY_SHRIVASTAVA SUYASH SAURABH" userId="S::suyash15@somaiya.edu::7217a043-9a9c-48e2-8865-2b13df577a0d" providerId="AD" clId="Web-{21614AB0-C40B-446D-B7E7-832C8A541EF1}" dt="2022-12-03T18:31:37.186" v="0" actId="1076"/>
      <pc:docMkLst>
        <pc:docMk/>
      </pc:docMkLst>
      <pc:sldChg chg="modSp">
        <pc:chgData name="1914121_TY_SHRIVASTAVA SUYASH SAURABH" userId="S::suyash15@somaiya.edu::7217a043-9a9c-48e2-8865-2b13df577a0d" providerId="AD" clId="Web-{21614AB0-C40B-446D-B7E7-832C8A541EF1}" dt="2022-12-03T18:31:37.186" v="0" actId="1076"/>
        <pc:sldMkLst>
          <pc:docMk/>
          <pc:sldMk cId="2741237211" sldId="285"/>
        </pc:sldMkLst>
        <pc:picChg chg="mod">
          <ac:chgData name="1914121_TY_SHRIVASTAVA SUYASH SAURABH" userId="S::suyash15@somaiya.edu::7217a043-9a9c-48e2-8865-2b13df577a0d" providerId="AD" clId="Web-{21614AB0-C40B-446D-B7E7-832C8A541EF1}" dt="2022-12-03T18:31:37.186" v="0" actId="1076"/>
          <ac:picMkLst>
            <pc:docMk/>
            <pc:sldMk cId="2741237211" sldId="285"/>
            <ac:picMk id="2050" creationId="{00000000-0000-0000-0000-000000000000}"/>
          </ac:picMkLst>
        </pc:picChg>
      </pc:sldChg>
    </pc:docChg>
  </pc:docChgLst>
  <pc:docChgLst>
    <pc:chgData name="1914069_TY_ARNAV MAHAJAN" userId="S::arnav.mahajan@somaiya.edu::68e16039-2fd2-45c4-8f82-73318c016453" providerId="AD" clId="Web-{2D386464-8E38-4BB4-A141-95E7C7285D39}"/>
    <pc:docChg chg="addSld">
      <pc:chgData name="1914069_TY_ARNAV MAHAJAN" userId="S::arnav.mahajan@somaiya.edu::68e16039-2fd2-45c4-8f82-73318c016453" providerId="AD" clId="Web-{2D386464-8E38-4BB4-A141-95E7C7285D39}" dt="2022-10-07T21:08:16.893" v="3"/>
      <pc:docMkLst>
        <pc:docMk/>
      </pc:docMkLst>
      <pc:sldChg chg="new">
        <pc:chgData name="1914069_TY_ARNAV MAHAJAN" userId="S::arnav.mahajan@somaiya.edu::68e16039-2fd2-45c4-8f82-73318c016453" providerId="AD" clId="Web-{2D386464-8E38-4BB4-A141-95E7C7285D39}" dt="2022-10-07T21:06:08.603" v="0"/>
        <pc:sldMkLst>
          <pc:docMk/>
          <pc:sldMk cId="2914512061" sldId="388"/>
        </pc:sldMkLst>
      </pc:sldChg>
      <pc:sldChg chg="new">
        <pc:chgData name="1914069_TY_ARNAV MAHAJAN" userId="S::arnav.mahajan@somaiya.edu::68e16039-2fd2-45c4-8f82-73318c016453" providerId="AD" clId="Web-{2D386464-8E38-4BB4-A141-95E7C7285D39}" dt="2022-10-07T21:06:09.056" v="1"/>
        <pc:sldMkLst>
          <pc:docMk/>
          <pc:sldMk cId="4078813054" sldId="389"/>
        </pc:sldMkLst>
      </pc:sldChg>
      <pc:sldChg chg="new">
        <pc:chgData name="1914069_TY_ARNAV MAHAJAN" userId="S::arnav.mahajan@somaiya.edu::68e16039-2fd2-45c4-8f82-73318c016453" providerId="AD" clId="Web-{2D386464-8E38-4BB4-A141-95E7C7285D39}" dt="2022-10-07T21:06:09.415" v="2"/>
        <pc:sldMkLst>
          <pc:docMk/>
          <pc:sldMk cId="96025833" sldId="390"/>
        </pc:sldMkLst>
      </pc:sldChg>
      <pc:sldChg chg="new">
        <pc:chgData name="1914069_TY_ARNAV MAHAJAN" userId="S::arnav.mahajan@somaiya.edu::68e16039-2fd2-45c4-8f82-73318c016453" providerId="AD" clId="Web-{2D386464-8E38-4BB4-A141-95E7C7285D39}" dt="2022-10-07T21:08:16.893" v="3"/>
        <pc:sldMkLst>
          <pc:docMk/>
          <pc:sldMk cId="2927318540" sldId="391"/>
        </pc:sldMkLst>
      </pc:sldChg>
    </pc:docChg>
  </pc:docChgLst>
  <pc:docChgLst>
    <pc:chgData name="1914071_TY_BANA UJJWAL VINOD" userId="S::ujjwal.bana@somaiya.edu::b5e72480-eb5f-454e-93a3-11b4fcd7d9bf" providerId="AD" clId="Web-{1FE4D6C1-BC3D-461A-82B1-86CFA70A9C11}"/>
    <pc:docChg chg="modSld sldOrd">
      <pc:chgData name="1914071_TY_BANA UJJWAL VINOD" userId="S::ujjwal.bana@somaiya.edu::b5e72480-eb5f-454e-93a3-11b4fcd7d9bf" providerId="AD" clId="Web-{1FE4D6C1-BC3D-461A-82B1-86CFA70A9C11}" dt="2022-10-07T13:41:08.445" v="2" actId="20577"/>
      <pc:docMkLst>
        <pc:docMk/>
      </pc:docMkLst>
      <pc:sldChg chg="ord">
        <pc:chgData name="1914071_TY_BANA UJJWAL VINOD" userId="S::ujjwal.bana@somaiya.edu::b5e72480-eb5f-454e-93a3-11b4fcd7d9bf" providerId="AD" clId="Web-{1FE4D6C1-BC3D-461A-82B1-86CFA70A9C11}" dt="2022-10-07T13:39:40.411" v="0"/>
        <pc:sldMkLst>
          <pc:docMk/>
          <pc:sldMk cId="3872072531" sldId="322"/>
        </pc:sldMkLst>
      </pc:sldChg>
      <pc:sldChg chg="modSp">
        <pc:chgData name="1914071_TY_BANA UJJWAL VINOD" userId="S::ujjwal.bana@somaiya.edu::b5e72480-eb5f-454e-93a3-11b4fcd7d9bf" providerId="AD" clId="Web-{1FE4D6C1-BC3D-461A-82B1-86CFA70A9C11}" dt="2022-10-07T13:41:08.445" v="2" actId="20577"/>
        <pc:sldMkLst>
          <pc:docMk/>
          <pc:sldMk cId="3958405779" sldId="335"/>
        </pc:sldMkLst>
        <pc:spChg chg="mod">
          <ac:chgData name="1914071_TY_BANA UJJWAL VINOD" userId="S::ujjwal.bana@somaiya.edu::b5e72480-eb5f-454e-93a3-11b4fcd7d9bf" providerId="AD" clId="Web-{1FE4D6C1-BC3D-461A-82B1-86CFA70A9C11}" dt="2022-10-07T13:41:08.445" v="2" actId="20577"/>
          <ac:spMkLst>
            <pc:docMk/>
            <pc:sldMk cId="3958405779" sldId="335"/>
            <ac:spMk id="2" creationId="{00000000-0000-0000-0000-000000000000}"/>
          </ac:spMkLst>
        </pc:spChg>
      </pc:sldChg>
    </pc:docChg>
  </pc:docChgLst>
  <pc:docChgLst>
    <pc:chgData name="1914080_TY_DHRUVA BASAVRAJ BIRADAR" userId="S::dhruva.b@somaiya.edu::14a55c20-c275-4eed-845a-7841f2cbd13c" providerId="AD" clId="Web-{17D3B402-634A-4CB5-8876-88BADBCBA89A}"/>
    <pc:docChg chg="sldOrd">
      <pc:chgData name="1914080_TY_DHRUVA BASAVRAJ BIRADAR" userId="S::dhruva.b@somaiya.edu::14a55c20-c275-4eed-845a-7841f2cbd13c" providerId="AD" clId="Web-{17D3B402-634A-4CB5-8876-88BADBCBA89A}" dt="2022-10-11T00:13:16.382" v="1"/>
      <pc:docMkLst>
        <pc:docMk/>
      </pc:docMkLst>
      <pc:sldChg chg="ord">
        <pc:chgData name="1914080_TY_DHRUVA BASAVRAJ BIRADAR" userId="S::dhruva.b@somaiya.edu::14a55c20-c275-4eed-845a-7841f2cbd13c" providerId="AD" clId="Web-{17D3B402-634A-4CB5-8876-88BADBCBA89A}" dt="2022-10-11T00:13:16.382" v="1"/>
        <pc:sldMkLst>
          <pc:docMk/>
          <pc:sldMk cId="2741237211" sldId="285"/>
        </pc:sldMkLst>
      </pc:sldChg>
    </pc:docChg>
  </pc:docChgLst>
  <pc:docChgLst>
    <pc:chgData name="1914089_TY_JAIN RITIK PRAVIN" userId="S::ritik.pj@somaiya.edu::4b2239e5-4fe9-4b2f-be6f-4fccb8c57345" providerId="AD" clId="Web-{B00D4B5E-0D38-4870-8662-7299FD2D43AA}"/>
    <pc:docChg chg="modSld sldOrd">
      <pc:chgData name="1914089_TY_JAIN RITIK PRAVIN" userId="S::ritik.pj@somaiya.edu::4b2239e5-4fe9-4b2f-be6f-4fccb8c57345" providerId="AD" clId="Web-{B00D4B5E-0D38-4870-8662-7299FD2D43AA}" dt="2022-12-18T12:51:53.313" v="4"/>
      <pc:docMkLst>
        <pc:docMk/>
      </pc:docMkLst>
      <pc:sldChg chg="ord">
        <pc:chgData name="1914089_TY_JAIN RITIK PRAVIN" userId="S::ritik.pj@somaiya.edu::4b2239e5-4fe9-4b2f-be6f-4fccb8c57345" providerId="AD" clId="Web-{B00D4B5E-0D38-4870-8662-7299FD2D43AA}" dt="2022-12-18T12:51:53.313" v="4"/>
        <pc:sldMkLst>
          <pc:docMk/>
          <pc:sldMk cId="3578866474" sldId="313"/>
        </pc:sldMkLst>
      </pc:sldChg>
      <pc:sldChg chg="modSp">
        <pc:chgData name="1914089_TY_JAIN RITIK PRAVIN" userId="S::ritik.pj@somaiya.edu::4b2239e5-4fe9-4b2f-be6f-4fccb8c57345" providerId="AD" clId="Web-{B00D4B5E-0D38-4870-8662-7299FD2D43AA}" dt="2022-12-18T11:48:31.608" v="3" actId="1076"/>
        <pc:sldMkLst>
          <pc:docMk/>
          <pc:sldMk cId="2153456671" sldId="319"/>
        </pc:sldMkLst>
        <pc:spChg chg="mod">
          <ac:chgData name="1914089_TY_JAIN RITIK PRAVIN" userId="S::ritik.pj@somaiya.edu::4b2239e5-4fe9-4b2f-be6f-4fccb8c57345" providerId="AD" clId="Web-{B00D4B5E-0D38-4870-8662-7299FD2D43AA}" dt="2022-12-18T11:48:31.608" v="3" actId="1076"/>
          <ac:spMkLst>
            <pc:docMk/>
            <pc:sldMk cId="2153456671" sldId="319"/>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148D0B6-2340-453A-B032-F04FFEDCDCE1}"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3635961-0C3E-4B36-A30A-075D1020DC6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48D0B6-2340-453A-B032-F04FFEDCDCE1}"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35961-0C3E-4B36-A30A-075D1020DC6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48D0B6-2340-453A-B032-F04FFEDCDCE1}"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35961-0C3E-4B36-A30A-075D1020DC6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48D0B6-2340-453A-B032-F04FFEDCDCE1}"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35961-0C3E-4B36-A30A-075D1020DC6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148D0B6-2340-453A-B032-F04FFEDCDCE1}" type="datetimeFigureOut">
              <a:rPr lang="en-IN" smtClean="0"/>
              <a:t>18-12-2022</a:t>
            </a:fld>
            <a:endParaRPr lang="en-IN"/>
          </a:p>
        </p:txBody>
      </p:sp>
      <p:sp>
        <p:nvSpPr>
          <p:cNvPr id="8" name="Slide Number Placeholder 7"/>
          <p:cNvSpPr>
            <a:spLocks noGrp="1"/>
          </p:cNvSpPr>
          <p:nvPr>
            <p:ph type="sldNum" sz="quarter" idx="11"/>
          </p:nvPr>
        </p:nvSpPr>
        <p:spPr/>
        <p:txBody>
          <a:bodyPr/>
          <a:lstStyle/>
          <a:p>
            <a:fld id="{13635961-0C3E-4B36-A30A-075D1020DC6D}"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48D0B6-2340-453A-B032-F04FFEDCDCE1}" type="datetimeFigureOut">
              <a:rPr lang="en-IN" smtClean="0"/>
              <a:t>18-12-2022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35961-0C3E-4B36-A30A-075D1020DC6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48D0B6-2340-453A-B032-F04FFEDCDCE1}" type="datetimeFigureOut">
              <a:rPr lang="en-IN" smtClean="0"/>
              <a:t>18-12-2022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35961-0C3E-4B36-A30A-075D1020DC6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48D0B6-2340-453A-B032-F04FFEDCDCE1}" type="datetimeFigureOut">
              <a:rPr lang="en-IN" smtClean="0"/>
              <a:t>18-12-2022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35961-0C3E-4B36-A30A-075D1020DC6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8D0B6-2340-453A-B032-F04FFEDCDCE1}" type="datetimeFigureOut">
              <a:rPr lang="en-IN" smtClean="0"/>
              <a:t>18-12-2022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35961-0C3E-4B36-A30A-075D1020DC6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48D0B6-2340-453A-B032-F04FFEDCDCE1}" type="datetimeFigureOut">
              <a:rPr lang="en-IN" smtClean="0"/>
              <a:t>18-12-2022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35961-0C3E-4B36-A30A-075D1020DC6D}"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48D0B6-2340-453A-B032-F04FFEDCDCE1}" type="datetimeFigureOut">
              <a:rPr lang="en-IN" smtClean="0"/>
              <a:t>18-12-2022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13635961-0C3E-4B36-A30A-075D1020DC6D}" type="slidenum">
              <a:rPr lang="en-IN" smtClean="0"/>
              <a:t>‹#›</a:t>
            </a:fld>
            <a:endParaRPr lang="en-IN"/>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148D0B6-2340-453A-B032-F04FFEDCDCE1}" type="datetimeFigureOut">
              <a:rPr lang="en-IN" smtClean="0"/>
              <a:t>18-12-2022</a:t>
            </a:fld>
            <a:endParaRPr lang="en-IN"/>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13635961-0C3E-4B36-A30A-075D1020DC6D}" type="slidenum">
              <a:rPr lang="en-IN" smtClean="0"/>
              <a:t>‹#›</a:t>
            </a:fld>
            <a:endParaRPr lang="en-IN"/>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www.mydomain.com/catalog.jsp;jsessionid=B8C2341GE57FAF195DE34027A95DA3FC?part=pants&amp;category=clothes" TargetMode="External"/><Relationship Id="rId2" Type="http://schemas.openxmlformats.org/officeDocument/2006/relationships/hyperlink" Target="http://www.mydomain.com/catalog.jsp?part=pants&amp;category=clothes&amp;" TargetMode="External"/><Relationship Id="rId1" Type="http://schemas.openxmlformats.org/officeDocument/2006/relationships/slideLayout" Target="../slideLayouts/slideLayout2.xml"/><Relationship Id="rId4" Type="http://schemas.openxmlformats.org/officeDocument/2006/relationships/hyperlink" Target="http://www.mydomain.com/catalog.jsp?pageid=78234"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7424"/>
            <a:ext cx="7787208" cy="1371600"/>
          </a:xfrm>
        </p:spPr>
        <p:txBody>
          <a:bodyPr/>
          <a:lstStyle/>
          <a:p>
            <a:r>
              <a:rPr lang="en-IN"/>
              <a:t>Understanding Sitemaps</a:t>
            </a:r>
          </a:p>
        </p:txBody>
      </p:sp>
      <p:sp>
        <p:nvSpPr>
          <p:cNvPr id="3" name="Content Placeholder 2"/>
          <p:cNvSpPr>
            <a:spLocks noGrp="1"/>
          </p:cNvSpPr>
          <p:nvPr>
            <p:ph idx="1"/>
          </p:nvPr>
        </p:nvSpPr>
        <p:spPr>
          <a:xfrm>
            <a:off x="457200" y="1124744"/>
            <a:ext cx="8363272" cy="5184576"/>
          </a:xfrm>
        </p:spPr>
        <p:txBody>
          <a:bodyPr>
            <a:normAutofit/>
          </a:bodyPr>
          <a:lstStyle/>
          <a:p>
            <a:r>
              <a:rPr lang="en-IN" sz="3600"/>
              <a:t>Sitemaps are divided into two broad categories: </a:t>
            </a:r>
          </a:p>
          <a:p>
            <a:pPr marL="571500" indent="-571500">
              <a:buFont typeface="Arial" panose="020B0604020202020204" pitchFamily="34" charset="0"/>
              <a:buChar char="•"/>
            </a:pPr>
            <a:r>
              <a:rPr lang="en-IN" sz="3600"/>
              <a:t>those created for human users</a:t>
            </a:r>
          </a:p>
          <a:p>
            <a:pPr marL="571500" indent="-571500">
              <a:buFont typeface="Arial" panose="020B0604020202020204" pitchFamily="34" charset="0"/>
              <a:buChar char="•"/>
            </a:pPr>
            <a:r>
              <a:rPr lang="en-IN" sz="3600"/>
              <a:t>those specifically created for search engine crawlers. </a:t>
            </a:r>
            <a:endParaRPr lang="en-IN" sz="2800" b="0"/>
          </a:p>
        </p:txBody>
      </p:sp>
    </p:spTree>
    <p:extLst>
      <p:ext uri="{BB962C8B-B14F-4D97-AF65-F5344CB8AC3E}">
        <p14:creationId xmlns:p14="http://schemas.microsoft.com/office/powerpoint/2010/main" val="2635094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5456"/>
            <a:ext cx="7787208" cy="1371600"/>
          </a:xfrm>
        </p:spPr>
        <p:txBody>
          <a:bodyPr/>
          <a:lstStyle/>
          <a:p>
            <a:r>
              <a:rPr lang="en-IN"/>
              <a:t>Understanding Sitemaps</a:t>
            </a:r>
          </a:p>
        </p:txBody>
      </p:sp>
      <p:sp>
        <p:nvSpPr>
          <p:cNvPr id="3" name="Content Placeholder 2"/>
          <p:cNvSpPr>
            <a:spLocks noGrp="1"/>
          </p:cNvSpPr>
          <p:nvPr>
            <p:ph idx="1"/>
          </p:nvPr>
        </p:nvSpPr>
        <p:spPr>
          <a:xfrm>
            <a:off x="457200" y="836712"/>
            <a:ext cx="8363272" cy="5184576"/>
          </a:xfrm>
        </p:spPr>
        <p:txBody>
          <a:bodyPr>
            <a:normAutofit/>
          </a:bodyPr>
          <a:lstStyle/>
          <a:p>
            <a:pPr marL="342900" indent="-342900">
              <a:buFont typeface="Arial" panose="020B0604020202020204" pitchFamily="34" charset="0"/>
              <a:buChar char="•"/>
            </a:pPr>
            <a:r>
              <a:rPr lang="en-IN" sz="2800"/>
              <a:t>XML Sitemaps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00522"/>
            <a:ext cx="7920880" cy="5412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131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5456"/>
            <a:ext cx="7787208" cy="1371600"/>
          </a:xfrm>
        </p:spPr>
        <p:txBody>
          <a:bodyPr/>
          <a:lstStyle/>
          <a:p>
            <a:r>
              <a:rPr lang="en-IN"/>
              <a:t>Understanding Sitemaps</a:t>
            </a:r>
          </a:p>
        </p:txBody>
      </p:sp>
      <p:sp>
        <p:nvSpPr>
          <p:cNvPr id="3" name="Content Placeholder 2"/>
          <p:cNvSpPr>
            <a:spLocks noGrp="1"/>
          </p:cNvSpPr>
          <p:nvPr>
            <p:ph idx="1"/>
          </p:nvPr>
        </p:nvSpPr>
        <p:spPr>
          <a:xfrm>
            <a:off x="457200" y="836712"/>
            <a:ext cx="8363272" cy="5184576"/>
          </a:xfrm>
        </p:spPr>
        <p:txBody>
          <a:bodyPr>
            <a:normAutofit/>
          </a:bodyPr>
          <a:lstStyle/>
          <a:p>
            <a:pPr marL="342900" indent="-342900">
              <a:buFont typeface="Arial" panose="020B0604020202020204" pitchFamily="34" charset="0"/>
              <a:buChar char="•"/>
            </a:pPr>
            <a:r>
              <a:rPr lang="en-IN" sz="2800"/>
              <a:t>XML Sitemap Auto-Discovery</a:t>
            </a:r>
          </a:p>
          <a:p>
            <a:pPr marL="342900" indent="-342900">
              <a:buFont typeface="Arial" panose="020B0604020202020204" pitchFamily="34" charset="0"/>
              <a:buChar char="•"/>
            </a:pPr>
            <a:r>
              <a:rPr lang="en-IN" sz="2800" b="0"/>
              <a:t>Sitemaps are now discovered within robots.txt.</a:t>
            </a:r>
          </a:p>
          <a:p>
            <a:pPr marL="342900" indent="-342900">
              <a:buFont typeface="Arial" panose="020B0604020202020204" pitchFamily="34" charset="0"/>
              <a:buChar char="•"/>
            </a:pPr>
            <a:r>
              <a:rPr lang="en-IN" sz="2800"/>
              <a:t>Multiple XML Sitemaps</a:t>
            </a:r>
          </a:p>
          <a:p>
            <a:pPr marL="342900" indent="-342900">
              <a:buFont typeface="Arial" panose="020B0604020202020204" pitchFamily="34" charset="0"/>
              <a:buChar char="•"/>
            </a:pPr>
            <a:r>
              <a:rPr lang="en-IN" sz="2800" b="0"/>
              <a:t>Create the XML Sitemap Index file </a:t>
            </a:r>
          </a:p>
          <a:p>
            <a:endParaRPr lang="en-IN" sz="2800" b="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60" y="3299184"/>
            <a:ext cx="5760640" cy="2866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3155169"/>
            <a:ext cx="4464496" cy="2866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6693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5456"/>
            <a:ext cx="7787208" cy="1371600"/>
          </a:xfrm>
        </p:spPr>
        <p:txBody>
          <a:bodyPr/>
          <a:lstStyle/>
          <a:p>
            <a:r>
              <a:rPr lang="en-IN"/>
              <a:t>Understanding Sitemaps</a:t>
            </a:r>
          </a:p>
        </p:txBody>
      </p:sp>
      <p:sp>
        <p:nvSpPr>
          <p:cNvPr id="3" name="Content Placeholder 2"/>
          <p:cNvSpPr>
            <a:spLocks noGrp="1"/>
          </p:cNvSpPr>
          <p:nvPr>
            <p:ph idx="1"/>
          </p:nvPr>
        </p:nvSpPr>
        <p:spPr>
          <a:xfrm>
            <a:off x="457200" y="836712"/>
            <a:ext cx="8363272" cy="5184576"/>
          </a:xfrm>
        </p:spPr>
        <p:txBody>
          <a:bodyPr>
            <a:normAutofit/>
          </a:bodyPr>
          <a:lstStyle/>
          <a:p>
            <a:pPr marL="342900" indent="-342900">
              <a:buFont typeface="Arial" panose="020B0604020202020204" pitchFamily="34" charset="0"/>
              <a:buChar char="•"/>
            </a:pPr>
            <a:r>
              <a:rPr lang="en-IN" sz="2800"/>
              <a:t>Multiple XML Sitemaps</a:t>
            </a:r>
          </a:p>
          <a:p>
            <a:endParaRPr lang="en-IN" sz="2800" b="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77485"/>
            <a:ext cx="7920880" cy="4202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7375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5456"/>
            <a:ext cx="7787208" cy="1371600"/>
          </a:xfrm>
        </p:spPr>
        <p:txBody>
          <a:bodyPr/>
          <a:lstStyle/>
          <a:p>
            <a:r>
              <a:rPr lang="en-IN"/>
              <a:t>Understanding Sitemaps</a:t>
            </a:r>
          </a:p>
        </p:txBody>
      </p:sp>
      <p:sp>
        <p:nvSpPr>
          <p:cNvPr id="3" name="Content Placeholder 2"/>
          <p:cNvSpPr>
            <a:spLocks noGrp="1"/>
          </p:cNvSpPr>
          <p:nvPr>
            <p:ph idx="1"/>
          </p:nvPr>
        </p:nvSpPr>
        <p:spPr>
          <a:xfrm>
            <a:off x="457200" y="836712"/>
            <a:ext cx="8363272" cy="5184576"/>
          </a:xfrm>
        </p:spPr>
        <p:txBody>
          <a:bodyPr>
            <a:normAutofit/>
          </a:bodyPr>
          <a:lstStyle/>
          <a:p>
            <a:pPr marL="342900" indent="-342900">
              <a:buFont typeface="Arial" panose="020B0604020202020204" pitchFamily="34" charset="0"/>
              <a:buChar char="•"/>
            </a:pPr>
            <a:r>
              <a:rPr lang="en-IN" sz="2800"/>
              <a:t>Multiple XML Sitemaps</a:t>
            </a:r>
          </a:p>
          <a:p>
            <a:endParaRPr lang="en-IN" sz="2800" b="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7704856"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3294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5456"/>
            <a:ext cx="7787208" cy="1371600"/>
          </a:xfrm>
        </p:spPr>
        <p:txBody>
          <a:bodyPr/>
          <a:lstStyle/>
          <a:p>
            <a:r>
              <a:rPr lang="en-IN"/>
              <a:t>Understanding Sitemaps</a:t>
            </a:r>
          </a:p>
        </p:txBody>
      </p:sp>
      <p:sp>
        <p:nvSpPr>
          <p:cNvPr id="3" name="Content Placeholder 2"/>
          <p:cNvSpPr>
            <a:spLocks noGrp="1"/>
          </p:cNvSpPr>
          <p:nvPr>
            <p:ph idx="1"/>
          </p:nvPr>
        </p:nvSpPr>
        <p:spPr>
          <a:xfrm>
            <a:off x="457200" y="836712"/>
            <a:ext cx="8363272" cy="5184576"/>
          </a:xfrm>
        </p:spPr>
        <p:txBody>
          <a:bodyPr>
            <a:normAutofit/>
          </a:bodyPr>
          <a:lstStyle/>
          <a:p>
            <a:pPr marL="457200" indent="-457200">
              <a:buFont typeface="Arial" panose="020B0604020202020204" pitchFamily="34" charset="0"/>
              <a:buChar char="•"/>
            </a:pPr>
            <a:r>
              <a:rPr lang="en-IN" sz="2800"/>
              <a:t>Sitemap Location and Naming</a:t>
            </a:r>
          </a:p>
          <a:p>
            <a:pPr marL="457200" indent="-457200">
              <a:buFont typeface="Arial" panose="020B0604020202020204" pitchFamily="34" charset="0"/>
              <a:buChar char="•"/>
            </a:pPr>
            <a:r>
              <a:rPr lang="en-IN" sz="2800" b="0"/>
              <a:t>XML Sitemaps can refer only to files in the folder in which they are placed, or files located in any child folders of that folder. </a:t>
            </a:r>
          </a:p>
          <a:p>
            <a:pPr marL="457200" indent="-457200">
              <a:buFont typeface="Arial" panose="020B0604020202020204" pitchFamily="34" charset="0"/>
              <a:buChar char="•"/>
            </a:pPr>
            <a:r>
              <a:rPr lang="en-IN" sz="2800" b="0"/>
              <a:t>The recommended name is sitemap.xml.</a:t>
            </a:r>
          </a:p>
          <a:p>
            <a:pPr marL="457200" indent="-457200">
              <a:buFont typeface="Arial" panose="020B0604020202020204" pitchFamily="34" charset="0"/>
              <a:buChar char="•"/>
            </a:pPr>
            <a:endParaRPr lang="en-IN" sz="2800"/>
          </a:p>
        </p:txBody>
      </p:sp>
    </p:spTree>
    <p:extLst>
      <p:ext uri="{BB962C8B-B14F-4D97-AF65-F5344CB8AC3E}">
        <p14:creationId xmlns:p14="http://schemas.microsoft.com/office/powerpoint/2010/main" val="455782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272480" y="2583829"/>
            <a:ext cx="7620000" cy="4373563"/>
          </a:xfrm>
        </p:spPr>
        <p:txBody>
          <a:bodyPr>
            <a:normAutofit/>
          </a:bodyPr>
          <a:lstStyle/>
          <a:p>
            <a:r>
              <a:rPr lang="en-IN" sz="4800"/>
              <a:t>Keyword Research </a:t>
            </a:r>
          </a:p>
        </p:txBody>
      </p:sp>
    </p:spTree>
    <p:extLst>
      <p:ext uri="{BB962C8B-B14F-4D97-AF65-F5344CB8AC3E}">
        <p14:creationId xmlns:p14="http://schemas.microsoft.com/office/powerpoint/2010/main" val="1819117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 Keyword Strategy</a:t>
            </a:r>
          </a:p>
        </p:txBody>
      </p:sp>
      <p:sp>
        <p:nvSpPr>
          <p:cNvPr id="3" name="Content Placeholder 2"/>
          <p:cNvSpPr>
            <a:spLocks noGrp="1"/>
          </p:cNvSpPr>
          <p:nvPr>
            <p:ph idx="1"/>
          </p:nvPr>
        </p:nvSpPr>
        <p:spPr>
          <a:xfrm>
            <a:off x="457200" y="1752600"/>
            <a:ext cx="8686800" cy="4373563"/>
          </a:xfrm>
        </p:spPr>
        <p:txBody>
          <a:bodyPr>
            <a:normAutofit/>
          </a:bodyPr>
          <a:lstStyle/>
          <a:p>
            <a:pPr marL="457200" indent="-457200">
              <a:buFont typeface="Arial" panose="020B0604020202020204" pitchFamily="34" charset="0"/>
              <a:buChar char="•"/>
            </a:pPr>
            <a:r>
              <a:rPr lang="en-IN" sz="2800" b="0"/>
              <a:t>Sound SEO calls for a sound keyword strategy.</a:t>
            </a:r>
          </a:p>
          <a:p>
            <a:pPr marL="457200" indent="-457200">
              <a:buFont typeface="Arial" panose="020B0604020202020204" pitchFamily="34" charset="0"/>
              <a:buChar char="•"/>
            </a:pPr>
            <a:r>
              <a:rPr lang="en-IN" sz="2800" b="0"/>
              <a:t>You need to know what keywords you should target. </a:t>
            </a:r>
          </a:p>
          <a:p>
            <a:pPr marL="457200" indent="-457200">
              <a:buFont typeface="Arial" panose="020B0604020202020204" pitchFamily="34" charset="0"/>
              <a:buChar char="•"/>
            </a:pPr>
            <a:r>
              <a:rPr lang="en-IN" sz="2800" b="0"/>
              <a:t>Creating new pages with arbitrary (untargeted) keywords in your page title, page copy, and so on will not work. </a:t>
            </a:r>
          </a:p>
        </p:txBody>
      </p:sp>
    </p:spTree>
    <p:extLst>
      <p:ext uri="{BB962C8B-B14F-4D97-AF65-F5344CB8AC3E}">
        <p14:creationId xmlns:p14="http://schemas.microsoft.com/office/powerpoint/2010/main" val="3502909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 Keyword Strategy</a:t>
            </a:r>
          </a:p>
        </p:txBody>
      </p:sp>
      <p:sp>
        <p:nvSpPr>
          <p:cNvPr id="3" name="Content Placeholder 2"/>
          <p:cNvSpPr>
            <a:spLocks noGrp="1"/>
          </p:cNvSpPr>
          <p:nvPr>
            <p:ph idx="1"/>
          </p:nvPr>
        </p:nvSpPr>
        <p:spPr>
          <a:xfrm>
            <a:off x="457200" y="1752600"/>
            <a:ext cx="8686800" cy="4373563"/>
          </a:xfrm>
        </p:spPr>
        <p:txBody>
          <a:bodyPr>
            <a:normAutofit/>
          </a:bodyPr>
          <a:lstStyle/>
          <a:p>
            <a:pPr marL="457200" indent="-457200">
              <a:buFont typeface="Arial" panose="020B0604020202020204" pitchFamily="34" charset="0"/>
              <a:buChar char="•"/>
            </a:pPr>
            <a:endParaRPr lang="en-IN" sz="2800" b="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628800"/>
            <a:ext cx="9145016" cy="2324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077072"/>
            <a:ext cx="8928992"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481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448"/>
            <a:ext cx="5791200" cy="1371600"/>
          </a:xfrm>
        </p:spPr>
        <p:txBody>
          <a:bodyPr/>
          <a:lstStyle/>
          <a:p>
            <a:r>
              <a:rPr lang="en-IN"/>
              <a:t> Keyword Strategy</a:t>
            </a:r>
          </a:p>
        </p:txBody>
      </p:sp>
      <p:sp>
        <p:nvSpPr>
          <p:cNvPr id="3" name="Content Placeholder 2"/>
          <p:cNvSpPr>
            <a:spLocks noGrp="1"/>
          </p:cNvSpPr>
          <p:nvPr>
            <p:ph idx="1"/>
          </p:nvPr>
        </p:nvSpPr>
        <p:spPr>
          <a:xfrm>
            <a:off x="457200" y="1196752"/>
            <a:ext cx="8686800" cy="5661248"/>
          </a:xfrm>
        </p:spPr>
        <p:txBody>
          <a:bodyPr>
            <a:normAutofit fontScale="92500" lnSpcReduction="20000"/>
          </a:bodyPr>
          <a:lstStyle/>
          <a:p>
            <a:pPr marL="457200" indent="-457200">
              <a:buFont typeface="Arial" panose="020B0604020202020204" pitchFamily="34" charset="0"/>
              <a:buChar char="•"/>
            </a:pPr>
            <a:r>
              <a:rPr lang="en-IN" sz="2800" b="0"/>
              <a:t>You can go after two different types of keywords:</a:t>
            </a:r>
          </a:p>
          <a:p>
            <a:pPr marL="914400" lvl="1" indent="-457200"/>
            <a:r>
              <a:rPr lang="en-IN" sz="2800" b="0"/>
              <a:t>broad and </a:t>
            </a:r>
          </a:p>
          <a:p>
            <a:pPr marL="914400" lvl="1" indent="-457200"/>
            <a:r>
              <a:rPr lang="en-IN" sz="2800" b="0"/>
              <a:t>narrow </a:t>
            </a:r>
          </a:p>
          <a:p>
            <a:pPr marL="457200" indent="-457200">
              <a:buFont typeface="Arial" panose="020B0604020202020204" pitchFamily="34" charset="0"/>
              <a:buChar char="•"/>
            </a:pPr>
            <a:r>
              <a:rPr lang="en-IN" sz="2800" b="0"/>
              <a:t>Broad keywords : are extremely competitive.</a:t>
            </a:r>
          </a:p>
          <a:p>
            <a:pPr marL="457200" indent="-457200">
              <a:buFont typeface="Arial" panose="020B0604020202020204" pitchFamily="34" charset="0"/>
              <a:buChar char="•"/>
            </a:pPr>
            <a:r>
              <a:rPr lang="en-IN" sz="2800" b="0"/>
              <a:t>Narrow keywords are typically attributed to much lower levels of competition.</a:t>
            </a:r>
          </a:p>
          <a:p>
            <a:pPr marL="457200" indent="-457200">
              <a:buFont typeface="Arial" panose="020B0604020202020204" pitchFamily="34" charset="0"/>
              <a:buChar char="•"/>
            </a:pPr>
            <a:r>
              <a:rPr lang="en-IN" sz="2800"/>
              <a:t>Long tail keywords </a:t>
            </a:r>
          </a:p>
          <a:p>
            <a:pPr marL="457200" indent="-457200">
              <a:buFont typeface="Arial" panose="020B0604020202020204" pitchFamily="34" charset="0"/>
              <a:buChar char="•"/>
            </a:pPr>
            <a:r>
              <a:rPr lang="en-IN" sz="2700" b="0"/>
              <a:t>Represent the narrow keyword spectrum. </a:t>
            </a:r>
          </a:p>
          <a:p>
            <a:pPr marL="457200" indent="-457200">
              <a:buFont typeface="Arial" panose="020B0604020202020204" pitchFamily="34" charset="0"/>
              <a:buChar char="•"/>
            </a:pPr>
            <a:r>
              <a:rPr lang="en-IN" sz="2700" b="0"/>
              <a:t>They are multiword keywords that are highly specific and narrow in focus.</a:t>
            </a:r>
          </a:p>
          <a:p>
            <a:pPr marL="457200" indent="-457200">
              <a:buFont typeface="Arial" panose="020B0604020202020204" pitchFamily="34" charset="0"/>
              <a:buChar char="•"/>
            </a:pPr>
            <a:r>
              <a:rPr lang="en-IN" sz="2700" b="0"/>
              <a:t>Although long tail keywords do not enjoy the same volume of search traffic as broad keywords, they do enjoy other benefits, such as higher conversion rates and lower competition.</a:t>
            </a:r>
          </a:p>
          <a:p>
            <a:pPr marL="457200" indent="-457200">
              <a:buFont typeface="Arial" panose="020B0604020202020204" pitchFamily="34" charset="0"/>
              <a:buChar char="•"/>
            </a:pPr>
            <a:endParaRPr lang="en-IN" sz="2800" b="0"/>
          </a:p>
        </p:txBody>
      </p:sp>
    </p:spTree>
    <p:extLst>
      <p:ext uri="{BB962C8B-B14F-4D97-AF65-F5344CB8AC3E}">
        <p14:creationId xmlns:p14="http://schemas.microsoft.com/office/powerpoint/2010/main" val="315680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448"/>
            <a:ext cx="5791200" cy="1371600"/>
          </a:xfrm>
        </p:spPr>
        <p:txBody>
          <a:bodyPr/>
          <a:lstStyle/>
          <a:p>
            <a:r>
              <a:rPr lang="en-IN"/>
              <a:t> Keyword Strategy</a:t>
            </a:r>
          </a:p>
        </p:txBody>
      </p:sp>
      <p:sp>
        <p:nvSpPr>
          <p:cNvPr id="3" name="Content Placeholder 2"/>
          <p:cNvSpPr>
            <a:spLocks noGrp="1"/>
          </p:cNvSpPr>
          <p:nvPr>
            <p:ph idx="1"/>
          </p:nvPr>
        </p:nvSpPr>
        <p:spPr>
          <a:xfrm>
            <a:off x="457200" y="1196752"/>
            <a:ext cx="8686800" cy="5661248"/>
          </a:xfrm>
        </p:spPr>
        <p:txBody>
          <a:bodyPr>
            <a:normAutofit/>
          </a:bodyPr>
          <a:lstStyle/>
          <a:p>
            <a:pPr marL="457200" indent="-457200">
              <a:buFont typeface="Arial" panose="020B0604020202020204" pitchFamily="34" charset="0"/>
              <a:buChar char="•"/>
            </a:pPr>
            <a:endParaRPr lang="en-IN" sz="2800" b="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94191"/>
            <a:ext cx="8962890" cy="46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1237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7424"/>
            <a:ext cx="7787208" cy="1371600"/>
          </a:xfrm>
        </p:spPr>
        <p:txBody>
          <a:bodyPr/>
          <a:lstStyle/>
          <a:p>
            <a:r>
              <a:rPr lang="en-IN"/>
              <a:t>Understanding Sitemaps</a:t>
            </a:r>
          </a:p>
        </p:txBody>
      </p:sp>
      <p:sp>
        <p:nvSpPr>
          <p:cNvPr id="3" name="Content Placeholder 2"/>
          <p:cNvSpPr>
            <a:spLocks noGrp="1"/>
          </p:cNvSpPr>
          <p:nvPr>
            <p:ph idx="1"/>
          </p:nvPr>
        </p:nvSpPr>
        <p:spPr>
          <a:xfrm>
            <a:off x="457200" y="1124744"/>
            <a:ext cx="8363272" cy="5184576"/>
          </a:xfrm>
        </p:spPr>
        <p:txBody>
          <a:bodyPr>
            <a:normAutofit fontScale="70000" lnSpcReduction="20000"/>
          </a:bodyPr>
          <a:lstStyle/>
          <a:p>
            <a:pPr marL="342900" indent="-342900">
              <a:buFont typeface="Arial" panose="020B0604020202020204" pitchFamily="34" charset="0"/>
              <a:buChar char="•"/>
            </a:pPr>
            <a:r>
              <a:rPr lang="en-IN" sz="4500" b="0"/>
              <a:t>Sitemaps help your visitors quickly get to the information they need, and they help web spiders find your site’s links.</a:t>
            </a:r>
          </a:p>
          <a:p>
            <a:pPr marL="342900" indent="-342900">
              <a:buFont typeface="Arial" panose="020B0604020202020204" pitchFamily="34" charset="0"/>
              <a:buChar char="•"/>
            </a:pPr>
            <a:r>
              <a:rPr lang="en-IN" sz="4500"/>
              <a:t>Reasons for using Sitemaps</a:t>
            </a:r>
          </a:p>
          <a:p>
            <a:pPr marL="800100" lvl="1" indent="-342900"/>
            <a:r>
              <a:rPr lang="en-IN" sz="4500"/>
              <a:t>Crawl augmentation</a:t>
            </a:r>
          </a:p>
          <a:p>
            <a:pPr marL="800100" lvl="1" indent="-342900"/>
            <a:r>
              <a:rPr lang="en-IN" sz="4500"/>
              <a:t>Poor linking site structure</a:t>
            </a:r>
          </a:p>
          <a:p>
            <a:pPr marL="800100" lvl="1" indent="-342900"/>
            <a:r>
              <a:rPr lang="en-IN" sz="4500"/>
              <a:t>Crawling frequency</a:t>
            </a:r>
          </a:p>
          <a:p>
            <a:pPr marL="800100" lvl="1" indent="-342900"/>
            <a:r>
              <a:rPr lang="en-IN" sz="4500"/>
              <a:t>Content ownership</a:t>
            </a:r>
          </a:p>
          <a:p>
            <a:pPr marL="800100" lvl="1" indent="-342900"/>
            <a:r>
              <a:rPr lang="en-IN" sz="4500"/>
              <a:t>Page priority</a:t>
            </a:r>
          </a:p>
          <a:p>
            <a:pPr marL="800100" lvl="1" indent="-342900"/>
            <a:r>
              <a:rPr lang="en-IN" sz="4500"/>
              <a:t>Large sites</a:t>
            </a:r>
          </a:p>
          <a:p>
            <a:pPr marL="800100" lvl="1" indent="-342900"/>
            <a:r>
              <a:rPr lang="en-IN" sz="4500"/>
              <a:t>History of changes</a:t>
            </a:r>
          </a:p>
          <a:p>
            <a:pPr marL="800100" lvl="1" indent="-342900"/>
            <a:endParaRPr lang="en-IN" sz="2800"/>
          </a:p>
          <a:p>
            <a:pPr marL="800100" lvl="1" indent="-342900"/>
            <a:endParaRPr lang="en-IN" sz="2800" b="0"/>
          </a:p>
        </p:txBody>
      </p:sp>
    </p:spTree>
    <p:extLst>
      <p:ext uri="{BB962C8B-B14F-4D97-AF65-F5344CB8AC3E}">
        <p14:creationId xmlns:p14="http://schemas.microsoft.com/office/powerpoint/2010/main" val="202812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5791200" cy="831622"/>
          </a:xfrm>
        </p:spPr>
        <p:txBody>
          <a:bodyPr>
            <a:normAutofit/>
          </a:bodyPr>
          <a:lstStyle/>
          <a:p>
            <a:r>
              <a:rPr lang="en-IN" b="1"/>
              <a:t>Word Stemming</a:t>
            </a:r>
            <a:endParaRPr lang="en-IN"/>
          </a:p>
        </p:txBody>
      </p:sp>
      <p:sp>
        <p:nvSpPr>
          <p:cNvPr id="3" name="Content Placeholder 2"/>
          <p:cNvSpPr>
            <a:spLocks noGrp="1"/>
          </p:cNvSpPr>
          <p:nvPr>
            <p:ph idx="1"/>
          </p:nvPr>
        </p:nvSpPr>
        <p:spPr>
          <a:xfrm>
            <a:off x="457200" y="1412776"/>
            <a:ext cx="7620000" cy="4373563"/>
          </a:xfrm>
        </p:spPr>
        <p:txBody>
          <a:bodyPr>
            <a:normAutofit fontScale="85000" lnSpcReduction="10000"/>
          </a:bodyPr>
          <a:lstStyle/>
          <a:p>
            <a:pPr marL="457200" indent="-457200">
              <a:buFont typeface="Arial" panose="020B0604020202020204" pitchFamily="34" charset="0"/>
              <a:buChar char="•"/>
            </a:pPr>
            <a:r>
              <a:rPr lang="en-IN" sz="2600" b="0"/>
              <a:t>Word stemming refers to the concept of various word derivations from their basic (root) stems.</a:t>
            </a:r>
          </a:p>
          <a:p>
            <a:pPr marL="457200" indent="-457200">
              <a:buFont typeface="Arial" panose="020B0604020202020204" pitchFamily="34" charset="0"/>
              <a:buChar char="•"/>
            </a:pPr>
            <a:r>
              <a:rPr lang="en-IN" sz="2600" b="0"/>
              <a:t>This concept is important, as using it can help in perceived page relevance. </a:t>
            </a:r>
          </a:p>
          <a:p>
            <a:pPr marL="457200" indent="-457200">
              <a:buFont typeface="Arial" panose="020B0604020202020204" pitchFamily="34" charset="0"/>
              <a:buChar char="•"/>
            </a:pPr>
            <a:r>
              <a:rPr lang="en-IN" sz="2600" b="0"/>
              <a:t>Using multiple-word variations can assist you in attaining additional targeted traffic.</a:t>
            </a:r>
          </a:p>
          <a:p>
            <a:pPr marL="457200" indent="-457200">
              <a:buFont typeface="Arial" panose="020B0604020202020204" pitchFamily="34" charset="0"/>
              <a:buChar char="•"/>
            </a:pPr>
            <a:r>
              <a:rPr lang="en-IN" sz="2800" b="0"/>
              <a:t>Keyword </a:t>
            </a:r>
            <a:r>
              <a:rPr lang="en-IN" sz="2800"/>
              <a:t>stemming</a:t>
            </a:r>
            <a:r>
              <a:rPr lang="en-IN" sz="2800" b="0"/>
              <a:t> is a useful tool for web pages and search engine optimization. The process of keyword </a:t>
            </a:r>
            <a:r>
              <a:rPr lang="en-IN" sz="2800"/>
              <a:t>stemming</a:t>
            </a:r>
            <a:r>
              <a:rPr lang="en-IN" sz="2800" b="0"/>
              <a:t> involves taking a basic but popular keyword pertaining to a particular website and adding a prefix, suffix, or pluralization to make the keyword into a new </a:t>
            </a:r>
            <a:r>
              <a:rPr lang="en-IN" sz="2800"/>
              <a:t>word</a:t>
            </a:r>
            <a:r>
              <a:rPr lang="en-IN" sz="2800" b="0"/>
              <a:t>.</a:t>
            </a:r>
            <a:endParaRPr lang="en-IN" sz="2600" b="0"/>
          </a:p>
        </p:txBody>
      </p:sp>
    </p:spTree>
    <p:extLst>
      <p:ext uri="{BB962C8B-B14F-4D97-AF65-F5344CB8AC3E}">
        <p14:creationId xmlns:p14="http://schemas.microsoft.com/office/powerpoint/2010/main" val="796137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5791200" cy="831622"/>
          </a:xfrm>
        </p:spPr>
        <p:txBody>
          <a:bodyPr>
            <a:normAutofit/>
          </a:bodyPr>
          <a:lstStyle/>
          <a:p>
            <a:r>
              <a:rPr lang="en-IN" b="1"/>
              <a:t>Word Stemming</a:t>
            </a:r>
            <a:endParaRPr lang="en-IN"/>
          </a:p>
        </p:txBody>
      </p:sp>
      <p:sp>
        <p:nvSpPr>
          <p:cNvPr id="4" name="Content Placeholder 3"/>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29" y="1990725"/>
            <a:ext cx="8677551" cy="41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1964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5791200" cy="831622"/>
          </a:xfrm>
        </p:spPr>
        <p:txBody>
          <a:bodyPr>
            <a:normAutofit/>
          </a:bodyPr>
          <a:lstStyle/>
          <a:p>
            <a:r>
              <a:rPr lang="en-IN" b="1"/>
              <a:t>Word Stemming</a:t>
            </a:r>
            <a:endParaRPr lang="en-IN"/>
          </a:p>
        </p:txBody>
      </p:sp>
      <p:sp>
        <p:nvSpPr>
          <p:cNvPr id="4" name="Content Placeholder 3"/>
          <p:cNvSpPr>
            <a:spLocks noGrp="1"/>
          </p:cNvSpPr>
          <p:nvPr>
            <p:ph idx="1"/>
          </p:nvPr>
        </p:nvSpPr>
        <p:spPr>
          <a:xfrm>
            <a:off x="457200" y="1412776"/>
            <a:ext cx="7620000" cy="4373563"/>
          </a:xfrm>
        </p:spPr>
        <p:txBody>
          <a:bodyPr>
            <a:normAutofit/>
          </a:bodyPr>
          <a:lstStyle/>
          <a:p>
            <a:pPr marL="457200" indent="-457200">
              <a:buFont typeface="Arial" panose="020B0604020202020204" pitchFamily="34" charset="0"/>
              <a:buChar char="•"/>
            </a:pPr>
            <a:r>
              <a:rPr lang="en-IN" sz="2600" b="0"/>
              <a:t>Even if your keyword is not an exact match, if it contains either the stem or its grammatical derivative, Google will rank your pages, as they will be perceived as relevant. </a:t>
            </a:r>
          </a:p>
          <a:p>
            <a:pPr marL="457200" indent="-457200">
              <a:buFont typeface="Arial" panose="020B0604020202020204" pitchFamily="34" charset="0"/>
              <a:buChar char="•"/>
            </a:pPr>
            <a:r>
              <a:rPr lang="en-IN" sz="2600" b="0"/>
              <a:t>If your keyword is an exact match, this will typically translate to enhanced page rankings.</a:t>
            </a:r>
          </a:p>
        </p:txBody>
      </p:sp>
    </p:spTree>
    <p:extLst>
      <p:ext uri="{BB962C8B-B14F-4D97-AF65-F5344CB8AC3E}">
        <p14:creationId xmlns:p14="http://schemas.microsoft.com/office/powerpoint/2010/main" val="112670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Keyword proximity</a:t>
            </a:r>
          </a:p>
        </p:txBody>
      </p:sp>
      <p:sp>
        <p:nvSpPr>
          <p:cNvPr id="3" name="Content Placeholder 2"/>
          <p:cNvSpPr>
            <a:spLocks noGrp="1"/>
          </p:cNvSpPr>
          <p:nvPr>
            <p:ph idx="1"/>
          </p:nvPr>
        </p:nvSpPr>
        <p:spPr/>
        <p:txBody>
          <a:bodyPr>
            <a:normAutofit/>
          </a:bodyPr>
          <a:lstStyle/>
          <a:p>
            <a:r>
              <a:rPr lang="en-IN" sz="2400" b="0"/>
              <a:t>The </a:t>
            </a:r>
            <a:r>
              <a:rPr lang="en-IN" sz="2400"/>
              <a:t>keyword proximity</a:t>
            </a:r>
            <a:r>
              <a:rPr lang="en-IN" sz="2400" b="0"/>
              <a:t> refers to the distance between the search term's </a:t>
            </a:r>
            <a:r>
              <a:rPr lang="en-IN" sz="2400" b="0" err="1"/>
              <a:t>individual</a:t>
            </a:r>
            <a:r>
              <a:rPr lang="en-IN" sz="2400" err="1"/>
              <a:t>keywords</a:t>
            </a:r>
            <a:r>
              <a:rPr lang="en-IN" sz="2400" b="0"/>
              <a:t>. For example: a website contains the </a:t>
            </a:r>
            <a:r>
              <a:rPr lang="en-IN" sz="2400"/>
              <a:t>keywords</a:t>
            </a:r>
            <a:r>
              <a:rPr lang="en-IN" sz="2400" b="0"/>
              <a:t> that make up the search term “dentist Boston implant” in the heading “Your professional dentist in Boston; dental practice for minimally invasive implants”.</a:t>
            </a:r>
            <a:endParaRPr lang="en-IN" sz="2400"/>
          </a:p>
        </p:txBody>
      </p:sp>
    </p:spTree>
    <p:extLst>
      <p:ext uri="{BB962C8B-B14F-4D97-AF65-F5344CB8AC3E}">
        <p14:creationId xmlns:p14="http://schemas.microsoft.com/office/powerpoint/2010/main" val="1781560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571184" cy="1371600"/>
          </a:xfrm>
        </p:spPr>
        <p:txBody>
          <a:bodyPr/>
          <a:lstStyle/>
          <a:p>
            <a:r>
              <a:rPr lang="en-IN"/>
              <a:t>Keyword </a:t>
            </a:r>
            <a:r>
              <a:rPr lang="en-IN" err="1"/>
              <a:t>Promence</a:t>
            </a:r>
            <a:endParaRPr lang="en-IN"/>
          </a:p>
        </p:txBody>
      </p:sp>
      <p:sp>
        <p:nvSpPr>
          <p:cNvPr id="3" name="Content Placeholder 2"/>
          <p:cNvSpPr>
            <a:spLocks noGrp="1"/>
          </p:cNvSpPr>
          <p:nvPr>
            <p:ph idx="1"/>
          </p:nvPr>
        </p:nvSpPr>
        <p:spPr/>
        <p:txBody>
          <a:bodyPr/>
          <a:lstStyle/>
          <a:p>
            <a:r>
              <a:rPr lang="en-IN" b="0"/>
              <a:t>In search engine optimization (SEO), this refers to the prominent placement </a:t>
            </a:r>
            <a:r>
              <a:rPr lang="en-IN" b="0" err="1"/>
              <a:t>of</a:t>
            </a:r>
            <a:r>
              <a:rPr lang="en-IN" err="1"/>
              <a:t>keywords</a:t>
            </a:r>
            <a:r>
              <a:rPr lang="en-IN" b="0"/>
              <a:t> or phrases within a Web page. Prominent placement may be in the page header, meta tags, opening paragraph, or start of a sentence.</a:t>
            </a:r>
            <a:endParaRPr lang="en-IN"/>
          </a:p>
        </p:txBody>
      </p:sp>
    </p:spTree>
    <p:extLst>
      <p:ext uri="{BB962C8B-B14F-4D97-AF65-F5344CB8AC3E}">
        <p14:creationId xmlns:p14="http://schemas.microsoft.com/office/powerpoint/2010/main" val="3511491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5791200" cy="831622"/>
          </a:xfrm>
        </p:spPr>
        <p:txBody>
          <a:bodyPr>
            <a:normAutofit/>
          </a:bodyPr>
          <a:lstStyle/>
          <a:p>
            <a:r>
              <a:rPr lang="en-IN" b="1"/>
              <a:t>Keyword Modifiers</a:t>
            </a:r>
          </a:p>
        </p:txBody>
      </p:sp>
      <p:sp>
        <p:nvSpPr>
          <p:cNvPr id="4" name="Content Placeholder 3"/>
          <p:cNvSpPr>
            <a:spLocks noGrp="1"/>
          </p:cNvSpPr>
          <p:nvPr>
            <p:ph idx="1"/>
          </p:nvPr>
        </p:nvSpPr>
        <p:spPr>
          <a:xfrm>
            <a:off x="457200" y="1412776"/>
            <a:ext cx="7620000" cy="4373563"/>
          </a:xfrm>
        </p:spPr>
        <p:txBody>
          <a:bodyPr>
            <a:normAutofit/>
          </a:bodyPr>
          <a:lstStyle/>
          <a:p>
            <a:pPr marL="457200" indent="-457200">
              <a:buFont typeface="Arial" panose="020B0604020202020204" pitchFamily="34" charset="0"/>
              <a:buChar char="•"/>
            </a:pPr>
            <a:r>
              <a:rPr lang="en-IN" sz="2600" b="0"/>
              <a:t>Keyword modifiers are words that are used adjacent to your core (root) keywords.</a:t>
            </a:r>
          </a:p>
          <a:p>
            <a:pPr marL="457200" indent="-457200">
              <a:buFont typeface="Arial" panose="020B0604020202020204" pitchFamily="34" charset="0"/>
              <a:buChar char="•"/>
            </a:pPr>
            <a:r>
              <a:rPr lang="en-IN" sz="2600" b="0"/>
              <a:t>Keyword modifiers can help strengthen your long tail keyword strategy. </a:t>
            </a:r>
          </a:p>
          <a:p>
            <a:pPr marL="457200" indent="-457200">
              <a:buFont typeface="Arial" panose="020B0604020202020204" pitchFamily="34" charset="0"/>
              <a:buChar char="•"/>
            </a:pPr>
            <a:r>
              <a:rPr lang="en-IN" sz="2600" b="0"/>
              <a:t>The easiest way to find appropriate keyword modifiers is to start with your basic root words</a:t>
            </a:r>
          </a:p>
        </p:txBody>
      </p:sp>
    </p:spTree>
    <p:extLst>
      <p:ext uri="{BB962C8B-B14F-4D97-AF65-F5344CB8AC3E}">
        <p14:creationId xmlns:p14="http://schemas.microsoft.com/office/powerpoint/2010/main" val="895124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851104" cy="831622"/>
          </a:xfrm>
        </p:spPr>
        <p:txBody>
          <a:bodyPr>
            <a:normAutofit fontScale="90000"/>
          </a:bodyPr>
          <a:lstStyle/>
          <a:p>
            <a:r>
              <a:rPr lang="en-IN" b="1"/>
              <a:t>Keyword Modifiers: types</a:t>
            </a:r>
          </a:p>
        </p:txBody>
      </p:sp>
      <p:sp>
        <p:nvSpPr>
          <p:cNvPr id="4" name="Content Placeholder 3"/>
          <p:cNvSpPr>
            <a:spLocks noGrp="1"/>
          </p:cNvSpPr>
          <p:nvPr>
            <p:ph idx="1"/>
          </p:nvPr>
        </p:nvSpPr>
        <p:spPr>
          <a:xfrm>
            <a:off x="457200" y="1412776"/>
            <a:ext cx="7620000" cy="4373563"/>
          </a:xfrm>
        </p:spPr>
        <p:txBody>
          <a:bodyPr>
            <a:normAutofit/>
          </a:bodyPr>
          <a:lstStyle/>
          <a:p>
            <a:pPr marL="457200" indent="-457200">
              <a:buFont typeface="Arial" panose="020B0604020202020204" pitchFamily="34" charset="0"/>
              <a:buChar char="•"/>
            </a:pPr>
            <a:r>
              <a:rPr lang="en-IN" sz="2800" b="0"/>
              <a:t>Generic modifiers can be used on any site. These modifiers are usually part of popular search queries. </a:t>
            </a:r>
          </a:p>
          <a:p>
            <a:pPr marL="457200" indent="-457200">
              <a:buFont typeface="Arial" panose="020B0604020202020204" pitchFamily="34" charset="0"/>
              <a:buChar char="•"/>
            </a:pPr>
            <a:r>
              <a:rPr lang="en-IN" sz="2800" b="0"/>
              <a:t>Money modifiers are typically used to catch searches with buying intentions. </a:t>
            </a:r>
          </a:p>
          <a:p>
            <a:pPr marL="457200" indent="-457200">
              <a:buFont typeface="Arial" panose="020B0604020202020204" pitchFamily="34" charset="0"/>
              <a:buChar char="•"/>
            </a:pPr>
            <a:r>
              <a:rPr lang="en-IN" sz="2800" b="0"/>
              <a:t>Niche modifiers are modifiers that are specific to a particular industry. </a:t>
            </a:r>
          </a:p>
          <a:p>
            <a:pPr marL="457200" indent="-457200">
              <a:buFont typeface="Arial" panose="020B0604020202020204" pitchFamily="34" charset="0"/>
              <a:buChar char="•"/>
            </a:pPr>
            <a:endParaRPr lang="en-IN" sz="2600" b="0"/>
          </a:p>
        </p:txBody>
      </p:sp>
    </p:spTree>
    <p:extLst>
      <p:ext uri="{BB962C8B-B14F-4D97-AF65-F5344CB8AC3E}">
        <p14:creationId xmlns:p14="http://schemas.microsoft.com/office/powerpoint/2010/main" val="3880557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9432"/>
            <a:ext cx="8219256" cy="1371600"/>
          </a:xfrm>
        </p:spPr>
        <p:txBody>
          <a:bodyPr/>
          <a:lstStyle/>
          <a:p>
            <a:r>
              <a:rPr lang="en-IN" b="1"/>
              <a:t>Keyword Research Process</a:t>
            </a:r>
            <a:endParaRPr lang="en-IN"/>
          </a:p>
        </p:txBody>
      </p:sp>
      <p:sp>
        <p:nvSpPr>
          <p:cNvPr id="3" name="Content Placeholder 2"/>
          <p:cNvSpPr>
            <a:spLocks noGrp="1"/>
          </p:cNvSpPr>
          <p:nvPr>
            <p:ph idx="1"/>
          </p:nvPr>
        </p:nvSpPr>
        <p:spPr>
          <a:xfrm>
            <a:off x="457200" y="1268760"/>
            <a:ext cx="7620000" cy="4373563"/>
          </a:xfrm>
        </p:spPr>
        <p:txBody>
          <a:bodyPr>
            <a:normAutofit/>
          </a:bodyPr>
          <a:lstStyle/>
          <a:p>
            <a:pPr marL="457200" indent="-457200">
              <a:buFont typeface="Arial" panose="020B0604020202020204" pitchFamily="34" charset="0"/>
              <a:buChar char="•"/>
            </a:pPr>
            <a:r>
              <a:rPr lang="en-IN" sz="2800" b="0"/>
              <a:t>What would someone type to get to your site?</a:t>
            </a:r>
          </a:p>
          <a:p>
            <a:pPr marL="457200" indent="-457200">
              <a:buFont typeface="Arial" panose="020B0604020202020204" pitchFamily="34" charset="0"/>
              <a:buChar char="•"/>
            </a:pPr>
            <a:r>
              <a:rPr lang="en-IN" sz="2800" b="0"/>
              <a:t>What keywords are associated with your line of business? </a:t>
            </a:r>
          </a:p>
          <a:p>
            <a:pPr marL="457200" indent="-457200">
              <a:buFont typeface="Arial" panose="020B0604020202020204" pitchFamily="34" charset="0"/>
              <a:buChar char="•"/>
            </a:pPr>
            <a:r>
              <a:rPr lang="en-IN" sz="2800" b="0"/>
              <a:t>What would you type to find products, services, and information you are trying to sell?</a:t>
            </a:r>
          </a:p>
          <a:p>
            <a:endParaRPr lang="en-IN"/>
          </a:p>
        </p:txBody>
      </p:sp>
    </p:spTree>
    <p:extLst>
      <p:ext uri="{BB962C8B-B14F-4D97-AF65-F5344CB8AC3E}">
        <p14:creationId xmlns:p14="http://schemas.microsoft.com/office/powerpoint/2010/main" val="3391443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7464"/>
            <a:ext cx="8219256" cy="1371600"/>
          </a:xfrm>
        </p:spPr>
        <p:txBody>
          <a:bodyPr/>
          <a:lstStyle/>
          <a:p>
            <a:r>
              <a:rPr lang="en-IN" b="1"/>
              <a:t>Keyword Research Process</a:t>
            </a:r>
            <a:endParaRPr lang="en-IN"/>
          </a:p>
        </p:txBody>
      </p:sp>
      <p:sp>
        <p:nvSpPr>
          <p:cNvPr id="3" name="Content Placeholder 2"/>
          <p:cNvSpPr>
            <a:spLocks noGrp="1"/>
          </p:cNvSpPr>
          <p:nvPr>
            <p:ph idx="1"/>
          </p:nvPr>
        </p:nvSpPr>
        <p:spPr>
          <a:xfrm>
            <a:off x="457200" y="620688"/>
            <a:ext cx="9083352" cy="6237312"/>
          </a:xfrm>
        </p:spPr>
        <p:txBody>
          <a:bodyPr>
            <a:normAutofit fontScale="77500" lnSpcReduction="20000"/>
          </a:bodyPr>
          <a:lstStyle/>
          <a:p>
            <a:r>
              <a:rPr lang="en-IN" sz="2800" b="0"/>
              <a:t>It includes</a:t>
            </a:r>
          </a:p>
          <a:p>
            <a:pPr marL="457200" indent="-457200">
              <a:buFont typeface="Arial" panose="020B0604020202020204" pitchFamily="34" charset="0"/>
              <a:buChar char="•"/>
            </a:pPr>
            <a:r>
              <a:rPr lang="en-IN" sz="2800" b="0"/>
              <a:t>Establish a Current Baseline</a:t>
            </a:r>
          </a:p>
          <a:p>
            <a:pPr marL="457200" indent="-457200">
              <a:buFont typeface="Arial" panose="020B0604020202020204" pitchFamily="34" charset="0"/>
              <a:buChar char="•"/>
            </a:pPr>
            <a:r>
              <a:rPr lang="en-IN" sz="2800" b="0"/>
              <a:t>Compile a Draft List of Keywords You Wish to Target</a:t>
            </a:r>
          </a:p>
          <a:p>
            <a:pPr marL="914400" lvl="1" indent="-457200">
              <a:buFont typeface="Wingdings" panose="05000000000000000000" pitchFamily="2" charset="2"/>
              <a:buChar char="Ø"/>
            </a:pPr>
            <a:r>
              <a:rPr lang="en-IN" sz="2800"/>
              <a:t>Keyword brainstorming</a:t>
            </a:r>
          </a:p>
          <a:p>
            <a:pPr marL="914400" lvl="1" indent="-457200">
              <a:buFont typeface="Wingdings" panose="05000000000000000000" pitchFamily="2" charset="2"/>
              <a:buChar char="Ø"/>
            </a:pPr>
            <a:r>
              <a:rPr lang="en-IN" sz="2800"/>
              <a:t>Utilize keyword stemming</a:t>
            </a:r>
          </a:p>
          <a:p>
            <a:pPr marL="1600200" lvl="2" indent="-457200"/>
            <a:r>
              <a:rPr lang="en-IN" sz="2800"/>
              <a:t>Make use of generic keyword modifiers.</a:t>
            </a:r>
          </a:p>
          <a:p>
            <a:pPr marL="1600200" lvl="2" indent="-457200"/>
            <a:r>
              <a:rPr lang="en-IN" sz="2400"/>
              <a:t>Continue by finding related keywords.</a:t>
            </a:r>
            <a:endParaRPr lang="en-IN" sz="2600"/>
          </a:p>
          <a:p>
            <a:pPr marL="914400" lvl="1" indent="-457200">
              <a:buFont typeface="Wingdings" panose="05000000000000000000" pitchFamily="2" charset="2"/>
              <a:buChar char="Ø"/>
            </a:pPr>
            <a:r>
              <a:rPr lang="en-IN" sz="2800"/>
              <a:t>Finding</a:t>
            </a:r>
            <a:r>
              <a:rPr lang="en-IN" sz="2400"/>
              <a:t> </a:t>
            </a:r>
            <a:r>
              <a:rPr lang="en-IN" sz="2800"/>
              <a:t>related keywords</a:t>
            </a:r>
          </a:p>
          <a:p>
            <a:pPr marL="1600200" lvl="2" indent="-457200"/>
            <a:r>
              <a:rPr lang="en-IN" sz="2600"/>
              <a:t>Make use of Microsoft Word</a:t>
            </a:r>
          </a:p>
          <a:p>
            <a:pPr marL="1600200" lvl="2" indent="-457200"/>
            <a:r>
              <a:rPr lang="en-IN" sz="2000" b="1"/>
              <a:t>Using search engine keyword suggestions and related searches</a:t>
            </a:r>
          </a:p>
          <a:p>
            <a:pPr marL="1600200" lvl="2" indent="-457200"/>
            <a:r>
              <a:rPr lang="en-IN" sz="2000" b="1"/>
              <a:t>Use keyword suggestion tool </a:t>
            </a:r>
          </a:p>
          <a:p>
            <a:pPr marL="1600200" lvl="2" indent="-457200"/>
            <a:endParaRPr lang="en-IN" sz="2600"/>
          </a:p>
          <a:p>
            <a:pPr marL="457200" indent="-457200">
              <a:buFont typeface="Arial" panose="020B0604020202020204" pitchFamily="34" charset="0"/>
              <a:buChar char="•"/>
            </a:pPr>
            <a:r>
              <a:rPr lang="en-IN" sz="2900" b="0"/>
              <a:t>Evaluate Your Keywords</a:t>
            </a:r>
          </a:p>
          <a:p>
            <a:pPr marL="914400" lvl="1" indent="-457200">
              <a:buFont typeface="Wingdings" panose="05000000000000000000" pitchFamily="2" charset="2"/>
              <a:buChar char="Ø"/>
            </a:pPr>
            <a:r>
              <a:rPr lang="en-IN" sz="2900"/>
              <a:t>Estimating keyword competition, revisited</a:t>
            </a:r>
          </a:p>
          <a:p>
            <a:pPr marL="914400" lvl="1" indent="-457200">
              <a:buFont typeface="Wingdings" panose="05000000000000000000" pitchFamily="2" charset="2"/>
              <a:buChar char="Ø"/>
            </a:pPr>
            <a:r>
              <a:rPr lang="en-IN" sz="2900"/>
              <a:t>Estimating keyword search volume</a:t>
            </a:r>
          </a:p>
          <a:p>
            <a:pPr marL="914400" lvl="1" indent="-457200"/>
            <a:endParaRPr lang="en-IN" sz="2900" b="0"/>
          </a:p>
          <a:p>
            <a:pPr lvl="1" indent="-457200">
              <a:spcAft>
                <a:spcPts val="600"/>
              </a:spcAft>
              <a:buClrTx/>
            </a:pPr>
            <a:r>
              <a:rPr lang="en-IN" sz="2900"/>
              <a:t>Finalize Your Keyword List</a:t>
            </a:r>
          </a:p>
          <a:p>
            <a:pPr lvl="1" indent="-457200">
              <a:spcAft>
                <a:spcPts val="600"/>
              </a:spcAft>
              <a:buClrTx/>
            </a:pPr>
            <a:r>
              <a:rPr lang="en-IN" sz="2900"/>
              <a:t>Implement Your Strategy</a:t>
            </a:r>
          </a:p>
          <a:p>
            <a:pPr lvl="1" indent="0">
              <a:buNone/>
            </a:pPr>
            <a:endParaRPr lang="en-IN" sz="2800" b="0"/>
          </a:p>
          <a:p>
            <a:pPr marL="457200" indent="-457200">
              <a:buFont typeface="Arial" panose="020B0604020202020204" pitchFamily="34" charset="0"/>
              <a:buChar char="•"/>
            </a:pPr>
            <a:endParaRPr lang="en-IN" sz="2800" b="0"/>
          </a:p>
          <a:p>
            <a:endParaRPr lang="en-IN"/>
          </a:p>
        </p:txBody>
      </p:sp>
    </p:spTree>
    <p:extLst>
      <p:ext uri="{BB962C8B-B14F-4D97-AF65-F5344CB8AC3E}">
        <p14:creationId xmlns:p14="http://schemas.microsoft.com/office/powerpoint/2010/main" val="2895598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Keyword research tools</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IN"/>
              <a:t>Google </a:t>
            </a:r>
            <a:r>
              <a:rPr lang="en-IN" err="1"/>
              <a:t>AdWords</a:t>
            </a:r>
            <a:r>
              <a:rPr lang="en-IN"/>
              <a:t> Keyword Tool.</a:t>
            </a:r>
          </a:p>
          <a:p>
            <a:pPr marL="342900" indent="-342900">
              <a:buFont typeface="Arial" panose="020B0604020202020204" pitchFamily="34" charset="0"/>
              <a:buChar char="•"/>
            </a:pPr>
            <a:r>
              <a:rPr lang="en-IN"/>
              <a:t>Microsoft </a:t>
            </a:r>
            <a:r>
              <a:rPr lang="en-IN" err="1"/>
              <a:t>adCenter</a:t>
            </a:r>
            <a:r>
              <a:rPr lang="en-IN"/>
              <a:t> Labs</a:t>
            </a:r>
          </a:p>
          <a:p>
            <a:pPr marL="342900" indent="-342900">
              <a:buFont typeface="Arial" panose="020B0604020202020204" pitchFamily="34" charset="0"/>
              <a:buChar char="•"/>
            </a:pPr>
            <a:r>
              <a:rPr lang="en-IN"/>
              <a:t>Yahoo! keyword tools</a:t>
            </a:r>
          </a:p>
          <a:p>
            <a:r>
              <a:rPr lang="en-IN" b="0"/>
              <a:t>(Need to study in detail from book)</a:t>
            </a:r>
          </a:p>
          <a:p>
            <a:pPr marL="342900" indent="-342900">
              <a:buFont typeface="Arial" panose="020B0604020202020204" pitchFamily="34" charset="0"/>
              <a:buChar char="•"/>
            </a:pPr>
            <a:r>
              <a:rPr lang="en-IN"/>
              <a:t>Additional keyword research tools</a:t>
            </a:r>
          </a:p>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005064"/>
            <a:ext cx="6984776" cy="2330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422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5456"/>
            <a:ext cx="7787208" cy="1371600"/>
          </a:xfrm>
        </p:spPr>
        <p:txBody>
          <a:bodyPr/>
          <a:lstStyle/>
          <a:p>
            <a:r>
              <a:rPr lang="en-IN"/>
              <a:t>Understanding Sitemaps</a:t>
            </a:r>
          </a:p>
        </p:txBody>
      </p:sp>
      <p:sp>
        <p:nvSpPr>
          <p:cNvPr id="3" name="Content Placeholder 2"/>
          <p:cNvSpPr>
            <a:spLocks noGrp="1"/>
          </p:cNvSpPr>
          <p:nvPr>
            <p:ph idx="1"/>
          </p:nvPr>
        </p:nvSpPr>
        <p:spPr>
          <a:xfrm>
            <a:off x="457200" y="836712"/>
            <a:ext cx="8363272" cy="5184576"/>
          </a:xfrm>
        </p:spPr>
        <p:txBody>
          <a:bodyPr>
            <a:normAutofit fontScale="92500" lnSpcReduction="20000"/>
          </a:bodyPr>
          <a:lstStyle/>
          <a:p>
            <a:pPr marL="342900" indent="-342900">
              <a:buFont typeface="Arial" panose="020B0604020202020204" pitchFamily="34" charset="0"/>
              <a:buChar char="•"/>
            </a:pPr>
            <a:r>
              <a:rPr lang="en-IN" sz="2800"/>
              <a:t>XML Sitemaps</a:t>
            </a:r>
          </a:p>
          <a:p>
            <a:pPr marL="342900" indent="-342900">
              <a:buFont typeface="Arial" panose="020B0604020202020204" pitchFamily="34" charset="0"/>
              <a:buChar char="•"/>
            </a:pPr>
            <a:r>
              <a:rPr lang="en-IN" sz="2800" b="0"/>
              <a:t>XML Sitemaps are written only for web spiders</a:t>
            </a:r>
          </a:p>
          <a:p>
            <a:pPr marL="342900" indent="-342900">
              <a:buFont typeface="Arial" panose="020B0604020202020204" pitchFamily="34" charset="0"/>
              <a:buChar char="•"/>
            </a:pPr>
            <a:r>
              <a:rPr lang="en-IN" sz="2800" b="0"/>
              <a:t>They are collections of links with their respective (optional) attributes formatted according to the XML schema.</a:t>
            </a:r>
          </a:p>
          <a:p>
            <a:pPr marL="342900" indent="-342900">
              <a:buFont typeface="Arial" panose="020B0604020202020204" pitchFamily="34" charset="0"/>
              <a:buChar char="•"/>
            </a:pPr>
            <a:r>
              <a:rPr lang="en-IN" sz="2800"/>
              <a:t>XML Sitemap Format</a:t>
            </a:r>
          </a:p>
          <a:p>
            <a:pPr marL="342900" indent="-342900">
              <a:buFont typeface="Arial" panose="020B0604020202020204" pitchFamily="34" charset="0"/>
              <a:buChar char="•"/>
            </a:pPr>
            <a:r>
              <a:rPr lang="en-IN" sz="2800" b="0"/>
              <a:t>Each link in an XML Sitemap can have up to four attributes. </a:t>
            </a:r>
          </a:p>
          <a:p>
            <a:pPr marL="800100" lvl="1" indent="-342900"/>
            <a:r>
              <a:rPr lang="en-IN" sz="2800" b="0" err="1"/>
              <a:t>loc</a:t>
            </a:r>
            <a:endParaRPr lang="en-IN" sz="2800" b="0"/>
          </a:p>
          <a:p>
            <a:pPr marL="800100" lvl="1" indent="-342900"/>
            <a:r>
              <a:rPr lang="en-IN" sz="2800" b="0" err="1"/>
              <a:t>lastmod</a:t>
            </a:r>
            <a:r>
              <a:rPr lang="en-IN" sz="2800" b="0"/>
              <a:t>,</a:t>
            </a:r>
          </a:p>
          <a:p>
            <a:pPr marL="800100" lvl="1" indent="-342900"/>
            <a:r>
              <a:rPr lang="en-IN" sz="2800" b="0" err="1"/>
              <a:t>changefreq</a:t>
            </a:r>
            <a:r>
              <a:rPr lang="en-IN" sz="2800" b="0"/>
              <a:t>,</a:t>
            </a:r>
          </a:p>
          <a:p>
            <a:pPr marL="800100" lvl="1" indent="-342900"/>
            <a:r>
              <a:rPr lang="en-IN" sz="2800" b="0"/>
              <a:t>priority.</a:t>
            </a:r>
          </a:p>
          <a:p>
            <a:pPr marL="342900" indent="-342900">
              <a:buFont typeface="Arial" panose="020B0604020202020204" pitchFamily="34" charset="0"/>
              <a:buChar char="•"/>
            </a:pPr>
            <a:endParaRPr lang="en-IN" sz="2800" b="0"/>
          </a:p>
        </p:txBody>
      </p:sp>
    </p:spTree>
    <p:extLst>
      <p:ext uri="{BB962C8B-B14F-4D97-AF65-F5344CB8AC3E}">
        <p14:creationId xmlns:p14="http://schemas.microsoft.com/office/powerpoint/2010/main" val="415806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7464"/>
            <a:ext cx="7931224" cy="1371600"/>
          </a:xfrm>
        </p:spPr>
        <p:txBody>
          <a:bodyPr/>
          <a:lstStyle/>
          <a:p>
            <a:r>
              <a:rPr lang="en-IN"/>
              <a:t>Keyword research tools</a:t>
            </a:r>
          </a:p>
        </p:txBody>
      </p:sp>
      <p:sp>
        <p:nvSpPr>
          <p:cNvPr id="3" name="Content Placeholder 2"/>
          <p:cNvSpPr>
            <a:spLocks noGrp="1"/>
          </p:cNvSpPr>
          <p:nvPr>
            <p:ph idx="1"/>
          </p:nvPr>
        </p:nvSpPr>
        <p:spPr>
          <a:xfrm>
            <a:off x="457200" y="764704"/>
            <a:ext cx="7620000" cy="4373563"/>
          </a:xfrm>
        </p:spPr>
        <p:txBody>
          <a:bodyPr/>
          <a:lstStyle/>
          <a:p>
            <a:pPr marL="342900" indent="-342900">
              <a:buFont typeface="Arial" panose="020B0604020202020204" pitchFamily="34" charset="0"/>
              <a:buChar char="•"/>
            </a:pPr>
            <a:r>
              <a:rPr lang="en-IN"/>
              <a:t>Additional keyword research tools</a:t>
            </a:r>
          </a:p>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8496944"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4629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7464"/>
            <a:ext cx="7931224" cy="1371600"/>
          </a:xfrm>
        </p:spPr>
        <p:txBody>
          <a:bodyPr/>
          <a:lstStyle/>
          <a:p>
            <a:r>
              <a:rPr lang="en-IN"/>
              <a:t>Keyword research tools</a:t>
            </a:r>
          </a:p>
        </p:txBody>
      </p:sp>
      <p:sp>
        <p:nvSpPr>
          <p:cNvPr id="3" name="Content Placeholder 2"/>
          <p:cNvSpPr>
            <a:spLocks noGrp="1"/>
          </p:cNvSpPr>
          <p:nvPr>
            <p:ph idx="1"/>
          </p:nvPr>
        </p:nvSpPr>
        <p:spPr>
          <a:xfrm>
            <a:off x="457200" y="764704"/>
            <a:ext cx="7620000" cy="4373563"/>
          </a:xfrm>
        </p:spPr>
        <p:txBody>
          <a:bodyPr/>
          <a:lstStyle/>
          <a:p>
            <a:pPr marL="342900" indent="-342900">
              <a:buFont typeface="Arial" panose="020B0604020202020204" pitchFamily="34" charset="0"/>
              <a:buChar char="•"/>
            </a:pPr>
            <a:r>
              <a:rPr lang="en-IN"/>
              <a:t>Additional keyword research tools</a:t>
            </a:r>
          </a:p>
          <a:p>
            <a:endParaRPr lang="en-IN"/>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4974"/>
            <a:ext cx="8136904" cy="4388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7611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ctr"/>
            <a:r>
              <a:rPr lang="en-IN" sz="4400"/>
              <a:t>Link Building</a:t>
            </a:r>
          </a:p>
        </p:txBody>
      </p:sp>
    </p:spTree>
    <p:extLst>
      <p:ext uri="{BB962C8B-B14F-4D97-AF65-F5344CB8AC3E}">
        <p14:creationId xmlns:p14="http://schemas.microsoft.com/office/powerpoint/2010/main" val="4001939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5456"/>
            <a:ext cx="5791200" cy="1371600"/>
          </a:xfrm>
        </p:spPr>
        <p:txBody>
          <a:bodyPr/>
          <a:lstStyle/>
          <a:p>
            <a:r>
              <a:rPr lang="en-IN" b="1"/>
              <a:t>Link Building</a:t>
            </a:r>
            <a:endParaRPr lang="en-IN"/>
          </a:p>
        </p:txBody>
      </p:sp>
      <p:sp>
        <p:nvSpPr>
          <p:cNvPr id="3" name="Content Placeholder 2"/>
          <p:cNvSpPr>
            <a:spLocks noGrp="1"/>
          </p:cNvSpPr>
          <p:nvPr>
            <p:ph idx="1"/>
          </p:nvPr>
        </p:nvSpPr>
        <p:spPr>
          <a:xfrm>
            <a:off x="457200" y="764704"/>
            <a:ext cx="8686800" cy="4373563"/>
          </a:xfrm>
        </p:spPr>
        <p:txBody>
          <a:bodyPr>
            <a:noAutofit/>
          </a:bodyPr>
          <a:lstStyle/>
          <a:p>
            <a:pPr marL="342900" indent="-342900">
              <a:buFont typeface="Arial" panose="020B0604020202020204" pitchFamily="34" charset="0"/>
              <a:buChar char="•"/>
            </a:pPr>
            <a:r>
              <a:rPr lang="en-IN" sz="2400" b="0"/>
              <a:t>It helps increase your site’s public awareness while also helping you attain higher search engine rankings. </a:t>
            </a:r>
          </a:p>
          <a:p>
            <a:pPr marL="342900" indent="-342900">
              <a:buFont typeface="Arial" panose="020B0604020202020204" pitchFamily="34" charset="0"/>
              <a:buChar char="•"/>
            </a:pPr>
            <a:r>
              <a:rPr lang="en-IN" sz="2400" b="0"/>
              <a:t>The number of inbound links to your site is a measure of its popularity. </a:t>
            </a:r>
          </a:p>
          <a:p>
            <a:pPr marL="342900" indent="-342900">
              <a:buFont typeface="Arial" panose="020B0604020202020204" pitchFamily="34" charset="0"/>
              <a:buChar char="•"/>
            </a:pPr>
            <a:r>
              <a:rPr lang="en-IN" sz="2400" b="0"/>
              <a:t>Each backlink is a vote for your site. </a:t>
            </a:r>
          </a:p>
          <a:p>
            <a:pPr marL="342900" indent="-342900">
              <a:buFont typeface="Arial" panose="020B0604020202020204" pitchFamily="34" charset="0"/>
              <a:buChar char="•"/>
            </a:pPr>
            <a:r>
              <a:rPr lang="en-IN" sz="2400" b="0"/>
              <a:t>All votes count, but search engines do not view them in the same way. </a:t>
            </a:r>
          </a:p>
          <a:p>
            <a:pPr marL="342900" indent="-342900">
              <a:buFont typeface="Arial" panose="020B0604020202020204" pitchFamily="34" charset="0"/>
              <a:buChar char="•"/>
            </a:pPr>
            <a:r>
              <a:rPr lang="en-IN" sz="2400" b="0"/>
              <a:t>Focus your efforts on links that will bring in the most value to your site.</a:t>
            </a:r>
          </a:p>
          <a:p>
            <a:pPr marL="342900" indent="-342900">
              <a:buFont typeface="Arial" panose="020B0604020202020204" pitchFamily="34" charset="0"/>
              <a:buChar char="•"/>
            </a:pPr>
            <a:r>
              <a:rPr lang="en-IN" sz="2400" b="0"/>
              <a:t>The most effective way to build great links is to build great content. </a:t>
            </a:r>
          </a:p>
          <a:p>
            <a:pPr marL="342900" indent="-342900">
              <a:buFont typeface="Arial" panose="020B0604020202020204" pitchFamily="34" charset="0"/>
              <a:buChar char="•"/>
            </a:pPr>
            <a:r>
              <a:rPr lang="en-IN" sz="2400" b="0"/>
              <a:t>Creating open source software, a free service, a browser plug-in, interesting content, a web comic, or any other value-add feature will work.</a:t>
            </a:r>
          </a:p>
        </p:txBody>
      </p:sp>
    </p:spTree>
    <p:extLst>
      <p:ext uri="{BB962C8B-B14F-4D97-AF65-F5344CB8AC3E}">
        <p14:creationId xmlns:p14="http://schemas.microsoft.com/office/powerpoint/2010/main" val="3033881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5456"/>
            <a:ext cx="5791200" cy="1371600"/>
          </a:xfrm>
        </p:spPr>
        <p:txBody>
          <a:bodyPr/>
          <a:lstStyle/>
          <a:p>
            <a:r>
              <a:rPr lang="en-IN" b="1"/>
              <a:t>Link Building</a:t>
            </a:r>
            <a:endParaRPr lang="en-IN"/>
          </a:p>
        </p:txBody>
      </p:sp>
      <p:sp>
        <p:nvSpPr>
          <p:cNvPr id="3" name="Content Placeholder 2"/>
          <p:cNvSpPr>
            <a:spLocks noGrp="1"/>
          </p:cNvSpPr>
          <p:nvPr>
            <p:ph idx="1"/>
          </p:nvPr>
        </p:nvSpPr>
        <p:spPr>
          <a:xfrm>
            <a:off x="457200" y="764704"/>
            <a:ext cx="8686800" cy="4373563"/>
          </a:xfrm>
        </p:spPr>
        <p:txBody>
          <a:bodyPr>
            <a:noAutofit/>
          </a:bodyPr>
          <a:lstStyle/>
          <a:p>
            <a:pPr marL="342900" indent="-342900">
              <a:buFont typeface="Arial" panose="020B0604020202020204" pitchFamily="34" charset="0"/>
              <a:buChar char="•"/>
            </a:pPr>
            <a:r>
              <a:rPr lang="en-IN" sz="3600" b="0"/>
              <a:t>Internal link-building activities include the creation of link bait. </a:t>
            </a:r>
          </a:p>
          <a:p>
            <a:r>
              <a:rPr lang="en-IN" sz="3600" b="0"/>
              <a:t>   Ex: website widget</a:t>
            </a:r>
          </a:p>
          <a:p>
            <a:pPr marL="342900" indent="-342900">
              <a:buFont typeface="Arial" panose="020B0604020202020204" pitchFamily="34" charset="0"/>
              <a:buChar char="•"/>
            </a:pPr>
            <a:r>
              <a:rPr lang="en-IN" sz="3600" b="0"/>
              <a:t> use the social bookmarking </a:t>
            </a:r>
          </a:p>
          <a:p>
            <a:pPr marL="342900" indent="-342900">
              <a:buFont typeface="Arial" panose="020B0604020202020204" pitchFamily="34" charset="0"/>
              <a:buChar char="•"/>
            </a:pPr>
            <a:r>
              <a:rPr lang="en-IN" sz="3600" b="0"/>
              <a:t>Using website syndication</a:t>
            </a:r>
          </a:p>
        </p:txBody>
      </p:sp>
    </p:spTree>
    <p:extLst>
      <p:ext uri="{BB962C8B-B14F-4D97-AF65-F5344CB8AC3E}">
        <p14:creationId xmlns:p14="http://schemas.microsoft.com/office/powerpoint/2010/main" val="2360846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75456"/>
            <a:ext cx="9515400" cy="1371600"/>
          </a:xfrm>
        </p:spPr>
        <p:txBody>
          <a:bodyPr/>
          <a:lstStyle/>
          <a:p>
            <a:r>
              <a:rPr lang="en-IN"/>
              <a:t> Precursors to Link Building</a:t>
            </a:r>
          </a:p>
        </p:txBody>
      </p:sp>
      <p:sp>
        <p:nvSpPr>
          <p:cNvPr id="3" name="Content Placeholder 2"/>
          <p:cNvSpPr>
            <a:spLocks noGrp="1"/>
          </p:cNvSpPr>
          <p:nvPr>
            <p:ph idx="1"/>
          </p:nvPr>
        </p:nvSpPr>
        <p:spPr>
          <a:xfrm>
            <a:off x="457200" y="1215677"/>
            <a:ext cx="7620000" cy="4373563"/>
          </a:xfrm>
        </p:spPr>
        <p:txBody>
          <a:bodyPr>
            <a:noAutofit/>
          </a:bodyPr>
          <a:lstStyle/>
          <a:p>
            <a:r>
              <a:rPr lang="en-IN" sz="2400"/>
              <a:t>Start Building Your Reputation Early</a:t>
            </a:r>
          </a:p>
          <a:p>
            <a:pPr marL="342900" indent="-342900">
              <a:buFont typeface="Arial" panose="020B0604020202020204" pitchFamily="34" charset="0"/>
              <a:buChar char="•"/>
            </a:pPr>
            <a:r>
              <a:rPr lang="en-IN" sz="2400" b="0"/>
              <a:t>stay in touch with your contacts through blog , social media etc. </a:t>
            </a:r>
          </a:p>
          <a:p>
            <a:pPr marL="342900" indent="-342900">
              <a:buFont typeface="Arial" panose="020B0604020202020204" pitchFamily="34" charset="0"/>
              <a:buChar char="•"/>
            </a:pPr>
            <a:r>
              <a:rPr lang="en-IN" sz="2400" b="0"/>
              <a:t>When you are ready, let them know what you are working on and ask them to help promote your new site by adding links on their sites.</a:t>
            </a:r>
          </a:p>
          <a:p>
            <a:r>
              <a:rPr lang="en-IN" sz="2400"/>
              <a:t>Assess Your Current Situation</a:t>
            </a:r>
            <a:endParaRPr lang="en-IN" sz="2400" b="0"/>
          </a:p>
          <a:p>
            <a:pPr marL="342900" indent="-342900">
              <a:buFont typeface="Arial" panose="020B0604020202020204" pitchFamily="34" charset="0"/>
              <a:buChar char="•"/>
            </a:pPr>
            <a:r>
              <a:rPr lang="en-IN" sz="2400" b="0"/>
              <a:t>If you are just starting with a new website, assessing your current situation should be fairly straightforward. </a:t>
            </a:r>
          </a:p>
          <a:p>
            <a:pPr marL="342900" indent="-342900">
              <a:buFont typeface="Arial" panose="020B0604020202020204" pitchFamily="34" charset="0"/>
              <a:buChar char="•"/>
            </a:pPr>
            <a:r>
              <a:rPr lang="en-IN" sz="2400" b="0"/>
              <a:t>If your site is not live yet, you may still have some links pointing to it. </a:t>
            </a:r>
            <a:endParaRPr lang="en-IN" sz="2400"/>
          </a:p>
        </p:txBody>
      </p:sp>
    </p:spTree>
    <p:extLst>
      <p:ext uri="{BB962C8B-B14F-4D97-AF65-F5344CB8AC3E}">
        <p14:creationId xmlns:p14="http://schemas.microsoft.com/office/powerpoint/2010/main" val="3768831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75456"/>
            <a:ext cx="9515400" cy="1371600"/>
          </a:xfrm>
        </p:spPr>
        <p:txBody>
          <a:bodyPr/>
          <a:lstStyle/>
          <a:p>
            <a:r>
              <a:rPr lang="en-IN"/>
              <a:t> Precursors to Link Building</a:t>
            </a:r>
          </a:p>
        </p:txBody>
      </p:sp>
      <p:sp>
        <p:nvSpPr>
          <p:cNvPr id="3" name="Content Placeholder 2"/>
          <p:cNvSpPr>
            <a:spLocks noGrp="1"/>
          </p:cNvSpPr>
          <p:nvPr>
            <p:ph idx="1"/>
          </p:nvPr>
        </p:nvSpPr>
        <p:spPr>
          <a:xfrm>
            <a:off x="395536" y="836712"/>
            <a:ext cx="8496944" cy="4373563"/>
          </a:xfrm>
        </p:spPr>
        <p:txBody>
          <a:bodyPr>
            <a:noAutofit/>
          </a:bodyPr>
          <a:lstStyle/>
          <a:p>
            <a:r>
              <a:rPr lang="en-IN" sz="2400"/>
              <a:t>Assess Your Current Situation</a:t>
            </a:r>
            <a:endParaRPr lang="en-IN" sz="2400" b="0"/>
          </a:p>
          <a:p>
            <a:pPr marL="342900" indent="-342900">
              <a:buFont typeface="Arial" panose="020B0604020202020204" pitchFamily="34" charset="0"/>
              <a:buChar char="•"/>
            </a:pPr>
            <a:r>
              <a:rPr lang="en-IN" sz="2400" b="0"/>
              <a:t>If you are working with an existing site, it is important to evaluate the current state of your inbound links using any tool like Google Analytics, Google Webmaster tools </a:t>
            </a:r>
            <a:r>
              <a:rPr lang="en-IN" sz="2400" b="0" err="1"/>
              <a:t>etc</a:t>
            </a:r>
            <a:endParaRPr lang="en-IN" sz="2400" b="0"/>
          </a:p>
          <a:p>
            <a:pPr marL="342900" indent="-342900">
              <a:buFont typeface="Arial" panose="020B0604020202020204" pitchFamily="34" charset="0"/>
              <a:buChar char="•"/>
            </a:pPr>
            <a:r>
              <a:rPr lang="en-IN" sz="2400" b="0"/>
              <a:t>Aggregate this information in a list so that you can get a baseline before starting your new link-building campaign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3429000"/>
            <a:ext cx="9082636" cy="34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5643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2C17-0526-BF59-1129-7DA25A6FD1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53672B-3C09-4838-D5A7-9A459256422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4512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6504-EBFF-C51A-F318-E48E301ABA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522820-32E9-35EA-921B-5138A5C368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78813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626D-50FF-7701-5D7D-382B12F8C9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46DB01-6351-2E48-D8DE-D924E84B97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6025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5456"/>
            <a:ext cx="7787208" cy="1371600"/>
          </a:xfrm>
        </p:spPr>
        <p:txBody>
          <a:bodyPr/>
          <a:lstStyle/>
          <a:p>
            <a:r>
              <a:rPr lang="en-IN"/>
              <a:t>Understanding Sitemaps</a:t>
            </a:r>
          </a:p>
        </p:txBody>
      </p:sp>
      <p:sp>
        <p:nvSpPr>
          <p:cNvPr id="3" name="Content Placeholder 2"/>
          <p:cNvSpPr>
            <a:spLocks noGrp="1"/>
          </p:cNvSpPr>
          <p:nvPr>
            <p:ph idx="1"/>
          </p:nvPr>
        </p:nvSpPr>
        <p:spPr>
          <a:xfrm>
            <a:off x="457200" y="836712"/>
            <a:ext cx="8363272" cy="5184576"/>
          </a:xfrm>
        </p:spPr>
        <p:txBody>
          <a:bodyPr>
            <a:normAutofit/>
          </a:bodyPr>
          <a:lstStyle/>
          <a:p>
            <a:pPr marL="342900" indent="-342900">
              <a:buFont typeface="Arial" panose="020B0604020202020204" pitchFamily="34" charset="0"/>
              <a:buChar char="•"/>
            </a:pPr>
            <a:r>
              <a:rPr lang="en-IN" sz="2800"/>
              <a:t>XML Sitemap Format</a:t>
            </a:r>
          </a:p>
          <a:p>
            <a:endParaRPr lang="en-IN" sz="2800" b="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00809"/>
            <a:ext cx="8136904" cy="2123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077072"/>
            <a:ext cx="6696744"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5085184"/>
            <a:ext cx="6840760" cy="1772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68486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75456"/>
            <a:ext cx="9515400" cy="1371600"/>
          </a:xfrm>
        </p:spPr>
        <p:txBody>
          <a:bodyPr/>
          <a:lstStyle/>
          <a:p>
            <a:r>
              <a:rPr lang="en-IN"/>
              <a:t> Precursors to Link Building</a:t>
            </a:r>
          </a:p>
        </p:txBody>
      </p:sp>
      <p:sp>
        <p:nvSpPr>
          <p:cNvPr id="3" name="Content Placeholder 2"/>
          <p:cNvSpPr>
            <a:spLocks noGrp="1"/>
          </p:cNvSpPr>
          <p:nvPr>
            <p:ph idx="1"/>
          </p:nvPr>
        </p:nvSpPr>
        <p:spPr>
          <a:xfrm>
            <a:off x="395536" y="836712"/>
            <a:ext cx="8496944" cy="4373563"/>
          </a:xfrm>
        </p:spPr>
        <p:txBody>
          <a:bodyPr>
            <a:noAutofit/>
          </a:bodyPr>
          <a:lstStyle/>
          <a:p>
            <a:r>
              <a:rPr lang="en-IN" sz="2400"/>
              <a:t>Emulate Your Competitors</a:t>
            </a:r>
          </a:p>
          <a:p>
            <a:pPr marL="342900" indent="-342900">
              <a:buFont typeface="Arial" panose="020B0604020202020204" pitchFamily="34" charset="0"/>
              <a:buChar char="•"/>
            </a:pPr>
            <a:r>
              <a:rPr lang="en-IN" sz="2400" b="0"/>
              <a:t>Assess the inbound links your competition uses. </a:t>
            </a:r>
          </a:p>
          <a:p>
            <a:pPr marL="342900" indent="-342900">
              <a:buFont typeface="Arial" panose="020B0604020202020204" pitchFamily="34" charset="0"/>
              <a:buChar char="•"/>
            </a:pPr>
            <a:r>
              <a:rPr lang="en-IN" sz="2400" b="0"/>
              <a:t>Try to figure out their relative worth. </a:t>
            </a:r>
          </a:p>
          <a:p>
            <a:pPr marL="342900" indent="-342900">
              <a:buFont typeface="Arial" panose="020B0604020202020204" pitchFamily="34" charset="0"/>
              <a:buChar char="•"/>
            </a:pPr>
            <a:r>
              <a:rPr lang="en-IN" sz="2400" b="0"/>
              <a:t>Find out how many pages are linking to the page containing the inbound competitor link. </a:t>
            </a:r>
          </a:p>
          <a:p>
            <a:pPr marL="342900" indent="-342900">
              <a:buFont typeface="Arial" panose="020B0604020202020204" pitchFamily="34" charset="0"/>
              <a:buChar char="•"/>
            </a:pPr>
            <a:r>
              <a:rPr lang="en-IN" sz="2400" b="0"/>
              <a:t>Look at the overall site popularity, age, inbound links, estimated </a:t>
            </a:r>
            <a:r>
              <a:rPr lang="en-IN" sz="2400" b="0" err="1"/>
              <a:t>traffic,and</a:t>
            </a:r>
            <a:r>
              <a:rPr lang="en-IN" sz="2400" b="0"/>
              <a:t> so forth.</a:t>
            </a:r>
          </a:p>
          <a:p>
            <a:pPr marL="342900" indent="-342900">
              <a:buFont typeface="Arial" panose="020B0604020202020204" pitchFamily="34" charset="0"/>
              <a:buChar char="•"/>
            </a:pPr>
            <a:r>
              <a:rPr lang="en-IN" sz="2400" b="0"/>
              <a:t>Find sites that are better, and get your inbound links placed on those sites.</a:t>
            </a:r>
          </a:p>
          <a:p>
            <a:pPr marL="342900" indent="-342900">
              <a:buFont typeface="Arial" panose="020B0604020202020204" pitchFamily="34" charset="0"/>
              <a:buChar char="•"/>
            </a:pPr>
            <a:r>
              <a:rPr lang="en-IN" sz="2400" b="0"/>
              <a:t>use an aggregate of methodologies found on several high ranking sites.</a:t>
            </a:r>
          </a:p>
        </p:txBody>
      </p:sp>
    </p:spTree>
    <p:extLst>
      <p:ext uri="{BB962C8B-B14F-4D97-AF65-F5344CB8AC3E}">
        <p14:creationId xmlns:p14="http://schemas.microsoft.com/office/powerpoint/2010/main" val="349133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75456"/>
            <a:ext cx="9515400" cy="1371600"/>
          </a:xfrm>
        </p:spPr>
        <p:txBody>
          <a:bodyPr/>
          <a:lstStyle/>
          <a:p>
            <a:r>
              <a:rPr lang="en-IN"/>
              <a:t> Precursors to Link Building</a:t>
            </a:r>
          </a:p>
        </p:txBody>
      </p:sp>
      <p:sp>
        <p:nvSpPr>
          <p:cNvPr id="3" name="Content Placeholder 2"/>
          <p:cNvSpPr>
            <a:spLocks noGrp="1"/>
          </p:cNvSpPr>
          <p:nvPr>
            <p:ph idx="1"/>
          </p:nvPr>
        </p:nvSpPr>
        <p:spPr>
          <a:xfrm>
            <a:off x="395536" y="836712"/>
            <a:ext cx="8496944" cy="4373563"/>
          </a:xfrm>
        </p:spPr>
        <p:txBody>
          <a:bodyPr>
            <a:noAutofit/>
          </a:bodyPr>
          <a:lstStyle/>
          <a:p>
            <a:r>
              <a:rPr lang="en-IN" sz="2400"/>
              <a:t>Emulate Your Competitors</a:t>
            </a:r>
          </a:p>
          <a:p>
            <a:pPr marL="342900" indent="-342900">
              <a:buFont typeface="Arial" panose="020B0604020202020204" pitchFamily="34" charset="0"/>
              <a:buChar char="•"/>
            </a:pPr>
            <a:r>
              <a:rPr lang="en-IN" sz="2400" b="0"/>
              <a:t>After examining your competition and </a:t>
            </a:r>
            <a:r>
              <a:rPr lang="en-IN" sz="2400" b="0" err="1"/>
              <a:t>analyzing</a:t>
            </a:r>
            <a:r>
              <a:rPr lang="en-IN" sz="2400" b="0"/>
              <a:t> your current state, you are ready to formulate some link-building goals. Shoot for the stars, but be realistic. </a:t>
            </a:r>
          </a:p>
          <a:p>
            <a:pPr marL="342900" indent="-342900">
              <a:buFont typeface="Arial" panose="020B0604020202020204" pitchFamily="34" charset="0"/>
              <a:buChar char="•"/>
            </a:pPr>
            <a:r>
              <a:rPr lang="en-IN" sz="2400" b="0"/>
              <a:t>Optimize your time by going after links that will provide most of the benefits. </a:t>
            </a:r>
          </a:p>
          <a:p>
            <a:pPr marL="342900" indent="-342900">
              <a:buFont typeface="Arial" panose="020B0604020202020204" pitchFamily="34" charset="0"/>
              <a:buChar char="•"/>
            </a:pPr>
            <a:r>
              <a:rPr lang="en-IN" sz="2400" b="0"/>
              <a:t>Go after </a:t>
            </a:r>
            <a:r>
              <a:rPr lang="en-IN" sz="2400" b="0" err="1"/>
              <a:t>reputable,authoritative</a:t>
            </a:r>
            <a:r>
              <a:rPr lang="en-IN" sz="2400" b="0"/>
              <a:t>, and noncompeting sites that are related to your site.</a:t>
            </a:r>
          </a:p>
        </p:txBody>
      </p:sp>
    </p:spTree>
    <p:extLst>
      <p:ext uri="{BB962C8B-B14F-4D97-AF65-F5344CB8AC3E}">
        <p14:creationId xmlns:p14="http://schemas.microsoft.com/office/powerpoint/2010/main" val="1636248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2039-BCB1-B1C2-744B-1285730950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913B75-D9EF-C038-BE0A-F6D212E861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7318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75456"/>
            <a:ext cx="9515400" cy="1371600"/>
          </a:xfrm>
        </p:spPr>
        <p:txBody>
          <a:bodyPr/>
          <a:lstStyle/>
          <a:p>
            <a:r>
              <a:rPr lang="en-IN"/>
              <a:t> Precursors to Link Building</a:t>
            </a:r>
          </a:p>
        </p:txBody>
      </p:sp>
      <p:sp>
        <p:nvSpPr>
          <p:cNvPr id="3" name="Content Placeholder 2"/>
          <p:cNvSpPr>
            <a:spLocks noGrp="1"/>
          </p:cNvSpPr>
          <p:nvPr>
            <p:ph idx="1"/>
          </p:nvPr>
        </p:nvSpPr>
        <p:spPr>
          <a:xfrm>
            <a:off x="395536" y="836712"/>
            <a:ext cx="8496944" cy="4373563"/>
          </a:xfrm>
        </p:spPr>
        <p:txBody>
          <a:bodyPr>
            <a:noAutofit/>
          </a:bodyPr>
          <a:lstStyle/>
          <a:p>
            <a:r>
              <a:rPr lang="en-IN" sz="2400"/>
              <a:t>Natural Link Acquisition</a:t>
            </a:r>
          </a:p>
          <a:p>
            <a:pPr marL="342900" indent="-342900">
              <a:spcBef>
                <a:spcPts val="0"/>
              </a:spcBef>
              <a:buFont typeface="Arial" panose="020B0604020202020204" pitchFamily="34" charset="0"/>
              <a:buChar char="•"/>
            </a:pPr>
            <a:r>
              <a:rPr lang="en-IN" sz="2400" b="0"/>
              <a:t>This is something any site owner should desire: having a site that is so infectious that it becomes the buzz.</a:t>
            </a:r>
          </a:p>
          <a:p>
            <a:pPr>
              <a:spcBef>
                <a:spcPts val="0"/>
              </a:spcBef>
            </a:pPr>
            <a:r>
              <a:rPr lang="en-IN" sz="2400"/>
              <a:t>Link Sources and Link Quality</a:t>
            </a:r>
          </a:p>
          <a:p>
            <a:pPr marL="342900" indent="-342900">
              <a:spcBef>
                <a:spcPts val="0"/>
              </a:spcBef>
              <a:buFont typeface="Arial" panose="020B0604020202020204" pitchFamily="34" charset="0"/>
              <a:buChar char="•"/>
            </a:pPr>
            <a:r>
              <a:rPr lang="en-IN" sz="2400" b="0"/>
              <a:t>You need to ensure that your link-building campaigns are targeting many different sites to make your inbound links look more natural.</a:t>
            </a:r>
          </a:p>
          <a:p>
            <a:pPr marL="342900" indent="-342900">
              <a:buFont typeface="Arial" panose="020B0604020202020204" pitchFamily="34" charset="0"/>
              <a:buChar char="•"/>
            </a:pPr>
            <a:r>
              <a:rPr lang="en-IN" sz="2400" b="0"/>
              <a:t>High-quality inbound links originate from topically similar pages. </a:t>
            </a:r>
          </a:p>
          <a:p>
            <a:pPr marL="342900" indent="-342900">
              <a:buFont typeface="Arial" panose="020B0604020202020204" pitchFamily="34" charset="0"/>
              <a:buChar char="•"/>
            </a:pPr>
            <a:r>
              <a:rPr lang="en-IN" sz="2400" b="0"/>
              <a:t>The best inbound links appear on pages that rank well for your targeted keywords. </a:t>
            </a:r>
          </a:p>
          <a:p>
            <a:pPr marL="342900" indent="-342900">
              <a:buFont typeface="Arial" panose="020B0604020202020204" pitchFamily="34" charset="0"/>
              <a:buChar char="•"/>
            </a:pPr>
            <a:r>
              <a:rPr lang="en-IN" sz="2400" b="0"/>
              <a:t>High-quality links also appear on pages with few or no ads or other links.</a:t>
            </a:r>
          </a:p>
        </p:txBody>
      </p:sp>
    </p:spTree>
    <p:extLst>
      <p:ext uri="{BB962C8B-B14F-4D97-AF65-F5344CB8AC3E}">
        <p14:creationId xmlns:p14="http://schemas.microsoft.com/office/powerpoint/2010/main" val="36042190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1440"/>
            <a:ext cx="7499176" cy="1371600"/>
          </a:xfrm>
        </p:spPr>
        <p:txBody>
          <a:bodyPr>
            <a:normAutofit/>
          </a:bodyPr>
          <a:lstStyle/>
          <a:p>
            <a:r>
              <a:rPr lang="en-IN" b="1"/>
              <a:t>Types of Link Building</a:t>
            </a:r>
            <a:endParaRPr lang="en-IN"/>
          </a:p>
        </p:txBody>
      </p:sp>
      <p:sp>
        <p:nvSpPr>
          <p:cNvPr id="3" name="Content Placeholder 2"/>
          <p:cNvSpPr>
            <a:spLocks noGrp="1"/>
          </p:cNvSpPr>
          <p:nvPr>
            <p:ph idx="1"/>
          </p:nvPr>
        </p:nvSpPr>
        <p:spPr>
          <a:xfrm>
            <a:off x="457200" y="1124744"/>
            <a:ext cx="8686800" cy="5733256"/>
          </a:xfrm>
        </p:spPr>
        <p:txBody>
          <a:bodyPr>
            <a:normAutofit lnSpcReduction="10000"/>
          </a:bodyPr>
          <a:lstStyle/>
          <a:p>
            <a:pPr marL="342900" indent="-342900">
              <a:buFont typeface="Arial" panose="020B0604020202020204" pitchFamily="34" charset="0"/>
              <a:buChar char="•"/>
            </a:pPr>
            <a:r>
              <a:rPr lang="en-IN" sz="2400"/>
              <a:t>Using Content to Attract Links</a:t>
            </a:r>
          </a:p>
          <a:p>
            <a:pPr marL="342900" indent="-342900">
              <a:buFont typeface="Arial" panose="020B0604020202020204" pitchFamily="34" charset="0"/>
              <a:buChar char="•"/>
            </a:pPr>
            <a:r>
              <a:rPr lang="en-IN" sz="2400"/>
              <a:t>Marketing Content for Link Acquisition</a:t>
            </a:r>
          </a:p>
          <a:p>
            <a:pPr marL="800100" lvl="1" indent="-342900">
              <a:buClrTx/>
              <a:buFont typeface="Courier New" panose="02070309020205020404" pitchFamily="49" charset="0"/>
              <a:buChar char="o"/>
            </a:pPr>
            <a:r>
              <a:rPr lang="en-IN" sz="2400"/>
              <a:t>Content syndication: Guest posting</a:t>
            </a:r>
          </a:p>
          <a:p>
            <a:pPr marL="800100" lvl="1" indent="-342900">
              <a:buClrTx/>
              <a:buFont typeface="Courier New" panose="02070309020205020404" pitchFamily="49" charset="0"/>
              <a:buChar char="o"/>
            </a:pPr>
            <a:r>
              <a:rPr lang="en-IN" sz="2400" i="1"/>
              <a:t>Social news and social sharing sites</a:t>
            </a:r>
          </a:p>
          <a:p>
            <a:pPr marL="800100" lvl="1" indent="-342900">
              <a:buClrTx/>
              <a:buFont typeface="Courier New" panose="02070309020205020404" pitchFamily="49" charset="0"/>
              <a:buChar char="o"/>
            </a:pPr>
            <a:r>
              <a:rPr lang="en-IN" sz="2400" i="1"/>
              <a:t>Social media</a:t>
            </a:r>
          </a:p>
          <a:p>
            <a:pPr marL="800100" lvl="1" indent="-342900">
              <a:spcAft>
                <a:spcPts val="600"/>
              </a:spcAft>
              <a:buClrTx/>
              <a:buFont typeface="Courier New" panose="02070309020205020404" pitchFamily="49" charset="0"/>
              <a:buChar char="o"/>
            </a:pPr>
            <a:r>
              <a:rPr lang="en-IN" sz="2400" i="1"/>
              <a:t>Spreading content via blogs</a:t>
            </a:r>
            <a:endParaRPr lang="en-IN" sz="2400"/>
          </a:p>
          <a:p>
            <a:pPr marL="342900" indent="-342900">
              <a:spcBef>
                <a:spcPts val="600"/>
              </a:spcBef>
              <a:buFont typeface="Arial" panose="020B0604020202020204" pitchFamily="34" charset="0"/>
              <a:buChar char="•"/>
            </a:pPr>
            <a:r>
              <a:rPr lang="en-IN" sz="2400"/>
              <a:t>Directory</a:t>
            </a:r>
          </a:p>
          <a:p>
            <a:pPr lvl="1">
              <a:buClrTx/>
              <a:buFont typeface="Courier New" panose="02070309020205020404" pitchFamily="49" charset="0"/>
              <a:buChar char="o"/>
            </a:pPr>
            <a:r>
              <a:rPr lang="en-IN" sz="2400"/>
              <a:t>The key to success in link building via directories is to identify the high-quality ones and stay away from the poor-quality ones.</a:t>
            </a:r>
          </a:p>
          <a:p>
            <a:pPr lvl="1">
              <a:buClrTx/>
              <a:buFont typeface="Courier New" panose="02070309020205020404" pitchFamily="49" charset="0"/>
              <a:buChar char="o"/>
            </a:pPr>
            <a:r>
              <a:rPr lang="en-IN" sz="2400"/>
              <a:t> Types of directories:</a:t>
            </a:r>
          </a:p>
          <a:p>
            <a:pPr lvl="2">
              <a:buClrTx/>
              <a:buFont typeface="Courier New" panose="02070309020205020404" pitchFamily="49" charset="0"/>
              <a:buChar char="o"/>
            </a:pPr>
            <a:r>
              <a:rPr lang="en-IN" i="1"/>
              <a:t>Directories that provide sustainable links</a:t>
            </a:r>
            <a:endParaRPr lang="en-IN" sz="2400"/>
          </a:p>
          <a:p>
            <a:pPr lvl="2">
              <a:buClrTx/>
              <a:buFont typeface="Courier New" panose="02070309020205020404" pitchFamily="49" charset="0"/>
              <a:buChar char="o"/>
            </a:pPr>
            <a:r>
              <a:rPr lang="en-IN" i="1"/>
              <a:t>Directories that pass link juice that may not be sustainable</a:t>
            </a:r>
          </a:p>
          <a:p>
            <a:pPr lvl="2">
              <a:buClrTx/>
              <a:buFont typeface="Courier New" panose="02070309020205020404" pitchFamily="49" charset="0"/>
              <a:buChar char="o"/>
            </a:pPr>
            <a:r>
              <a:rPr lang="en-IN" i="1"/>
              <a:t>Directories that do not pass link juice</a:t>
            </a:r>
          </a:p>
        </p:txBody>
      </p:sp>
    </p:spTree>
    <p:extLst>
      <p:ext uri="{BB962C8B-B14F-4D97-AF65-F5344CB8AC3E}">
        <p14:creationId xmlns:p14="http://schemas.microsoft.com/office/powerpoint/2010/main" val="2519832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1440"/>
            <a:ext cx="7499176" cy="1371600"/>
          </a:xfrm>
        </p:spPr>
        <p:txBody>
          <a:bodyPr>
            <a:normAutofit/>
          </a:bodyPr>
          <a:lstStyle/>
          <a:p>
            <a:r>
              <a:rPr lang="en-IN" b="1"/>
              <a:t>Types of Link Building</a:t>
            </a:r>
            <a:endParaRPr lang="en-IN"/>
          </a:p>
        </p:txBody>
      </p:sp>
      <p:sp>
        <p:nvSpPr>
          <p:cNvPr id="3" name="Content Placeholder 2"/>
          <p:cNvSpPr>
            <a:spLocks noGrp="1"/>
          </p:cNvSpPr>
          <p:nvPr>
            <p:ph idx="1"/>
          </p:nvPr>
        </p:nvSpPr>
        <p:spPr>
          <a:xfrm>
            <a:off x="457200" y="1124744"/>
            <a:ext cx="8686800" cy="5733256"/>
          </a:xfrm>
        </p:spPr>
        <p:txBody>
          <a:bodyPr>
            <a:normAutofit/>
          </a:bodyPr>
          <a:lstStyle/>
          <a:p>
            <a:pPr marL="342900" indent="-342900">
              <a:buFont typeface="Arial" panose="020B0604020202020204" pitchFamily="34" charset="0"/>
              <a:buChar char="•"/>
            </a:pPr>
            <a:r>
              <a:rPr lang="en-IN" sz="2400"/>
              <a:t>Incentive-Based Link Requests</a:t>
            </a:r>
          </a:p>
          <a:p>
            <a:pPr marL="800100" lvl="1" indent="-342900">
              <a:buClrTx/>
              <a:buFont typeface="Courier New" panose="02070309020205020404" pitchFamily="49" charset="0"/>
              <a:buChar char="o"/>
            </a:pPr>
            <a:r>
              <a:rPr lang="en-IN" sz="2400"/>
              <a:t>use an incentive as part of the process of requesting a link</a:t>
            </a:r>
          </a:p>
          <a:p>
            <a:pPr marL="800100" lvl="1" indent="-342900">
              <a:buClrTx/>
              <a:buFont typeface="Courier New" panose="02070309020205020404" pitchFamily="49" charset="0"/>
              <a:buChar char="o"/>
            </a:pPr>
            <a:r>
              <a:rPr lang="en-IN" sz="2400"/>
              <a:t>Content syndication</a:t>
            </a:r>
          </a:p>
          <a:p>
            <a:pPr marL="800100" lvl="1" indent="-342900">
              <a:buClrTx/>
              <a:buFont typeface="Courier New" panose="02070309020205020404" pitchFamily="49" charset="0"/>
              <a:buChar char="o"/>
            </a:pPr>
            <a:r>
              <a:rPr lang="en-IN" sz="2400"/>
              <a:t>Widgets</a:t>
            </a:r>
          </a:p>
          <a:p>
            <a:pPr lvl="1" indent="0">
              <a:buClrTx/>
              <a:buNone/>
            </a:pPr>
            <a:endParaRPr lang="en-IN" sz="2400"/>
          </a:p>
        </p:txBody>
      </p:sp>
    </p:spTree>
    <p:extLst>
      <p:ext uri="{BB962C8B-B14F-4D97-AF65-F5344CB8AC3E}">
        <p14:creationId xmlns:p14="http://schemas.microsoft.com/office/powerpoint/2010/main" val="2372160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1440"/>
            <a:ext cx="7499176" cy="1371600"/>
          </a:xfrm>
        </p:spPr>
        <p:txBody>
          <a:bodyPr>
            <a:normAutofit/>
          </a:bodyPr>
          <a:lstStyle/>
          <a:p>
            <a:r>
              <a:rPr lang="en-IN" b="1"/>
              <a:t>Types of Link Building</a:t>
            </a:r>
            <a:endParaRPr lang="en-IN"/>
          </a:p>
        </p:txBody>
      </p:sp>
      <p:sp>
        <p:nvSpPr>
          <p:cNvPr id="3" name="Content Placeholder 2"/>
          <p:cNvSpPr>
            <a:spLocks noGrp="1"/>
          </p:cNvSpPr>
          <p:nvPr>
            <p:ph idx="1"/>
          </p:nvPr>
        </p:nvSpPr>
        <p:spPr>
          <a:xfrm>
            <a:off x="457200" y="980728"/>
            <a:ext cx="8686800" cy="5733256"/>
          </a:xfrm>
        </p:spPr>
        <p:txBody>
          <a:bodyPr>
            <a:normAutofit/>
          </a:bodyPr>
          <a:lstStyle/>
          <a:p>
            <a:pPr marL="342900" indent="-342900">
              <a:buFont typeface="Arial" panose="020B0604020202020204" pitchFamily="34" charset="0"/>
              <a:buChar char="•"/>
            </a:pPr>
            <a:r>
              <a:rPr lang="en-IN" sz="2400"/>
              <a:t>Direct Link Requests</a:t>
            </a:r>
          </a:p>
          <a:p>
            <a:endParaRPr lang="en-IN" sz="24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8712968" cy="52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5432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1440"/>
            <a:ext cx="7499176" cy="1371600"/>
          </a:xfrm>
        </p:spPr>
        <p:txBody>
          <a:bodyPr>
            <a:normAutofit/>
          </a:bodyPr>
          <a:lstStyle/>
          <a:p>
            <a:r>
              <a:rPr lang="en-IN" b="1"/>
              <a:t>Types of Link Building</a:t>
            </a:r>
            <a:endParaRPr lang="en-IN"/>
          </a:p>
        </p:txBody>
      </p:sp>
      <p:sp>
        <p:nvSpPr>
          <p:cNvPr id="3" name="Content Placeholder 2"/>
          <p:cNvSpPr>
            <a:spLocks noGrp="1"/>
          </p:cNvSpPr>
          <p:nvPr>
            <p:ph idx="1"/>
          </p:nvPr>
        </p:nvSpPr>
        <p:spPr>
          <a:xfrm>
            <a:off x="457200" y="980728"/>
            <a:ext cx="8686800" cy="5733256"/>
          </a:xfrm>
        </p:spPr>
        <p:txBody>
          <a:bodyPr>
            <a:normAutofit/>
          </a:bodyPr>
          <a:lstStyle/>
          <a:p>
            <a:pPr marL="342900" indent="-342900">
              <a:buFont typeface="Arial" panose="020B0604020202020204" pitchFamily="34" charset="0"/>
              <a:buChar char="•"/>
            </a:pPr>
            <a:r>
              <a:rPr lang="en-IN" sz="2400"/>
              <a:t>Manual Social Media Link Creation</a:t>
            </a:r>
          </a:p>
          <a:p>
            <a:pPr marL="342900" indent="-342900">
              <a:buFont typeface="Arial" panose="020B0604020202020204" pitchFamily="34" charset="0"/>
              <a:buChar char="•"/>
            </a:pPr>
            <a:r>
              <a:rPr lang="en-IN" sz="2400" err="1"/>
              <a:t>Gray</a:t>
            </a:r>
            <a:r>
              <a:rPr lang="en-IN" sz="2400"/>
              <a:t> Hat/Black Hat</a:t>
            </a:r>
          </a:p>
          <a:p>
            <a:pPr marL="800100" lvl="1" indent="-342900">
              <a:buClrTx/>
              <a:buFont typeface="Courier New" panose="02070309020205020404" pitchFamily="49" charset="0"/>
              <a:buChar char="o"/>
            </a:pPr>
            <a:r>
              <a:rPr lang="en-IN" sz="2400"/>
              <a:t>Buying links for SEO</a:t>
            </a:r>
          </a:p>
          <a:p>
            <a:pPr marL="1485900" lvl="2" indent="-342900"/>
            <a:r>
              <a:rPr lang="en-IN"/>
              <a:t>It is easy</a:t>
            </a:r>
          </a:p>
          <a:p>
            <a:pPr marL="1485900" lvl="2" indent="-342900"/>
            <a:r>
              <a:rPr lang="en-IN"/>
              <a:t>Can choose Anchor text</a:t>
            </a:r>
          </a:p>
          <a:p>
            <a:pPr marL="1485900" lvl="2" indent="-342900"/>
            <a:r>
              <a:rPr lang="en-IN"/>
              <a:t>Methods for buying links.</a:t>
            </a:r>
          </a:p>
          <a:p>
            <a:pPr marL="1943100" lvl="3" indent="-342900"/>
            <a:r>
              <a:rPr lang="en-IN" i="1"/>
              <a:t>Direct link advertising purchases</a:t>
            </a:r>
          </a:p>
          <a:p>
            <a:pPr marL="1943100" lvl="3" indent="-342900"/>
            <a:r>
              <a:rPr lang="en-IN" i="1"/>
              <a:t>Link brokers</a:t>
            </a:r>
          </a:p>
          <a:p>
            <a:pPr marL="1943100" lvl="3" indent="-342900"/>
            <a:r>
              <a:rPr lang="en-IN" i="1"/>
              <a:t>Charitable donations</a:t>
            </a:r>
          </a:p>
          <a:p>
            <a:pPr marL="1943100" lvl="3" indent="-342900"/>
            <a:endParaRPr lang="en-IN"/>
          </a:p>
          <a:p>
            <a:pPr marL="1485900" lvl="2" indent="-342900"/>
            <a:endParaRPr lang="en-IN" sz="2400"/>
          </a:p>
        </p:txBody>
      </p:sp>
    </p:spTree>
    <p:extLst>
      <p:ext uri="{BB962C8B-B14F-4D97-AF65-F5344CB8AC3E}">
        <p14:creationId xmlns:p14="http://schemas.microsoft.com/office/powerpoint/2010/main" val="21472229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003232" cy="1371600"/>
          </a:xfrm>
        </p:spPr>
        <p:txBody>
          <a:bodyPr>
            <a:normAutofit/>
          </a:bodyPr>
          <a:lstStyle/>
          <a:p>
            <a:r>
              <a:rPr lang="en-IN" b="1"/>
              <a:t>Choosing the Right Link-Building Strategy</a:t>
            </a:r>
            <a:endParaRPr lang="en-IN"/>
          </a:p>
        </p:txBody>
      </p:sp>
      <p:sp>
        <p:nvSpPr>
          <p:cNvPr id="3" name="Content Placeholder 2"/>
          <p:cNvSpPr>
            <a:spLocks noGrp="1"/>
          </p:cNvSpPr>
          <p:nvPr>
            <p:ph idx="1"/>
          </p:nvPr>
        </p:nvSpPr>
        <p:spPr>
          <a:xfrm>
            <a:off x="251520" y="1412776"/>
            <a:ext cx="8640960" cy="5445224"/>
          </a:xfrm>
        </p:spPr>
        <p:txBody>
          <a:bodyPr>
            <a:normAutofit/>
          </a:bodyPr>
          <a:lstStyle/>
          <a:p>
            <a:r>
              <a:rPr lang="en-IN" sz="2800"/>
              <a:t>Outline of a Process</a:t>
            </a:r>
          </a:p>
          <a:p>
            <a:pPr marL="342900" indent="-342900">
              <a:buFont typeface="Arial" panose="020B0604020202020204" pitchFamily="34" charset="0"/>
              <a:buChar char="•"/>
            </a:pPr>
            <a:r>
              <a:rPr lang="en-IN" sz="2400"/>
              <a:t>Identify types of sites that might link to a site like yours</a:t>
            </a:r>
          </a:p>
          <a:p>
            <a:pPr marL="800100" lvl="1" indent="-342900">
              <a:buFont typeface="Wingdings" panose="05000000000000000000" pitchFamily="2" charset="2"/>
              <a:buChar char="§"/>
            </a:pPr>
            <a:r>
              <a:rPr lang="en-IN" sz="2400"/>
              <a:t>Why would these sites link to us?</a:t>
            </a:r>
          </a:p>
          <a:p>
            <a:pPr marL="342900" indent="-342900">
              <a:buFont typeface="Arial" panose="020B0604020202020204" pitchFamily="34" charset="0"/>
              <a:buChar char="•"/>
            </a:pPr>
            <a:r>
              <a:rPr lang="en-IN" sz="2400"/>
              <a:t>Find out where your competitors get links</a:t>
            </a:r>
          </a:p>
          <a:p>
            <a:pPr marL="800100" lvl="1" indent="-342900">
              <a:buFont typeface="Wingdings" panose="05000000000000000000" pitchFamily="2" charset="2"/>
              <a:buChar char="§"/>
            </a:pPr>
            <a:r>
              <a:rPr lang="en-IN" sz="2400"/>
              <a:t>The key focus is to extract data from the competitors’ backlinks that helps you decide on your overall link-building strategy. </a:t>
            </a:r>
          </a:p>
          <a:p>
            <a:pPr marL="342900" indent="-342900">
              <a:buFont typeface="Arial" panose="020B0604020202020204" pitchFamily="34" charset="0"/>
              <a:buChar char="•"/>
            </a:pPr>
            <a:r>
              <a:rPr lang="en-IN" sz="2400"/>
              <a:t>Review your website assets</a:t>
            </a:r>
          </a:p>
          <a:p>
            <a:pPr marL="800100" lvl="1" indent="-342900">
              <a:buFont typeface="Wingdings" panose="05000000000000000000" pitchFamily="2" charset="2"/>
              <a:buChar char="§"/>
            </a:pPr>
            <a:r>
              <a:rPr lang="en-IN" sz="2400"/>
              <a:t>review what you have on your site and what you could reasonably add to it</a:t>
            </a:r>
          </a:p>
          <a:p>
            <a:pPr marL="800100" lvl="1" indent="-342900">
              <a:buFont typeface="Wingdings" panose="05000000000000000000" pitchFamily="2" charset="2"/>
              <a:buChar char="§"/>
            </a:pPr>
            <a:r>
              <a:rPr lang="en-IN" sz="2400"/>
              <a:t>content needs to be unique and differentiated</a:t>
            </a:r>
          </a:p>
          <a:p>
            <a:pPr marL="342900" indent="-342900">
              <a:buFont typeface="Arial" panose="020B0604020202020204" pitchFamily="34" charset="0"/>
              <a:buChar char="•"/>
            </a:pPr>
            <a:endParaRPr lang="en-IN" sz="2400"/>
          </a:p>
          <a:p>
            <a:pPr marL="342900" indent="-342900">
              <a:buFont typeface="Arial" panose="020B0604020202020204" pitchFamily="34" charset="0"/>
              <a:buChar char="•"/>
            </a:pPr>
            <a:endParaRPr lang="en-IN" sz="2400"/>
          </a:p>
          <a:p>
            <a:endParaRPr lang="en-IN" sz="2400"/>
          </a:p>
        </p:txBody>
      </p:sp>
    </p:spTree>
    <p:extLst>
      <p:ext uri="{BB962C8B-B14F-4D97-AF65-F5344CB8AC3E}">
        <p14:creationId xmlns:p14="http://schemas.microsoft.com/office/powerpoint/2010/main" val="19444456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003232" cy="1371600"/>
          </a:xfrm>
        </p:spPr>
        <p:txBody>
          <a:bodyPr>
            <a:normAutofit/>
          </a:bodyPr>
          <a:lstStyle/>
          <a:p>
            <a:r>
              <a:rPr lang="en-IN" b="1"/>
              <a:t>Choosing the Right Link-Building Strategy</a:t>
            </a:r>
            <a:endParaRPr lang="en-IN"/>
          </a:p>
        </p:txBody>
      </p:sp>
      <p:sp>
        <p:nvSpPr>
          <p:cNvPr id="3" name="Content Placeholder 2"/>
          <p:cNvSpPr>
            <a:spLocks noGrp="1"/>
          </p:cNvSpPr>
          <p:nvPr>
            <p:ph idx="1"/>
          </p:nvPr>
        </p:nvSpPr>
        <p:spPr>
          <a:xfrm>
            <a:off x="251520" y="1412776"/>
            <a:ext cx="8640960" cy="5445224"/>
          </a:xfrm>
        </p:spPr>
        <p:txBody>
          <a:bodyPr>
            <a:normAutofit fontScale="92500" lnSpcReduction="20000"/>
          </a:bodyPr>
          <a:lstStyle/>
          <a:p>
            <a:r>
              <a:rPr lang="en-IN" sz="2800"/>
              <a:t>Outline of a Process</a:t>
            </a:r>
          </a:p>
          <a:p>
            <a:pPr marL="342900" indent="-342900">
              <a:buFont typeface="Arial" panose="020B0604020202020204" pitchFamily="34" charset="0"/>
              <a:buChar char="•"/>
            </a:pPr>
            <a:r>
              <a:rPr lang="en-IN" sz="2400"/>
              <a:t>Identify any strategic limitations</a:t>
            </a:r>
          </a:p>
          <a:p>
            <a:pPr marL="800100" lvl="1" indent="-342900">
              <a:buFont typeface="Wingdings" panose="05000000000000000000" pitchFamily="2" charset="2"/>
              <a:buChar char="§"/>
            </a:pPr>
            <a:r>
              <a:rPr lang="en-IN" sz="2400"/>
              <a:t>Outline any limitations you may need to place on the campaigns</a:t>
            </a:r>
          </a:p>
          <a:p>
            <a:pPr marL="342900" indent="-342900">
              <a:buFont typeface="Arial" panose="020B0604020202020204" pitchFamily="34" charset="0"/>
              <a:buChar char="•"/>
            </a:pPr>
            <a:r>
              <a:rPr lang="en-IN" sz="2400"/>
              <a:t>Identify methods for contacting potential linkers</a:t>
            </a:r>
          </a:p>
          <a:p>
            <a:pPr marL="800100" lvl="1" indent="-342900">
              <a:buFont typeface="Wingdings" panose="05000000000000000000" pitchFamily="2" charset="2"/>
              <a:buChar char="§"/>
            </a:pPr>
            <a:r>
              <a:rPr lang="en-IN" sz="2400"/>
              <a:t>undertake some activities to let potential linkers know about your site. </a:t>
            </a:r>
          </a:p>
          <a:p>
            <a:pPr marL="800100" lvl="1" indent="-342900">
              <a:buFont typeface="Wingdings" panose="05000000000000000000" pitchFamily="2" charset="2"/>
              <a:buChar char="§"/>
            </a:pPr>
            <a:r>
              <a:rPr lang="en-IN" sz="2400"/>
              <a:t>There are two major categories of methods: direct and indirect. </a:t>
            </a:r>
          </a:p>
          <a:p>
            <a:pPr marL="800100" lvl="1" indent="-342900">
              <a:buFont typeface="Wingdings" panose="05000000000000000000" pitchFamily="2" charset="2"/>
              <a:buChar char="§"/>
            </a:pPr>
            <a:r>
              <a:rPr lang="en-IN" sz="2400"/>
              <a:t>Some examples of direct contact methods include:</a:t>
            </a:r>
          </a:p>
          <a:p>
            <a:pPr marL="1485900" lvl="2" indent="-342900">
              <a:buFont typeface="Wingdings" panose="05000000000000000000" pitchFamily="2" charset="2"/>
              <a:buChar char="Ø"/>
            </a:pPr>
            <a:r>
              <a:rPr lang="en-IN"/>
              <a:t>Email</a:t>
            </a:r>
          </a:p>
          <a:p>
            <a:pPr marL="1485900" lvl="2" indent="-342900">
              <a:buFont typeface="Wingdings" panose="05000000000000000000" pitchFamily="2" charset="2"/>
              <a:buChar char="Ø"/>
            </a:pPr>
            <a:r>
              <a:rPr lang="en-IN"/>
              <a:t>Social media sites (using the messaging features of a social media property to make contact with potential linkers) </a:t>
            </a:r>
          </a:p>
          <a:p>
            <a:pPr marL="1485900" lvl="2" indent="-342900">
              <a:buFont typeface="Wingdings" panose="05000000000000000000" pitchFamily="2" charset="2"/>
              <a:buChar char="Ø"/>
            </a:pPr>
            <a:r>
              <a:rPr lang="en-IN"/>
              <a:t>Blogger networking (building relationships by commenting on others’ blogs)</a:t>
            </a:r>
          </a:p>
          <a:p>
            <a:pPr marL="1485900" lvl="2" indent="-342900">
              <a:buFont typeface="Wingdings" panose="05000000000000000000" pitchFamily="2" charset="2"/>
              <a:buChar char="Ø"/>
            </a:pPr>
            <a:r>
              <a:rPr lang="en-IN"/>
              <a:t>Phone calls</a:t>
            </a:r>
          </a:p>
          <a:p>
            <a:pPr marL="1485900" lvl="2" indent="-342900">
              <a:buFont typeface="Wingdings" panose="05000000000000000000" pitchFamily="2" charset="2"/>
              <a:buChar char="Ø"/>
            </a:pPr>
            <a:r>
              <a:rPr lang="en-IN"/>
              <a:t>Seeking out publishers at conferences or </a:t>
            </a:r>
            <a:r>
              <a:rPr lang="en-IN" err="1"/>
              <a:t>meetups</a:t>
            </a:r>
            <a:endParaRPr lang="en-IN" sz="2400"/>
          </a:p>
          <a:p>
            <a:endParaRPr lang="en-IN" sz="2400"/>
          </a:p>
        </p:txBody>
      </p:sp>
    </p:spTree>
    <p:extLst>
      <p:ext uri="{BB962C8B-B14F-4D97-AF65-F5344CB8AC3E}">
        <p14:creationId xmlns:p14="http://schemas.microsoft.com/office/powerpoint/2010/main" val="3267626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5456"/>
            <a:ext cx="7787208" cy="1371600"/>
          </a:xfrm>
        </p:spPr>
        <p:txBody>
          <a:bodyPr/>
          <a:lstStyle/>
          <a:p>
            <a:r>
              <a:rPr lang="en-IN"/>
              <a:t>Understanding Sitemaps</a:t>
            </a:r>
          </a:p>
        </p:txBody>
      </p:sp>
      <p:sp>
        <p:nvSpPr>
          <p:cNvPr id="3" name="Content Placeholder 2"/>
          <p:cNvSpPr>
            <a:spLocks noGrp="1"/>
          </p:cNvSpPr>
          <p:nvPr>
            <p:ph idx="1"/>
          </p:nvPr>
        </p:nvSpPr>
        <p:spPr>
          <a:xfrm>
            <a:off x="457200" y="836712"/>
            <a:ext cx="8363272" cy="5184576"/>
          </a:xfrm>
        </p:spPr>
        <p:txBody>
          <a:bodyPr>
            <a:normAutofit/>
          </a:bodyPr>
          <a:lstStyle/>
          <a:p>
            <a:pPr marL="342900" indent="-342900">
              <a:buFont typeface="Arial" panose="020B0604020202020204" pitchFamily="34" charset="0"/>
              <a:buChar char="•"/>
            </a:pPr>
            <a:r>
              <a:rPr lang="en-IN" sz="2800"/>
              <a:t>XML Sitemaps</a:t>
            </a:r>
          </a:p>
        </p:txBody>
      </p:sp>
      <p:graphicFrame>
        <p:nvGraphicFramePr>
          <p:cNvPr id="4" name="Table 3"/>
          <p:cNvGraphicFramePr>
            <a:graphicFrameLocks noGrp="1"/>
          </p:cNvGraphicFramePr>
          <p:nvPr>
            <p:extLst>
              <p:ext uri="{D42A27DB-BD31-4B8C-83A1-F6EECF244321}">
                <p14:modId xmlns:p14="http://schemas.microsoft.com/office/powerpoint/2010/main" val="3062277532"/>
              </p:ext>
            </p:extLst>
          </p:nvPr>
        </p:nvGraphicFramePr>
        <p:xfrm>
          <a:off x="467545" y="1700809"/>
          <a:ext cx="7992886" cy="4248470"/>
        </p:xfrm>
        <a:graphic>
          <a:graphicData uri="http://schemas.openxmlformats.org/drawingml/2006/table">
            <a:tbl>
              <a:tblPr/>
              <a:tblGrid>
                <a:gridCol w="3249206">
                  <a:extLst>
                    <a:ext uri="{9D8B030D-6E8A-4147-A177-3AD203B41FA5}">
                      <a16:colId xmlns:a16="http://schemas.microsoft.com/office/drawing/2014/main" val="20000"/>
                    </a:ext>
                  </a:extLst>
                </a:gridCol>
                <a:gridCol w="2371840">
                  <a:extLst>
                    <a:ext uri="{9D8B030D-6E8A-4147-A177-3AD203B41FA5}">
                      <a16:colId xmlns:a16="http://schemas.microsoft.com/office/drawing/2014/main" val="20001"/>
                    </a:ext>
                  </a:extLst>
                </a:gridCol>
                <a:gridCol w="2371840">
                  <a:extLst>
                    <a:ext uri="{9D8B030D-6E8A-4147-A177-3AD203B41FA5}">
                      <a16:colId xmlns:a16="http://schemas.microsoft.com/office/drawing/2014/main" val="20002"/>
                    </a:ext>
                  </a:extLst>
                </a:gridCol>
              </a:tblGrid>
              <a:tr h="1383442">
                <a:tc>
                  <a:txBody>
                    <a:bodyPr/>
                    <a:lstStyle/>
                    <a:p>
                      <a:pPr algn="l"/>
                      <a:r>
                        <a:rPr lang="en-IN">
                          <a:effectLst/>
                        </a:rPr>
                        <a:t>Attribute</a:t>
                      </a:r>
                    </a:p>
                  </a:txBody>
                  <a:tcPr marL="47625" anchor="ctr">
                    <a:lnL w="9525" cap="flat" cmpd="sng" algn="ctr">
                      <a:solidFill>
                        <a:srgbClr val="98A0A6"/>
                      </a:solidFill>
                      <a:prstDash val="solid"/>
                      <a:round/>
                      <a:headEnd type="none" w="med" len="med"/>
                      <a:tailEnd type="none" w="med" len="med"/>
                    </a:lnL>
                    <a:lnR w="9525" cap="flat" cmpd="sng" algn="ctr">
                      <a:solidFill>
                        <a:srgbClr val="98A0A6"/>
                      </a:solidFill>
                      <a:prstDash val="solid"/>
                      <a:round/>
                      <a:headEnd type="none" w="med" len="med"/>
                      <a:tailEnd type="none" w="med" len="med"/>
                    </a:lnR>
                    <a:lnT w="9525" cap="flat" cmpd="sng" algn="ctr">
                      <a:solidFill>
                        <a:srgbClr val="98A0A6"/>
                      </a:solidFill>
                      <a:prstDash val="solid"/>
                      <a:round/>
                      <a:headEnd type="none" w="med" len="med"/>
                      <a:tailEnd type="none" w="med" len="med"/>
                    </a:lnT>
                    <a:lnB w="9525" cap="flat" cmpd="sng" algn="ctr">
                      <a:solidFill>
                        <a:srgbClr val="98A0A6"/>
                      </a:solidFill>
                      <a:prstDash val="solid"/>
                      <a:round/>
                      <a:headEnd type="none" w="med" len="med"/>
                      <a:tailEnd type="none" w="med" len="med"/>
                    </a:lnB>
                    <a:solidFill>
                      <a:srgbClr val="C7CBCE"/>
                    </a:solidFill>
                  </a:tcPr>
                </a:tc>
                <a:tc>
                  <a:txBody>
                    <a:bodyPr/>
                    <a:lstStyle/>
                    <a:p>
                      <a:pPr algn="l"/>
                      <a:endParaRPr lang="en-IN">
                        <a:effectLst/>
                      </a:endParaRPr>
                    </a:p>
                  </a:txBody>
                  <a:tcPr marL="47625" anchor="ctr">
                    <a:lnL w="9525" cap="flat" cmpd="sng" algn="ctr">
                      <a:solidFill>
                        <a:srgbClr val="98A0A6"/>
                      </a:solidFill>
                      <a:prstDash val="solid"/>
                      <a:round/>
                      <a:headEnd type="none" w="med" len="med"/>
                      <a:tailEnd type="none" w="med" len="med"/>
                    </a:lnL>
                    <a:lnR w="9525" cap="flat" cmpd="sng" algn="ctr">
                      <a:solidFill>
                        <a:srgbClr val="98A0A6"/>
                      </a:solidFill>
                      <a:prstDash val="solid"/>
                      <a:round/>
                      <a:headEnd type="none" w="med" len="med"/>
                      <a:tailEnd type="none" w="med" len="med"/>
                    </a:lnR>
                    <a:lnT w="9525" cap="flat" cmpd="sng" algn="ctr">
                      <a:solidFill>
                        <a:srgbClr val="98A0A6"/>
                      </a:solidFill>
                      <a:prstDash val="solid"/>
                      <a:round/>
                      <a:headEnd type="none" w="med" len="med"/>
                      <a:tailEnd type="none" w="med" len="med"/>
                    </a:lnT>
                    <a:lnB w="9525" cap="flat" cmpd="sng" algn="ctr">
                      <a:solidFill>
                        <a:srgbClr val="98A0A6"/>
                      </a:solidFill>
                      <a:prstDash val="solid"/>
                      <a:round/>
                      <a:headEnd type="none" w="med" len="med"/>
                      <a:tailEnd type="none" w="med" len="med"/>
                    </a:lnB>
                    <a:solidFill>
                      <a:srgbClr val="C7CBCE"/>
                    </a:solidFill>
                  </a:tcPr>
                </a:tc>
                <a:tc>
                  <a:txBody>
                    <a:bodyPr/>
                    <a:lstStyle/>
                    <a:p>
                      <a:pPr algn="l"/>
                      <a:r>
                        <a:rPr lang="en-IN">
                          <a:effectLst/>
                        </a:rPr>
                        <a:t>Description</a:t>
                      </a:r>
                    </a:p>
                  </a:txBody>
                  <a:tcPr marL="47625" anchor="ctr">
                    <a:lnL w="9525" cap="flat" cmpd="sng" algn="ctr">
                      <a:solidFill>
                        <a:srgbClr val="98A0A6"/>
                      </a:solidFill>
                      <a:prstDash val="solid"/>
                      <a:round/>
                      <a:headEnd type="none" w="med" len="med"/>
                      <a:tailEnd type="none" w="med" len="med"/>
                    </a:lnL>
                    <a:lnR w="9525" cap="flat" cmpd="sng" algn="ctr">
                      <a:solidFill>
                        <a:srgbClr val="98A0A6"/>
                      </a:solidFill>
                      <a:prstDash val="solid"/>
                      <a:round/>
                      <a:headEnd type="none" w="med" len="med"/>
                      <a:tailEnd type="none" w="med" len="med"/>
                    </a:lnR>
                    <a:lnT w="9525" cap="flat" cmpd="sng" algn="ctr">
                      <a:solidFill>
                        <a:srgbClr val="98A0A6"/>
                      </a:solidFill>
                      <a:prstDash val="solid"/>
                      <a:round/>
                      <a:headEnd type="none" w="med" len="med"/>
                      <a:tailEnd type="none" w="med" len="med"/>
                    </a:lnT>
                    <a:lnB w="9525" cap="flat" cmpd="sng" algn="ctr">
                      <a:solidFill>
                        <a:srgbClr val="98A0A6"/>
                      </a:solidFill>
                      <a:prstDash val="solid"/>
                      <a:round/>
                      <a:headEnd type="none" w="med" len="med"/>
                      <a:tailEnd type="none" w="med" len="med"/>
                    </a:lnB>
                    <a:solidFill>
                      <a:srgbClr val="C7CBCE"/>
                    </a:solidFill>
                  </a:tcPr>
                </a:tc>
                <a:extLst>
                  <a:ext uri="{0D108BD9-81ED-4DB2-BD59-A6C34878D82A}">
                    <a16:rowId xmlns:a16="http://schemas.microsoft.com/office/drawing/2014/main" val="10000"/>
                  </a:ext>
                </a:extLst>
              </a:tr>
              <a:tr h="1432514">
                <a:tc>
                  <a:txBody>
                    <a:bodyPr/>
                    <a:lstStyle/>
                    <a:p>
                      <a:pPr fontAlgn="t"/>
                      <a:r>
                        <a:rPr lang="en-IN">
                          <a:effectLst/>
                        </a:rPr>
                        <a:t>&lt;urlset&gt;</a:t>
                      </a:r>
                    </a:p>
                  </a:txBody>
                  <a:tcPr marL="47625" marR="47625" marB="19050">
                    <a:lnL w="9525" cap="flat" cmpd="sng" algn="ctr">
                      <a:solidFill>
                        <a:srgbClr val="98A0A6"/>
                      </a:solidFill>
                      <a:prstDash val="solid"/>
                      <a:round/>
                      <a:headEnd type="none" w="med" len="med"/>
                      <a:tailEnd type="none" w="med" len="med"/>
                    </a:lnL>
                    <a:lnR w="9525" cap="flat" cmpd="sng" algn="ctr">
                      <a:solidFill>
                        <a:srgbClr val="98A0A6"/>
                      </a:solidFill>
                      <a:prstDash val="solid"/>
                      <a:round/>
                      <a:headEnd type="none" w="med" len="med"/>
                      <a:tailEnd type="none" w="med" len="med"/>
                    </a:lnR>
                    <a:lnT w="9525" cap="flat" cmpd="sng" algn="ctr">
                      <a:solidFill>
                        <a:srgbClr val="98A0A6"/>
                      </a:solidFill>
                      <a:prstDash val="solid"/>
                      <a:round/>
                      <a:headEnd type="none" w="med" len="med"/>
                      <a:tailEnd type="none" w="med" len="med"/>
                    </a:lnT>
                    <a:lnB w="9525" cap="flat" cmpd="sng" algn="ctr">
                      <a:solidFill>
                        <a:srgbClr val="98A0A6"/>
                      </a:solidFill>
                      <a:prstDash val="solid"/>
                      <a:round/>
                      <a:headEnd type="none" w="med" len="med"/>
                      <a:tailEnd type="none" w="med" len="med"/>
                    </a:lnB>
                    <a:solidFill>
                      <a:srgbClr val="FFFFFF"/>
                    </a:solidFill>
                  </a:tcPr>
                </a:tc>
                <a:tc>
                  <a:txBody>
                    <a:bodyPr/>
                    <a:lstStyle/>
                    <a:p>
                      <a:pPr fontAlgn="t"/>
                      <a:r>
                        <a:rPr lang="en-IN">
                          <a:effectLst/>
                        </a:rPr>
                        <a:t>required</a:t>
                      </a:r>
                    </a:p>
                  </a:txBody>
                  <a:tcPr marL="47625" marR="47625" marB="19050">
                    <a:lnL w="9525" cap="flat" cmpd="sng" algn="ctr">
                      <a:solidFill>
                        <a:srgbClr val="98A0A6"/>
                      </a:solidFill>
                      <a:prstDash val="solid"/>
                      <a:round/>
                      <a:headEnd type="none" w="med" len="med"/>
                      <a:tailEnd type="none" w="med" len="med"/>
                    </a:lnL>
                    <a:lnR w="9525" cap="flat" cmpd="sng" algn="ctr">
                      <a:solidFill>
                        <a:srgbClr val="98A0A6"/>
                      </a:solidFill>
                      <a:prstDash val="solid"/>
                      <a:round/>
                      <a:headEnd type="none" w="med" len="med"/>
                      <a:tailEnd type="none" w="med" len="med"/>
                    </a:lnR>
                    <a:lnT w="9525" cap="flat" cmpd="sng" algn="ctr">
                      <a:solidFill>
                        <a:srgbClr val="98A0A6"/>
                      </a:solidFill>
                      <a:prstDash val="solid"/>
                      <a:round/>
                      <a:headEnd type="none" w="med" len="med"/>
                      <a:tailEnd type="none" w="med" len="med"/>
                    </a:lnT>
                    <a:lnB w="9525" cap="flat" cmpd="sng" algn="ctr">
                      <a:solidFill>
                        <a:srgbClr val="98A0A6"/>
                      </a:solidFill>
                      <a:prstDash val="solid"/>
                      <a:round/>
                      <a:headEnd type="none" w="med" len="med"/>
                      <a:tailEnd type="none" w="med" len="med"/>
                    </a:lnB>
                    <a:solidFill>
                      <a:srgbClr val="FFFFFF"/>
                    </a:solidFill>
                  </a:tcPr>
                </a:tc>
                <a:tc>
                  <a:txBody>
                    <a:bodyPr/>
                    <a:lstStyle/>
                    <a:p>
                      <a:pPr fontAlgn="t"/>
                      <a:r>
                        <a:rPr lang="en-IN">
                          <a:effectLst/>
                        </a:rPr>
                        <a:t>Encapsulates the file and references the current protocol standard.</a:t>
                      </a:r>
                    </a:p>
                  </a:txBody>
                  <a:tcPr marL="47625" marR="47625" marB="19050">
                    <a:lnL w="9525" cap="flat" cmpd="sng" algn="ctr">
                      <a:solidFill>
                        <a:srgbClr val="98A0A6"/>
                      </a:solidFill>
                      <a:prstDash val="solid"/>
                      <a:round/>
                      <a:headEnd type="none" w="med" len="med"/>
                      <a:tailEnd type="none" w="med" len="med"/>
                    </a:lnL>
                    <a:lnR w="9525" cap="flat" cmpd="sng" algn="ctr">
                      <a:solidFill>
                        <a:srgbClr val="98A0A6"/>
                      </a:solidFill>
                      <a:prstDash val="solid"/>
                      <a:round/>
                      <a:headEnd type="none" w="med" len="med"/>
                      <a:tailEnd type="none" w="med" len="med"/>
                    </a:lnR>
                    <a:lnT w="9525" cap="flat" cmpd="sng" algn="ctr">
                      <a:solidFill>
                        <a:srgbClr val="98A0A6"/>
                      </a:solidFill>
                      <a:prstDash val="solid"/>
                      <a:round/>
                      <a:headEnd type="none" w="med" len="med"/>
                      <a:tailEnd type="none" w="med" len="med"/>
                    </a:lnT>
                    <a:lnB w="9525" cap="flat" cmpd="sng" algn="ctr">
                      <a:solidFill>
                        <a:srgbClr val="98A0A6"/>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432514">
                <a:tc>
                  <a:txBody>
                    <a:bodyPr/>
                    <a:lstStyle/>
                    <a:p>
                      <a:pPr fontAlgn="t"/>
                      <a:r>
                        <a:rPr lang="en-IN">
                          <a:effectLst/>
                        </a:rPr>
                        <a:t>&lt;url&gt;</a:t>
                      </a:r>
                    </a:p>
                  </a:txBody>
                  <a:tcPr marL="47625" marR="47625" marB="19050">
                    <a:lnL w="9525" cap="flat" cmpd="sng" algn="ctr">
                      <a:solidFill>
                        <a:srgbClr val="98A0A6"/>
                      </a:solidFill>
                      <a:prstDash val="solid"/>
                      <a:round/>
                      <a:headEnd type="none" w="med" len="med"/>
                      <a:tailEnd type="none" w="med" len="med"/>
                    </a:lnL>
                    <a:lnR w="9525" cap="flat" cmpd="sng" algn="ctr">
                      <a:solidFill>
                        <a:srgbClr val="98A0A6"/>
                      </a:solidFill>
                      <a:prstDash val="solid"/>
                      <a:round/>
                      <a:headEnd type="none" w="med" len="med"/>
                      <a:tailEnd type="none" w="med" len="med"/>
                    </a:lnR>
                    <a:lnT w="9525" cap="flat" cmpd="sng" algn="ctr">
                      <a:solidFill>
                        <a:srgbClr val="98A0A6"/>
                      </a:solidFill>
                      <a:prstDash val="solid"/>
                      <a:round/>
                      <a:headEnd type="none" w="med" len="med"/>
                      <a:tailEnd type="none" w="med" len="med"/>
                    </a:lnT>
                    <a:lnB w="9525" cap="flat" cmpd="sng" algn="ctr">
                      <a:solidFill>
                        <a:srgbClr val="98A0A6"/>
                      </a:solidFill>
                      <a:prstDash val="solid"/>
                      <a:round/>
                      <a:headEnd type="none" w="med" len="med"/>
                      <a:tailEnd type="none" w="med" len="med"/>
                    </a:lnB>
                    <a:solidFill>
                      <a:srgbClr val="E9EAEB"/>
                    </a:solidFill>
                  </a:tcPr>
                </a:tc>
                <a:tc>
                  <a:txBody>
                    <a:bodyPr/>
                    <a:lstStyle/>
                    <a:p>
                      <a:pPr fontAlgn="t"/>
                      <a:r>
                        <a:rPr lang="en-IN">
                          <a:effectLst/>
                        </a:rPr>
                        <a:t>required</a:t>
                      </a:r>
                    </a:p>
                  </a:txBody>
                  <a:tcPr marL="47625" marR="47625" marB="19050">
                    <a:lnL w="9525" cap="flat" cmpd="sng" algn="ctr">
                      <a:solidFill>
                        <a:srgbClr val="98A0A6"/>
                      </a:solidFill>
                      <a:prstDash val="solid"/>
                      <a:round/>
                      <a:headEnd type="none" w="med" len="med"/>
                      <a:tailEnd type="none" w="med" len="med"/>
                    </a:lnL>
                    <a:lnR w="9525" cap="flat" cmpd="sng" algn="ctr">
                      <a:solidFill>
                        <a:srgbClr val="98A0A6"/>
                      </a:solidFill>
                      <a:prstDash val="solid"/>
                      <a:round/>
                      <a:headEnd type="none" w="med" len="med"/>
                      <a:tailEnd type="none" w="med" len="med"/>
                    </a:lnR>
                    <a:lnT w="9525" cap="flat" cmpd="sng" algn="ctr">
                      <a:solidFill>
                        <a:srgbClr val="98A0A6"/>
                      </a:solidFill>
                      <a:prstDash val="solid"/>
                      <a:round/>
                      <a:headEnd type="none" w="med" len="med"/>
                      <a:tailEnd type="none" w="med" len="med"/>
                    </a:lnT>
                    <a:lnB w="9525" cap="flat" cmpd="sng" algn="ctr">
                      <a:solidFill>
                        <a:srgbClr val="98A0A6"/>
                      </a:solidFill>
                      <a:prstDash val="solid"/>
                      <a:round/>
                      <a:headEnd type="none" w="med" len="med"/>
                      <a:tailEnd type="none" w="med" len="med"/>
                    </a:lnB>
                    <a:solidFill>
                      <a:srgbClr val="E9EAEB"/>
                    </a:solidFill>
                  </a:tcPr>
                </a:tc>
                <a:tc>
                  <a:txBody>
                    <a:bodyPr/>
                    <a:lstStyle/>
                    <a:p>
                      <a:pPr fontAlgn="t"/>
                      <a:r>
                        <a:rPr lang="en-IN">
                          <a:effectLst/>
                        </a:rPr>
                        <a:t>Parent tag for each URL entry. The remaining tags are children of this tag.</a:t>
                      </a:r>
                    </a:p>
                  </a:txBody>
                  <a:tcPr marL="47625" marR="47625" marB="19050">
                    <a:lnL w="9525" cap="flat" cmpd="sng" algn="ctr">
                      <a:solidFill>
                        <a:srgbClr val="98A0A6"/>
                      </a:solidFill>
                      <a:prstDash val="solid"/>
                      <a:round/>
                      <a:headEnd type="none" w="med" len="med"/>
                      <a:tailEnd type="none" w="med" len="med"/>
                    </a:lnL>
                    <a:lnR w="9525" cap="flat" cmpd="sng" algn="ctr">
                      <a:solidFill>
                        <a:srgbClr val="98A0A6"/>
                      </a:solidFill>
                      <a:prstDash val="solid"/>
                      <a:round/>
                      <a:headEnd type="none" w="med" len="med"/>
                      <a:tailEnd type="none" w="med" len="med"/>
                    </a:lnR>
                    <a:lnT w="9525" cap="flat" cmpd="sng" algn="ctr">
                      <a:solidFill>
                        <a:srgbClr val="98A0A6"/>
                      </a:solidFill>
                      <a:prstDash val="solid"/>
                      <a:round/>
                      <a:headEnd type="none" w="med" len="med"/>
                      <a:tailEnd type="none" w="med" len="med"/>
                    </a:lnT>
                    <a:lnB w="9525" cap="flat" cmpd="sng" algn="ctr">
                      <a:solidFill>
                        <a:srgbClr val="98A0A6"/>
                      </a:solidFill>
                      <a:prstDash val="solid"/>
                      <a:round/>
                      <a:headEnd type="none" w="med" len="med"/>
                      <a:tailEnd type="none" w="med" len="med"/>
                    </a:lnB>
                    <a:solidFill>
                      <a:srgbClr val="E9EAEB"/>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020704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003232" cy="1371600"/>
          </a:xfrm>
        </p:spPr>
        <p:txBody>
          <a:bodyPr>
            <a:normAutofit/>
          </a:bodyPr>
          <a:lstStyle/>
          <a:p>
            <a:r>
              <a:rPr lang="en-IN" b="1"/>
              <a:t>Choosing the Right Link-Building Strategy</a:t>
            </a:r>
            <a:endParaRPr lang="en-IN"/>
          </a:p>
        </p:txBody>
      </p:sp>
      <p:sp>
        <p:nvSpPr>
          <p:cNvPr id="3" name="Content Placeholder 2"/>
          <p:cNvSpPr>
            <a:spLocks noGrp="1"/>
          </p:cNvSpPr>
          <p:nvPr>
            <p:ph idx="1"/>
          </p:nvPr>
        </p:nvSpPr>
        <p:spPr>
          <a:xfrm>
            <a:off x="251520" y="1412776"/>
            <a:ext cx="8640960" cy="5445224"/>
          </a:xfrm>
        </p:spPr>
        <p:txBody>
          <a:bodyPr>
            <a:normAutofit lnSpcReduction="10000"/>
          </a:bodyPr>
          <a:lstStyle/>
          <a:p>
            <a:r>
              <a:rPr lang="en-IN" sz="2800"/>
              <a:t>Outline of a Process</a:t>
            </a:r>
          </a:p>
          <a:p>
            <a:pPr marL="342900" indent="-342900">
              <a:buFont typeface="Arial" panose="020B0604020202020204" pitchFamily="34" charset="0"/>
              <a:buChar char="•"/>
            </a:pPr>
            <a:r>
              <a:rPr lang="en-IN" sz="3200"/>
              <a:t>Identify methods for contacting potential linkers</a:t>
            </a:r>
          </a:p>
          <a:p>
            <a:pPr marL="800100" lvl="1" indent="-342900">
              <a:buFont typeface="Wingdings" panose="05000000000000000000" pitchFamily="2" charset="2"/>
              <a:buChar char="§"/>
            </a:pPr>
            <a:r>
              <a:rPr lang="en-IN" sz="3200"/>
              <a:t>Some examples of indirect methods include:</a:t>
            </a:r>
          </a:p>
          <a:p>
            <a:pPr marL="1485900" lvl="2" indent="-342900">
              <a:buFont typeface="Wingdings" panose="05000000000000000000" pitchFamily="2" charset="2"/>
              <a:buChar char="Ø"/>
            </a:pPr>
            <a:r>
              <a:rPr lang="en-IN" sz="2400"/>
              <a:t>Social media campaigns (including Facebook, Twitter, Google+, </a:t>
            </a:r>
            <a:r>
              <a:rPr lang="en-IN" sz="2400" err="1"/>
              <a:t>Digg</a:t>
            </a:r>
            <a:r>
              <a:rPr lang="en-IN" sz="2400"/>
              <a:t>, </a:t>
            </a:r>
            <a:r>
              <a:rPr lang="en-IN" sz="2400" err="1"/>
              <a:t>Reddit</a:t>
            </a:r>
            <a:r>
              <a:rPr lang="en-IN" sz="2400"/>
              <a:t>, </a:t>
            </a:r>
            <a:r>
              <a:rPr lang="en-IN" sz="2400" err="1"/>
              <a:t>StumbleUpon</a:t>
            </a:r>
            <a:r>
              <a:rPr lang="en-IN" sz="2400"/>
              <a:t>, and others)</a:t>
            </a:r>
          </a:p>
          <a:p>
            <a:pPr marL="1485900" lvl="2" indent="-342900">
              <a:buFont typeface="Wingdings" panose="05000000000000000000" pitchFamily="2" charset="2"/>
              <a:buChar char="Ø"/>
            </a:pPr>
            <a:r>
              <a:rPr lang="en-IN" sz="2400"/>
              <a:t>PR</a:t>
            </a:r>
          </a:p>
          <a:p>
            <a:pPr marL="1485900" lvl="2" indent="-342900">
              <a:buFont typeface="Wingdings" panose="05000000000000000000" pitchFamily="2" charset="2"/>
              <a:buChar char="Ø"/>
            </a:pPr>
            <a:r>
              <a:rPr lang="en-IN" sz="2400"/>
              <a:t>News feeds (through Yahoo! News and Google News)</a:t>
            </a:r>
          </a:p>
          <a:p>
            <a:pPr marL="1485900" lvl="2" indent="-342900">
              <a:buFont typeface="Wingdings" panose="05000000000000000000" pitchFamily="2" charset="2"/>
              <a:buChar char="Ø"/>
            </a:pPr>
            <a:r>
              <a:rPr lang="en-IN" sz="2400"/>
              <a:t>Speaking at conferences</a:t>
            </a:r>
            <a:endParaRPr lang="en-IN" sz="7200"/>
          </a:p>
          <a:p>
            <a:endParaRPr lang="en-IN" sz="2400"/>
          </a:p>
          <a:p>
            <a:pPr marL="342900" indent="-342900">
              <a:buFont typeface="Arial" panose="020B0604020202020204" pitchFamily="34" charset="0"/>
              <a:buChar char="•"/>
            </a:pPr>
            <a:endParaRPr lang="en-IN" sz="2400"/>
          </a:p>
          <a:p>
            <a:endParaRPr lang="en-IN" sz="2400"/>
          </a:p>
        </p:txBody>
      </p:sp>
    </p:spTree>
    <p:extLst>
      <p:ext uri="{BB962C8B-B14F-4D97-AF65-F5344CB8AC3E}">
        <p14:creationId xmlns:p14="http://schemas.microsoft.com/office/powerpoint/2010/main" val="3517249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003232" cy="1371600"/>
          </a:xfrm>
        </p:spPr>
        <p:txBody>
          <a:bodyPr>
            <a:normAutofit/>
          </a:bodyPr>
          <a:lstStyle/>
          <a:p>
            <a:r>
              <a:rPr lang="en-IN" b="1"/>
              <a:t>Choosing the Right Link-Building Strategy</a:t>
            </a:r>
            <a:endParaRPr lang="en-IN"/>
          </a:p>
        </p:txBody>
      </p:sp>
      <p:sp>
        <p:nvSpPr>
          <p:cNvPr id="3" name="Content Placeholder 2"/>
          <p:cNvSpPr>
            <a:spLocks noGrp="1"/>
          </p:cNvSpPr>
          <p:nvPr>
            <p:ph idx="1"/>
          </p:nvPr>
        </p:nvSpPr>
        <p:spPr>
          <a:xfrm>
            <a:off x="251520" y="1512168"/>
            <a:ext cx="8640960" cy="5445224"/>
          </a:xfrm>
        </p:spPr>
        <p:txBody>
          <a:bodyPr>
            <a:normAutofit/>
          </a:bodyPr>
          <a:lstStyle/>
          <a:p>
            <a:r>
              <a:rPr lang="en-IN" sz="2800"/>
              <a:t>Putting It All Together</a:t>
            </a:r>
          </a:p>
          <a:p>
            <a:pPr>
              <a:spcBef>
                <a:spcPts val="0"/>
              </a:spcBef>
              <a:spcAft>
                <a:spcPts val="0"/>
              </a:spcAft>
            </a:pPr>
            <a:r>
              <a:rPr lang="en-IN" sz="2800" b="0"/>
              <a:t>At this point, final decisions are made about the content strategy and which link-building targets to focus on</a:t>
            </a:r>
          </a:p>
          <a:p>
            <a:pPr>
              <a:spcBef>
                <a:spcPts val="0"/>
              </a:spcBef>
              <a:spcAft>
                <a:spcPts val="0"/>
              </a:spcAft>
            </a:pPr>
            <a:r>
              <a:rPr lang="en-IN" sz="2400"/>
              <a:t>Execute aggressively</a:t>
            </a:r>
          </a:p>
          <a:p>
            <a:pPr marL="800100" lvl="1" indent="-342900">
              <a:spcBef>
                <a:spcPts val="600"/>
              </a:spcBef>
            </a:pPr>
            <a:r>
              <a:rPr lang="en-IN" sz="2400"/>
              <a:t>Publishers that execute aggressively inevitably gain an edge over many of their competitors. </a:t>
            </a:r>
          </a:p>
          <a:p>
            <a:pPr marL="800100" lvl="1" indent="-342900">
              <a:spcBef>
                <a:spcPts val="600"/>
              </a:spcBef>
            </a:pPr>
            <a:r>
              <a:rPr lang="en-IN" sz="2400"/>
              <a:t>Of course, if other competitors also focus heavily on link building, it becomes even more important to push hard, or else you will end up losing search engine traffic to them.</a:t>
            </a:r>
          </a:p>
          <a:p>
            <a:endParaRPr lang="en-IN" sz="2400"/>
          </a:p>
          <a:p>
            <a:pPr marL="342900" indent="-342900">
              <a:buFont typeface="Arial" panose="020B0604020202020204" pitchFamily="34" charset="0"/>
              <a:buChar char="•"/>
            </a:pPr>
            <a:endParaRPr lang="en-IN" sz="2400"/>
          </a:p>
          <a:p>
            <a:endParaRPr lang="en-IN" sz="2400"/>
          </a:p>
        </p:txBody>
      </p:sp>
    </p:spTree>
    <p:extLst>
      <p:ext uri="{BB962C8B-B14F-4D97-AF65-F5344CB8AC3E}">
        <p14:creationId xmlns:p14="http://schemas.microsoft.com/office/powerpoint/2010/main" val="35243643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003232" cy="1371600"/>
          </a:xfrm>
        </p:spPr>
        <p:txBody>
          <a:bodyPr>
            <a:normAutofit/>
          </a:bodyPr>
          <a:lstStyle/>
          <a:p>
            <a:r>
              <a:rPr lang="en-IN" b="1"/>
              <a:t>Choosing the Right Link-Building Strategy</a:t>
            </a:r>
            <a:endParaRPr lang="en-IN"/>
          </a:p>
        </p:txBody>
      </p:sp>
      <p:sp>
        <p:nvSpPr>
          <p:cNvPr id="3" name="Content Placeholder 2"/>
          <p:cNvSpPr>
            <a:spLocks noGrp="1"/>
          </p:cNvSpPr>
          <p:nvPr>
            <p:ph idx="1"/>
          </p:nvPr>
        </p:nvSpPr>
        <p:spPr>
          <a:xfrm>
            <a:off x="251520" y="1512168"/>
            <a:ext cx="8640960" cy="5445224"/>
          </a:xfrm>
        </p:spPr>
        <p:txBody>
          <a:bodyPr>
            <a:normAutofit/>
          </a:bodyPr>
          <a:lstStyle/>
          <a:p>
            <a:r>
              <a:rPr lang="en-IN" sz="2800"/>
              <a:t>Putting It All Together</a:t>
            </a:r>
          </a:p>
          <a:p>
            <a:pPr marL="342900" indent="-342900">
              <a:spcBef>
                <a:spcPts val="1200"/>
              </a:spcBef>
              <a:buFont typeface="Arial" panose="020B0604020202020204" pitchFamily="34" charset="0"/>
              <a:buChar char="•"/>
            </a:pPr>
            <a:r>
              <a:rPr lang="en-IN" sz="2400"/>
              <a:t>Create a link-building culture</a:t>
            </a:r>
          </a:p>
          <a:p>
            <a:pPr marL="800100" lvl="1" indent="-342900">
              <a:spcBef>
                <a:spcPts val="600"/>
              </a:spcBef>
            </a:pPr>
            <a:r>
              <a:rPr lang="en-IN" sz="2400"/>
              <a:t>Publishers should train many people within the organization about their link-building plan, its goals, and how it will help the business. </a:t>
            </a:r>
          </a:p>
          <a:p>
            <a:pPr marL="800100" lvl="1" indent="-342900">
              <a:spcBef>
                <a:spcPts val="600"/>
              </a:spcBef>
            </a:pPr>
            <a:r>
              <a:rPr lang="en-IN" sz="2400"/>
              <a:t>The purpose of this is to engage the creativity of multiple team members in feeding the stream of link-building ideas.</a:t>
            </a:r>
          </a:p>
          <a:p>
            <a:endParaRPr lang="en-IN" sz="2400"/>
          </a:p>
        </p:txBody>
      </p:sp>
    </p:spTree>
    <p:extLst>
      <p:ext uri="{BB962C8B-B14F-4D97-AF65-F5344CB8AC3E}">
        <p14:creationId xmlns:p14="http://schemas.microsoft.com/office/powerpoint/2010/main" val="12222091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003232" cy="1371600"/>
          </a:xfrm>
        </p:spPr>
        <p:txBody>
          <a:bodyPr>
            <a:normAutofit/>
          </a:bodyPr>
          <a:lstStyle/>
          <a:p>
            <a:r>
              <a:rPr lang="en-IN" b="1"/>
              <a:t>Choosing the Right Link-Building Strategy</a:t>
            </a:r>
            <a:endParaRPr lang="en-IN"/>
          </a:p>
        </p:txBody>
      </p:sp>
      <p:sp>
        <p:nvSpPr>
          <p:cNvPr id="3" name="Content Placeholder 2"/>
          <p:cNvSpPr>
            <a:spLocks noGrp="1"/>
          </p:cNvSpPr>
          <p:nvPr>
            <p:ph idx="1"/>
          </p:nvPr>
        </p:nvSpPr>
        <p:spPr>
          <a:xfrm>
            <a:off x="251520" y="1512168"/>
            <a:ext cx="8640960" cy="5445224"/>
          </a:xfrm>
        </p:spPr>
        <p:txBody>
          <a:bodyPr>
            <a:normAutofit/>
          </a:bodyPr>
          <a:lstStyle/>
          <a:p>
            <a:r>
              <a:rPr lang="en-IN" sz="2800"/>
              <a:t>Putting It All Together</a:t>
            </a:r>
          </a:p>
          <a:p>
            <a:pPr marL="342900" indent="-342900">
              <a:spcBef>
                <a:spcPts val="1200"/>
              </a:spcBef>
              <a:buFont typeface="Arial" panose="020B0604020202020204" pitchFamily="34" charset="0"/>
              <a:buChar char="•"/>
            </a:pPr>
            <a:r>
              <a:rPr lang="en-IN" sz="2400"/>
              <a:t>Conduct regular strategic reviews</a:t>
            </a:r>
          </a:p>
          <a:p>
            <a:pPr marL="800100" lvl="1" indent="-342900">
              <a:spcBef>
                <a:spcPts val="600"/>
              </a:spcBef>
            </a:pPr>
            <a:r>
              <a:rPr lang="en-IN" sz="2400"/>
              <a:t>As the implementation of link building strategy moves forward, lessons are learned, and this information can be fed back into the process.</a:t>
            </a:r>
          </a:p>
          <a:p>
            <a:pPr marL="800100" lvl="1" indent="-342900">
              <a:spcBef>
                <a:spcPts val="600"/>
              </a:spcBef>
            </a:pPr>
            <a:r>
              <a:rPr lang="en-IN" sz="2400"/>
              <a:t>New strategies are also conceived over time, and some of these are great ones to pursue. Also,</a:t>
            </a:r>
          </a:p>
          <a:p>
            <a:pPr marL="800100" lvl="1" indent="-342900">
              <a:spcBef>
                <a:spcPts val="600"/>
              </a:spcBef>
            </a:pPr>
            <a:r>
              <a:rPr lang="en-IN" sz="2400"/>
              <a:t>Publishers should have a constant stream of ideas that they are feeding into their link-building plans.</a:t>
            </a:r>
          </a:p>
          <a:p>
            <a:pPr marL="342900" indent="-342900">
              <a:buFont typeface="Arial" panose="020B0604020202020204" pitchFamily="34" charset="0"/>
              <a:buChar char="•"/>
            </a:pPr>
            <a:endParaRPr lang="en-IN" sz="2400"/>
          </a:p>
          <a:p>
            <a:endParaRPr lang="en-IN" sz="2400"/>
          </a:p>
        </p:txBody>
      </p:sp>
    </p:spTree>
    <p:extLst>
      <p:ext uri="{BB962C8B-B14F-4D97-AF65-F5344CB8AC3E}">
        <p14:creationId xmlns:p14="http://schemas.microsoft.com/office/powerpoint/2010/main" val="35788664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003232" cy="1371600"/>
          </a:xfrm>
        </p:spPr>
        <p:txBody>
          <a:bodyPr>
            <a:normAutofit/>
          </a:bodyPr>
          <a:lstStyle/>
          <a:p>
            <a:r>
              <a:rPr lang="en-IN" b="1"/>
              <a:t>Choosing the Right Link-Building Strategy</a:t>
            </a:r>
            <a:endParaRPr lang="en-IN"/>
          </a:p>
        </p:txBody>
      </p:sp>
      <p:sp>
        <p:nvSpPr>
          <p:cNvPr id="3" name="Content Placeholder 2"/>
          <p:cNvSpPr>
            <a:spLocks noGrp="1"/>
          </p:cNvSpPr>
          <p:nvPr>
            <p:ph idx="1"/>
          </p:nvPr>
        </p:nvSpPr>
        <p:spPr>
          <a:xfrm>
            <a:off x="251520" y="1512168"/>
            <a:ext cx="8640960" cy="5445224"/>
          </a:xfrm>
        </p:spPr>
        <p:txBody>
          <a:bodyPr>
            <a:normAutofit/>
          </a:bodyPr>
          <a:lstStyle/>
          <a:p>
            <a:r>
              <a:rPr lang="en-IN" sz="2800"/>
              <a:t>Putting It All Together</a:t>
            </a:r>
          </a:p>
          <a:p>
            <a:pPr marL="342900" indent="-342900">
              <a:spcBef>
                <a:spcPts val="1200"/>
              </a:spcBef>
              <a:buFont typeface="Arial" panose="020B0604020202020204" pitchFamily="34" charset="0"/>
              <a:buChar char="•"/>
            </a:pPr>
            <a:r>
              <a:rPr lang="en-IN" sz="2400"/>
              <a:t>Never stop</a:t>
            </a:r>
          </a:p>
          <a:p>
            <a:pPr marL="800100" lvl="1" indent="-342900">
              <a:spcBef>
                <a:spcPts val="600"/>
              </a:spcBef>
            </a:pPr>
            <a:r>
              <a:rPr lang="en-IN" sz="2400"/>
              <a:t>Link building is not something you do once, or once in a while.</a:t>
            </a:r>
          </a:p>
          <a:p>
            <a:pPr marL="800100" lvl="1" indent="-342900">
              <a:spcBef>
                <a:spcPts val="600"/>
              </a:spcBef>
            </a:pPr>
            <a:r>
              <a:rPr lang="en-IN" sz="2400"/>
              <a:t>Publishers who are lucky enough to get in front need to be prepared to fight to stay there. </a:t>
            </a:r>
          </a:p>
          <a:p>
            <a:pPr marL="800100" lvl="1" indent="-342900">
              <a:spcBef>
                <a:spcPts val="600"/>
              </a:spcBef>
            </a:pPr>
            <a:r>
              <a:rPr lang="en-IN" sz="2400"/>
              <a:t>Publishers who are not out in front should fight to get there.</a:t>
            </a:r>
          </a:p>
        </p:txBody>
      </p:sp>
    </p:spTree>
    <p:extLst>
      <p:ext uri="{BB962C8B-B14F-4D97-AF65-F5344CB8AC3E}">
        <p14:creationId xmlns:p14="http://schemas.microsoft.com/office/powerpoint/2010/main" val="18504139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5240" cy="1371600"/>
          </a:xfrm>
        </p:spPr>
        <p:txBody>
          <a:bodyPr>
            <a:normAutofit/>
          </a:bodyPr>
          <a:lstStyle/>
          <a:p>
            <a:r>
              <a:rPr lang="en-IN" b="1"/>
              <a:t>Approaches to Content-Based Link Acquisition</a:t>
            </a:r>
            <a:endParaRPr lang="en-IN"/>
          </a:p>
        </p:txBody>
      </p:sp>
      <p:sp>
        <p:nvSpPr>
          <p:cNvPr id="3" name="Content Placeholder 2"/>
          <p:cNvSpPr>
            <a:spLocks noGrp="1"/>
          </p:cNvSpPr>
          <p:nvPr>
            <p:ph idx="1"/>
          </p:nvPr>
        </p:nvSpPr>
        <p:spPr/>
        <p:txBody>
          <a:bodyPr>
            <a:normAutofit lnSpcReduction="10000"/>
          </a:bodyPr>
          <a:lstStyle/>
          <a:p>
            <a:r>
              <a:rPr lang="en-IN" sz="2800"/>
              <a:t>Content Syndication</a:t>
            </a:r>
          </a:p>
          <a:p>
            <a:pPr marL="457200" indent="-457200">
              <a:buFont typeface="Arial" panose="020B0604020202020204" pitchFamily="34" charset="0"/>
              <a:buChar char="•"/>
            </a:pPr>
            <a:r>
              <a:rPr lang="en-IN" sz="2800" b="0"/>
              <a:t>The concept behind content syndication is developing content with the intent of publishing it on someone else’s site. </a:t>
            </a:r>
          </a:p>
          <a:p>
            <a:pPr marL="457200" indent="-457200">
              <a:buFont typeface="Arial" panose="020B0604020202020204" pitchFamily="34" charset="0"/>
              <a:buChar char="•"/>
            </a:pPr>
            <a:r>
              <a:rPr lang="en-IN" sz="2800" b="0"/>
              <a:t>In return for providing the content, the author gets a link back to her site. </a:t>
            </a:r>
          </a:p>
          <a:p>
            <a:pPr marL="457200" indent="-457200">
              <a:buFont typeface="Arial" panose="020B0604020202020204" pitchFamily="34" charset="0"/>
              <a:buChar char="•"/>
            </a:pPr>
            <a:r>
              <a:rPr lang="en-IN" sz="2800" b="0"/>
              <a:t>This is sometimes referred to as guest posting, as blogs are often the target destination for such content. </a:t>
            </a:r>
            <a:endParaRPr lang="en-IN" sz="2800"/>
          </a:p>
        </p:txBody>
      </p:sp>
    </p:spTree>
    <p:extLst>
      <p:ext uri="{BB962C8B-B14F-4D97-AF65-F5344CB8AC3E}">
        <p14:creationId xmlns:p14="http://schemas.microsoft.com/office/powerpoint/2010/main" val="1211040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5240" cy="1371600"/>
          </a:xfrm>
        </p:spPr>
        <p:txBody>
          <a:bodyPr>
            <a:normAutofit/>
          </a:bodyPr>
          <a:lstStyle/>
          <a:p>
            <a:r>
              <a:rPr lang="en-IN" b="1"/>
              <a:t>Approaches to Content-Based Link Acquisition</a:t>
            </a:r>
            <a:endParaRPr lang="en-IN"/>
          </a:p>
        </p:txBody>
      </p:sp>
      <p:sp>
        <p:nvSpPr>
          <p:cNvPr id="3" name="Content Placeholder 2"/>
          <p:cNvSpPr>
            <a:spLocks noGrp="1"/>
          </p:cNvSpPr>
          <p:nvPr>
            <p:ph idx="1"/>
          </p:nvPr>
        </p:nvSpPr>
        <p:spPr>
          <a:xfrm>
            <a:off x="251520" y="1752600"/>
            <a:ext cx="8686800" cy="4988768"/>
          </a:xfrm>
        </p:spPr>
        <p:txBody>
          <a:bodyPr>
            <a:normAutofit lnSpcReduction="10000"/>
          </a:bodyPr>
          <a:lstStyle/>
          <a:p>
            <a:r>
              <a:rPr lang="en-IN" sz="2800"/>
              <a:t>Content Syndication</a:t>
            </a:r>
          </a:p>
          <a:p>
            <a:r>
              <a:rPr lang="en-IN" sz="2800" b="0"/>
              <a:t>One variant of content syndication :article directories. </a:t>
            </a:r>
          </a:p>
          <a:p>
            <a:pPr marL="457200" indent="-457200">
              <a:buFont typeface="Arial" panose="020B0604020202020204" pitchFamily="34" charset="0"/>
              <a:buChar char="•"/>
            </a:pPr>
            <a:r>
              <a:rPr lang="en-IN" sz="2800" b="0"/>
              <a:t>When syndicating content, it is a best practice to focus on high-value targets. </a:t>
            </a:r>
          </a:p>
          <a:p>
            <a:pPr marL="457200" indent="-457200">
              <a:buFont typeface="Arial" panose="020B0604020202020204" pitchFamily="34" charset="0"/>
              <a:buChar char="•"/>
            </a:pPr>
            <a:r>
              <a:rPr lang="en-IN" sz="2800" b="0"/>
              <a:t>Sites that will take any article with little editorial review are not likely to offer high-quality links. In fact, the links may be of no value at all. </a:t>
            </a:r>
          </a:p>
          <a:p>
            <a:pPr marL="457200" indent="-457200">
              <a:buFont typeface="Arial" panose="020B0604020202020204" pitchFamily="34" charset="0"/>
              <a:buChar char="•"/>
            </a:pPr>
            <a:r>
              <a:rPr lang="en-IN" sz="2800" b="0"/>
              <a:t>Getting into higher-value sites, such as that of a major regional newspaper, may require more effort, but these sites also provide high value</a:t>
            </a:r>
          </a:p>
        </p:txBody>
      </p:sp>
    </p:spTree>
    <p:extLst>
      <p:ext uri="{BB962C8B-B14F-4D97-AF65-F5344CB8AC3E}">
        <p14:creationId xmlns:p14="http://schemas.microsoft.com/office/powerpoint/2010/main" val="34436238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5240" cy="1371600"/>
          </a:xfrm>
        </p:spPr>
        <p:txBody>
          <a:bodyPr>
            <a:normAutofit/>
          </a:bodyPr>
          <a:lstStyle/>
          <a:p>
            <a:r>
              <a:rPr lang="en-IN" b="1"/>
              <a:t>Approaches to Content-Based Link Acquisition</a:t>
            </a:r>
            <a:endParaRPr lang="en-IN"/>
          </a:p>
        </p:txBody>
      </p:sp>
      <p:sp>
        <p:nvSpPr>
          <p:cNvPr id="3" name="Content Placeholder 2"/>
          <p:cNvSpPr>
            <a:spLocks noGrp="1"/>
          </p:cNvSpPr>
          <p:nvPr>
            <p:ph idx="1"/>
          </p:nvPr>
        </p:nvSpPr>
        <p:spPr>
          <a:xfrm>
            <a:off x="251520" y="1752600"/>
            <a:ext cx="8686800" cy="4988768"/>
          </a:xfrm>
        </p:spPr>
        <p:txBody>
          <a:bodyPr>
            <a:normAutofit/>
          </a:bodyPr>
          <a:lstStyle/>
          <a:p>
            <a:r>
              <a:rPr lang="en-IN" sz="2800"/>
              <a:t>Leveraging User-Generated Content</a:t>
            </a:r>
          </a:p>
          <a:p>
            <a:r>
              <a:rPr lang="en-IN" sz="2800" b="0"/>
              <a:t>Providing users with ways to contribute content directly to your site can be an effective tactic. There are many ways to do this:</a:t>
            </a:r>
          </a:p>
          <a:p>
            <a:pPr marL="457200" indent="-457200">
              <a:buFont typeface="Arial" panose="020B0604020202020204" pitchFamily="34" charset="0"/>
              <a:buChar char="•"/>
            </a:pPr>
            <a:r>
              <a:rPr lang="en-IN" sz="2800" b="0"/>
              <a:t>Opening up a forum or allowing comments on your site</a:t>
            </a:r>
          </a:p>
          <a:p>
            <a:pPr marL="457200" indent="-457200">
              <a:buFont typeface="Arial" panose="020B0604020202020204" pitchFamily="34" charset="0"/>
              <a:buChar char="•"/>
            </a:pPr>
            <a:r>
              <a:rPr lang="en-IN" sz="2800" b="0"/>
              <a:t>Launching a blog and inviting third-party contributors</a:t>
            </a:r>
          </a:p>
          <a:p>
            <a:pPr marL="457200" indent="-457200">
              <a:buFont typeface="Arial" panose="020B0604020202020204" pitchFamily="34" charset="0"/>
              <a:buChar char="•"/>
            </a:pPr>
            <a:r>
              <a:rPr lang="en-IN" sz="2800" b="0"/>
              <a:t>More selectively inviting third-party contributions</a:t>
            </a:r>
          </a:p>
        </p:txBody>
      </p:sp>
    </p:spTree>
    <p:extLst>
      <p:ext uri="{BB962C8B-B14F-4D97-AF65-F5344CB8AC3E}">
        <p14:creationId xmlns:p14="http://schemas.microsoft.com/office/powerpoint/2010/main" val="8456405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752" y="109988"/>
            <a:ext cx="8182062" cy="1371600"/>
          </a:xfrm>
        </p:spPr>
        <p:txBody>
          <a:bodyPr>
            <a:normAutofit/>
          </a:bodyPr>
          <a:lstStyle/>
          <a:p>
            <a:r>
              <a:rPr lang="en-IN" b="1"/>
              <a:t>Approaches to Content-Based Link Acquisition</a:t>
            </a:r>
            <a:endParaRPr lang="en-IN"/>
          </a:p>
        </p:txBody>
      </p:sp>
      <p:sp>
        <p:nvSpPr>
          <p:cNvPr id="3" name="Content Placeholder 2"/>
          <p:cNvSpPr>
            <a:spLocks noGrp="1"/>
          </p:cNvSpPr>
          <p:nvPr>
            <p:ph idx="1"/>
          </p:nvPr>
        </p:nvSpPr>
        <p:spPr>
          <a:xfrm>
            <a:off x="251520" y="1752600"/>
            <a:ext cx="8686800" cy="4988768"/>
          </a:xfrm>
        </p:spPr>
        <p:txBody>
          <a:bodyPr>
            <a:normAutofit/>
          </a:bodyPr>
          <a:lstStyle/>
          <a:p>
            <a:r>
              <a:rPr lang="en-IN" sz="2800"/>
              <a:t>Creating Link Bait/Viral Content</a:t>
            </a:r>
          </a:p>
          <a:p>
            <a:pPr marL="457200" indent="-457200">
              <a:buFont typeface="Arial" panose="020B0604020202020204" pitchFamily="34" charset="0"/>
              <a:buChar char="•"/>
            </a:pPr>
            <a:r>
              <a:rPr lang="en-IN" sz="2800" b="0"/>
              <a:t>Link bait is the term that some use to refer to the notion of creating content for the specific purpose of acquiring links.</a:t>
            </a:r>
          </a:p>
          <a:p>
            <a:pPr marL="457200" indent="-457200">
              <a:buFont typeface="Arial" panose="020B0604020202020204" pitchFamily="34" charset="0"/>
              <a:buChar char="•"/>
            </a:pPr>
            <a:r>
              <a:rPr lang="en-IN" sz="2800" b="0"/>
              <a:t>It is easy to come up with content that people will want to link to, but it does take some effort to come up with the right kinds of ideas. </a:t>
            </a:r>
          </a:p>
        </p:txBody>
      </p:sp>
    </p:spTree>
    <p:extLst>
      <p:ext uri="{BB962C8B-B14F-4D97-AF65-F5344CB8AC3E}">
        <p14:creationId xmlns:p14="http://schemas.microsoft.com/office/powerpoint/2010/main" val="21534566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5240" cy="1371600"/>
          </a:xfrm>
        </p:spPr>
        <p:txBody>
          <a:bodyPr>
            <a:normAutofit/>
          </a:bodyPr>
          <a:lstStyle/>
          <a:p>
            <a:r>
              <a:rPr lang="en-IN" b="1"/>
              <a:t>Approaches to Content-Based Link Acquisition</a:t>
            </a:r>
            <a:endParaRPr lang="en-IN"/>
          </a:p>
        </p:txBody>
      </p:sp>
      <p:sp>
        <p:nvSpPr>
          <p:cNvPr id="3" name="Content Placeholder 2"/>
          <p:cNvSpPr>
            <a:spLocks noGrp="1"/>
          </p:cNvSpPr>
          <p:nvPr>
            <p:ph idx="1"/>
          </p:nvPr>
        </p:nvSpPr>
        <p:spPr>
          <a:xfrm>
            <a:off x="251520" y="1752600"/>
            <a:ext cx="8686800" cy="4988768"/>
          </a:xfrm>
        </p:spPr>
        <p:txBody>
          <a:bodyPr>
            <a:normAutofit/>
          </a:bodyPr>
          <a:lstStyle/>
          <a:p>
            <a:r>
              <a:rPr lang="en-IN" sz="2800"/>
              <a:t>Creating Link Bait/Viral Content</a:t>
            </a:r>
          </a:p>
          <a:p>
            <a:r>
              <a:rPr lang="en-IN" sz="2800" b="0"/>
              <a:t>Here is a four-step process for coming up with and picking ideas:</a:t>
            </a:r>
          </a:p>
          <a:p>
            <a:pPr marL="457200" indent="-457200">
              <a:buFont typeface="Arial" panose="020B0604020202020204" pitchFamily="34" charset="0"/>
              <a:buChar char="•"/>
            </a:pPr>
            <a:r>
              <a:rPr lang="en-IN" sz="2800" b="0"/>
              <a:t>Write down everything</a:t>
            </a:r>
          </a:p>
          <a:p>
            <a:pPr marL="457200" indent="-457200">
              <a:buFont typeface="Arial" panose="020B0604020202020204" pitchFamily="34" charset="0"/>
              <a:buChar char="•"/>
            </a:pPr>
            <a:r>
              <a:rPr lang="en-IN" sz="2800" b="0"/>
              <a:t>Break down your </a:t>
            </a:r>
            <a:r>
              <a:rPr lang="en-IN" sz="2800" b="0" err="1"/>
              <a:t>ideas:break</a:t>
            </a:r>
            <a:r>
              <a:rPr lang="en-IN" sz="2800" b="0"/>
              <a:t> down each idea into its Concept and Content components. </a:t>
            </a:r>
          </a:p>
          <a:p>
            <a:pPr marL="457200" indent="-457200">
              <a:buFont typeface="Arial" panose="020B0604020202020204" pitchFamily="34" charset="0"/>
              <a:buChar char="•"/>
            </a:pPr>
            <a:r>
              <a:rPr lang="en-IN" sz="2800" b="0"/>
              <a:t>Evaluate the content.</a:t>
            </a:r>
          </a:p>
          <a:p>
            <a:pPr marL="457200" indent="-457200">
              <a:buFont typeface="Arial" panose="020B0604020202020204" pitchFamily="34" charset="0"/>
              <a:buChar char="•"/>
            </a:pPr>
            <a:r>
              <a:rPr lang="en-IN" sz="2800" b="0"/>
              <a:t>Mix and match</a:t>
            </a:r>
          </a:p>
          <a:p>
            <a:r>
              <a:rPr lang="en-IN" sz="2800" b="0"/>
              <a:t>One should Encourage link bait to spread virally</a:t>
            </a:r>
          </a:p>
          <a:p>
            <a:pPr marL="457200" indent="-457200">
              <a:buFont typeface="Arial" panose="020B0604020202020204" pitchFamily="34" charset="0"/>
              <a:buChar char="•"/>
            </a:pPr>
            <a:endParaRPr lang="en-IN" sz="2800" b="0"/>
          </a:p>
        </p:txBody>
      </p:sp>
    </p:spTree>
    <p:extLst>
      <p:ext uri="{BB962C8B-B14F-4D97-AF65-F5344CB8AC3E}">
        <p14:creationId xmlns:p14="http://schemas.microsoft.com/office/powerpoint/2010/main" val="296851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5456"/>
            <a:ext cx="7787208" cy="1371600"/>
          </a:xfrm>
        </p:spPr>
        <p:txBody>
          <a:bodyPr/>
          <a:lstStyle/>
          <a:p>
            <a:r>
              <a:rPr lang="en-IN"/>
              <a:t>Understanding Sitemaps</a:t>
            </a:r>
          </a:p>
        </p:txBody>
      </p:sp>
      <p:sp>
        <p:nvSpPr>
          <p:cNvPr id="3" name="Content Placeholder 2"/>
          <p:cNvSpPr>
            <a:spLocks noGrp="1"/>
          </p:cNvSpPr>
          <p:nvPr>
            <p:ph idx="1"/>
          </p:nvPr>
        </p:nvSpPr>
        <p:spPr>
          <a:xfrm>
            <a:off x="457200" y="836712"/>
            <a:ext cx="8363272" cy="5184576"/>
          </a:xfrm>
        </p:spPr>
        <p:txBody>
          <a:bodyPr>
            <a:normAutofit/>
          </a:bodyPr>
          <a:lstStyle/>
          <a:p>
            <a:pPr marL="342900" indent="-342900">
              <a:buFont typeface="Arial" panose="020B0604020202020204" pitchFamily="34" charset="0"/>
              <a:buChar char="•"/>
            </a:pPr>
            <a:r>
              <a:rPr lang="en-IN" sz="2800"/>
              <a:t>XML Sitemaps</a:t>
            </a:r>
          </a:p>
          <a:p>
            <a:pPr marL="342900" indent="-342900">
              <a:buFont typeface="Arial" panose="020B0604020202020204" pitchFamily="34" charset="0"/>
              <a:buChar char="•"/>
            </a:pPr>
            <a:r>
              <a:rPr lang="en-IN" sz="2800"/>
              <a:t>&lt;</a:t>
            </a:r>
            <a:r>
              <a:rPr lang="en-IN" sz="2800" err="1"/>
              <a:t>loc</a:t>
            </a:r>
            <a:r>
              <a:rPr lang="en-IN" sz="2800"/>
              <a:t>&gt;</a:t>
            </a:r>
          </a:p>
          <a:p>
            <a:pPr marL="342900" indent="-342900">
              <a:buFont typeface="Arial" panose="020B0604020202020204" pitchFamily="34" charset="0"/>
              <a:buChar char="•"/>
            </a:pPr>
            <a:r>
              <a:rPr lang="en-IN" sz="2800" b="0"/>
              <a:t>Represent actual URL or link value. </a:t>
            </a:r>
          </a:p>
          <a:p>
            <a:pPr marL="342900" indent="-342900">
              <a:buFont typeface="Arial" panose="020B0604020202020204" pitchFamily="34" charset="0"/>
              <a:buChar char="•"/>
            </a:pPr>
            <a:r>
              <a:rPr lang="en-IN" sz="2800" b="0"/>
              <a:t>Note that the http part is mandatory. </a:t>
            </a:r>
          </a:p>
          <a:p>
            <a:pPr marL="342900" indent="-342900">
              <a:buFont typeface="Arial" panose="020B0604020202020204" pitchFamily="34" charset="0"/>
              <a:buChar char="•"/>
            </a:pPr>
            <a:r>
              <a:rPr lang="en-IN" sz="2800" b="0"/>
              <a:t>Also note that the URL should not be longer than 2,048 characters, as this is a known URL length limit for some of the server platforms.</a:t>
            </a:r>
          </a:p>
          <a:p>
            <a:endParaRPr lang="en-IN" sz="2800" b="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797152"/>
            <a:ext cx="7992888" cy="698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53329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184"/>
            <a:ext cx="7931224" cy="1371600"/>
          </a:xfrm>
        </p:spPr>
        <p:txBody>
          <a:bodyPr>
            <a:normAutofit/>
          </a:bodyPr>
          <a:lstStyle/>
          <a:p>
            <a:r>
              <a:rPr lang="en-IN" b="1"/>
              <a:t>Elements of Link Building: Basic Elements</a:t>
            </a:r>
            <a:endParaRPr lang="en-IN"/>
          </a:p>
        </p:txBody>
      </p:sp>
      <p:sp>
        <p:nvSpPr>
          <p:cNvPr id="3" name="Content Placeholder 2"/>
          <p:cNvSpPr>
            <a:spLocks noGrp="1"/>
          </p:cNvSpPr>
          <p:nvPr>
            <p:ph idx="1"/>
          </p:nvPr>
        </p:nvSpPr>
        <p:spPr>
          <a:xfrm>
            <a:off x="107504" y="1647725"/>
            <a:ext cx="8867328" cy="4373563"/>
          </a:xfrm>
        </p:spPr>
        <p:txBody>
          <a:bodyPr>
            <a:normAutofit/>
          </a:bodyPr>
          <a:lstStyle/>
          <a:p>
            <a:pPr marL="342900" indent="-342900">
              <a:buFont typeface="Arial" panose="020B0604020202020204" pitchFamily="34" charset="0"/>
              <a:buChar char="•"/>
            </a:pPr>
            <a:r>
              <a:rPr lang="en-IN" sz="2800"/>
              <a:t>Take out the guesswork</a:t>
            </a:r>
          </a:p>
          <a:p>
            <a:r>
              <a:rPr lang="en-IN" sz="2800" b="0"/>
              <a:t>Take out the guesswork for your web visitors by providing the HTML code fragment(s) for people to link to your site. </a:t>
            </a:r>
          </a:p>
          <a:p>
            <a:r>
              <a:rPr lang="en-IN" sz="2800" b="0"/>
              <a:t>Ex: Create “Link to Us” and “Tell a Friend” links. </a:t>
            </a:r>
          </a:p>
          <a:p>
            <a:pPr marL="457200" indent="-457200">
              <a:buFont typeface="Arial" panose="020B0604020202020204" pitchFamily="34" charset="0"/>
              <a:buChar char="•"/>
            </a:pPr>
            <a:r>
              <a:rPr lang="en-IN" sz="2800"/>
              <a:t>Run a daily, weekly, or monthly email newsletter</a:t>
            </a:r>
          </a:p>
          <a:p>
            <a:pPr marL="457200" indent="-457200">
              <a:buFont typeface="Arial" panose="020B0604020202020204" pitchFamily="34" charset="0"/>
              <a:buChar char="•"/>
            </a:pPr>
            <a:r>
              <a:rPr lang="en-IN" sz="2800"/>
              <a:t>Provide registered services</a:t>
            </a:r>
          </a:p>
          <a:p>
            <a:endParaRPr lang="en-IN" sz="2800" b="0"/>
          </a:p>
        </p:txBody>
      </p:sp>
    </p:spTree>
    <p:extLst>
      <p:ext uri="{BB962C8B-B14F-4D97-AF65-F5344CB8AC3E}">
        <p14:creationId xmlns:p14="http://schemas.microsoft.com/office/powerpoint/2010/main" val="36787773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184"/>
            <a:ext cx="7931224" cy="1371600"/>
          </a:xfrm>
        </p:spPr>
        <p:txBody>
          <a:bodyPr>
            <a:normAutofit/>
          </a:bodyPr>
          <a:lstStyle/>
          <a:p>
            <a:r>
              <a:rPr lang="en-IN" b="1"/>
              <a:t>Elements of Link Building: Link Bait</a:t>
            </a:r>
          </a:p>
        </p:txBody>
      </p:sp>
      <p:sp>
        <p:nvSpPr>
          <p:cNvPr id="3" name="Content Placeholder 2"/>
          <p:cNvSpPr>
            <a:spLocks noGrp="1"/>
          </p:cNvSpPr>
          <p:nvPr>
            <p:ph idx="1"/>
          </p:nvPr>
        </p:nvSpPr>
        <p:spPr>
          <a:xfrm>
            <a:off x="107504" y="1647725"/>
            <a:ext cx="8867328" cy="4373563"/>
          </a:xfrm>
        </p:spPr>
        <p:txBody>
          <a:bodyPr>
            <a:normAutofit/>
          </a:bodyPr>
          <a:lstStyle/>
          <a:p>
            <a:pPr marL="342900" indent="-342900">
              <a:buFont typeface="Arial" panose="020B0604020202020204" pitchFamily="34" charset="0"/>
              <a:buChar char="•"/>
            </a:pPr>
            <a:endParaRPr lang="en-IN" sz="2800" b="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8" y="1732558"/>
            <a:ext cx="8754718" cy="453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20725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184"/>
            <a:ext cx="7931224" cy="1371600"/>
          </a:xfrm>
        </p:spPr>
        <p:txBody>
          <a:bodyPr>
            <a:normAutofit/>
          </a:bodyPr>
          <a:lstStyle/>
          <a:p>
            <a:r>
              <a:rPr lang="en-IN" b="1"/>
              <a:t>Elements of Link Building: Link Bait</a:t>
            </a:r>
          </a:p>
        </p:txBody>
      </p:sp>
      <p:sp>
        <p:nvSpPr>
          <p:cNvPr id="3" name="Content Placeholder 2"/>
          <p:cNvSpPr>
            <a:spLocks noGrp="1"/>
          </p:cNvSpPr>
          <p:nvPr>
            <p:ph idx="1"/>
          </p:nvPr>
        </p:nvSpPr>
        <p:spPr>
          <a:xfrm>
            <a:off x="107504" y="1647725"/>
            <a:ext cx="8867328" cy="4373563"/>
          </a:xfrm>
        </p:spPr>
        <p:txBody>
          <a:bodyPr>
            <a:normAutofit/>
          </a:bodyPr>
          <a:lstStyle/>
          <a:p>
            <a:pPr marL="342900" indent="-342900">
              <a:buFont typeface="Arial" panose="020B0604020202020204" pitchFamily="34" charset="0"/>
              <a:buChar char="•"/>
            </a:pPr>
            <a:r>
              <a:rPr lang="en-IN" sz="2800" b="0"/>
              <a:t>The terms link bait and link baiting describe the concept of creating interesting content with the intent of creating maximum Internet buzz to get as many people to link to your site as possible.</a:t>
            </a:r>
          </a:p>
          <a:p>
            <a:pPr marL="342900" indent="-342900">
              <a:buFont typeface="Arial" panose="020B0604020202020204" pitchFamily="34" charset="0"/>
              <a:buChar char="•"/>
            </a:pPr>
            <a:r>
              <a:rPr lang="en-IN" sz="2800" b="0"/>
              <a:t>Having great content is your most basic link-baiting technique. You can also think of link bait as content “hooks.”</a:t>
            </a:r>
          </a:p>
          <a:p>
            <a:pPr marL="342900" indent="-342900">
              <a:buFont typeface="Arial" panose="020B0604020202020204" pitchFamily="34" charset="0"/>
              <a:buChar char="•"/>
            </a:pPr>
            <a:r>
              <a:rPr lang="en-IN" sz="2800" b="0"/>
              <a:t>All forms of link bait have one thing in common: they promote your name, site, and brand. </a:t>
            </a:r>
          </a:p>
        </p:txBody>
      </p:sp>
    </p:spTree>
    <p:extLst>
      <p:ext uri="{BB962C8B-B14F-4D97-AF65-F5344CB8AC3E}">
        <p14:creationId xmlns:p14="http://schemas.microsoft.com/office/powerpoint/2010/main" val="1466659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184"/>
            <a:ext cx="7931224" cy="1371600"/>
          </a:xfrm>
        </p:spPr>
        <p:txBody>
          <a:bodyPr>
            <a:normAutofit/>
          </a:bodyPr>
          <a:lstStyle/>
          <a:p>
            <a:r>
              <a:rPr lang="en-IN" b="1"/>
              <a:t>Elements of Link Building: Link Bait</a:t>
            </a:r>
          </a:p>
        </p:txBody>
      </p:sp>
      <p:sp>
        <p:nvSpPr>
          <p:cNvPr id="3" name="Content Placeholder 2"/>
          <p:cNvSpPr>
            <a:spLocks noGrp="1"/>
          </p:cNvSpPr>
          <p:nvPr>
            <p:ph idx="1"/>
          </p:nvPr>
        </p:nvSpPr>
        <p:spPr>
          <a:xfrm>
            <a:off x="107504" y="1647725"/>
            <a:ext cx="8867328" cy="4373563"/>
          </a:xfrm>
        </p:spPr>
        <p:txBody>
          <a:bodyPr>
            <a:normAutofit/>
          </a:bodyPr>
          <a:lstStyle/>
          <a:p>
            <a:r>
              <a:rPr lang="en-IN" sz="2800"/>
              <a:t>Website widgets to create link bait</a:t>
            </a:r>
          </a:p>
          <a:p>
            <a:pPr marL="457200" indent="-457200">
              <a:buFont typeface="Arial" panose="020B0604020202020204" pitchFamily="34" charset="0"/>
              <a:buChar char="•"/>
            </a:pPr>
            <a:r>
              <a:rPr lang="en-IN" sz="2800" b="0"/>
              <a:t>Website widgets are simple, self-contained, value-added units of functionality. </a:t>
            </a:r>
          </a:p>
          <a:p>
            <a:pPr marL="457200" indent="-457200">
              <a:buFont typeface="Arial" panose="020B0604020202020204" pitchFamily="34" charset="0"/>
              <a:buChar char="•"/>
            </a:pPr>
            <a:r>
              <a:rPr lang="en-IN" sz="2800" b="0"/>
              <a:t>They are typically confined to small blocks of screen real estate on one or all the pages of your site. </a:t>
            </a:r>
          </a:p>
          <a:p>
            <a:pPr marL="457200" indent="-457200">
              <a:buFont typeface="Arial" panose="020B0604020202020204" pitchFamily="34" charset="0"/>
              <a:buChar char="•"/>
            </a:pPr>
            <a:r>
              <a:rPr lang="en-IN" sz="2800" b="0"/>
              <a:t>Any information that you can package in a way that provides unique value to other sites can be made into a widget.</a:t>
            </a:r>
          </a:p>
        </p:txBody>
      </p:sp>
    </p:spTree>
    <p:extLst>
      <p:ext uri="{BB962C8B-B14F-4D97-AF65-F5344CB8AC3E}">
        <p14:creationId xmlns:p14="http://schemas.microsoft.com/office/powerpoint/2010/main" val="40665273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184"/>
            <a:ext cx="7931224" cy="1371600"/>
          </a:xfrm>
        </p:spPr>
        <p:txBody>
          <a:bodyPr>
            <a:normAutofit/>
          </a:bodyPr>
          <a:lstStyle/>
          <a:p>
            <a:r>
              <a:rPr lang="en-IN" b="1"/>
              <a:t>Elements of Link Building: Link Bait</a:t>
            </a:r>
          </a:p>
        </p:txBody>
      </p:sp>
      <p:sp>
        <p:nvSpPr>
          <p:cNvPr id="3" name="Content Placeholder 2"/>
          <p:cNvSpPr>
            <a:spLocks noGrp="1"/>
          </p:cNvSpPr>
          <p:nvPr>
            <p:ph idx="1"/>
          </p:nvPr>
        </p:nvSpPr>
        <p:spPr>
          <a:xfrm>
            <a:off x="107504" y="1647725"/>
            <a:ext cx="8867328" cy="4373563"/>
          </a:xfrm>
        </p:spPr>
        <p:txBody>
          <a:bodyPr>
            <a:normAutofit/>
          </a:bodyPr>
          <a:lstStyle/>
          <a:p>
            <a:r>
              <a:rPr lang="en-IN" sz="2800"/>
              <a:t>Website widgets to create link bait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36" y="2395538"/>
            <a:ext cx="9289032" cy="3481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0331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184"/>
            <a:ext cx="7931224" cy="1371600"/>
          </a:xfrm>
        </p:spPr>
        <p:txBody>
          <a:bodyPr>
            <a:normAutofit/>
          </a:bodyPr>
          <a:lstStyle/>
          <a:p>
            <a:r>
              <a:rPr lang="en-IN" b="1"/>
              <a:t>Elements of Link Building: Social Bookmarking</a:t>
            </a:r>
          </a:p>
        </p:txBody>
      </p:sp>
      <p:sp>
        <p:nvSpPr>
          <p:cNvPr id="3" name="Content Placeholder 2"/>
          <p:cNvSpPr>
            <a:spLocks noGrp="1"/>
          </p:cNvSpPr>
          <p:nvPr>
            <p:ph idx="1"/>
          </p:nvPr>
        </p:nvSpPr>
        <p:spPr>
          <a:xfrm>
            <a:off x="107504" y="1647725"/>
            <a:ext cx="8867328" cy="4373563"/>
          </a:xfrm>
        </p:spPr>
        <p:txBody>
          <a:bodyPr>
            <a:normAutofit/>
          </a:bodyPr>
          <a:lstStyle/>
          <a:p>
            <a:pPr marL="457200" indent="-457200">
              <a:buFont typeface="Arial" panose="020B0604020202020204" pitchFamily="34" charset="0"/>
              <a:buChar char="•"/>
            </a:pPr>
            <a:r>
              <a:rPr lang="en-IN" sz="2800" b="0"/>
              <a:t>Social bookmarking is the concept of adding (typically) article and media bookmarks across various social bookmarking sites. </a:t>
            </a:r>
          </a:p>
          <a:p>
            <a:pPr marL="457200" indent="-457200">
              <a:buFont typeface="Arial" panose="020B0604020202020204" pitchFamily="34" charset="0"/>
              <a:buChar char="•"/>
            </a:pPr>
            <a:r>
              <a:rPr lang="en-IN" sz="2800" b="0"/>
              <a:t>It is a way to store and access bookmarks from anywhere. </a:t>
            </a:r>
          </a:p>
          <a:p>
            <a:pPr marL="457200" indent="-457200">
              <a:buFont typeface="Arial" panose="020B0604020202020204" pitchFamily="34" charset="0"/>
              <a:buChar char="•"/>
            </a:pPr>
            <a:r>
              <a:rPr lang="en-IN" sz="2800" b="0"/>
              <a:t>Everyone benefits in this model. Publishers get a wider audience and web users enjoy fresh, popular content.</a:t>
            </a:r>
          </a:p>
        </p:txBody>
      </p:sp>
    </p:spTree>
    <p:extLst>
      <p:ext uri="{BB962C8B-B14F-4D97-AF65-F5344CB8AC3E}">
        <p14:creationId xmlns:p14="http://schemas.microsoft.com/office/powerpoint/2010/main" val="10157350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5416"/>
            <a:ext cx="7931224" cy="1371600"/>
          </a:xfrm>
        </p:spPr>
        <p:txBody>
          <a:bodyPr>
            <a:normAutofit/>
          </a:bodyPr>
          <a:lstStyle/>
          <a:p>
            <a:r>
              <a:rPr lang="en-IN" sz="2800" b="1"/>
              <a:t>Elements of Link Building: Social Bookmarking</a:t>
            </a:r>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80728"/>
            <a:ext cx="7536908" cy="57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17534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387424"/>
            <a:ext cx="10980712" cy="1080120"/>
          </a:xfrm>
        </p:spPr>
        <p:txBody>
          <a:bodyPr>
            <a:normAutofit/>
          </a:bodyPr>
          <a:lstStyle/>
          <a:p>
            <a:r>
              <a:rPr lang="en-IN" sz="2400" b="1"/>
              <a:t>Elements of Link Building: Website Syndication</a:t>
            </a:r>
          </a:p>
        </p:txBody>
      </p:sp>
      <p:sp>
        <p:nvSpPr>
          <p:cNvPr id="3" name="Content Placeholder 2"/>
          <p:cNvSpPr>
            <a:spLocks noGrp="1"/>
          </p:cNvSpPr>
          <p:nvPr>
            <p:ph idx="1"/>
          </p:nvPr>
        </p:nvSpPr>
        <p:spPr>
          <a:xfrm>
            <a:off x="107504" y="908721"/>
            <a:ext cx="8867328" cy="5949280"/>
          </a:xfrm>
        </p:spPr>
        <p:txBody>
          <a:bodyPr>
            <a:normAutofit fontScale="92500" lnSpcReduction="20000"/>
          </a:bodyPr>
          <a:lstStyle/>
          <a:p>
            <a:pPr marL="457200" indent="-457200">
              <a:buFont typeface="Arial" panose="020B0604020202020204" pitchFamily="34" charset="0"/>
              <a:buChar char="•"/>
            </a:pPr>
            <a:r>
              <a:rPr lang="en-IN" sz="2800" b="0"/>
              <a:t>Website syndication is the de facto standard for content publication. </a:t>
            </a:r>
          </a:p>
          <a:p>
            <a:pPr marL="457200" indent="-457200">
              <a:buFont typeface="Arial" panose="020B0604020202020204" pitchFamily="34" charset="0"/>
              <a:buChar char="•"/>
            </a:pPr>
            <a:r>
              <a:rPr lang="en-IN" sz="2800" b="0"/>
              <a:t>Syndicated content provides a medium to reach a greater subscriber audience. </a:t>
            </a:r>
          </a:p>
          <a:p>
            <a:pPr marL="457200" indent="-457200">
              <a:buFont typeface="Arial" panose="020B0604020202020204" pitchFamily="34" charset="0"/>
              <a:buChar char="•"/>
            </a:pPr>
            <a:r>
              <a:rPr lang="en-IN" sz="2800" b="0"/>
              <a:t>Subscribers use tools such as Atom and RSS feed readers to stay abreast of newly published content.</a:t>
            </a:r>
          </a:p>
          <a:p>
            <a:pPr marL="457200" indent="-457200">
              <a:buFont typeface="Arial" panose="020B0604020202020204" pitchFamily="34" charset="0"/>
              <a:buChar char="•"/>
            </a:pPr>
            <a:r>
              <a:rPr lang="en-IN" sz="2800" b="0"/>
              <a:t>When users subscribe to your feeds, you have a unique opportunity to keep them interested in your site.</a:t>
            </a:r>
          </a:p>
          <a:p>
            <a:pPr marL="457200" indent="-457200">
              <a:buFont typeface="Arial" panose="020B0604020202020204" pitchFamily="34" charset="0"/>
              <a:buChar char="•"/>
            </a:pPr>
            <a:r>
              <a:rPr lang="en-IN" sz="2800" b="0"/>
              <a:t>One can use it as a teaser, those who want to read the entire article can visit your site. </a:t>
            </a:r>
          </a:p>
          <a:p>
            <a:pPr marL="457200" indent="-457200">
              <a:buFont typeface="Arial" panose="020B0604020202020204" pitchFamily="34" charset="0"/>
              <a:buChar char="•"/>
            </a:pPr>
            <a:r>
              <a:rPr lang="en-IN" sz="2800" b="0"/>
              <a:t>When they come to your site, they will also see other elements of your site that will hopefully produce additional clicks.</a:t>
            </a:r>
          </a:p>
          <a:p>
            <a:pPr marL="457200" indent="-457200">
              <a:buFont typeface="Arial" panose="020B0604020202020204" pitchFamily="34" charset="0"/>
              <a:buChar char="•"/>
            </a:pPr>
            <a:r>
              <a:rPr lang="en-IN" sz="2800" b="0"/>
              <a:t>Two of the most popular syndications types are Really Simple Syndication (RSS) and Atom. </a:t>
            </a:r>
          </a:p>
        </p:txBody>
      </p:sp>
    </p:spTree>
    <p:extLst>
      <p:ext uri="{BB962C8B-B14F-4D97-AF65-F5344CB8AC3E}">
        <p14:creationId xmlns:p14="http://schemas.microsoft.com/office/powerpoint/2010/main" val="38612735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387424"/>
            <a:ext cx="10980712" cy="1080120"/>
          </a:xfrm>
        </p:spPr>
        <p:txBody>
          <a:bodyPr>
            <a:normAutofit/>
          </a:bodyPr>
          <a:lstStyle/>
          <a:p>
            <a:r>
              <a:rPr lang="en-IN" sz="2400" b="1"/>
              <a:t>Elements of Link Building: Website Syndication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052736"/>
            <a:ext cx="8964488" cy="5805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229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184"/>
            <a:ext cx="7931224" cy="1371600"/>
          </a:xfrm>
        </p:spPr>
        <p:txBody>
          <a:bodyPr>
            <a:normAutofit/>
          </a:bodyPr>
          <a:lstStyle/>
          <a:p>
            <a:r>
              <a:rPr lang="en-IN" b="1"/>
              <a:t>Elements of Link Building: Directories</a:t>
            </a:r>
          </a:p>
        </p:txBody>
      </p:sp>
      <p:sp>
        <p:nvSpPr>
          <p:cNvPr id="3" name="Content Placeholder 2"/>
          <p:cNvSpPr>
            <a:spLocks noGrp="1"/>
          </p:cNvSpPr>
          <p:nvPr>
            <p:ph idx="1"/>
          </p:nvPr>
        </p:nvSpPr>
        <p:spPr>
          <a:xfrm>
            <a:off x="107504" y="1647725"/>
            <a:ext cx="8867328" cy="4373563"/>
          </a:xfrm>
        </p:spPr>
        <p:txBody>
          <a:bodyPr>
            <a:normAutofit/>
          </a:bodyPr>
          <a:lstStyle/>
          <a:p>
            <a:pPr marL="457200" indent="-457200">
              <a:buFont typeface="Arial" panose="020B0604020202020204" pitchFamily="34" charset="0"/>
              <a:buChar char="•"/>
            </a:pPr>
            <a:r>
              <a:rPr lang="en-IN" sz="2800" b="0"/>
              <a:t>Ensure that your targeted directories will pass link juice.</a:t>
            </a:r>
          </a:p>
          <a:p>
            <a:pPr marL="457200" indent="-457200">
              <a:buFont typeface="Arial" panose="020B0604020202020204" pitchFamily="34" charset="0"/>
              <a:buChar char="•"/>
            </a:pPr>
            <a:r>
              <a:rPr lang="en-IN" sz="2800" b="0"/>
              <a:t>Choose proper  directory category (Look for less crowded categories for optimal link juice transfer. Also see what their </a:t>
            </a:r>
            <a:r>
              <a:rPr lang="en-IN" sz="2800" b="0" err="1"/>
              <a:t>PageRanks</a:t>
            </a:r>
            <a:r>
              <a:rPr lang="en-IN" sz="2800" b="0"/>
              <a:t> are for their home pages)</a:t>
            </a:r>
          </a:p>
          <a:p>
            <a:pPr marL="457200" indent="-457200">
              <a:buFont typeface="Arial" panose="020B0604020202020204" pitchFamily="34" charset="0"/>
              <a:buChar char="•"/>
            </a:pPr>
            <a:r>
              <a:rPr lang="en-IN" sz="2800" b="0"/>
              <a:t>Spend your time first on directories with the highest PageRank.</a:t>
            </a:r>
          </a:p>
        </p:txBody>
      </p:sp>
    </p:spTree>
    <p:extLst>
      <p:ext uri="{BB962C8B-B14F-4D97-AF65-F5344CB8AC3E}">
        <p14:creationId xmlns:p14="http://schemas.microsoft.com/office/powerpoint/2010/main" val="1348385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5456"/>
            <a:ext cx="7787208" cy="1371600"/>
          </a:xfrm>
        </p:spPr>
        <p:txBody>
          <a:bodyPr/>
          <a:lstStyle/>
          <a:p>
            <a:r>
              <a:rPr lang="en-IN"/>
              <a:t>Understanding Sitemaps</a:t>
            </a:r>
          </a:p>
        </p:txBody>
      </p:sp>
      <p:sp>
        <p:nvSpPr>
          <p:cNvPr id="3" name="Content Placeholder 2"/>
          <p:cNvSpPr>
            <a:spLocks noGrp="1"/>
          </p:cNvSpPr>
          <p:nvPr>
            <p:ph idx="1"/>
          </p:nvPr>
        </p:nvSpPr>
        <p:spPr>
          <a:xfrm>
            <a:off x="457200" y="836712"/>
            <a:ext cx="8363272" cy="5184576"/>
          </a:xfrm>
        </p:spPr>
        <p:txBody>
          <a:bodyPr>
            <a:normAutofit/>
          </a:bodyPr>
          <a:lstStyle/>
          <a:p>
            <a:pPr marL="342900" indent="-342900">
              <a:buFont typeface="Arial" panose="020B0604020202020204" pitchFamily="34" charset="0"/>
              <a:buChar char="•"/>
            </a:pPr>
            <a:r>
              <a:rPr lang="en-IN" sz="2800"/>
              <a:t>XML Sitemaps</a:t>
            </a:r>
          </a:p>
          <a:p>
            <a:pPr marL="342900" indent="-342900">
              <a:buFont typeface="Arial" panose="020B0604020202020204" pitchFamily="34" charset="0"/>
              <a:buChar char="•"/>
            </a:pPr>
            <a:r>
              <a:rPr lang="en-IN" sz="2800"/>
              <a:t>&lt;</a:t>
            </a:r>
            <a:r>
              <a:rPr lang="en-IN" sz="2800" err="1"/>
              <a:t>lastmod</a:t>
            </a:r>
            <a:r>
              <a:rPr lang="en-IN" sz="2800"/>
              <a:t>&gt;</a:t>
            </a:r>
          </a:p>
          <a:p>
            <a:pPr marL="342900" indent="-342900">
              <a:buFont typeface="Arial" panose="020B0604020202020204" pitchFamily="34" charset="0"/>
              <a:buChar char="•"/>
            </a:pPr>
            <a:r>
              <a:rPr lang="en-IN" sz="2800" b="0"/>
              <a:t>represents the time and date when a particular link was last modified.</a:t>
            </a:r>
          </a:p>
          <a:p>
            <a:pPr marL="342900" indent="-342900">
              <a:buFont typeface="Arial" panose="020B0604020202020204" pitchFamily="34" charset="0"/>
              <a:buChar char="•"/>
            </a:pPr>
            <a:r>
              <a:rPr lang="en-IN" sz="2800" b="0"/>
              <a:t>The </a:t>
            </a:r>
            <a:r>
              <a:rPr lang="en-IN" sz="2800" b="0" err="1"/>
              <a:t>lastmod</a:t>
            </a:r>
            <a:r>
              <a:rPr lang="en-IN" sz="2800" b="0"/>
              <a:t> attribute tag has two data value formats. </a:t>
            </a:r>
          </a:p>
          <a:p>
            <a:pPr marL="800100" lvl="1" indent="-342900"/>
            <a:r>
              <a:rPr lang="en-IN" sz="2800" b="0"/>
              <a:t>short form without the time part and </a:t>
            </a:r>
          </a:p>
          <a:p>
            <a:pPr marL="800100" lvl="1" indent="-342900"/>
            <a:r>
              <a:rPr lang="en-IN" sz="2800" b="0"/>
              <a:t>the long form with the full date and time</a:t>
            </a:r>
          </a:p>
          <a:p>
            <a:pPr marL="342900" indent="-342900">
              <a:buFont typeface="Arial" panose="020B0604020202020204" pitchFamily="34" charset="0"/>
              <a:buChar char="•"/>
            </a:pPr>
            <a:endParaRPr lang="en-IN" sz="2800" b="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5311105"/>
            <a:ext cx="5976664" cy="1358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90017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579296" cy="1371600"/>
          </a:xfrm>
        </p:spPr>
        <p:txBody>
          <a:bodyPr>
            <a:normAutofit fontScale="90000"/>
          </a:bodyPr>
          <a:lstStyle/>
          <a:p>
            <a:r>
              <a:rPr lang="en-IN" b="1"/>
              <a:t>Elements of Link Building: Adding Your Links Everywhere</a:t>
            </a:r>
          </a:p>
        </p:txBody>
      </p:sp>
      <p:sp>
        <p:nvSpPr>
          <p:cNvPr id="3" name="Content Placeholder 2"/>
          <p:cNvSpPr>
            <a:spLocks noGrp="1"/>
          </p:cNvSpPr>
          <p:nvPr>
            <p:ph idx="1"/>
          </p:nvPr>
        </p:nvSpPr>
        <p:spPr>
          <a:xfrm>
            <a:off x="107504" y="1628800"/>
            <a:ext cx="8867328" cy="4373563"/>
          </a:xfrm>
        </p:spPr>
        <p:txBody>
          <a:bodyPr>
            <a:normAutofit/>
          </a:bodyPr>
          <a:lstStyle/>
          <a:p>
            <a:pPr marL="457200" indent="-457200">
              <a:buFont typeface="Arial" panose="020B0604020202020204" pitchFamily="34" charset="0"/>
              <a:buChar char="•"/>
            </a:pPr>
            <a:r>
              <a:rPr lang="en-IN" sz="2800" b="0"/>
              <a:t>Submitting articles</a:t>
            </a:r>
          </a:p>
          <a:p>
            <a:pPr marL="457200" indent="-457200">
              <a:buFont typeface="Arial" panose="020B0604020202020204" pitchFamily="34" charset="0"/>
              <a:buChar char="•"/>
            </a:pPr>
            <a:r>
              <a:rPr lang="en-IN" sz="2800" b="0"/>
              <a:t>Utilizing blog comments, newsgroups, and forum postings</a:t>
            </a:r>
          </a:p>
        </p:txBody>
      </p:sp>
    </p:spTree>
    <p:extLst>
      <p:ext uri="{BB962C8B-B14F-4D97-AF65-F5344CB8AC3E}">
        <p14:creationId xmlns:p14="http://schemas.microsoft.com/office/powerpoint/2010/main" val="41117983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579296" cy="1371600"/>
          </a:xfrm>
        </p:spPr>
        <p:txBody>
          <a:bodyPr>
            <a:normAutofit/>
          </a:bodyPr>
          <a:lstStyle/>
          <a:p>
            <a:r>
              <a:rPr lang="en-IN" b="1"/>
              <a:t>Elements of Link Building: Build a Complementary Site</a:t>
            </a:r>
          </a:p>
        </p:txBody>
      </p:sp>
      <p:sp>
        <p:nvSpPr>
          <p:cNvPr id="3" name="Content Placeholder 2"/>
          <p:cNvSpPr>
            <a:spLocks noGrp="1"/>
          </p:cNvSpPr>
          <p:nvPr>
            <p:ph idx="1"/>
          </p:nvPr>
        </p:nvSpPr>
        <p:spPr>
          <a:xfrm>
            <a:off x="107504" y="1628800"/>
            <a:ext cx="8867328" cy="4373563"/>
          </a:xfrm>
        </p:spPr>
        <p:txBody>
          <a:bodyPr>
            <a:normAutofit/>
          </a:bodyPr>
          <a:lstStyle/>
          <a:p>
            <a:r>
              <a:rPr lang="en-IN" sz="2800" b="0"/>
              <a:t>You want to create a complementary content-rich site that targets many other keywords not specifically targeted on your main site. This is not a call to create duplicated content.</a:t>
            </a:r>
          </a:p>
          <a:p>
            <a:pPr marL="457200" indent="-457200">
              <a:buFont typeface="Arial" panose="020B0604020202020204" pitchFamily="34" charset="0"/>
              <a:buChar char="•"/>
            </a:pPr>
            <a:r>
              <a:rPr lang="en-IN" sz="2800" b="0"/>
              <a:t>Niche directory hubs</a:t>
            </a:r>
          </a:p>
          <a:p>
            <a:pPr marL="457200" indent="-457200">
              <a:buFont typeface="Arial" panose="020B0604020202020204" pitchFamily="34" charset="0"/>
              <a:buChar char="•"/>
            </a:pPr>
            <a:r>
              <a:rPr lang="en-IN" sz="2800" b="0"/>
              <a:t>Awards websites</a:t>
            </a:r>
          </a:p>
          <a:p>
            <a:pPr marL="457200" indent="-457200">
              <a:buFont typeface="Arial" panose="020B0604020202020204" pitchFamily="34" charset="0"/>
              <a:buChar char="•"/>
            </a:pPr>
            <a:r>
              <a:rPr lang="en-IN" sz="2800" b="0"/>
              <a:t>Site review websites</a:t>
            </a:r>
          </a:p>
          <a:p>
            <a:pPr marL="457200" indent="-457200">
              <a:buFont typeface="Arial" panose="020B0604020202020204" pitchFamily="34" charset="0"/>
              <a:buChar char="•"/>
            </a:pPr>
            <a:r>
              <a:rPr lang="en-IN" sz="2800" b="0"/>
              <a:t>Site software</a:t>
            </a:r>
          </a:p>
        </p:txBody>
      </p:sp>
    </p:spTree>
    <p:extLst>
      <p:ext uri="{BB962C8B-B14F-4D97-AF65-F5344CB8AC3E}">
        <p14:creationId xmlns:p14="http://schemas.microsoft.com/office/powerpoint/2010/main" val="16454437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686800" cy="1371600"/>
          </a:xfrm>
        </p:spPr>
        <p:txBody>
          <a:bodyPr>
            <a:normAutofit fontScale="90000"/>
          </a:bodyPr>
          <a:lstStyle/>
          <a:p>
            <a:r>
              <a:rPr lang="en-IN" b="1"/>
              <a:t>Incentive-Based Link Marketing</a:t>
            </a:r>
            <a:br>
              <a:rPr lang="en-IN" b="1"/>
            </a:br>
            <a:endParaRPr lang="en-IN"/>
          </a:p>
        </p:txBody>
      </p:sp>
      <p:sp>
        <p:nvSpPr>
          <p:cNvPr id="3" name="Content Placeholder 2"/>
          <p:cNvSpPr>
            <a:spLocks noGrp="1"/>
          </p:cNvSpPr>
          <p:nvPr>
            <p:ph idx="1"/>
          </p:nvPr>
        </p:nvSpPr>
        <p:spPr>
          <a:xfrm>
            <a:off x="107504" y="1412776"/>
            <a:ext cx="8795320" cy="5184576"/>
          </a:xfrm>
        </p:spPr>
        <p:txBody>
          <a:bodyPr>
            <a:normAutofit/>
          </a:bodyPr>
          <a:lstStyle/>
          <a:p>
            <a:pPr marL="342900" indent="-342900">
              <a:buFont typeface="Arial" panose="020B0604020202020204" pitchFamily="34" charset="0"/>
              <a:buChar char="•"/>
            </a:pPr>
            <a:r>
              <a:rPr lang="en-IN" sz="2800" b="0"/>
              <a:t>Providing an incentive for people to provide a link back to you can work well. </a:t>
            </a:r>
          </a:p>
          <a:p>
            <a:pPr marL="342900" indent="-342900">
              <a:buFont typeface="Arial" panose="020B0604020202020204" pitchFamily="34" charset="0"/>
              <a:buChar char="•"/>
            </a:pPr>
            <a:r>
              <a:rPr lang="en-IN" sz="2800" b="0"/>
              <a:t>Of course, you need to do this with care, because there are incentives that would be indistinguishable from the outright</a:t>
            </a:r>
          </a:p>
          <a:p>
            <a:pPr marL="342900" indent="-342900">
              <a:buFont typeface="Arial" panose="020B0604020202020204" pitchFamily="34" charset="0"/>
              <a:buChar char="•"/>
            </a:pPr>
            <a:r>
              <a:rPr lang="en-IN" sz="2800" b="0"/>
              <a:t>You can also try to implement programs to stimulate the discussion in forum, such as offering a prize on a monthly basis for a randomly  selected contributor.</a:t>
            </a:r>
          </a:p>
        </p:txBody>
      </p:sp>
    </p:spTree>
    <p:extLst>
      <p:ext uri="{BB962C8B-B14F-4D97-AF65-F5344CB8AC3E}">
        <p14:creationId xmlns:p14="http://schemas.microsoft.com/office/powerpoint/2010/main" val="23143272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686800" cy="1371600"/>
          </a:xfrm>
        </p:spPr>
        <p:txBody>
          <a:bodyPr>
            <a:normAutofit fontScale="90000"/>
          </a:bodyPr>
          <a:lstStyle/>
          <a:p>
            <a:r>
              <a:rPr lang="en-IN" b="1"/>
              <a:t>Incentive-Based Link Marketing</a:t>
            </a:r>
            <a:br>
              <a:rPr lang="en-IN" b="1"/>
            </a:br>
            <a:endParaRPr lang="en-IN"/>
          </a:p>
        </p:txBody>
      </p:sp>
      <p:sp>
        <p:nvSpPr>
          <p:cNvPr id="3" name="Content Placeholder 2"/>
          <p:cNvSpPr>
            <a:spLocks noGrp="1"/>
          </p:cNvSpPr>
          <p:nvPr>
            <p:ph idx="1"/>
          </p:nvPr>
        </p:nvSpPr>
        <p:spPr>
          <a:xfrm>
            <a:off x="457200" y="1412776"/>
            <a:ext cx="8435280" cy="5184576"/>
          </a:xfrm>
        </p:spPr>
        <p:txBody>
          <a:bodyPr>
            <a:normAutofit/>
          </a:bodyPr>
          <a:lstStyle/>
          <a:p>
            <a:pPr marL="342900" indent="-342900">
              <a:buFont typeface="Arial" panose="020B0604020202020204" pitchFamily="34" charset="0"/>
              <a:buChar char="•"/>
            </a:pPr>
            <a:r>
              <a:rPr lang="en-IN" sz="2400"/>
              <a:t>Helping Other Sites Boost Their Value</a:t>
            </a:r>
          </a:p>
          <a:p>
            <a:pPr marL="800100" lvl="1" indent="-342900"/>
            <a:r>
              <a:rPr lang="en-IN" sz="2400" b="0"/>
              <a:t>You can get people to link to you because linking to you can enhance their site’s value. </a:t>
            </a:r>
          </a:p>
          <a:p>
            <a:pPr marL="800100" lvl="1" indent="-342900"/>
            <a:r>
              <a:rPr lang="en-IN" sz="2400" b="0"/>
              <a:t>One</a:t>
            </a:r>
            <a:r>
              <a:rPr lang="en-IN" sz="2400"/>
              <a:t> </a:t>
            </a:r>
            <a:r>
              <a:rPr lang="en-IN" sz="2400" b="0"/>
              <a:t>example of this is a program that gives sites awards for excellence of some kind. This is particularly effective if your site is a respected authority in your space.</a:t>
            </a:r>
          </a:p>
          <a:p>
            <a:pPr marL="800100" lvl="1" indent="-342900"/>
            <a:r>
              <a:rPr lang="en-IN" sz="2400"/>
              <a:t>Another example is various forms of certification. For example, Google has badges for its </a:t>
            </a:r>
            <a:r>
              <a:rPr lang="en-IN" sz="2400" err="1"/>
              <a:t>AdWords</a:t>
            </a:r>
            <a:r>
              <a:rPr lang="en-IN" sz="2400"/>
              <a:t> Qualified Professionals and </a:t>
            </a:r>
            <a:r>
              <a:rPr lang="en-IN" sz="2400" err="1"/>
              <a:t>AdWords</a:t>
            </a:r>
            <a:r>
              <a:rPr lang="en-IN" sz="2400"/>
              <a:t> Qualified Companies, with links back to Google.</a:t>
            </a:r>
            <a:endParaRPr lang="en-IN" sz="2400" b="0"/>
          </a:p>
        </p:txBody>
      </p:sp>
    </p:spTree>
    <p:extLst>
      <p:ext uri="{BB962C8B-B14F-4D97-AF65-F5344CB8AC3E}">
        <p14:creationId xmlns:p14="http://schemas.microsoft.com/office/powerpoint/2010/main" val="22323709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686800" cy="1371600"/>
          </a:xfrm>
        </p:spPr>
        <p:txBody>
          <a:bodyPr>
            <a:normAutofit fontScale="90000"/>
          </a:bodyPr>
          <a:lstStyle/>
          <a:p>
            <a:r>
              <a:rPr lang="en-IN" b="1"/>
              <a:t>Incentive-Based Link Marketing</a:t>
            </a:r>
            <a:br>
              <a:rPr lang="en-IN" b="1"/>
            </a:br>
            <a:endParaRPr lang="en-IN"/>
          </a:p>
        </p:txBody>
      </p:sp>
      <p:sp>
        <p:nvSpPr>
          <p:cNvPr id="3" name="Content Placeholder 2"/>
          <p:cNvSpPr>
            <a:spLocks noGrp="1"/>
          </p:cNvSpPr>
          <p:nvPr>
            <p:ph idx="1"/>
          </p:nvPr>
        </p:nvSpPr>
        <p:spPr>
          <a:xfrm>
            <a:off x="457200" y="1412776"/>
            <a:ext cx="8435280" cy="5184576"/>
          </a:xfrm>
        </p:spPr>
        <p:txBody>
          <a:bodyPr>
            <a:normAutofit/>
          </a:bodyPr>
          <a:lstStyle/>
          <a:p>
            <a:pPr marL="342900" indent="-342900">
              <a:buFont typeface="Arial" panose="020B0604020202020204" pitchFamily="34" charset="0"/>
              <a:buChar char="•"/>
            </a:pPr>
            <a:r>
              <a:rPr lang="en-IN" sz="2400"/>
              <a:t>Offering Customer Discounts/Incentives</a:t>
            </a:r>
          </a:p>
          <a:p>
            <a:pPr marL="800100" lvl="1" indent="-342900"/>
            <a:r>
              <a:rPr lang="en-IN" sz="2400"/>
              <a:t>Publishers can offer visitors from certain websites a discount on their products. </a:t>
            </a:r>
          </a:p>
          <a:p>
            <a:pPr marL="800100" lvl="1" indent="-342900"/>
            <a:r>
              <a:rPr lang="en-IN" sz="2400"/>
              <a:t>Sites that want to offer the discount to their users simply need to link back to the publisher’s site.</a:t>
            </a:r>
          </a:p>
          <a:p>
            <a:pPr marL="800100" lvl="1" indent="-342900"/>
            <a:r>
              <a:rPr lang="en-IN" sz="2400"/>
              <a:t>However, Google also sees this as a questionable practice. </a:t>
            </a:r>
          </a:p>
        </p:txBody>
      </p:sp>
    </p:spTree>
    <p:extLst>
      <p:ext uri="{BB962C8B-B14F-4D97-AF65-F5344CB8AC3E}">
        <p14:creationId xmlns:p14="http://schemas.microsoft.com/office/powerpoint/2010/main" val="10108489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1440"/>
            <a:ext cx="5791200" cy="1371600"/>
          </a:xfrm>
        </p:spPr>
        <p:txBody>
          <a:bodyPr/>
          <a:lstStyle/>
          <a:p>
            <a:r>
              <a:rPr lang="en-IN" b="1"/>
              <a:t>Fight Link Spam</a:t>
            </a:r>
            <a:endParaRPr lang="en-IN"/>
          </a:p>
        </p:txBody>
      </p:sp>
      <p:sp>
        <p:nvSpPr>
          <p:cNvPr id="3" name="Content Placeholder 2"/>
          <p:cNvSpPr>
            <a:spLocks noGrp="1"/>
          </p:cNvSpPr>
          <p:nvPr>
            <p:ph idx="1"/>
          </p:nvPr>
        </p:nvSpPr>
        <p:spPr>
          <a:xfrm>
            <a:off x="457200" y="1143669"/>
            <a:ext cx="8363272" cy="5813723"/>
          </a:xfrm>
        </p:spPr>
        <p:txBody>
          <a:bodyPr>
            <a:normAutofit/>
          </a:bodyPr>
          <a:lstStyle/>
          <a:p>
            <a:r>
              <a:rPr lang="en-IN" sz="2400"/>
              <a:t>Algorithmic Approaches to Fighting Link Spam:</a:t>
            </a:r>
          </a:p>
          <a:p>
            <a:r>
              <a:rPr lang="en-IN" sz="2400" b="0"/>
              <a:t>The major approach the search engines use is to design algorithms that can detect and act on link spam. Here are dew algorithmic representative :</a:t>
            </a:r>
          </a:p>
          <a:p>
            <a:pPr marL="342900" indent="-342900">
              <a:buFont typeface="Arial" panose="020B0604020202020204" pitchFamily="34" charset="0"/>
              <a:buChar char="•"/>
            </a:pPr>
            <a:r>
              <a:rPr lang="en-IN" sz="2400" b="0"/>
              <a:t>Links </a:t>
            </a:r>
            <a:r>
              <a:rPr lang="en-IN" sz="2400" b="0" err="1"/>
              <a:t>labeled</a:t>
            </a:r>
            <a:r>
              <a:rPr lang="en-IN" sz="2400" b="0"/>
              <a:t> as advertisements</a:t>
            </a:r>
          </a:p>
          <a:p>
            <a:r>
              <a:rPr lang="en-IN" sz="2400" b="0"/>
              <a:t>The search engines can scan for nearby text, such as “Advertisement,” “Sponsors,” “Our Partners,” and so on.</a:t>
            </a:r>
          </a:p>
          <a:p>
            <a:pPr marL="342900" indent="-342900">
              <a:buFont typeface="Arial" panose="020B0604020202020204" pitchFamily="34" charset="0"/>
              <a:buChar char="•"/>
            </a:pPr>
            <a:r>
              <a:rPr lang="en-IN" sz="2400" b="0" err="1"/>
              <a:t>Sitewide</a:t>
            </a:r>
            <a:r>
              <a:rPr lang="en-IN" sz="2400" b="0"/>
              <a:t> links</a:t>
            </a:r>
          </a:p>
          <a:p>
            <a:r>
              <a:rPr lang="en-IN" sz="2400" b="0"/>
              <a:t>In general, </a:t>
            </a:r>
            <a:r>
              <a:rPr lang="en-IN" sz="2400" b="0" err="1"/>
              <a:t>sitewide</a:t>
            </a:r>
            <a:r>
              <a:rPr lang="en-IN" sz="2400" b="0"/>
              <a:t> links are a serious flag, especially if you have a lot of different sites that do this for you, or if a large percentage of your links are </a:t>
            </a:r>
            <a:r>
              <a:rPr lang="en-IN" sz="2400" b="0" err="1"/>
              <a:t>sitewide</a:t>
            </a:r>
            <a:r>
              <a:rPr lang="en-IN" sz="2400" b="0"/>
              <a:t>.</a:t>
            </a:r>
          </a:p>
        </p:txBody>
      </p:sp>
    </p:spTree>
    <p:extLst>
      <p:ext uri="{BB962C8B-B14F-4D97-AF65-F5344CB8AC3E}">
        <p14:creationId xmlns:p14="http://schemas.microsoft.com/office/powerpoint/2010/main" val="39584057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1440"/>
            <a:ext cx="5791200" cy="1371600"/>
          </a:xfrm>
        </p:spPr>
        <p:txBody>
          <a:bodyPr/>
          <a:lstStyle/>
          <a:p>
            <a:r>
              <a:rPr lang="en-IN" b="1"/>
              <a:t>Fight Link Spam</a:t>
            </a:r>
            <a:endParaRPr lang="en-IN"/>
          </a:p>
        </p:txBody>
      </p:sp>
      <p:sp>
        <p:nvSpPr>
          <p:cNvPr id="3" name="Content Placeholder 2"/>
          <p:cNvSpPr>
            <a:spLocks noGrp="1"/>
          </p:cNvSpPr>
          <p:nvPr>
            <p:ph idx="1"/>
          </p:nvPr>
        </p:nvSpPr>
        <p:spPr>
          <a:xfrm>
            <a:off x="457200" y="1143669"/>
            <a:ext cx="8363272" cy="5813723"/>
          </a:xfrm>
        </p:spPr>
        <p:txBody>
          <a:bodyPr>
            <a:normAutofit/>
          </a:bodyPr>
          <a:lstStyle/>
          <a:p>
            <a:r>
              <a:rPr lang="en-IN" sz="2400"/>
              <a:t>Algorithmic Approaches to Fighting Link Spam:</a:t>
            </a:r>
          </a:p>
          <a:p>
            <a:pPr marL="342900" indent="-342900">
              <a:buFont typeface="Arial" panose="020B0604020202020204" pitchFamily="34" charset="0"/>
              <a:buChar char="•"/>
            </a:pPr>
            <a:r>
              <a:rPr lang="en-IN" sz="2400" b="0"/>
              <a:t>Links sold by a link broker</a:t>
            </a:r>
          </a:p>
          <a:p>
            <a:pPr marL="342900" indent="-342900">
              <a:buFont typeface="Arial" panose="020B0604020202020204" pitchFamily="34" charset="0"/>
              <a:buChar char="•"/>
            </a:pPr>
            <a:r>
              <a:rPr lang="en-IN" sz="2400" b="0"/>
              <a:t>Selling site has information on how to buy a text link ad</a:t>
            </a:r>
          </a:p>
          <a:p>
            <a:r>
              <a:rPr lang="en-IN" sz="2400" b="0"/>
              <a:t>Search engines can detect sites that provide information on how to advertise with them. </a:t>
            </a:r>
          </a:p>
          <a:p>
            <a:pPr marL="342900" indent="-342900">
              <a:buFont typeface="Arial" panose="020B0604020202020204" pitchFamily="34" charset="0"/>
              <a:buChar char="•"/>
            </a:pPr>
            <a:r>
              <a:rPr lang="en-IN" sz="2400" b="0"/>
              <a:t>Relevance of your link</a:t>
            </a:r>
          </a:p>
          <a:p>
            <a:r>
              <a:rPr lang="en-IN" sz="2400" b="0"/>
              <a:t>It is a powerful clue if your link is not really that relevant to the page or site it is on.</a:t>
            </a:r>
          </a:p>
          <a:p>
            <a:pPr marL="342900" indent="-342900">
              <a:buFont typeface="Arial" panose="020B0604020202020204" pitchFamily="34" charset="0"/>
              <a:buChar char="•"/>
            </a:pPr>
            <a:r>
              <a:rPr lang="en-IN" sz="2400" b="0"/>
              <a:t>Quality of </a:t>
            </a:r>
            <a:r>
              <a:rPr lang="en-IN" sz="2400" b="0" err="1"/>
              <a:t>neighboring</a:t>
            </a:r>
            <a:r>
              <a:rPr lang="en-IN" sz="2400" b="0"/>
              <a:t> links</a:t>
            </a:r>
          </a:p>
          <a:p>
            <a:pPr marL="342900" indent="-342900">
              <a:buFont typeface="Arial" panose="020B0604020202020204" pitchFamily="34" charset="0"/>
              <a:buChar char="•"/>
            </a:pPr>
            <a:r>
              <a:rPr lang="en-IN" sz="2400" b="0"/>
              <a:t>Location outside main content</a:t>
            </a:r>
          </a:p>
          <a:p>
            <a:pPr marL="342900" indent="-342900">
              <a:buFont typeface="Arial" panose="020B0604020202020204" pitchFamily="34" charset="0"/>
              <a:buChar char="•"/>
            </a:pPr>
            <a:endParaRPr lang="en-IN" sz="2400" b="0"/>
          </a:p>
          <a:p>
            <a:endParaRPr lang="en-IN" sz="2400" b="0"/>
          </a:p>
        </p:txBody>
      </p:sp>
    </p:spTree>
    <p:extLst>
      <p:ext uri="{BB962C8B-B14F-4D97-AF65-F5344CB8AC3E}">
        <p14:creationId xmlns:p14="http://schemas.microsoft.com/office/powerpoint/2010/main" val="40430332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1440"/>
            <a:ext cx="5791200" cy="1371600"/>
          </a:xfrm>
        </p:spPr>
        <p:txBody>
          <a:bodyPr/>
          <a:lstStyle/>
          <a:p>
            <a:r>
              <a:rPr lang="en-IN" b="1"/>
              <a:t>Fight Link Spam</a:t>
            </a:r>
            <a:endParaRPr lang="en-IN"/>
          </a:p>
        </p:txBody>
      </p:sp>
      <p:sp>
        <p:nvSpPr>
          <p:cNvPr id="3" name="Content Placeholder 2"/>
          <p:cNvSpPr>
            <a:spLocks noGrp="1"/>
          </p:cNvSpPr>
          <p:nvPr>
            <p:ph idx="1"/>
          </p:nvPr>
        </p:nvSpPr>
        <p:spPr>
          <a:xfrm>
            <a:off x="457200" y="1143669"/>
            <a:ext cx="8363272" cy="5813723"/>
          </a:xfrm>
        </p:spPr>
        <p:txBody>
          <a:bodyPr>
            <a:normAutofit/>
          </a:bodyPr>
          <a:lstStyle/>
          <a:p>
            <a:r>
              <a:rPr lang="en-IN" sz="2400"/>
              <a:t>People who might report as spam:</a:t>
            </a:r>
          </a:p>
          <a:p>
            <a:pPr marL="342900" indent="-342900">
              <a:buFont typeface="Arial" panose="020B0604020202020204" pitchFamily="34" charset="0"/>
              <a:buChar char="•"/>
            </a:pPr>
            <a:r>
              <a:rPr lang="en-IN" sz="2400" b="0"/>
              <a:t>Someone reports your site for buying links or for some other reason: </a:t>
            </a:r>
            <a:r>
              <a:rPr lang="en-IN" sz="2400"/>
              <a:t>competitor</a:t>
            </a:r>
            <a:endParaRPr lang="en-IN" sz="2400" b="0"/>
          </a:p>
          <a:p>
            <a:pPr marL="342900" indent="-342900">
              <a:buFont typeface="Arial" panose="020B0604020202020204" pitchFamily="34" charset="0"/>
              <a:buChar char="•"/>
            </a:pPr>
            <a:r>
              <a:rPr lang="en-IN" sz="2400" b="0"/>
              <a:t>Someone reports the site you bought links from for selling links or for some other </a:t>
            </a:r>
            <a:r>
              <a:rPr lang="en-IN" sz="2400" b="0" err="1"/>
              <a:t>reason:</a:t>
            </a:r>
            <a:r>
              <a:rPr lang="en-IN" sz="2400" err="1"/>
              <a:t>competitor</a:t>
            </a:r>
            <a:endParaRPr lang="en-IN" sz="2400" b="0"/>
          </a:p>
          <a:p>
            <a:pPr marL="342900" indent="-342900">
              <a:buFont typeface="Arial" panose="020B0604020202020204" pitchFamily="34" charset="0"/>
              <a:buChar char="•"/>
            </a:pPr>
            <a:r>
              <a:rPr lang="en-IN" sz="2400" b="0"/>
              <a:t>A disgruntled employee leaves your company, the broker, or the site you bought links from and reports your site</a:t>
            </a:r>
          </a:p>
          <a:p>
            <a:pPr marL="342900" indent="-342900">
              <a:buFont typeface="Arial" panose="020B0604020202020204" pitchFamily="34" charset="0"/>
              <a:buChar char="•"/>
            </a:pPr>
            <a:r>
              <a:rPr lang="en-IN" sz="2400" b="0"/>
              <a:t>A search engine employee does a manual human review of your site</a:t>
            </a:r>
          </a:p>
          <a:p>
            <a:pPr marL="342900" indent="-342900">
              <a:buFont typeface="Arial" panose="020B0604020202020204" pitchFamily="34" charset="0"/>
              <a:buChar char="•"/>
            </a:pPr>
            <a:endParaRPr lang="en-IN" sz="2400" b="0"/>
          </a:p>
          <a:p>
            <a:pPr marL="342900" indent="-342900">
              <a:buFont typeface="Arial" panose="020B0604020202020204" pitchFamily="34" charset="0"/>
              <a:buChar char="•"/>
            </a:pPr>
            <a:endParaRPr lang="en-IN" sz="2400" b="0"/>
          </a:p>
          <a:p>
            <a:pPr marL="342900" indent="-342900">
              <a:buFont typeface="Arial" panose="020B0604020202020204" pitchFamily="34" charset="0"/>
              <a:buChar char="•"/>
            </a:pPr>
            <a:endParaRPr lang="en-IN" sz="2400" b="0"/>
          </a:p>
          <a:p>
            <a:pPr marL="342900" indent="-342900">
              <a:buFont typeface="Arial" panose="020B0604020202020204" pitchFamily="34" charset="0"/>
              <a:buChar char="•"/>
            </a:pPr>
            <a:endParaRPr lang="en-IN" sz="2400" b="0"/>
          </a:p>
          <a:p>
            <a:endParaRPr lang="en-IN" sz="2400" b="0"/>
          </a:p>
        </p:txBody>
      </p:sp>
    </p:spTree>
    <p:extLst>
      <p:ext uri="{BB962C8B-B14F-4D97-AF65-F5344CB8AC3E}">
        <p14:creationId xmlns:p14="http://schemas.microsoft.com/office/powerpoint/2010/main" val="8098012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276872"/>
            <a:ext cx="7427168" cy="1371600"/>
          </a:xfrm>
        </p:spPr>
        <p:txBody>
          <a:bodyPr>
            <a:normAutofit/>
          </a:bodyPr>
          <a:lstStyle/>
          <a:p>
            <a:r>
              <a:rPr lang="en-IN" b="1"/>
              <a:t>Content Considerations</a:t>
            </a:r>
            <a:br>
              <a:rPr lang="en-IN" b="1"/>
            </a:br>
            <a:endParaRPr lang="en-IN"/>
          </a:p>
        </p:txBody>
      </p:sp>
    </p:spTree>
    <p:extLst>
      <p:ext uri="{BB962C8B-B14F-4D97-AF65-F5344CB8AC3E}">
        <p14:creationId xmlns:p14="http://schemas.microsoft.com/office/powerpoint/2010/main" val="28479772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5791200" cy="1047646"/>
          </a:xfrm>
        </p:spPr>
        <p:txBody>
          <a:bodyPr>
            <a:normAutofit fontScale="90000"/>
          </a:bodyPr>
          <a:lstStyle/>
          <a:p>
            <a:r>
              <a:rPr lang="en-IN" b="1"/>
              <a:t>Short-Term Content</a:t>
            </a:r>
          </a:p>
        </p:txBody>
      </p:sp>
      <p:sp>
        <p:nvSpPr>
          <p:cNvPr id="3" name="Content Placeholder 2"/>
          <p:cNvSpPr>
            <a:spLocks noGrp="1"/>
          </p:cNvSpPr>
          <p:nvPr>
            <p:ph idx="1"/>
          </p:nvPr>
        </p:nvSpPr>
        <p:spPr>
          <a:xfrm>
            <a:off x="457200" y="1008112"/>
            <a:ext cx="8363272" cy="5949280"/>
          </a:xfrm>
        </p:spPr>
        <p:txBody>
          <a:bodyPr>
            <a:normAutofit lnSpcReduction="10000"/>
          </a:bodyPr>
          <a:lstStyle/>
          <a:p>
            <a:pPr marL="457200" indent="-457200">
              <a:buFont typeface="Arial" panose="020B0604020202020204" pitchFamily="34" charset="0"/>
              <a:buChar char="•"/>
            </a:pPr>
            <a:r>
              <a:rPr lang="en-IN" sz="2800" b="0"/>
              <a:t>Short-term content is the current Internet buzz.</a:t>
            </a:r>
          </a:p>
          <a:p>
            <a:pPr marL="457200" indent="-457200">
              <a:buFont typeface="Arial" panose="020B0604020202020204" pitchFamily="34" charset="0"/>
              <a:buChar char="•"/>
            </a:pPr>
            <a:r>
              <a:rPr lang="en-IN" sz="2800" b="0"/>
              <a:t>Sites producing such content include blogs, forums, and news sites. </a:t>
            </a:r>
          </a:p>
          <a:p>
            <a:pPr marL="457200" indent="-457200">
              <a:buFont typeface="Arial" panose="020B0604020202020204" pitchFamily="34" charset="0"/>
              <a:buChar char="•"/>
            </a:pPr>
            <a:r>
              <a:rPr lang="en-IN" sz="2800" b="0"/>
              <a:t>Short-term content is important, as it aids webmasters by providing a freshness and relevancy boost to their websites.</a:t>
            </a:r>
          </a:p>
          <a:p>
            <a:pPr marL="457200" indent="-457200">
              <a:buFont typeface="Arial" panose="020B0604020202020204" pitchFamily="34" charset="0"/>
              <a:buChar char="•"/>
            </a:pPr>
            <a:r>
              <a:rPr lang="en-IN" sz="2800"/>
              <a:t>Unexpected buzz</a:t>
            </a:r>
          </a:p>
          <a:p>
            <a:pPr marL="457200" indent="-457200">
              <a:buFont typeface="Arial" panose="020B0604020202020204" pitchFamily="34" charset="0"/>
              <a:buChar char="•"/>
            </a:pPr>
            <a:r>
              <a:rPr lang="en-IN" sz="2800" b="0"/>
              <a:t>The trick when creating short-term content is to do it while the specific topic is still “hot.” </a:t>
            </a:r>
          </a:p>
          <a:p>
            <a:pPr marL="457200" indent="-457200">
              <a:buFont typeface="Arial" panose="020B0604020202020204" pitchFamily="34" charset="0"/>
              <a:buChar char="•"/>
            </a:pPr>
            <a:r>
              <a:rPr lang="en-IN" sz="2800" b="0"/>
              <a:t>Better yet, if you can anticipate the future buzz the content will generate, you will be a step ahead of your competition. </a:t>
            </a:r>
          </a:p>
          <a:p>
            <a:endParaRPr lang="en-IN"/>
          </a:p>
        </p:txBody>
      </p:sp>
    </p:spTree>
    <p:extLst>
      <p:ext uri="{BB962C8B-B14F-4D97-AF65-F5344CB8AC3E}">
        <p14:creationId xmlns:p14="http://schemas.microsoft.com/office/powerpoint/2010/main" val="182393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5456"/>
            <a:ext cx="7787208" cy="1371600"/>
          </a:xfrm>
        </p:spPr>
        <p:txBody>
          <a:bodyPr/>
          <a:lstStyle/>
          <a:p>
            <a:r>
              <a:rPr lang="en-IN"/>
              <a:t>Understanding Sitemaps</a:t>
            </a:r>
          </a:p>
        </p:txBody>
      </p:sp>
      <p:sp>
        <p:nvSpPr>
          <p:cNvPr id="3" name="Content Placeholder 2"/>
          <p:cNvSpPr>
            <a:spLocks noGrp="1"/>
          </p:cNvSpPr>
          <p:nvPr>
            <p:ph idx="1"/>
          </p:nvPr>
        </p:nvSpPr>
        <p:spPr>
          <a:xfrm>
            <a:off x="457200" y="836712"/>
            <a:ext cx="8363272" cy="5184576"/>
          </a:xfrm>
        </p:spPr>
        <p:txBody>
          <a:bodyPr>
            <a:normAutofit/>
          </a:bodyPr>
          <a:lstStyle/>
          <a:p>
            <a:pPr marL="342900" indent="-342900">
              <a:buFont typeface="Arial" panose="020B0604020202020204" pitchFamily="34" charset="0"/>
              <a:buChar char="•"/>
            </a:pPr>
            <a:r>
              <a:rPr lang="en-IN" sz="2800"/>
              <a:t>XML Sitemaps</a:t>
            </a:r>
          </a:p>
          <a:p>
            <a:pPr marL="342900" indent="-342900">
              <a:buFont typeface="Arial" panose="020B0604020202020204" pitchFamily="34" charset="0"/>
              <a:buChar char="•"/>
            </a:pPr>
            <a:r>
              <a:rPr lang="en-IN" sz="2800"/>
              <a:t>&lt;</a:t>
            </a:r>
            <a:r>
              <a:rPr lang="en-IN" sz="2800" err="1"/>
              <a:t>changefreq</a:t>
            </a:r>
            <a:r>
              <a:rPr lang="en-IN" sz="2800"/>
              <a:t>&gt;</a:t>
            </a:r>
          </a:p>
          <a:p>
            <a:pPr marL="342900" indent="-342900">
              <a:buFont typeface="Arial" panose="020B0604020202020204" pitchFamily="34" charset="0"/>
              <a:buChar char="•"/>
            </a:pPr>
            <a:r>
              <a:rPr lang="en-IN" sz="2800" b="0"/>
              <a:t>Represents a hint as to how often a particular link might change.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996952"/>
            <a:ext cx="6552728"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02463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5791200" cy="1047646"/>
          </a:xfrm>
        </p:spPr>
        <p:txBody>
          <a:bodyPr>
            <a:normAutofit fontScale="90000"/>
          </a:bodyPr>
          <a:lstStyle/>
          <a:p>
            <a:r>
              <a:rPr lang="en-IN" b="1"/>
              <a:t>Short-Term Content</a:t>
            </a:r>
          </a:p>
        </p:txBody>
      </p:sp>
      <p:sp>
        <p:nvSpPr>
          <p:cNvPr id="3" name="Content Placeholder 2"/>
          <p:cNvSpPr>
            <a:spLocks noGrp="1"/>
          </p:cNvSpPr>
          <p:nvPr>
            <p:ph idx="1"/>
          </p:nvPr>
        </p:nvSpPr>
        <p:spPr>
          <a:xfrm>
            <a:off x="457200" y="1008112"/>
            <a:ext cx="8363272" cy="5949280"/>
          </a:xfrm>
        </p:spPr>
        <p:txBody>
          <a:bodyPr>
            <a:normAutofit/>
          </a:bodyPr>
          <a:lstStyle/>
          <a:p>
            <a:pPr marL="457200" indent="-457200">
              <a:buFont typeface="Arial" panose="020B0604020202020204" pitchFamily="34" charset="0"/>
              <a:buChar char="•"/>
            </a:pPr>
            <a:r>
              <a:rPr lang="en-IN" sz="2800"/>
              <a:t>Expected buzz</a:t>
            </a:r>
          </a:p>
          <a:p>
            <a:endParaRPr lang="en-IN"/>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393" r="3440"/>
          <a:stretch/>
        </p:blipFill>
        <p:spPr bwMode="auto">
          <a:xfrm>
            <a:off x="395536" y="1628800"/>
            <a:ext cx="8213098" cy="51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21973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5791200" cy="1047646"/>
          </a:xfrm>
        </p:spPr>
        <p:txBody>
          <a:bodyPr>
            <a:normAutofit fontScale="90000"/>
          </a:bodyPr>
          <a:lstStyle/>
          <a:p>
            <a:r>
              <a:rPr lang="en-IN" b="1"/>
              <a:t>Short-Term Content</a:t>
            </a:r>
          </a:p>
        </p:txBody>
      </p:sp>
      <p:sp>
        <p:nvSpPr>
          <p:cNvPr id="3" name="Content Placeholder 2"/>
          <p:cNvSpPr>
            <a:spLocks noGrp="1"/>
          </p:cNvSpPr>
          <p:nvPr>
            <p:ph idx="1"/>
          </p:nvPr>
        </p:nvSpPr>
        <p:spPr>
          <a:xfrm>
            <a:off x="457200" y="1008112"/>
            <a:ext cx="8363272" cy="5949280"/>
          </a:xfrm>
        </p:spPr>
        <p:txBody>
          <a:bodyPr>
            <a:normAutofit/>
          </a:bodyPr>
          <a:lstStyle/>
          <a:p>
            <a:pPr marL="457200" indent="-457200">
              <a:buFont typeface="Arial" panose="020B0604020202020204" pitchFamily="34" charset="0"/>
              <a:buChar char="•"/>
            </a:pPr>
            <a:r>
              <a:rPr lang="en-IN" sz="2800"/>
              <a:t>Expected buzz</a:t>
            </a:r>
          </a:p>
          <a:p>
            <a:pPr marL="457200" indent="-457200">
              <a:buFont typeface="Arial" panose="020B0604020202020204" pitchFamily="34" charset="0"/>
              <a:buChar char="•"/>
            </a:pPr>
            <a:r>
              <a:rPr lang="en-IN" sz="2800" b="0"/>
              <a:t>Creating short-term content of expected events is much easier than doing the same for unexpected events. </a:t>
            </a:r>
          </a:p>
          <a:p>
            <a:pPr marL="457200" indent="-457200">
              <a:buFont typeface="Arial" panose="020B0604020202020204" pitchFamily="34" charset="0"/>
              <a:buChar char="•"/>
            </a:pPr>
            <a:r>
              <a:rPr lang="en-IN" sz="2800" b="0"/>
              <a:t>However, you will be facing a lot more competition for the same storylines.</a:t>
            </a:r>
          </a:p>
          <a:p>
            <a:endParaRPr lang="en-IN"/>
          </a:p>
        </p:txBody>
      </p:sp>
    </p:spTree>
    <p:extLst>
      <p:ext uri="{BB962C8B-B14F-4D97-AF65-F5344CB8AC3E}">
        <p14:creationId xmlns:p14="http://schemas.microsoft.com/office/powerpoint/2010/main" val="26858254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5791200" cy="1047646"/>
          </a:xfrm>
        </p:spPr>
        <p:txBody>
          <a:bodyPr>
            <a:normAutofit/>
          </a:bodyPr>
          <a:lstStyle/>
          <a:p>
            <a:r>
              <a:rPr lang="en-IN" b="1"/>
              <a:t>Long-Term Content</a:t>
            </a:r>
          </a:p>
        </p:txBody>
      </p:sp>
      <p:sp>
        <p:nvSpPr>
          <p:cNvPr id="3" name="Content Placeholder 2"/>
          <p:cNvSpPr>
            <a:spLocks noGrp="1"/>
          </p:cNvSpPr>
          <p:nvPr>
            <p:ph idx="1"/>
          </p:nvPr>
        </p:nvSpPr>
        <p:spPr>
          <a:xfrm>
            <a:off x="457200" y="1008112"/>
            <a:ext cx="8363272" cy="5949280"/>
          </a:xfrm>
        </p:spPr>
        <p:txBody>
          <a:bodyPr>
            <a:normAutofit/>
          </a:bodyPr>
          <a:lstStyle/>
          <a:p>
            <a:pPr marL="457200" indent="-457200">
              <a:buFont typeface="Arial" panose="020B0604020202020204" pitchFamily="34" charset="0"/>
              <a:buChar char="•"/>
            </a:pPr>
            <a:r>
              <a:rPr lang="en-IN" sz="2800" b="0"/>
              <a:t>It is the type of content that people bookmark and come back to many times. </a:t>
            </a:r>
          </a:p>
          <a:p>
            <a:pPr marL="457200" indent="-457200">
              <a:buFont typeface="Arial" panose="020B0604020202020204" pitchFamily="34" charset="0"/>
              <a:buChar char="•"/>
            </a:pPr>
            <a:r>
              <a:rPr lang="en-IN" sz="2800" b="0"/>
              <a:t>This type of content has a greater lifespan than </a:t>
            </a:r>
            <a:r>
              <a:rPr lang="en-IN" sz="2800" b="0" err="1"/>
              <a:t>shortterm</a:t>
            </a:r>
            <a:r>
              <a:rPr lang="en-IN" sz="2800" b="0"/>
              <a:t> content. </a:t>
            </a:r>
          </a:p>
          <a:p>
            <a:pPr marL="457200" indent="-457200">
              <a:buFont typeface="Arial" panose="020B0604020202020204" pitchFamily="34" charset="0"/>
              <a:buChar char="•"/>
            </a:pPr>
            <a:r>
              <a:rPr lang="en-IN" sz="2800" b="0"/>
              <a:t>Its relevancy does not diminish much over time.</a:t>
            </a:r>
          </a:p>
          <a:p>
            <a:pPr marL="457200" indent="-457200">
              <a:buFont typeface="Arial" panose="020B0604020202020204" pitchFamily="34" charset="0"/>
              <a:buChar char="•"/>
            </a:pPr>
            <a:r>
              <a:rPr lang="en-IN" sz="2800" b="0"/>
              <a:t>Long-term content can be anything from online software tools to websites acting as reference resources.</a:t>
            </a:r>
          </a:p>
          <a:p>
            <a:endParaRPr lang="en-IN" b="0"/>
          </a:p>
        </p:txBody>
      </p:sp>
    </p:spTree>
    <p:extLst>
      <p:ext uri="{BB962C8B-B14F-4D97-AF65-F5344CB8AC3E}">
        <p14:creationId xmlns:p14="http://schemas.microsoft.com/office/powerpoint/2010/main" val="38495465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5791200" cy="1047646"/>
          </a:xfrm>
        </p:spPr>
        <p:txBody>
          <a:bodyPr>
            <a:normAutofit/>
          </a:bodyPr>
          <a:lstStyle/>
          <a:p>
            <a:r>
              <a:rPr lang="en-IN" b="1"/>
              <a:t>Long-Term Content</a:t>
            </a:r>
          </a:p>
        </p:txBody>
      </p:sp>
      <p:sp>
        <p:nvSpPr>
          <p:cNvPr id="3" name="Content Placeholder 2"/>
          <p:cNvSpPr>
            <a:spLocks noGrp="1"/>
          </p:cNvSpPr>
          <p:nvPr>
            <p:ph idx="1"/>
          </p:nvPr>
        </p:nvSpPr>
        <p:spPr>
          <a:xfrm>
            <a:off x="457200" y="1008112"/>
            <a:ext cx="8363272" cy="5949280"/>
          </a:xfrm>
        </p:spPr>
        <p:txBody>
          <a:bodyPr>
            <a:normAutofit/>
          </a:bodyPr>
          <a:lstStyle/>
          <a:p>
            <a:pPr marL="457200" indent="-457200">
              <a:buFont typeface="Arial" panose="020B0604020202020204" pitchFamily="34" charset="0"/>
              <a:buChar char="•"/>
            </a:pPr>
            <a:r>
              <a:rPr lang="en-IN" sz="2800" b="0"/>
              <a:t>Ex: You can see that the overall search volume is more or less the same month after month. If your site hosts the best “HTML Tutorial” around and is currently getting good traffic, you can be pretty certain that your site will be getting steady traffic in the future</a:t>
            </a:r>
          </a:p>
          <a:p>
            <a:endParaRPr lang="en-IN" b="0"/>
          </a:p>
        </p:txBody>
      </p:sp>
    </p:spTree>
    <p:extLst>
      <p:ext uri="{BB962C8B-B14F-4D97-AF65-F5344CB8AC3E}">
        <p14:creationId xmlns:p14="http://schemas.microsoft.com/office/powerpoint/2010/main" val="24957861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5791200" cy="1047646"/>
          </a:xfrm>
        </p:spPr>
        <p:txBody>
          <a:bodyPr>
            <a:normAutofit/>
          </a:bodyPr>
          <a:lstStyle/>
          <a:p>
            <a:r>
              <a:rPr lang="en-IN" b="1"/>
              <a:t>Content Balance</a:t>
            </a:r>
          </a:p>
        </p:txBody>
      </p:sp>
      <p:sp>
        <p:nvSpPr>
          <p:cNvPr id="3" name="Content Placeholder 2"/>
          <p:cNvSpPr>
            <a:spLocks noGrp="1"/>
          </p:cNvSpPr>
          <p:nvPr>
            <p:ph idx="1"/>
          </p:nvPr>
        </p:nvSpPr>
        <p:spPr>
          <a:xfrm>
            <a:off x="457200" y="1008112"/>
            <a:ext cx="8363272" cy="5949280"/>
          </a:xfrm>
        </p:spPr>
        <p:txBody>
          <a:bodyPr>
            <a:normAutofit/>
          </a:bodyPr>
          <a:lstStyle/>
          <a:p>
            <a:pPr marL="457200" indent="-457200">
              <a:buFont typeface="Arial" panose="020B0604020202020204" pitchFamily="34" charset="0"/>
              <a:buChar char="•"/>
            </a:pPr>
            <a:r>
              <a:rPr lang="en-IN" sz="2800" b="0"/>
              <a:t>How much of your content is short term or long term depends on your line of business. </a:t>
            </a:r>
          </a:p>
          <a:p>
            <a:pPr marL="457200" indent="-457200">
              <a:buFont typeface="Arial" panose="020B0604020202020204" pitchFamily="34" charset="0"/>
              <a:buChar char="•"/>
            </a:pPr>
            <a:r>
              <a:rPr lang="en-IN" sz="2800" b="0"/>
              <a:t>If you are in the news or blog business, you will do well by continuously producing new content. </a:t>
            </a:r>
          </a:p>
          <a:p>
            <a:pPr marL="457200" indent="-457200">
              <a:buFont typeface="Arial" panose="020B0604020202020204" pitchFamily="34" charset="0"/>
              <a:buChar char="•"/>
            </a:pPr>
            <a:r>
              <a:rPr lang="en-IN" sz="2800" b="0"/>
              <a:t>If you are providing technical information, you may wish to offer a mix of new articles and technical reference articles, which you can package into a different article category that is easy to access from anywhere on your site.</a:t>
            </a:r>
          </a:p>
        </p:txBody>
      </p:sp>
    </p:spTree>
    <p:extLst>
      <p:ext uri="{BB962C8B-B14F-4D97-AF65-F5344CB8AC3E}">
        <p14:creationId xmlns:p14="http://schemas.microsoft.com/office/powerpoint/2010/main" val="770846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7787208" cy="1047646"/>
          </a:xfrm>
        </p:spPr>
        <p:txBody>
          <a:bodyPr>
            <a:normAutofit fontScale="90000"/>
          </a:bodyPr>
          <a:lstStyle/>
          <a:p>
            <a:r>
              <a:rPr lang="en-IN" b="1"/>
              <a:t>Content Creation Motivation</a:t>
            </a:r>
          </a:p>
        </p:txBody>
      </p:sp>
      <p:sp>
        <p:nvSpPr>
          <p:cNvPr id="3" name="Content Placeholder 2"/>
          <p:cNvSpPr>
            <a:spLocks noGrp="1"/>
          </p:cNvSpPr>
          <p:nvPr>
            <p:ph idx="1"/>
          </p:nvPr>
        </p:nvSpPr>
        <p:spPr>
          <a:xfrm>
            <a:off x="457200" y="1008112"/>
            <a:ext cx="8363272" cy="5445224"/>
          </a:xfrm>
        </p:spPr>
        <p:txBody>
          <a:bodyPr>
            <a:normAutofit/>
          </a:bodyPr>
          <a:lstStyle/>
          <a:p>
            <a:pPr marL="457200" indent="-457200">
              <a:buFont typeface="Arial" panose="020B0604020202020204" pitchFamily="34" charset="0"/>
              <a:buChar char="•"/>
            </a:pPr>
            <a:r>
              <a:rPr lang="en-IN" sz="2800" b="0"/>
              <a:t>The ultimate motive of any website content is to provide information to visitors so that they can accomplish a particular business goal.</a:t>
            </a:r>
          </a:p>
          <a:p>
            <a:pPr marL="457200" indent="-457200">
              <a:buFont typeface="Arial" panose="020B0604020202020204" pitchFamily="34" charset="0"/>
              <a:buChar char="•"/>
            </a:pPr>
            <a:r>
              <a:rPr lang="en-IN" sz="2800"/>
              <a:t>Engaging your visitors</a:t>
            </a:r>
          </a:p>
          <a:p>
            <a:pPr marL="457200" indent="-457200">
              <a:buFont typeface="Arial" panose="020B0604020202020204" pitchFamily="34" charset="0"/>
              <a:buChar char="•"/>
            </a:pPr>
            <a:r>
              <a:rPr lang="en-IN" sz="2800" b="0"/>
              <a:t>Modern sites try to make it easy for their visitors to comment on and share their content.</a:t>
            </a:r>
          </a:p>
          <a:p>
            <a:pPr marL="457200" indent="-457200">
              <a:buFont typeface="Arial" panose="020B0604020202020204" pitchFamily="34" charset="0"/>
              <a:buChar char="•"/>
            </a:pPr>
            <a:r>
              <a:rPr lang="en-IN" sz="2800"/>
              <a:t>Fortifying your web authority</a:t>
            </a:r>
          </a:p>
          <a:p>
            <a:pPr marL="457200" indent="-457200">
              <a:buFont typeface="Arial" panose="020B0604020202020204" pitchFamily="34" charset="0"/>
              <a:buChar char="•"/>
            </a:pPr>
            <a:r>
              <a:rPr lang="en-IN" sz="2800" b="0"/>
              <a:t>Creating a continuous buzz and interest is necessary to foster and cultivate your brand or business.</a:t>
            </a:r>
          </a:p>
        </p:txBody>
      </p:sp>
    </p:spTree>
    <p:extLst>
      <p:ext uri="{BB962C8B-B14F-4D97-AF65-F5344CB8AC3E}">
        <p14:creationId xmlns:p14="http://schemas.microsoft.com/office/powerpoint/2010/main" val="6301068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7787208" cy="1047646"/>
          </a:xfrm>
        </p:spPr>
        <p:txBody>
          <a:bodyPr>
            <a:normAutofit fontScale="90000"/>
          </a:bodyPr>
          <a:lstStyle/>
          <a:p>
            <a:r>
              <a:rPr lang="en-IN" b="1"/>
              <a:t>Content Creation Motivation</a:t>
            </a:r>
          </a:p>
        </p:txBody>
      </p:sp>
      <p:sp>
        <p:nvSpPr>
          <p:cNvPr id="3" name="Content Placeholder 2"/>
          <p:cNvSpPr>
            <a:spLocks noGrp="1"/>
          </p:cNvSpPr>
          <p:nvPr>
            <p:ph idx="1"/>
          </p:nvPr>
        </p:nvSpPr>
        <p:spPr>
          <a:xfrm>
            <a:off x="457200" y="1008112"/>
            <a:ext cx="8363272" cy="5445224"/>
          </a:xfrm>
        </p:spPr>
        <p:txBody>
          <a:bodyPr>
            <a:normAutofit/>
          </a:bodyPr>
          <a:lstStyle/>
          <a:p>
            <a:pPr marL="457200" indent="-457200">
              <a:buFont typeface="Arial" panose="020B0604020202020204" pitchFamily="34" charset="0"/>
              <a:buChar char="•"/>
            </a:pPr>
            <a:r>
              <a:rPr lang="en-IN" sz="2800"/>
              <a:t>Updating and supplementing existing information</a:t>
            </a:r>
          </a:p>
          <a:p>
            <a:pPr marL="457200" indent="-457200">
              <a:buFont typeface="Arial" panose="020B0604020202020204" pitchFamily="34" charset="0"/>
              <a:buChar char="•"/>
            </a:pPr>
            <a:r>
              <a:rPr lang="en-IN" sz="2800" b="0"/>
              <a:t>You need to ensure that your site is on top of the latest happenings in your particular niche.</a:t>
            </a:r>
          </a:p>
          <a:p>
            <a:pPr marL="457200" indent="-457200">
              <a:buFont typeface="Arial" panose="020B0604020202020204" pitchFamily="34" charset="0"/>
              <a:buChar char="•"/>
            </a:pPr>
            <a:r>
              <a:rPr lang="en-IN" sz="2800"/>
              <a:t>Catching additional traffic</a:t>
            </a:r>
          </a:p>
          <a:p>
            <a:pPr marL="457200" indent="-457200">
              <a:buFont typeface="Arial" panose="020B0604020202020204" pitchFamily="34" charset="0"/>
              <a:buChar char="•"/>
            </a:pPr>
            <a:r>
              <a:rPr lang="en-IN" sz="2800" b="0"/>
              <a:t>Create additional unique content to get more traffic </a:t>
            </a:r>
          </a:p>
        </p:txBody>
      </p:sp>
    </p:spTree>
    <p:extLst>
      <p:ext uri="{BB962C8B-B14F-4D97-AF65-F5344CB8AC3E}">
        <p14:creationId xmlns:p14="http://schemas.microsoft.com/office/powerpoint/2010/main" val="8504752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7787208" cy="1047646"/>
          </a:xfrm>
        </p:spPr>
        <p:txBody>
          <a:bodyPr>
            <a:normAutofit/>
          </a:bodyPr>
          <a:lstStyle/>
          <a:p>
            <a:r>
              <a:rPr lang="en-IN" b="1"/>
              <a:t>Content Duplication</a:t>
            </a:r>
          </a:p>
        </p:txBody>
      </p:sp>
      <p:sp>
        <p:nvSpPr>
          <p:cNvPr id="3" name="Content Placeholder 2"/>
          <p:cNvSpPr>
            <a:spLocks noGrp="1"/>
          </p:cNvSpPr>
          <p:nvPr>
            <p:ph idx="1"/>
          </p:nvPr>
        </p:nvSpPr>
        <p:spPr>
          <a:xfrm>
            <a:off x="457200" y="1008112"/>
            <a:ext cx="8363272" cy="5373216"/>
          </a:xfrm>
        </p:spPr>
        <p:txBody>
          <a:bodyPr>
            <a:normAutofit lnSpcReduction="10000"/>
          </a:bodyPr>
          <a:lstStyle/>
          <a:p>
            <a:r>
              <a:rPr lang="en-IN" sz="2800" b="0"/>
              <a:t>Different ways to deal with content duplication :  </a:t>
            </a:r>
          </a:p>
          <a:p>
            <a:pPr marL="514350" indent="-514350">
              <a:buFont typeface="+mj-lt"/>
              <a:buAutoNum type="arabicPeriod"/>
            </a:pPr>
            <a:r>
              <a:rPr lang="en-IN" sz="2800"/>
              <a:t>Canonical Link Element</a:t>
            </a:r>
          </a:p>
          <a:p>
            <a:pPr marL="457200" indent="-457200">
              <a:buFont typeface="Arial" panose="020B0604020202020204" pitchFamily="34" charset="0"/>
              <a:buChar char="•"/>
            </a:pPr>
            <a:r>
              <a:rPr lang="en-IN" sz="2800" b="0"/>
              <a:t>A canonical link is like a preferred link. </a:t>
            </a:r>
          </a:p>
          <a:p>
            <a:pPr marL="457200" indent="-457200">
              <a:buFont typeface="Arial" panose="020B0604020202020204" pitchFamily="34" charset="0"/>
              <a:buChar char="•"/>
            </a:pPr>
            <a:r>
              <a:rPr lang="en-IN" sz="2800" b="0"/>
              <a:t>This preference comes to light when we are dealing with duplicate content and when search engines choose which link should be </a:t>
            </a:r>
            <a:r>
              <a:rPr lang="en-IN" sz="2800" b="0" err="1"/>
              <a:t>favored</a:t>
            </a:r>
            <a:r>
              <a:rPr lang="en-IN" sz="2800" b="0"/>
              <a:t> over all others when referring to identical page content.</a:t>
            </a:r>
          </a:p>
          <a:p>
            <a:pPr marL="457200" indent="-457200">
              <a:buFont typeface="Arial" panose="020B0604020202020204" pitchFamily="34" charset="0"/>
              <a:buChar char="•"/>
            </a:pPr>
            <a:r>
              <a:rPr lang="en-IN" sz="2800" b="0" i="1">
                <a:solidFill>
                  <a:srgbClr val="FF0000"/>
                </a:solidFill>
              </a:rPr>
              <a:t>http://www.mydomain.com/pants.html</a:t>
            </a:r>
            <a:r>
              <a:rPr lang="en-IN" sz="2800" b="0" i="1"/>
              <a:t>, which you want to </a:t>
            </a:r>
            <a:r>
              <a:rPr lang="en-IN" sz="2800" b="0"/>
              <a:t>be the preferred page, as it points to the original (main) document.      </a:t>
            </a:r>
          </a:p>
        </p:txBody>
      </p:sp>
    </p:spTree>
    <p:extLst>
      <p:ext uri="{BB962C8B-B14F-4D97-AF65-F5344CB8AC3E}">
        <p14:creationId xmlns:p14="http://schemas.microsoft.com/office/powerpoint/2010/main" val="2306157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7787208" cy="1047646"/>
          </a:xfrm>
        </p:spPr>
        <p:txBody>
          <a:bodyPr>
            <a:normAutofit/>
          </a:bodyPr>
          <a:lstStyle/>
          <a:p>
            <a:r>
              <a:rPr lang="en-IN" b="1"/>
              <a:t>Content Duplication</a:t>
            </a:r>
          </a:p>
        </p:txBody>
      </p:sp>
      <p:sp>
        <p:nvSpPr>
          <p:cNvPr id="3" name="Content Placeholder 2"/>
          <p:cNvSpPr>
            <a:spLocks noGrp="1"/>
          </p:cNvSpPr>
          <p:nvPr>
            <p:ph idx="1"/>
          </p:nvPr>
        </p:nvSpPr>
        <p:spPr>
          <a:xfrm>
            <a:off x="457200" y="1008112"/>
            <a:ext cx="8363272" cy="5445224"/>
          </a:xfrm>
        </p:spPr>
        <p:txBody>
          <a:bodyPr>
            <a:normAutofit/>
          </a:bodyPr>
          <a:lstStyle/>
          <a:p>
            <a:pPr marL="514350" indent="-514350">
              <a:buFont typeface="+mj-lt"/>
              <a:buAutoNum type="arabicPeriod"/>
            </a:pPr>
            <a:r>
              <a:rPr lang="en-IN" sz="2800" b="0"/>
              <a:t>  </a:t>
            </a:r>
            <a:r>
              <a:rPr lang="en-IN" sz="2800"/>
              <a:t>Canonical Link Element</a:t>
            </a:r>
          </a:p>
          <a:p>
            <a:pPr marL="457200" indent="-457200">
              <a:buFont typeface="Arial" panose="020B0604020202020204" pitchFamily="34" charset="0"/>
              <a:buChar char="•"/>
            </a:pPr>
            <a:r>
              <a:rPr lang="en-IN" sz="2800" b="0"/>
              <a:t>But you also have three other pages that refer to the same content page, as in the following:</a:t>
            </a:r>
          </a:p>
          <a:p>
            <a:pPr marL="457200" indent="-457200">
              <a:buFont typeface="Arial" panose="020B0604020202020204" pitchFamily="34" charset="0"/>
              <a:buChar char="•"/>
            </a:pPr>
            <a:r>
              <a:rPr lang="en-IN" sz="2800" b="0" i="1">
                <a:hlinkClick r:id="rId2"/>
              </a:rPr>
              <a:t>http://www.mydomain.com/catalog.jsp?part=pants&amp;category=clothes&amp;</a:t>
            </a:r>
            <a:endParaRPr lang="en-IN" sz="2800" b="0" i="1"/>
          </a:p>
          <a:p>
            <a:pPr marL="457200" indent="-457200">
              <a:buFont typeface="Arial" panose="020B0604020202020204" pitchFamily="34" charset="0"/>
              <a:buChar char="•"/>
            </a:pPr>
            <a:r>
              <a:rPr lang="en-IN" sz="2800" b="0" i="1">
                <a:hlinkClick r:id="rId3"/>
              </a:rPr>
              <a:t>http://www.mydomain.com/catalog.jsp;jsessionid=B8C2341GE57FAF195DE34027A95DA3FC?part=pants&amp;category=clothes</a:t>
            </a:r>
            <a:endParaRPr lang="en-IN" sz="2800" b="0" i="1"/>
          </a:p>
          <a:p>
            <a:pPr marL="457200" indent="-457200">
              <a:buFont typeface="Arial" panose="020B0604020202020204" pitchFamily="34" charset="0"/>
              <a:buChar char="•"/>
            </a:pPr>
            <a:r>
              <a:rPr lang="en-IN" sz="2800" b="0" i="1">
                <a:hlinkClick r:id="rId4"/>
              </a:rPr>
              <a:t>http://www.mydomain.com/catalog.jsp?pageid=78234</a:t>
            </a:r>
            <a:endParaRPr lang="en-IN" sz="2800" b="0" i="1"/>
          </a:p>
        </p:txBody>
      </p:sp>
    </p:spTree>
    <p:extLst>
      <p:ext uri="{BB962C8B-B14F-4D97-AF65-F5344CB8AC3E}">
        <p14:creationId xmlns:p14="http://schemas.microsoft.com/office/powerpoint/2010/main" val="37649323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7787208" cy="1047646"/>
          </a:xfrm>
        </p:spPr>
        <p:txBody>
          <a:bodyPr>
            <a:normAutofit/>
          </a:bodyPr>
          <a:lstStyle/>
          <a:p>
            <a:r>
              <a:rPr lang="en-IN" b="1"/>
              <a:t>Content Duplication</a:t>
            </a:r>
          </a:p>
        </p:txBody>
      </p:sp>
      <p:sp>
        <p:nvSpPr>
          <p:cNvPr id="3" name="Content Placeholder 2"/>
          <p:cNvSpPr>
            <a:spLocks noGrp="1"/>
          </p:cNvSpPr>
          <p:nvPr>
            <p:ph idx="1"/>
          </p:nvPr>
        </p:nvSpPr>
        <p:spPr>
          <a:xfrm>
            <a:off x="457200" y="1008112"/>
            <a:ext cx="8363272" cy="4509120"/>
          </a:xfrm>
        </p:spPr>
        <p:txBody>
          <a:bodyPr>
            <a:normAutofit/>
          </a:bodyPr>
          <a:lstStyle/>
          <a:p>
            <a:pPr marL="514350" indent="-514350">
              <a:buFont typeface="+mj-lt"/>
              <a:buAutoNum type="arabicPeriod"/>
            </a:pPr>
            <a:r>
              <a:rPr lang="en-IN" sz="2800" b="0"/>
              <a:t>  </a:t>
            </a:r>
            <a:r>
              <a:rPr lang="en-IN" sz="2800"/>
              <a:t>Canonical Link Element</a:t>
            </a:r>
          </a:p>
          <a:p>
            <a:pPr marL="457200" indent="-457200">
              <a:buFont typeface="Arial" panose="020B0604020202020204" pitchFamily="34" charset="0"/>
              <a:buChar char="•"/>
            </a:pPr>
            <a:r>
              <a:rPr lang="en-IN" sz="2800" b="0"/>
              <a:t>To apply the newly supported canonical link element, you would place the following in each of the three preceding URLs, in the HTML header section:</a:t>
            </a:r>
          </a:p>
          <a:p>
            <a:r>
              <a:rPr lang="en-IN" sz="2800"/>
              <a:t>&lt;link </a:t>
            </a:r>
            <a:r>
              <a:rPr lang="en-IN" sz="2800" err="1"/>
              <a:t>rel</a:t>
            </a:r>
            <a:r>
              <a:rPr lang="en-IN" sz="2800"/>
              <a:t>="canonical" </a:t>
            </a:r>
            <a:r>
              <a:rPr lang="en-IN" sz="2800" err="1"/>
              <a:t>href</a:t>
            </a:r>
            <a:r>
              <a:rPr lang="en-IN" sz="2800"/>
              <a:t>="http://www.mydomain.com/pants.html" /&gt;</a:t>
            </a:r>
          </a:p>
          <a:p>
            <a:endParaRPr lang="en-IN" sz="2800"/>
          </a:p>
          <a:p>
            <a:pPr marL="457200" indent="-457200">
              <a:buFont typeface="Arial" panose="020B0604020202020204" pitchFamily="34" charset="0"/>
              <a:buChar char="•"/>
            </a:pPr>
            <a:endParaRPr lang="en-IN" sz="2800" b="0"/>
          </a:p>
        </p:txBody>
      </p:sp>
    </p:spTree>
    <p:extLst>
      <p:ext uri="{BB962C8B-B14F-4D97-AF65-F5344CB8AC3E}">
        <p14:creationId xmlns:p14="http://schemas.microsoft.com/office/powerpoint/2010/main" val="336553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5456"/>
            <a:ext cx="7787208" cy="1371600"/>
          </a:xfrm>
        </p:spPr>
        <p:txBody>
          <a:bodyPr/>
          <a:lstStyle/>
          <a:p>
            <a:r>
              <a:rPr lang="en-IN"/>
              <a:t>Understanding Sitemaps</a:t>
            </a:r>
          </a:p>
        </p:txBody>
      </p:sp>
      <p:sp>
        <p:nvSpPr>
          <p:cNvPr id="3" name="Content Placeholder 2"/>
          <p:cNvSpPr>
            <a:spLocks noGrp="1"/>
          </p:cNvSpPr>
          <p:nvPr>
            <p:ph idx="1"/>
          </p:nvPr>
        </p:nvSpPr>
        <p:spPr>
          <a:xfrm>
            <a:off x="457200" y="836712"/>
            <a:ext cx="8363272" cy="5184576"/>
          </a:xfrm>
        </p:spPr>
        <p:txBody>
          <a:bodyPr>
            <a:normAutofit/>
          </a:bodyPr>
          <a:lstStyle/>
          <a:p>
            <a:pPr marL="342900" indent="-342900">
              <a:buFont typeface="Arial" panose="020B0604020202020204" pitchFamily="34" charset="0"/>
              <a:buChar char="•"/>
            </a:pPr>
            <a:r>
              <a:rPr lang="en-IN" sz="2800"/>
              <a:t>XML Sitemaps</a:t>
            </a:r>
          </a:p>
          <a:p>
            <a:pPr marL="342900" indent="-342900">
              <a:buFont typeface="Arial" panose="020B0604020202020204" pitchFamily="34" charset="0"/>
              <a:buChar char="•"/>
            </a:pPr>
            <a:r>
              <a:rPr lang="en-IN" sz="2800"/>
              <a:t>&lt;priority&gt;</a:t>
            </a:r>
          </a:p>
          <a:p>
            <a:pPr marL="342900" indent="-342900">
              <a:buFont typeface="Arial" panose="020B0604020202020204" pitchFamily="34" charset="0"/>
              <a:buChar char="•"/>
            </a:pPr>
            <a:r>
              <a:rPr lang="en-IN" sz="2800" b="0"/>
              <a:t>The priority attribute tag is perhaps the most important of all the optional link attributes.</a:t>
            </a:r>
          </a:p>
          <a:p>
            <a:pPr marL="342900" indent="-342900">
              <a:buFont typeface="Arial" panose="020B0604020202020204" pitchFamily="34" charset="0"/>
              <a:buChar char="•"/>
            </a:pPr>
            <a:r>
              <a:rPr lang="en-IN" sz="2800" b="0"/>
              <a:t>Its values range from 0.0 to 1.0.</a:t>
            </a:r>
          </a:p>
          <a:p>
            <a:pPr marL="342900" indent="-342900">
              <a:buFont typeface="Arial" panose="020B0604020202020204" pitchFamily="34" charset="0"/>
              <a:buChar char="•"/>
            </a:pPr>
            <a:r>
              <a:rPr lang="en-IN" sz="2800" b="0"/>
              <a:t>The median or default value for any page is signified by a value of 0.5.</a:t>
            </a:r>
          </a:p>
        </p:txBody>
      </p:sp>
    </p:spTree>
    <p:extLst>
      <p:ext uri="{BB962C8B-B14F-4D97-AF65-F5344CB8AC3E}">
        <p14:creationId xmlns:p14="http://schemas.microsoft.com/office/powerpoint/2010/main" val="16108082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7787208" cy="1047646"/>
          </a:xfrm>
        </p:spPr>
        <p:txBody>
          <a:bodyPr>
            <a:normAutofit/>
          </a:bodyPr>
          <a:lstStyle/>
          <a:p>
            <a:r>
              <a:rPr lang="en-IN" b="1"/>
              <a:t>Content Duplication</a:t>
            </a:r>
          </a:p>
        </p:txBody>
      </p:sp>
      <p:sp>
        <p:nvSpPr>
          <p:cNvPr id="3" name="Content Placeholder 2"/>
          <p:cNvSpPr>
            <a:spLocks noGrp="1"/>
          </p:cNvSpPr>
          <p:nvPr>
            <p:ph idx="1"/>
          </p:nvPr>
        </p:nvSpPr>
        <p:spPr>
          <a:xfrm>
            <a:off x="457200" y="1008112"/>
            <a:ext cx="8363272" cy="4509120"/>
          </a:xfrm>
        </p:spPr>
        <p:txBody>
          <a:bodyPr>
            <a:normAutofit/>
          </a:bodyPr>
          <a:lstStyle/>
          <a:p>
            <a:r>
              <a:rPr lang="en-IN" sz="2800" b="0"/>
              <a:t>2.  </a:t>
            </a:r>
            <a:r>
              <a:rPr lang="en-IN" sz="2800"/>
              <a:t>Multiple </a:t>
            </a:r>
            <a:r>
              <a:rPr lang="en-IN" sz="2800" err="1"/>
              <a:t>urls</a:t>
            </a:r>
            <a:endParaRPr lang="en-IN" sz="2800"/>
          </a:p>
          <a:p>
            <a:endParaRPr lang="en-IN" sz="2800"/>
          </a:p>
          <a:p>
            <a:pPr marL="457200" indent="-457200">
              <a:buFont typeface="Arial" panose="020B0604020202020204" pitchFamily="34" charset="0"/>
              <a:buChar char="•"/>
            </a:pPr>
            <a:endParaRPr lang="en-IN" sz="2800" b="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4" y="1866900"/>
            <a:ext cx="7015683" cy="1850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67544" y="3933056"/>
            <a:ext cx="8352928" cy="1384995"/>
          </a:xfrm>
          <a:prstGeom prst="rect">
            <a:avLst/>
          </a:prstGeom>
        </p:spPr>
        <p:txBody>
          <a:bodyPr wrap="square">
            <a:spAutoFit/>
          </a:bodyPr>
          <a:lstStyle/>
          <a:p>
            <a:r>
              <a:rPr lang="en-IN" sz="2800"/>
              <a:t>All requests will now be redirected (using the HTTP 301 permanent redirect) to the URL version with the trailing slash. </a:t>
            </a:r>
          </a:p>
        </p:txBody>
      </p:sp>
    </p:spTree>
    <p:extLst>
      <p:ext uri="{BB962C8B-B14F-4D97-AF65-F5344CB8AC3E}">
        <p14:creationId xmlns:p14="http://schemas.microsoft.com/office/powerpoint/2010/main" val="6385899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7787208" cy="1047646"/>
          </a:xfrm>
        </p:spPr>
        <p:txBody>
          <a:bodyPr>
            <a:normAutofit/>
          </a:bodyPr>
          <a:lstStyle/>
          <a:p>
            <a:r>
              <a:rPr lang="en-IN" b="1"/>
              <a:t>Content Duplication</a:t>
            </a:r>
          </a:p>
        </p:txBody>
      </p:sp>
      <p:sp>
        <p:nvSpPr>
          <p:cNvPr id="3" name="Content Placeholder 2"/>
          <p:cNvSpPr>
            <a:spLocks noGrp="1"/>
          </p:cNvSpPr>
          <p:nvPr>
            <p:ph idx="1"/>
          </p:nvPr>
        </p:nvSpPr>
        <p:spPr>
          <a:xfrm>
            <a:off x="457200" y="1008112"/>
            <a:ext cx="8363272" cy="4509120"/>
          </a:xfrm>
        </p:spPr>
        <p:txBody>
          <a:bodyPr>
            <a:normAutofit/>
          </a:bodyPr>
          <a:lstStyle/>
          <a:p>
            <a:r>
              <a:rPr lang="en-IN" sz="2800"/>
              <a:t>3. Multiple Slashes</a:t>
            </a:r>
          </a:p>
          <a:p>
            <a:endParaRPr lang="en-IN" sz="2800"/>
          </a:p>
          <a:p>
            <a:pPr marL="457200" indent="-457200">
              <a:buFont typeface="Arial" panose="020B0604020202020204" pitchFamily="34" charset="0"/>
              <a:buChar char="•"/>
            </a:pPr>
            <a:endParaRPr lang="en-IN" sz="2800" b="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5"/>
            <a:ext cx="7956376" cy="2301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49166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7787208" cy="1047646"/>
          </a:xfrm>
        </p:spPr>
        <p:txBody>
          <a:bodyPr>
            <a:normAutofit/>
          </a:bodyPr>
          <a:lstStyle/>
          <a:p>
            <a:r>
              <a:rPr lang="en-IN" b="1"/>
              <a:t>Content Duplication</a:t>
            </a:r>
          </a:p>
        </p:txBody>
      </p:sp>
      <p:sp>
        <p:nvSpPr>
          <p:cNvPr id="3" name="Content Placeholder 2"/>
          <p:cNvSpPr>
            <a:spLocks noGrp="1"/>
          </p:cNvSpPr>
          <p:nvPr>
            <p:ph idx="1"/>
          </p:nvPr>
        </p:nvSpPr>
        <p:spPr>
          <a:xfrm>
            <a:off x="457200" y="1008112"/>
            <a:ext cx="8363272" cy="4509120"/>
          </a:xfrm>
        </p:spPr>
        <p:txBody>
          <a:bodyPr>
            <a:normAutofit/>
          </a:bodyPr>
          <a:lstStyle/>
          <a:p>
            <a:pPr marL="514350" indent="-514350">
              <a:buAutoNum type="arabicPeriod" startAt="2"/>
            </a:pPr>
            <a:r>
              <a:rPr lang="en-IN" sz="2800"/>
              <a:t>Multiple </a:t>
            </a:r>
            <a:r>
              <a:rPr lang="en-IN" sz="2800" err="1"/>
              <a:t>urls</a:t>
            </a:r>
            <a:endParaRPr lang="en-IN" sz="2800"/>
          </a:p>
          <a:p>
            <a:r>
              <a:rPr lang="en-IN" sz="2800" b="0"/>
              <a:t>If you prefer not to use a trailing slash, you can use the following:</a:t>
            </a:r>
          </a:p>
          <a:p>
            <a:endParaRPr lang="en-IN" sz="2800"/>
          </a:p>
          <a:p>
            <a:pPr marL="457200" indent="-457200">
              <a:buFont typeface="Arial" panose="020B0604020202020204" pitchFamily="34" charset="0"/>
              <a:buChar char="•"/>
            </a:pPr>
            <a:endParaRPr lang="en-IN" sz="2800" b="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033713"/>
            <a:ext cx="7632848" cy="2411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19773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7787208" cy="1047646"/>
          </a:xfrm>
        </p:spPr>
        <p:txBody>
          <a:bodyPr>
            <a:normAutofit/>
          </a:bodyPr>
          <a:lstStyle/>
          <a:p>
            <a:r>
              <a:rPr lang="en-IN" b="1"/>
              <a:t>Content Duplication</a:t>
            </a:r>
          </a:p>
        </p:txBody>
      </p:sp>
      <p:sp>
        <p:nvSpPr>
          <p:cNvPr id="3" name="Content Placeholder 2"/>
          <p:cNvSpPr>
            <a:spLocks noGrp="1"/>
          </p:cNvSpPr>
          <p:nvPr>
            <p:ph idx="1"/>
          </p:nvPr>
        </p:nvSpPr>
        <p:spPr>
          <a:xfrm>
            <a:off x="457200" y="1008112"/>
            <a:ext cx="8363272" cy="4509120"/>
          </a:xfrm>
        </p:spPr>
        <p:txBody>
          <a:bodyPr>
            <a:normAutofit/>
          </a:bodyPr>
          <a:lstStyle/>
          <a:p>
            <a:r>
              <a:rPr lang="en-IN" sz="2800"/>
              <a:t>4. WWW prefix</a:t>
            </a:r>
          </a:p>
          <a:p>
            <a:endParaRPr lang="en-IN" sz="2800" b="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32856"/>
            <a:ext cx="7632848"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59627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7787208" cy="1047646"/>
          </a:xfrm>
        </p:spPr>
        <p:txBody>
          <a:bodyPr>
            <a:normAutofit/>
          </a:bodyPr>
          <a:lstStyle/>
          <a:p>
            <a:r>
              <a:rPr lang="en-IN" b="1"/>
              <a:t>Content Duplication</a:t>
            </a:r>
          </a:p>
        </p:txBody>
      </p:sp>
      <p:sp>
        <p:nvSpPr>
          <p:cNvPr id="3" name="Content Placeholder 2"/>
          <p:cNvSpPr>
            <a:spLocks noGrp="1"/>
          </p:cNvSpPr>
          <p:nvPr>
            <p:ph idx="1"/>
          </p:nvPr>
        </p:nvSpPr>
        <p:spPr>
          <a:xfrm>
            <a:off x="457200" y="1008112"/>
            <a:ext cx="8363272" cy="4509120"/>
          </a:xfrm>
        </p:spPr>
        <p:txBody>
          <a:bodyPr>
            <a:normAutofit/>
          </a:bodyPr>
          <a:lstStyle/>
          <a:p>
            <a:r>
              <a:rPr lang="en-IN" sz="2800"/>
              <a:t>5. Domain misspellings</a:t>
            </a:r>
          </a:p>
          <a:p>
            <a:endParaRPr lang="en-IN" sz="2800" b="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7"/>
            <a:ext cx="8352927"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39869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7787208" cy="1047646"/>
          </a:xfrm>
        </p:spPr>
        <p:txBody>
          <a:bodyPr>
            <a:normAutofit/>
          </a:bodyPr>
          <a:lstStyle/>
          <a:p>
            <a:r>
              <a:rPr lang="en-IN" b="1"/>
              <a:t>Content Duplication</a:t>
            </a:r>
          </a:p>
        </p:txBody>
      </p:sp>
      <p:sp>
        <p:nvSpPr>
          <p:cNvPr id="3" name="Content Placeholder 2"/>
          <p:cNvSpPr>
            <a:spLocks noGrp="1"/>
          </p:cNvSpPr>
          <p:nvPr>
            <p:ph idx="1"/>
          </p:nvPr>
        </p:nvSpPr>
        <p:spPr>
          <a:xfrm>
            <a:off x="457200" y="1008112"/>
            <a:ext cx="8363272" cy="4509120"/>
          </a:xfrm>
        </p:spPr>
        <p:txBody>
          <a:bodyPr>
            <a:normAutofit/>
          </a:bodyPr>
          <a:lstStyle/>
          <a:p>
            <a:r>
              <a:rPr lang="en-IN" sz="2800"/>
              <a:t>6. HTTP to HTTPS and Vice-versa</a:t>
            </a:r>
          </a:p>
          <a:p>
            <a:endParaRPr lang="en-IN" sz="2800" b="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492896"/>
            <a:ext cx="8640960" cy="3240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68181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7787208" cy="1047646"/>
          </a:xfrm>
        </p:spPr>
        <p:txBody>
          <a:bodyPr>
            <a:normAutofit/>
          </a:bodyPr>
          <a:lstStyle/>
          <a:p>
            <a:r>
              <a:rPr lang="en-IN" b="1"/>
              <a:t>Content Duplication</a:t>
            </a:r>
          </a:p>
        </p:txBody>
      </p:sp>
      <p:sp>
        <p:nvSpPr>
          <p:cNvPr id="3" name="Content Placeholder 2"/>
          <p:cNvSpPr>
            <a:spLocks noGrp="1"/>
          </p:cNvSpPr>
          <p:nvPr>
            <p:ph idx="1"/>
          </p:nvPr>
        </p:nvSpPr>
        <p:spPr>
          <a:xfrm>
            <a:off x="457200" y="1008112"/>
            <a:ext cx="8363272" cy="5445224"/>
          </a:xfrm>
        </p:spPr>
        <p:txBody>
          <a:bodyPr>
            <a:normAutofit/>
          </a:bodyPr>
          <a:lstStyle/>
          <a:p>
            <a:pPr marL="457200" indent="-457200">
              <a:buFont typeface="Arial" panose="020B0604020202020204" pitchFamily="34" charset="0"/>
              <a:buChar char="•"/>
            </a:pPr>
            <a:r>
              <a:rPr lang="en-IN" sz="2800"/>
              <a:t>External Content Duplication</a:t>
            </a:r>
          </a:p>
          <a:p>
            <a:pPr marL="971550" lvl="1" indent="-514350">
              <a:buFont typeface="+mj-lt"/>
              <a:buAutoNum type="arabicPeriod"/>
            </a:pPr>
            <a:r>
              <a:rPr lang="en-IN" sz="2800"/>
              <a:t>Mirror sites</a:t>
            </a:r>
          </a:p>
          <a:p>
            <a:pPr marL="971550" lvl="1" indent="-514350">
              <a:buFont typeface="+mj-lt"/>
              <a:buAutoNum type="arabicPeriod"/>
            </a:pPr>
            <a:r>
              <a:rPr lang="en-IN" sz="2800"/>
              <a:t>Content syndication</a:t>
            </a:r>
          </a:p>
          <a:p>
            <a:pPr lvl="1" indent="-457200"/>
            <a:r>
              <a:rPr lang="en-IN" sz="2800" b="1"/>
              <a:t>Similar Pages</a:t>
            </a:r>
          </a:p>
          <a:p>
            <a:pPr marL="0" lvl="1" indent="0">
              <a:buNone/>
            </a:pPr>
            <a:r>
              <a:rPr lang="en-IN" sz="2800"/>
              <a:t>	If you have many pages that are similar, consider expanding each page or consolidating the pages into one. </a:t>
            </a:r>
          </a:p>
          <a:p>
            <a:pPr lvl="1" indent="-457200"/>
            <a:r>
              <a:rPr lang="en-IN" sz="2800" b="1"/>
              <a:t>Deep-Linked Content</a:t>
            </a:r>
          </a:p>
          <a:p>
            <a:pPr marL="1200150" lvl="2" indent="-514350">
              <a:buFont typeface="+mj-lt"/>
              <a:buAutoNum type="arabicPeriod"/>
            </a:pPr>
            <a:r>
              <a:rPr lang="en-IN" sz="2600"/>
              <a:t>Sitemaps</a:t>
            </a:r>
          </a:p>
          <a:p>
            <a:pPr marL="1200150" lvl="2" indent="-514350">
              <a:buFont typeface="+mj-lt"/>
              <a:buAutoNum type="arabicPeriod"/>
            </a:pPr>
            <a:r>
              <a:rPr lang="en-IN" sz="2600"/>
              <a:t>Resurfacing</a:t>
            </a:r>
          </a:p>
          <a:p>
            <a:pPr marL="1200150" lvl="2" indent="-514350">
              <a:buFont typeface="+mj-lt"/>
              <a:buAutoNum type="arabicPeriod"/>
            </a:pPr>
            <a:r>
              <a:rPr lang="en-IN" sz="2600"/>
              <a:t>Navigation structure</a:t>
            </a:r>
          </a:p>
          <a:p>
            <a:endParaRPr lang="en-IN" sz="2800" b="0"/>
          </a:p>
        </p:txBody>
      </p:sp>
    </p:spTree>
    <p:extLst>
      <p:ext uri="{BB962C8B-B14F-4D97-AF65-F5344CB8AC3E}">
        <p14:creationId xmlns:p14="http://schemas.microsoft.com/office/powerpoint/2010/main" val="3785504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CC7BA6A574C941AF9935D36C65CD60" ma:contentTypeVersion="4" ma:contentTypeDescription="Create a new document." ma:contentTypeScope="" ma:versionID="f50ed28c3f6529c0a660d153f3426f6e">
  <xsd:schema xmlns:xsd="http://www.w3.org/2001/XMLSchema" xmlns:xs="http://www.w3.org/2001/XMLSchema" xmlns:p="http://schemas.microsoft.com/office/2006/metadata/properties" xmlns:ns2="7cb3c08a-388f-40b0-9327-fd05513a523b" xmlns:ns3="8b8c851f-9b76-469b-9fb1-f7148a30ff6b" targetNamespace="http://schemas.microsoft.com/office/2006/metadata/properties" ma:root="true" ma:fieldsID="91ab6132e5d4b1527fc881a6c4a4808c" ns2:_="" ns3:_="">
    <xsd:import namespace="7cb3c08a-388f-40b0-9327-fd05513a523b"/>
    <xsd:import namespace="8b8c851f-9b76-469b-9fb1-f7148a30ff6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b3c08a-388f-40b0-9327-fd05513a52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8c851f-9b76-469b-9fb1-f7148a30ff6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5BBEBD-D580-43AF-9F45-9A3846B82FA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FEAE077-A7E1-45FA-A3A7-E2EB847FEA03}">
  <ds:schemaRefs>
    <ds:schemaRef ds:uri="http://schemas.microsoft.com/sharepoint/v3/contenttype/forms"/>
  </ds:schemaRefs>
</ds:datastoreItem>
</file>

<file path=customXml/itemProps3.xml><?xml version="1.0" encoding="utf-8"?>
<ds:datastoreItem xmlns:ds="http://schemas.openxmlformats.org/officeDocument/2006/customXml" ds:itemID="{F83B1F6F-C517-487D-93CE-65BA12B6B711}">
  <ds:schemaRefs>
    <ds:schemaRef ds:uri="7cb3c08a-388f-40b0-9327-fd05513a523b"/>
    <ds:schemaRef ds:uri="8b8c851f-9b76-469b-9fb1-f7148a30ff6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Essential</Template>
  <Application>Microsoft Office PowerPoint</Application>
  <PresentationFormat>On-screen Show (4:3)</PresentationFormat>
  <Slides>96</Slides>
  <Notes>0</Notes>
  <HiddenSlides>0</HiddenSlide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Essential</vt:lpstr>
      <vt:lpstr>Understanding Sitemaps</vt:lpstr>
      <vt:lpstr>Understanding Sitemaps</vt:lpstr>
      <vt:lpstr>Understanding Sitemaps</vt:lpstr>
      <vt:lpstr>Understanding Sitemaps</vt:lpstr>
      <vt:lpstr>Understanding Sitemaps</vt:lpstr>
      <vt:lpstr>Understanding Sitemaps</vt:lpstr>
      <vt:lpstr>Understanding Sitemaps</vt:lpstr>
      <vt:lpstr>Understanding Sitemaps</vt:lpstr>
      <vt:lpstr>Understanding Sitemaps</vt:lpstr>
      <vt:lpstr>Understanding Sitemaps</vt:lpstr>
      <vt:lpstr>Understanding Sitemaps</vt:lpstr>
      <vt:lpstr>Understanding Sitemaps</vt:lpstr>
      <vt:lpstr>Understanding Sitemaps</vt:lpstr>
      <vt:lpstr>Understanding Sitemaps</vt:lpstr>
      <vt:lpstr>PowerPoint Presentation</vt:lpstr>
      <vt:lpstr> Keyword Strategy</vt:lpstr>
      <vt:lpstr> Keyword Strategy</vt:lpstr>
      <vt:lpstr> Keyword Strategy</vt:lpstr>
      <vt:lpstr> Keyword Strategy</vt:lpstr>
      <vt:lpstr>Word Stemming</vt:lpstr>
      <vt:lpstr>Word Stemming</vt:lpstr>
      <vt:lpstr>Word Stemming</vt:lpstr>
      <vt:lpstr>Keyword proximity</vt:lpstr>
      <vt:lpstr>Keyword Promence</vt:lpstr>
      <vt:lpstr>Keyword Modifiers</vt:lpstr>
      <vt:lpstr>Keyword Modifiers: types</vt:lpstr>
      <vt:lpstr>Keyword Research Process</vt:lpstr>
      <vt:lpstr>Keyword Research Process</vt:lpstr>
      <vt:lpstr>Keyword research tools</vt:lpstr>
      <vt:lpstr>Keyword research tools</vt:lpstr>
      <vt:lpstr>Keyword research tools</vt:lpstr>
      <vt:lpstr>PowerPoint Presentation</vt:lpstr>
      <vt:lpstr>Link Building</vt:lpstr>
      <vt:lpstr>Link Building</vt:lpstr>
      <vt:lpstr> Precursors to Link Building</vt:lpstr>
      <vt:lpstr> Precursors to Link Building</vt:lpstr>
      <vt:lpstr>PowerPoint Presentation</vt:lpstr>
      <vt:lpstr>PowerPoint Presentation</vt:lpstr>
      <vt:lpstr>PowerPoint Presentation</vt:lpstr>
      <vt:lpstr> Precursors to Link Building</vt:lpstr>
      <vt:lpstr> Precursors to Link Building</vt:lpstr>
      <vt:lpstr>PowerPoint Presentation</vt:lpstr>
      <vt:lpstr> Precursors to Link Building</vt:lpstr>
      <vt:lpstr>Types of Link Building</vt:lpstr>
      <vt:lpstr>Types of Link Building</vt:lpstr>
      <vt:lpstr>Types of Link Building</vt:lpstr>
      <vt:lpstr>Types of Link Building</vt:lpstr>
      <vt:lpstr>Choosing the Right Link-Building Strategy</vt:lpstr>
      <vt:lpstr>Choosing the Right Link-Building Strategy</vt:lpstr>
      <vt:lpstr>Choosing the Right Link-Building Strategy</vt:lpstr>
      <vt:lpstr>Choosing the Right Link-Building Strategy</vt:lpstr>
      <vt:lpstr>Choosing the Right Link-Building Strategy</vt:lpstr>
      <vt:lpstr>Choosing the Right Link-Building Strategy</vt:lpstr>
      <vt:lpstr>Choosing the Right Link-Building Strategy</vt:lpstr>
      <vt:lpstr>Approaches to Content-Based Link Acquisition</vt:lpstr>
      <vt:lpstr>Approaches to Content-Based Link Acquisition</vt:lpstr>
      <vt:lpstr>Approaches to Content-Based Link Acquisition</vt:lpstr>
      <vt:lpstr>Approaches to Content-Based Link Acquisition</vt:lpstr>
      <vt:lpstr>Approaches to Content-Based Link Acquisition</vt:lpstr>
      <vt:lpstr>Elements of Link Building: Basic Elements</vt:lpstr>
      <vt:lpstr>Elements of Link Building: Link Bait</vt:lpstr>
      <vt:lpstr>Elements of Link Building: Link Bait</vt:lpstr>
      <vt:lpstr>Elements of Link Building: Link Bait</vt:lpstr>
      <vt:lpstr>Elements of Link Building: Link Bait</vt:lpstr>
      <vt:lpstr>Elements of Link Building: Social Bookmarking</vt:lpstr>
      <vt:lpstr>Elements of Link Building: Social Bookmarking</vt:lpstr>
      <vt:lpstr>Elements of Link Building: Website Syndication</vt:lpstr>
      <vt:lpstr>Elements of Link Building: Website Syndication</vt:lpstr>
      <vt:lpstr>Elements of Link Building: Directories</vt:lpstr>
      <vt:lpstr>Elements of Link Building: Adding Your Links Everywhere</vt:lpstr>
      <vt:lpstr>Elements of Link Building: Build a Complementary Site</vt:lpstr>
      <vt:lpstr>Incentive-Based Link Marketing </vt:lpstr>
      <vt:lpstr>Incentive-Based Link Marketing </vt:lpstr>
      <vt:lpstr>Incentive-Based Link Marketing </vt:lpstr>
      <vt:lpstr>Fight Link Spam</vt:lpstr>
      <vt:lpstr>Fight Link Spam</vt:lpstr>
      <vt:lpstr>Fight Link Spam</vt:lpstr>
      <vt:lpstr>Content Considerations </vt:lpstr>
      <vt:lpstr>Short-Term Content</vt:lpstr>
      <vt:lpstr>Short-Term Content</vt:lpstr>
      <vt:lpstr>Short-Term Content</vt:lpstr>
      <vt:lpstr>Long-Term Content</vt:lpstr>
      <vt:lpstr>Long-Term Content</vt:lpstr>
      <vt:lpstr>Content Balance</vt:lpstr>
      <vt:lpstr>Content Creation Motivation</vt:lpstr>
      <vt:lpstr>Content Creation Motivation</vt:lpstr>
      <vt:lpstr>Content Duplication</vt:lpstr>
      <vt:lpstr>Content Duplication</vt:lpstr>
      <vt:lpstr>Content Duplication</vt:lpstr>
      <vt:lpstr>Content Duplication</vt:lpstr>
      <vt:lpstr>Content Duplication</vt:lpstr>
      <vt:lpstr>Content Duplication</vt:lpstr>
      <vt:lpstr>Content Duplication</vt:lpstr>
      <vt:lpstr>Content Duplication</vt:lpstr>
      <vt:lpstr>Content Duplication</vt:lpstr>
      <vt:lpstr>Content Duplication</vt:lpstr>
    </vt:vector>
  </TitlesOfParts>
  <Company>K.J. Somaiya College of Engineering, Mumbai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influencing SEO</dc:title>
  <dc:creator>Mrs. Dipti Y. Pawade</dc:creator>
  <cp:revision>1</cp:revision>
  <dcterms:created xsi:type="dcterms:W3CDTF">2017-08-11T08:21:42Z</dcterms:created>
  <dcterms:modified xsi:type="dcterms:W3CDTF">2022-12-18T12:52:09Z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0x010100BECC7BA6A574C941AF9935D36C65CD60</vt:lpwstr>
  </property>
</Properties>
</file>