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170BC7C-3D2D-4868-ACF6-03448B5DA08B}"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315565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70BC7C-3D2D-4868-ACF6-03448B5DA08B}"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184505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70BC7C-3D2D-4868-ACF6-03448B5DA08B}"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160362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70BC7C-3D2D-4868-ACF6-03448B5DA08B}"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423609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70BC7C-3D2D-4868-ACF6-03448B5DA08B}"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428142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170BC7C-3D2D-4868-ACF6-03448B5DA08B}"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43649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170BC7C-3D2D-4868-ACF6-03448B5DA08B}" type="datetimeFigureOut">
              <a:rPr lang="en-IN" smtClean="0"/>
              <a:t>07-03-2022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421300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170BC7C-3D2D-4868-ACF6-03448B5DA08B}" type="datetimeFigureOut">
              <a:rPr lang="en-IN" smtClean="0"/>
              <a:t>07-03-2022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173256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0BC7C-3D2D-4868-ACF6-03448B5DA08B}" type="datetimeFigureOut">
              <a:rPr lang="en-IN" smtClean="0"/>
              <a:t>07-03-2022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323136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70BC7C-3D2D-4868-ACF6-03448B5DA08B}"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28675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70BC7C-3D2D-4868-ACF6-03448B5DA08B}"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BB48-8914-4A9D-BDEB-4482EDE02BF5}" type="slidenum">
              <a:rPr lang="en-IN" smtClean="0"/>
              <a:t>‹#›</a:t>
            </a:fld>
            <a:endParaRPr lang="en-IN"/>
          </a:p>
        </p:txBody>
      </p:sp>
    </p:spTree>
    <p:extLst>
      <p:ext uri="{BB962C8B-B14F-4D97-AF65-F5344CB8AC3E}">
        <p14:creationId xmlns:p14="http://schemas.microsoft.com/office/powerpoint/2010/main" val="356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70BC7C-3D2D-4868-ACF6-03448B5DA08B}" type="datetimeFigureOut">
              <a:rPr lang="en-IN" smtClean="0"/>
              <a:t>07-03-2022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CBB48-8914-4A9D-BDEB-4482EDE02BF5}" type="slidenum">
              <a:rPr lang="en-IN" smtClean="0"/>
              <a:t>‹#›</a:t>
            </a:fld>
            <a:endParaRPr lang="en-IN"/>
          </a:p>
        </p:txBody>
      </p:sp>
    </p:spTree>
    <p:extLst>
      <p:ext uri="{BB962C8B-B14F-4D97-AF65-F5344CB8AC3E}">
        <p14:creationId xmlns:p14="http://schemas.microsoft.com/office/powerpoint/2010/main" val="2265970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Random Number testing</a:t>
            </a:r>
          </a:p>
        </p:txBody>
      </p:sp>
    </p:spTree>
    <p:extLst>
      <p:ext uri="{BB962C8B-B14F-4D97-AF65-F5344CB8AC3E}">
        <p14:creationId xmlns:p14="http://schemas.microsoft.com/office/powerpoint/2010/main" val="194376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Independence test</a:t>
            </a:r>
          </a:p>
        </p:txBody>
      </p:sp>
      <p:sp>
        <p:nvSpPr>
          <p:cNvPr id="3" name="Content Placeholder 2"/>
          <p:cNvSpPr>
            <a:spLocks noGrp="1"/>
          </p:cNvSpPr>
          <p:nvPr>
            <p:ph idx="1"/>
          </p:nvPr>
        </p:nvSpPr>
        <p:spPr>
          <a:xfrm>
            <a:off x="457200" y="1268760"/>
            <a:ext cx="8229600" cy="4857403"/>
          </a:xfrm>
        </p:spPr>
        <p:txBody>
          <a:bodyPr>
            <a:normAutofit fontScale="70000" lnSpcReduction="20000"/>
          </a:bodyPr>
          <a:lstStyle/>
          <a:p>
            <a:pPr marL="0" indent="0" algn="ctr">
              <a:buNone/>
            </a:pPr>
            <a:r>
              <a:rPr lang="en-IN" b="1" dirty="0"/>
              <a:t>Poker Test</a:t>
            </a:r>
          </a:p>
          <a:p>
            <a:pPr marL="0" indent="0">
              <a:buNone/>
            </a:pPr>
            <a:endParaRPr lang="en-IN" dirty="0"/>
          </a:p>
          <a:p>
            <a:pPr marL="0" indent="0">
              <a:buNone/>
            </a:pPr>
            <a:r>
              <a:rPr lang="en-IN" dirty="0"/>
              <a:t>This test is named after a game of cards called poker. In this game five cards are distributed to each player out of pack of fifty two cards. The cards are ranked from high to low in the following order:</a:t>
            </a:r>
          </a:p>
          <a:p>
            <a:pPr marL="0" indent="0">
              <a:buNone/>
            </a:pPr>
            <a:r>
              <a:rPr lang="en-IN" dirty="0"/>
              <a:t> </a:t>
            </a:r>
          </a:p>
          <a:p>
            <a:pPr marL="0" indent="0">
              <a:buNone/>
            </a:pPr>
            <a:r>
              <a:rPr lang="en-IN" i="1" dirty="0"/>
              <a:t>Ace, King, Queen, Jack, 10, 9, 8, 7, 6, 5, 4, 3, 2 </a:t>
            </a:r>
            <a:endParaRPr lang="en-IN" dirty="0"/>
          </a:p>
          <a:p>
            <a:pPr marL="0" indent="0">
              <a:buNone/>
            </a:pPr>
            <a:r>
              <a:rPr lang="en-IN" dirty="0"/>
              <a:t> </a:t>
            </a:r>
          </a:p>
          <a:p>
            <a:pPr marL="0" indent="0">
              <a:buNone/>
            </a:pPr>
            <a:r>
              <a:rPr lang="en-IN" dirty="0"/>
              <a:t>Aces are always high. Aces are worth more than Kings which are worth more than Queens which are worth more than Jack, and so on. Each player is dealt five cards. The object of the game is to end up with the highest-valued hand. From best to worst, hands are ranked in the following order:</a:t>
            </a:r>
          </a:p>
          <a:p>
            <a:pPr marL="0" indent="0">
              <a:buNone/>
            </a:pPr>
            <a:r>
              <a:rPr lang="en-IN" dirty="0"/>
              <a:t> </a:t>
            </a:r>
          </a:p>
        </p:txBody>
      </p:sp>
    </p:spTree>
    <p:extLst>
      <p:ext uri="{BB962C8B-B14F-4D97-AF65-F5344CB8AC3E}">
        <p14:creationId xmlns:p14="http://schemas.microsoft.com/office/powerpoint/2010/main" val="393459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fontScale="62500" lnSpcReduction="20000"/>
          </a:bodyPr>
          <a:lstStyle/>
          <a:p>
            <a:pPr marL="0" indent="0">
              <a:buNone/>
            </a:pPr>
            <a:endParaRPr lang="en-IN" dirty="0"/>
          </a:p>
          <a:p>
            <a:pPr marL="0" lvl="0" indent="0">
              <a:buNone/>
            </a:pPr>
            <a:r>
              <a:rPr lang="en-IN" b="1" dirty="0"/>
              <a:t>Royal Flush:</a:t>
            </a:r>
            <a:r>
              <a:rPr lang="en-IN" dirty="0"/>
              <a:t> A Royal Flush is composed of 10, Jack, Queen, King and Ace, all of the same suit.</a:t>
            </a:r>
          </a:p>
          <a:p>
            <a:pPr marL="0" lvl="0" indent="0">
              <a:buNone/>
            </a:pPr>
            <a:r>
              <a:rPr lang="en-IN" b="1" dirty="0"/>
              <a:t>Straight Flush:</a:t>
            </a:r>
            <a:r>
              <a:rPr lang="en-IN" dirty="0"/>
              <a:t> Comprised of five cards in numerical order, all of the same suit.</a:t>
            </a:r>
          </a:p>
          <a:p>
            <a:pPr marL="0" lvl="0" indent="0">
              <a:buNone/>
            </a:pPr>
            <a:r>
              <a:rPr lang="en-IN" b="1" dirty="0"/>
              <a:t>Four of a Kind:</a:t>
            </a:r>
            <a:r>
              <a:rPr lang="en-IN" dirty="0"/>
              <a:t> Four cards of the same numerical rank and another random card.</a:t>
            </a:r>
          </a:p>
          <a:p>
            <a:pPr marL="0" lvl="0" indent="0">
              <a:buNone/>
            </a:pPr>
            <a:r>
              <a:rPr lang="en-IN" b="1" dirty="0"/>
              <a:t>Full House:</a:t>
            </a:r>
            <a:r>
              <a:rPr lang="en-IN" dirty="0"/>
              <a:t> Of the five cards in one’s hand, three have the same numerical rank, and the two remaining card also have the same numerical rank.</a:t>
            </a:r>
          </a:p>
          <a:p>
            <a:pPr marL="0" lvl="0" indent="0">
              <a:buNone/>
            </a:pPr>
            <a:r>
              <a:rPr lang="en-IN" b="1" dirty="0"/>
              <a:t>Flush:</a:t>
            </a:r>
            <a:r>
              <a:rPr lang="en-IN" dirty="0"/>
              <a:t> A Flush is comprised of five cards of the same suit, regardless of their numerical rank. In a tie, whoever has the highest ranking card wins.</a:t>
            </a:r>
          </a:p>
          <a:p>
            <a:pPr marL="0" lvl="0" indent="0">
              <a:buNone/>
            </a:pPr>
            <a:r>
              <a:rPr lang="en-IN" b="1" dirty="0"/>
              <a:t>Straight:</a:t>
            </a:r>
            <a:r>
              <a:rPr lang="en-IN" dirty="0"/>
              <a:t> Five cards in numerical order, regardless of their suits.</a:t>
            </a:r>
          </a:p>
          <a:p>
            <a:pPr marL="0" lvl="0" indent="0">
              <a:buNone/>
            </a:pPr>
            <a:r>
              <a:rPr lang="en-IN" b="1" dirty="0"/>
              <a:t>Three of a Kind:</a:t>
            </a:r>
            <a:r>
              <a:rPr lang="en-IN" dirty="0"/>
              <a:t> Three cards of the same numerical rank, and two random cards that are not a pair.</a:t>
            </a:r>
          </a:p>
          <a:p>
            <a:pPr marL="0" lvl="0" indent="0">
              <a:buNone/>
            </a:pPr>
            <a:r>
              <a:rPr lang="en-IN" b="1" dirty="0"/>
              <a:t>Two Pair:</a:t>
            </a:r>
            <a:r>
              <a:rPr lang="en-IN" dirty="0"/>
              <a:t> Two sets of pairs, and another random card.</a:t>
            </a:r>
          </a:p>
          <a:p>
            <a:pPr marL="0" lvl="0" indent="0">
              <a:buNone/>
            </a:pPr>
            <a:r>
              <a:rPr lang="en-IN" b="1" dirty="0"/>
              <a:t>One Pair:</a:t>
            </a:r>
            <a:r>
              <a:rPr lang="en-IN" dirty="0"/>
              <a:t> One pair and three random cards.</a:t>
            </a:r>
          </a:p>
          <a:p>
            <a:endParaRPr lang="en-IN" dirty="0"/>
          </a:p>
        </p:txBody>
      </p:sp>
    </p:spTree>
    <p:extLst>
      <p:ext uri="{BB962C8B-B14F-4D97-AF65-F5344CB8AC3E}">
        <p14:creationId xmlns:p14="http://schemas.microsoft.com/office/powerpoint/2010/main" val="169764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77500" lnSpcReduction="20000"/>
          </a:bodyPr>
          <a:lstStyle/>
          <a:p>
            <a:r>
              <a:rPr lang="en-IN" dirty="0"/>
              <a:t>Poker test not only tests the randomness of the sequence of numbers, but also the digits comprising of each number. Every random number of five digits or every sequence of five digits is treated as</a:t>
            </a:r>
            <a:br>
              <a:rPr lang="en-IN" dirty="0"/>
            </a:br>
            <a:r>
              <a:rPr lang="en-IN" dirty="0"/>
              <a:t>a poker hand. For example-</a:t>
            </a:r>
            <a:br>
              <a:rPr lang="en-IN" dirty="0"/>
            </a:br>
            <a:br>
              <a:rPr lang="en-IN" dirty="0"/>
            </a:br>
            <a:r>
              <a:rPr lang="en-IN" dirty="0"/>
              <a:t>13586 are five different digits (Flush)</a:t>
            </a:r>
            <a:br>
              <a:rPr lang="en-IN" dirty="0"/>
            </a:br>
            <a:r>
              <a:rPr lang="en-IN" dirty="0"/>
              <a:t>44138 would be a pair</a:t>
            </a:r>
            <a:br>
              <a:rPr lang="en-IN" dirty="0"/>
            </a:br>
            <a:r>
              <a:rPr lang="en-IN" dirty="0"/>
              <a:t>22779 would be two pairs</a:t>
            </a:r>
            <a:br>
              <a:rPr lang="en-IN" dirty="0"/>
            </a:br>
            <a:r>
              <a:rPr lang="en-IN" dirty="0"/>
              <a:t>33342 would be three of a kind</a:t>
            </a:r>
            <a:br>
              <a:rPr lang="en-IN" dirty="0"/>
            </a:br>
            <a:r>
              <a:rPr lang="en-IN" dirty="0"/>
              <a:t>55533 would be full house</a:t>
            </a:r>
            <a:br>
              <a:rPr lang="en-IN" dirty="0"/>
            </a:br>
            <a:r>
              <a:rPr lang="en-IN" dirty="0"/>
              <a:t>55556 would be four of a kind</a:t>
            </a:r>
            <a:br>
              <a:rPr lang="en-IN" dirty="0"/>
            </a:br>
            <a:r>
              <a:rPr lang="en-IN" dirty="0"/>
              <a:t>77777 would be five of a kind</a:t>
            </a:r>
            <a:br>
              <a:rPr lang="en-IN" dirty="0"/>
            </a:br>
            <a:br>
              <a:rPr lang="en-IN" dirty="0"/>
            </a:br>
            <a:r>
              <a:rPr lang="en-IN" dirty="0"/>
              <a:t>The occurrence of five of a kind is rare. The order of 'cards' in a 'hand' is unimportant in the test.</a:t>
            </a:r>
            <a:br>
              <a:rPr lang="en-IN" dirty="0"/>
            </a:br>
            <a:endParaRPr lang="en-IN" dirty="0"/>
          </a:p>
        </p:txBody>
      </p:sp>
    </p:spTree>
    <p:extLst>
      <p:ext uri="{BB962C8B-B14F-4D97-AF65-F5344CB8AC3E}">
        <p14:creationId xmlns:p14="http://schemas.microsoft.com/office/powerpoint/2010/main" val="316302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lstStyle/>
          <a:p>
            <a:r>
              <a:rPr lang="en-IN" b="1" dirty="0"/>
              <a:t>Example: Poker Test</a:t>
            </a:r>
          </a:p>
          <a:p>
            <a:r>
              <a:rPr lang="en-IN" dirty="0"/>
              <a:t>A sequence of 1000 four-digit numbers has been generated and an analysis indicates the following  combinations &amp; frequencies:</a:t>
            </a:r>
          </a:p>
          <a:p>
            <a:endParaRPr lang="en-IN" dirty="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019448443"/>
              </p:ext>
            </p:extLst>
          </p:nvPr>
        </p:nvGraphicFramePr>
        <p:xfrm>
          <a:off x="1187624" y="2492896"/>
          <a:ext cx="6080760" cy="311150"/>
        </p:xfrm>
        <a:graphic>
          <a:graphicData uri="http://schemas.openxmlformats.org/drawingml/2006/table">
            <a:tbl>
              <a:tblPr/>
              <a:tblGrid>
                <a:gridCol w="304038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0">
                <a:tc>
                  <a:txBody>
                    <a:bodyPr/>
                    <a:lstStyle/>
                    <a:p>
                      <a:pPr>
                        <a:spcAft>
                          <a:spcPts val="0"/>
                        </a:spcAft>
                      </a:pPr>
                      <a:r>
                        <a:rPr lang="en-IN" b="1" i="1" dirty="0">
                          <a:effectLst/>
                        </a:rPr>
                        <a:t>Combination Distribution (</a:t>
                      </a:r>
                      <a:r>
                        <a:rPr lang="en-IN" b="1" i="1" dirty="0" err="1">
                          <a:effectLst/>
                        </a:rPr>
                        <a:t>i</a:t>
                      </a:r>
                      <a:r>
                        <a:rPr lang="en-IN" b="1" i="1" dirty="0">
                          <a:effectLst/>
                        </a:rPr>
                        <a:t>)</a:t>
                      </a:r>
                      <a:endParaRPr lang="en-IN" dirty="0">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b="1" i="1" dirty="0">
                          <a:effectLst/>
                        </a:rPr>
                        <a:t>Observed Frequency (O</a:t>
                      </a:r>
                      <a:r>
                        <a:rPr lang="en-IN" b="1" i="1" baseline="-25000" dirty="0">
                          <a:effectLst/>
                        </a:rPr>
                        <a:t>i</a:t>
                      </a:r>
                      <a:r>
                        <a:rPr lang="en-IN" b="1" i="1" dirty="0">
                          <a:effectLst/>
                        </a:rPr>
                        <a:t>)</a:t>
                      </a:r>
                      <a:endParaRPr lang="en-IN" dirty="0">
                        <a:effectLst/>
                      </a:endParaRPr>
                    </a:p>
                  </a:txBody>
                  <a:tcPr marL="68580" marR="68580" marT="18415" marB="18415">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2806030"/>
              </p:ext>
            </p:extLst>
          </p:nvPr>
        </p:nvGraphicFramePr>
        <p:xfrm>
          <a:off x="1187624" y="2996952"/>
          <a:ext cx="6080760" cy="2232250"/>
        </p:xfrm>
        <a:graphic>
          <a:graphicData uri="http://schemas.openxmlformats.org/drawingml/2006/table">
            <a:tbl>
              <a:tblPr/>
              <a:tblGrid>
                <a:gridCol w="304038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446450">
                <a:tc>
                  <a:txBody>
                    <a:bodyPr/>
                    <a:lstStyle/>
                    <a:p>
                      <a:pPr>
                        <a:spcAft>
                          <a:spcPts val="0"/>
                        </a:spcAft>
                      </a:pPr>
                      <a:r>
                        <a:rPr lang="en-IN" i="1" dirty="0">
                          <a:effectLst/>
                        </a:rPr>
                        <a:t>4 different digits</a:t>
                      </a:r>
                      <a:endParaRPr lang="en-IN" dirty="0">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540</a:t>
                      </a:r>
                    </a:p>
                  </a:txBody>
                  <a:tcPr marL="68580" marR="68580" marT="18415" marB="18415">
                    <a:lnL>
                      <a:noFill/>
                    </a:lnL>
                    <a:lnR>
                      <a:noFill/>
                    </a:lnR>
                    <a:lnT>
                      <a:noFill/>
                    </a:lnT>
                    <a:lnB>
                      <a:noFill/>
                    </a:lnB>
                    <a:solidFill>
                      <a:srgbClr val="F2F2F2"/>
                    </a:solidFill>
                  </a:tcPr>
                </a:tc>
                <a:extLst>
                  <a:ext uri="{0D108BD9-81ED-4DB2-BD59-A6C34878D82A}">
                    <a16:rowId xmlns:a16="http://schemas.microsoft.com/office/drawing/2014/main" val="10000"/>
                  </a:ext>
                </a:extLst>
              </a:tr>
              <a:tr h="446450">
                <a:tc>
                  <a:txBody>
                    <a:bodyPr/>
                    <a:lstStyle/>
                    <a:p>
                      <a:pPr>
                        <a:spcAft>
                          <a:spcPts val="0"/>
                        </a:spcAft>
                      </a:pPr>
                      <a:r>
                        <a:rPr lang="en-IN" i="1">
                          <a:effectLst/>
                        </a:rPr>
                        <a:t>3 like digits</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50</a:t>
                      </a:r>
                    </a:p>
                  </a:txBody>
                  <a:tcPr marL="68580" marR="68580" marT="18415" marB="18415">
                    <a:lnL>
                      <a:noFill/>
                    </a:lnL>
                    <a:lnR>
                      <a:noFill/>
                    </a:lnR>
                    <a:lnT>
                      <a:noFill/>
                    </a:lnT>
                    <a:lnB>
                      <a:noFill/>
                    </a:lnB>
                    <a:solidFill>
                      <a:srgbClr val="FFFFFF"/>
                    </a:solidFill>
                  </a:tcPr>
                </a:tc>
                <a:extLst>
                  <a:ext uri="{0D108BD9-81ED-4DB2-BD59-A6C34878D82A}">
                    <a16:rowId xmlns:a16="http://schemas.microsoft.com/office/drawing/2014/main" val="10001"/>
                  </a:ext>
                </a:extLst>
              </a:tr>
              <a:tr h="446450">
                <a:tc>
                  <a:txBody>
                    <a:bodyPr/>
                    <a:lstStyle/>
                    <a:p>
                      <a:pPr>
                        <a:spcAft>
                          <a:spcPts val="0"/>
                        </a:spcAft>
                      </a:pPr>
                      <a:r>
                        <a:rPr lang="en-IN" i="1">
                          <a:effectLst/>
                        </a:rPr>
                        <a:t>4 like digits</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20</a:t>
                      </a:r>
                    </a:p>
                  </a:txBody>
                  <a:tcPr marL="68580" marR="68580" marT="18415" marB="18415">
                    <a:lnL>
                      <a:noFill/>
                    </a:lnL>
                    <a:lnR>
                      <a:noFill/>
                    </a:lnR>
                    <a:lnT>
                      <a:noFill/>
                    </a:lnT>
                    <a:lnB>
                      <a:noFill/>
                    </a:lnB>
                    <a:solidFill>
                      <a:srgbClr val="F2F2F2"/>
                    </a:solidFill>
                  </a:tcPr>
                </a:tc>
                <a:extLst>
                  <a:ext uri="{0D108BD9-81ED-4DB2-BD59-A6C34878D82A}">
                    <a16:rowId xmlns:a16="http://schemas.microsoft.com/office/drawing/2014/main" val="10002"/>
                  </a:ext>
                </a:extLst>
              </a:tr>
              <a:tr h="446450">
                <a:tc>
                  <a:txBody>
                    <a:bodyPr/>
                    <a:lstStyle/>
                    <a:p>
                      <a:pPr>
                        <a:spcAft>
                          <a:spcPts val="0"/>
                        </a:spcAft>
                      </a:pPr>
                      <a:r>
                        <a:rPr lang="en-IN" i="1">
                          <a:effectLst/>
                        </a:rPr>
                        <a:t>1 pair</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320</a:t>
                      </a:r>
                    </a:p>
                  </a:txBody>
                  <a:tcPr marL="68580" marR="68580" marT="18415" marB="18415">
                    <a:lnL>
                      <a:noFill/>
                    </a:lnL>
                    <a:lnR>
                      <a:noFill/>
                    </a:lnR>
                    <a:lnT>
                      <a:noFill/>
                    </a:lnT>
                    <a:lnB>
                      <a:noFill/>
                    </a:lnB>
                    <a:solidFill>
                      <a:srgbClr val="FFFFFF"/>
                    </a:solidFill>
                  </a:tcPr>
                </a:tc>
                <a:extLst>
                  <a:ext uri="{0D108BD9-81ED-4DB2-BD59-A6C34878D82A}">
                    <a16:rowId xmlns:a16="http://schemas.microsoft.com/office/drawing/2014/main" val="10003"/>
                  </a:ext>
                </a:extLst>
              </a:tr>
              <a:tr h="446450">
                <a:tc>
                  <a:txBody>
                    <a:bodyPr/>
                    <a:lstStyle/>
                    <a:p>
                      <a:pPr>
                        <a:spcAft>
                          <a:spcPts val="0"/>
                        </a:spcAft>
                      </a:pPr>
                      <a:r>
                        <a:rPr lang="en-IN" i="1" dirty="0">
                          <a:effectLst/>
                        </a:rPr>
                        <a:t>2 pairs</a:t>
                      </a:r>
                      <a:endParaRPr lang="en-IN" dirty="0">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dirty="0">
                          <a:effectLst/>
                        </a:rPr>
                        <a:t>70</a:t>
                      </a:r>
                    </a:p>
                  </a:txBody>
                  <a:tcPr marL="68580" marR="68580" marT="18415" marB="18415">
                    <a:lnL>
                      <a:noFill/>
                    </a:lnL>
                    <a:lnR>
                      <a:noFill/>
                    </a:lnR>
                    <a:lnT>
                      <a:noFill/>
                    </a:lnT>
                    <a:lnB>
                      <a:noFill/>
                    </a:lnB>
                    <a:solidFill>
                      <a:srgbClr val="F2F2F2"/>
                    </a:solidFill>
                  </a:tcPr>
                </a:tc>
                <a:extLst>
                  <a:ext uri="{0D108BD9-81ED-4DB2-BD59-A6C34878D82A}">
                    <a16:rowId xmlns:a16="http://schemas.microsoft.com/office/drawing/2014/main" val="10004"/>
                  </a:ext>
                </a:extLst>
              </a:tr>
            </a:tbl>
          </a:graphicData>
        </a:graphic>
      </p:graphicFrame>
      <p:sp>
        <p:nvSpPr>
          <p:cNvPr id="8" name="Rectangle 7"/>
          <p:cNvSpPr/>
          <p:nvPr/>
        </p:nvSpPr>
        <p:spPr>
          <a:xfrm>
            <a:off x="1166276" y="5397227"/>
            <a:ext cx="4572000" cy="646331"/>
          </a:xfrm>
          <a:prstGeom prst="rect">
            <a:avLst/>
          </a:prstGeom>
        </p:spPr>
        <p:txBody>
          <a:bodyPr>
            <a:spAutoFit/>
          </a:bodyPr>
          <a:lstStyle/>
          <a:p>
            <a:r>
              <a:rPr lang="en-IN" dirty="0"/>
              <a:t>Use Poker’s test to determine if these random numbers are independent, α = 0.05.</a:t>
            </a:r>
          </a:p>
        </p:txBody>
      </p:sp>
    </p:spTree>
    <p:extLst>
      <p:ext uri="{BB962C8B-B14F-4D97-AF65-F5344CB8AC3E}">
        <p14:creationId xmlns:p14="http://schemas.microsoft.com/office/powerpoint/2010/main" val="322485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3325"/>
            <a:ext cx="8229600" cy="6264696"/>
          </a:xfrm>
        </p:spPr>
        <p:txBody>
          <a:bodyPr>
            <a:normAutofit fontScale="55000" lnSpcReduction="20000"/>
          </a:bodyPr>
          <a:lstStyle/>
          <a:p>
            <a:pPr marL="0" indent="0">
              <a:buNone/>
            </a:pPr>
            <a:r>
              <a:rPr lang="en-IN" b="1" dirty="0"/>
              <a:t>Solution:</a:t>
            </a:r>
            <a:endParaRPr lang="en-IN" dirty="0"/>
          </a:p>
          <a:p>
            <a:pPr marL="0" indent="0">
              <a:buNone/>
            </a:pPr>
            <a:r>
              <a:rPr lang="en-IN" dirty="0"/>
              <a:t>In 4-digit numbers, there are only five possibilities- four different, 3 of a kind, 4 of a kind, 1 pair and 2 pairs. Let’s calculate the probabilities for each of these cases:</a:t>
            </a:r>
          </a:p>
          <a:p>
            <a:pPr marL="0" indent="0">
              <a:buNone/>
            </a:pPr>
            <a:r>
              <a:rPr lang="en-IN" dirty="0"/>
              <a:t>Case-I: P(4 different digits)</a:t>
            </a:r>
          </a:p>
          <a:p>
            <a:pPr marL="0" indent="0">
              <a:buNone/>
            </a:pPr>
            <a:r>
              <a:rPr lang="en-IN" dirty="0"/>
              <a:t>= P(2</a:t>
            </a:r>
            <a:r>
              <a:rPr lang="en-IN" baseline="30000" dirty="0"/>
              <a:t>nd</a:t>
            </a:r>
            <a:r>
              <a:rPr lang="en-IN" dirty="0"/>
              <a:t> diff. from 1</a:t>
            </a:r>
            <a:r>
              <a:rPr lang="en-IN" baseline="30000" dirty="0"/>
              <a:t>st</a:t>
            </a:r>
            <a:r>
              <a:rPr lang="en-IN" dirty="0"/>
              <a:t>) * P(3</a:t>
            </a:r>
            <a:r>
              <a:rPr lang="en-IN" baseline="30000" dirty="0"/>
              <a:t>rd</a:t>
            </a:r>
            <a:r>
              <a:rPr lang="en-IN" dirty="0"/>
              <a:t> diff. from 1</a:t>
            </a:r>
            <a:r>
              <a:rPr lang="en-IN" baseline="30000" dirty="0"/>
              <a:t>st</a:t>
            </a:r>
            <a:r>
              <a:rPr lang="en-IN" dirty="0"/>
              <a:t> &amp; 2</a:t>
            </a:r>
            <a:r>
              <a:rPr lang="en-IN" baseline="30000" dirty="0"/>
              <a:t>nd</a:t>
            </a:r>
            <a:r>
              <a:rPr lang="en-IN" dirty="0"/>
              <a:t>) * P(4th diff. from 1</a:t>
            </a:r>
            <a:r>
              <a:rPr lang="en-IN" baseline="30000" dirty="0"/>
              <a:t>st</a:t>
            </a:r>
            <a:r>
              <a:rPr lang="en-IN" dirty="0"/>
              <a:t>, 2</a:t>
            </a:r>
            <a:r>
              <a:rPr lang="en-IN" baseline="30000" dirty="0"/>
              <a:t>nd</a:t>
            </a:r>
            <a:r>
              <a:rPr lang="en-IN" dirty="0"/>
              <a:t> &amp; 3</a:t>
            </a:r>
            <a:r>
              <a:rPr lang="en-IN" baseline="30000" dirty="0"/>
              <a:t>rd</a:t>
            </a:r>
            <a:r>
              <a:rPr lang="en-IN" dirty="0"/>
              <a:t>)</a:t>
            </a:r>
          </a:p>
          <a:p>
            <a:pPr marL="0" indent="0">
              <a:buNone/>
            </a:pPr>
            <a:r>
              <a:rPr lang="en-IN" dirty="0"/>
              <a:t>= 0.9 * 0.8 * 0.7 = 0.504</a:t>
            </a:r>
          </a:p>
          <a:p>
            <a:pPr marL="0" indent="0">
              <a:buNone/>
            </a:pPr>
            <a:r>
              <a:rPr lang="en-IN" dirty="0"/>
              <a:t>Case-II: P(3 like digits)</a:t>
            </a:r>
          </a:p>
          <a:p>
            <a:pPr marL="0" indent="0">
              <a:buNone/>
            </a:pPr>
            <a:r>
              <a:rPr lang="en-IN" dirty="0"/>
              <a:t>            = P(2</a:t>
            </a:r>
            <a:r>
              <a:rPr lang="en-IN" baseline="30000" dirty="0"/>
              <a:t>nd</a:t>
            </a:r>
            <a:r>
              <a:rPr lang="en-IN" dirty="0"/>
              <a:t> digit same as 1</a:t>
            </a:r>
            <a:r>
              <a:rPr lang="en-IN" baseline="30000" dirty="0"/>
              <a:t>st</a:t>
            </a:r>
            <a:r>
              <a:rPr lang="en-IN" dirty="0"/>
              <a:t>) * P(3</a:t>
            </a:r>
            <a:r>
              <a:rPr lang="en-IN" baseline="30000" dirty="0"/>
              <a:t>rd</a:t>
            </a:r>
            <a:r>
              <a:rPr lang="en-IN" dirty="0"/>
              <a:t> digit same as 1</a:t>
            </a:r>
            <a:r>
              <a:rPr lang="en-IN" baseline="30000" dirty="0"/>
              <a:t>st</a:t>
            </a:r>
            <a:r>
              <a:rPr lang="en-IN" dirty="0"/>
              <a:t>) * P(4</a:t>
            </a:r>
            <a:r>
              <a:rPr lang="en-IN" baseline="30000" dirty="0"/>
              <a:t>th</a:t>
            </a:r>
            <a:r>
              <a:rPr lang="en-IN" dirty="0"/>
              <a:t> digit diff. from 1</a:t>
            </a:r>
            <a:r>
              <a:rPr lang="en-IN" baseline="30000" dirty="0"/>
              <a:t>st</a:t>
            </a:r>
            <a:r>
              <a:rPr lang="en-IN" dirty="0"/>
              <a:t>) * </a:t>
            </a:r>
            <a:r>
              <a:rPr lang="en-IN" baseline="30000" dirty="0"/>
              <a:t>4</a:t>
            </a:r>
            <a:r>
              <a:rPr lang="en-IN" dirty="0"/>
              <a:t>C</a:t>
            </a:r>
            <a:r>
              <a:rPr lang="en-IN" baseline="-25000" dirty="0"/>
              <a:t>3</a:t>
            </a:r>
            <a:endParaRPr lang="en-IN" dirty="0"/>
          </a:p>
          <a:p>
            <a:pPr marL="0" indent="0">
              <a:buNone/>
            </a:pPr>
            <a:r>
              <a:rPr lang="en-IN" dirty="0"/>
              <a:t>            = 0.1 * 0.1 * 0.9  * 4= 0.036</a:t>
            </a:r>
          </a:p>
          <a:p>
            <a:pPr marL="0" indent="0">
              <a:buNone/>
            </a:pPr>
            <a:r>
              <a:rPr lang="en-IN" dirty="0"/>
              <a:t>Case-III: P(4 like digits)</a:t>
            </a:r>
          </a:p>
          <a:p>
            <a:pPr marL="0" indent="0">
              <a:buNone/>
            </a:pPr>
            <a:r>
              <a:rPr lang="en-IN" dirty="0"/>
              <a:t>            = P(2</a:t>
            </a:r>
            <a:r>
              <a:rPr lang="en-IN" baseline="30000" dirty="0"/>
              <a:t>nd</a:t>
            </a:r>
            <a:r>
              <a:rPr lang="en-IN" dirty="0"/>
              <a:t> digit same as 1</a:t>
            </a:r>
            <a:r>
              <a:rPr lang="en-IN" baseline="30000" dirty="0"/>
              <a:t>st</a:t>
            </a:r>
            <a:r>
              <a:rPr lang="en-IN" dirty="0"/>
              <a:t>) * P(3</a:t>
            </a:r>
            <a:r>
              <a:rPr lang="en-IN" baseline="30000" dirty="0"/>
              <a:t>rd</a:t>
            </a:r>
            <a:r>
              <a:rPr lang="en-IN" dirty="0"/>
              <a:t> digit same as 1</a:t>
            </a:r>
            <a:r>
              <a:rPr lang="en-IN" baseline="30000" dirty="0"/>
              <a:t>st</a:t>
            </a:r>
            <a:r>
              <a:rPr lang="en-IN" dirty="0"/>
              <a:t>) * P(4</a:t>
            </a:r>
            <a:r>
              <a:rPr lang="en-IN" baseline="30000" dirty="0"/>
              <a:t>th</a:t>
            </a:r>
            <a:r>
              <a:rPr lang="en-IN" dirty="0"/>
              <a:t> digit same as 1</a:t>
            </a:r>
            <a:r>
              <a:rPr lang="en-IN" baseline="30000" dirty="0"/>
              <a:t>st</a:t>
            </a:r>
            <a:r>
              <a:rPr lang="en-IN" dirty="0"/>
              <a:t>)</a:t>
            </a:r>
          </a:p>
          <a:p>
            <a:pPr marL="0" indent="0">
              <a:buNone/>
            </a:pPr>
            <a:r>
              <a:rPr lang="en-IN" dirty="0"/>
              <a:t>            = 0.1 * 0.1 * 0.1 = 0.001</a:t>
            </a:r>
          </a:p>
          <a:p>
            <a:pPr marL="0" indent="0">
              <a:buNone/>
            </a:pPr>
            <a:r>
              <a:rPr lang="en-IN" dirty="0"/>
              <a:t>Case-IV: P(1 pair)</a:t>
            </a:r>
          </a:p>
          <a:p>
            <a:pPr marL="0" indent="0">
              <a:buNone/>
            </a:pPr>
            <a:r>
              <a:rPr lang="en-IN" dirty="0"/>
              <a:t>= No. of possible combinations for a pair from 4 digits * P(2</a:t>
            </a:r>
            <a:r>
              <a:rPr lang="en-IN" baseline="30000" dirty="0"/>
              <a:t>nd</a:t>
            </a:r>
            <a:r>
              <a:rPr lang="en-IN" dirty="0"/>
              <a:t> digit same as 1</a:t>
            </a:r>
            <a:r>
              <a:rPr lang="en-IN" baseline="30000" dirty="0"/>
              <a:t>st</a:t>
            </a:r>
            <a:r>
              <a:rPr lang="en-IN" dirty="0"/>
              <a:t> in the pair) * P(3</a:t>
            </a:r>
            <a:r>
              <a:rPr lang="en-IN" baseline="30000" dirty="0"/>
              <a:t>rd</a:t>
            </a:r>
            <a:r>
              <a:rPr lang="en-IN" dirty="0"/>
              <a:t> digit diff. from 1</a:t>
            </a:r>
            <a:r>
              <a:rPr lang="en-IN" baseline="30000" dirty="0"/>
              <a:t>st</a:t>
            </a:r>
            <a:r>
              <a:rPr lang="en-IN" dirty="0"/>
              <a:t>) * P(4</a:t>
            </a:r>
            <a:r>
              <a:rPr lang="en-IN" baseline="30000" dirty="0"/>
              <a:t>th</a:t>
            </a:r>
            <a:r>
              <a:rPr lang="en-IN" dirty="0"/>
              <a:t> digit diff. from 1</a:t>
            </a:r>
            <a:r>
              <a:rPr lang="en-IN" baseline="30000" dirty="0"/>
              <a:t>st</a:t>
            </a:r>
            <a:r>
              <a:rPr lang="en-IN" dirty="0"/>
              <a:t> &amp; 3</a:t>
            </a:r>
            <a:r>
              <a:rPr lang="en-IN" baseline="30000" dirty="0"/>
              <a:t>rd</a:t>
            </a:r>
            <a:r>
              <a:rPr lang="en-IN" dirty="0"/>
              <a:t>)</a:t>
            </a:r>
          </a:p>
          <a:p>
            <a:pPr marL="0" indent="0">
              <a:buNone/>
            </a:pPr>
            <a:r>
              <a:rPr lang="en-IN" dirty="0"/>
              <a:t>= </a:t>
            </a:r>
            <a:r>
              <a:rPr lang="en-IN" baseline="30000" dirty="0"/>
              <a:t>4</a:t>
            </a:r>
            <a:r>
              <a:rPr lang="en-IN" dirty="0"/>
              <a:t>C</a:t>
            </a:r>
            <a:r>
              <a:rPr lang="en-IN" baseline="-25000" dirty="0"/>
              <a:t>2</a:t>
            </a:r>
            <a:r>
              <a:rPr lang="en-IN" dirty="0"/>
              <a:t> * 0.1 * 0.9 * 0.8 = 0.432</a:t>
            </a:r>
          </a:p>
          <a:p>
            <a:pPr marL="0" indent="0">
              <a:buNone/>
            </a:pPr>
            <a:r>
              <a:rPr lang="en-IN" dirty="0"/>
              <a:t>Case-V: P(2 pairs)</a:t>
            </a:r>
          </a:p>
          <a:p>
            <a:pPr marL="0" indent="0">
              <a:buNone/>
            </a:pPr>
            <a:r>
              <a:rPr lang="en-IN" dirty="0"/>
              <a:t>            = 1 - P(4 different digits) - P(3 like digits) - P(4 like digits) - P(1 pair)</a:t>
            </a:r>
          </a:p>
          <a:p>
            <a:pPr marL="0" indent="0">
              <a:buNone/>
            </a:pPr>
            <a:r>
              <a:rPr lang="en-IN" dirty="0"/>
              <a:t>            = 1 – 0.504 – 0.036 – 0.001 – 0.432 = 0.027</a:t>
            </a:r>
          </a:p>
          <a:p>
            <a:endParaRPr lang="en-IN" dirty="0"/>
          </a:p>
        </p:txBody>
      </p:sp>
    </p:spTree>
    <p:extLst>
      <p:ext uri="{BB962C8B-B14F-4D97-AF65-F5344CB8AC3E}">
        <p14:creationId xmlns:p14="http://schemas.microsoft.com/office/powerpoint/2010/main" val="81462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216" y="254843"/>
            <a:ext cx="8229600" cy="5865515"/>
          </a:xfrm>
        </p:spPr>
        <p:txBody>
          <a:bodyPr/>
          <a:lstStyle/>
          <a:p>
            <a:r>
              <a:rPr lang="en-IN" dirty="0"/>
              <a:t>With N = 1000, let’s summarize the results for Poker’s test in the following table:</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40420732"/>
              </p:ext>
            </p:extLst>
          </p:nvPr>
        </p:nvGraphicFramePr>
        <p:xfrm>
          <a:off x="899592" y="1412776"/>
          <a:ext cx="6080760" cy="3549650"/>
        </p:xfrm>
        <a:graphic>
          <a:graphicData uri="http://schemas.openxmlformats.org/drawingml/2006/table">
            <a:tbl>
              <a:tblPr/>
              <a:tblGrid>
                <a:gridCol w="152019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gridCol w="1520190">
                  <a:extLst>
                    <a:ext uri="{9D8B030D-6E8A-4147-A177-3AD203B41FA5}">
                      <a16:colId xmlns:a16="http://schemas.microsoft.com/office/drawing/2014/main" val="20002"/>
                    </a:ext>
                  </a:extLst>
                </a:gridCol>
                <a:gridCol w="1520190">
                  <a:extLst>
                    <a:ext uri="{9D8B030D-6E8A-4147-A177-3AD203B41FA5}">
                      <a16:colId xmlns:a16="http://schemas.microsoft.com/office/drawing/2014/main" val="20003"/>
                    </a:ext>
                  </a:extLst>
                </a:gridCol>
              </a:tblGrid>
              <a:tr h="0">
                <a:tc>
                  <a:txBody>
                    <a:bodyPr/>
                    <a:lstStyle/>
                    <a:p>
                      <a:pPr>
                        <a:spcAft>
                          <a:spcPts val="0"/>
                        </a:spcAft>
                      </a:pPr>
                      <a:r>
                        <a:rPr lang="en-IN" b="1" i="1" dirty="0">
                          <a:effectLst/>
                        </a:rPr>
                        <a:t>Combination Distribution (</a:t>
                      </a:r>
                      <a:r>
                        <a:rPr lang="en-IN" b="1" i="1" dirty="0" err="1">
                          <a:effectLst/>
                        </a:rPr>
                        <a:t>i</a:t>
                      </a:r>
                      <a:r>
                        <a:rPr lang="en-IN" b="1" i="1" dirty="0">
                          <a:effectLst/>
                        </a:rPr>
                        <a:t>)</a:t>
                      </a:r>
                      <a:endParaRPr lang="en-IN" dirty="0">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b="1" i="1">
                          <a:effectLst/>
                        </a:rPr>
                        <a:t>Observed Frequency</a:t>
                      </a:r>
                      <a:endParaRPr lang="en-IN">
                        <a:effectLst/>
                      </a:endParaRPr>
                    </a:p>
                    <a:p>
                      <a:pPr>
                        <a:spcAft>
                          <a:spcPts val="0"/>
                        </a:spcAft>
                      </a:pPr>
                      <a:r>
                        <a:rPr lang="en-IN" b="1" i="1">
                          <a:effectLst/>
                        </a:rPr>
                        <a:t>              O</a:t>
                      </a:r>
                      <a:r>
                        <a:rPr lang="en-IN" b="1" i="1" baseline="-25000">
                          <a:effectLst/>
                        </a:rPr>
                        <a:t>i</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b="1" i="1">
                          <a:effectLst/>
                        </a:rPr>
                        <a:t>Expected Frequency</a:t>
                      </a:r>
                      <a:endParaRPr lang="en-IN">
                        <a:effectLst/>
                      </a:endParaRPr>
                    </a:p>
                    <a:p>
                      <a:pPr>
                        <a:spcAft>
                          <a:spcPts val="0"/>
                        </a:spcAft>
                      </a:pPr>
                      <a:r>
                        <a:rPr lang="en-IN" b="1" i="1">
                          <a:effectLst/>
                        </a:rPr>
                        <a:t>          E</a:t>
                      </a:r>
                      <a:r>
                        <a:rPr lang="en-IN" b="1" i="1" baseline="-25000">
                          <a:effectLst/>
                        </a:rPr>
                        <a:t>i </a:t>
                      </a:r>
                      <a:r>
                        <a:rPr lang="en-IN" b="1" i="1">
                          <a:effectLst/>
                        </a:rPr>
                        <a:t>= Prob.*N</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b="1" i="1">
                          <a:effectLst/>
                        </a:rPr>
                        <a:t>(O</a:t>
                      </a:r>
                      <a:r>
                        <a:rPr lang="en-IN" b="1" i="1" baseline="-25000">
                          <a:effectLst/>
                        </a:rPr>
                        <a:t>i </a:t>
                      </a:r>
                      <a:r>
                        <a:rPr lang="en-IN" b="1" i="1">
                          <a:effectLst/>
                        </a:rPr>
                        <a:t>– E</a:t>
                      </a:r>
                      <a:r>
                        <a:rPr lang="en-IN" b="1" i="1" baseline="-25000">
                          <a:effectLst/>
                        </a:rPr>
                        <a:t>i</a:t>
                      </a:r>
                      <a:r>
                        <a:rPr lang="en-IN" b="1" i="1">
                          <a:effectLst/>
                        </a:rPr>
                        <a:t>)</a:t>
                      </a:r>
                      <a:r>
                        <a:rPr lang="en-IN" b="1" i="1" baseline="30000">
                          <a:effectLst/>
                        </a:rPr>
                        <a:t>2</a:t>
                      </a:r>
                      <a:r>
                        <a:rPr lang="en-IN" b="1" i="1">
                          <a:effectLst/>
                        </a:rPr>
                        <a:t>/E</a:t>
                      </a:r>
                      <a:r>
                        <a:rPr lang="en-IN" b="1" i="1" baseline="-25000">
                          <a:effectLst/>
                        </a:rPr>
                        <a:t>i</a:t>
                      </a:r>
                      <a:endParaRPr lang="en-IN">
                        <a:effectLst/>
                      </a:endParaRPr>
                    </a:p>
                  </a:txBody>
                  <a:tcPr marL="68580" marR="68580" marT="18415" marB="18415">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spcAft>
                          <a:spcPts val="0"/>
                        </a:spcAft>
                      </a:pPr>
                      <a:r>
                        <a:rPr lang="en-IN" i="1">
                          <a:effectLst/>
                        </a:rPr>
                        <a:t>4 different digits</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540</a:t>
                      </a:r>
                    </a:p>
                  </a:txBody>
                  <a:tcPr marL="68580" marR="68580" marT="18415" marB="18415">
                    <a:lnL>
                      <a:noFill/>
                    </a:lnL>
                    <a:lnR>
                      <a:noFill/>
                    </a:lnR>
                    <a:lnT>
                      <a:noFill/>
                    </a:lnT>
                    <a:lnB>
                      <a:noFill/>
                    </a:lnB>
                    <a:solidFill>
                      <a:srgbClr val="F2F2F2"/>
                    </a:solidFill>
                  </a:tcPr>
                </a:tc>
                <a:tc>
                  <a:txBody>
                    <a:bodyPr/>
                    <a:lstStyle/>
                    <a:p>
                      <a:pPr>
                        <a:spcAft>
                          <a:spcPts val="0"/>
                        </a:spcAft>
                      </a:pPr>
                      <a:r>
                        <a:rPr lang="en-IN">
                          <a:effectLst/>
                        </a:rPr>
                        <a:t>504</a:t>
                      </a:r>
                    </a:p>
                  </a:txBody>
                  <a:tcPr marL="68580" marR="68580" marT="18415" marB="18415">
                    <a:lnL>
                      <a:noFill/>
                    </a:lnL>
                    <a:lnR>
                      <a:noFill/>
                    </a:lnR>
                    <a:lnT>
                      <a:noFill/>
                    </a:lnT>
                    <a:lnB>
                      <a:noFill/>
                    </a:lnB>
                    <a:solidFill>
                      <a:srgbClr val="F2F2F2"/>
                    </a:solidFill>
                  </a:tcPr>
                </a:tc>
                <a:tc>
                  <a:txBody>
                    <a:bodyPr/>
                    <a:lstStyle/>
                    <a:p>
                      <a:pPr>
                        <a:spcAft>
                          <a:spcPts val="0"/>
                        </a:spcAft>
                      </a:pPr>
                      <a:r>
                        <a:rPr lang="en-IN">
                          <a:effectLst/>
                        </a:rPr>
                        <a:t>2.571</a:t>
                      </a:r>
                    </a:p>
                  </a:txBody>
                  <a:tcPr marL="68580" marR="68580" marT="18415" marB="18415">
                    <a:lnL>
                      <a:noFill/>
                    </a:lnL>
                    <a:lnR>
                      <a:noFill/>
                    </a:lnR>
                    <a:lnT>
                      <a:noFill/>
                    </a:lnT>
                    <a:lnB>
                      <a:noFill/>
                    </a:lnB>
                    <a:solidFill>
                      <a:srgbClr val="F2F2F2"/>
                    </a:solidFill>
                  </a:tcPr>
                </a:tc>
                <a:extLst>
                  <a:ext uri="{0D108BD9-81ED-4DB2-BD59-A6C34878D82A}">
                    <a16:rowId xmlns:a16="http://schemas.microsoft.com/office/drawing/2014/main" val="10001"/>
                  </a:ext>
                </a:extLst>
              </a:tr>
              <a:tr h="0">
                <a:tc>
                  <a:txBody>
                    <a:bodyPr/>
                    <a:lstStyle/>
                    <a:p>
                      <a:pPr>
                        <a:spcAft>
                          <a:spcPts val="0"/>
                        </a:spcAft>
                      </a:pPr>
                      <a:r>
                        <a:rPr lang="en-IN" i="1">
                          <a:effectLst/>
                        </a:rPr>
                        <a:t>3 like digits</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50</a:t>
                      </a: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36</a:t>
                      </a: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5.44</a:t>
                      </a:r>
                    </a:p>
                  </a:txBody>
                  <a:tcPr marL="68580" marR="68580" marT="18415" marB="18415">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spcAft>
                          <a:spcPts val="0"/>
                        </a:spcAft>
                      </a:pPr>
                      <a:r>
                        <a:rPr lang="en-IN" i="1">
                          <a:effectLst/>
                        </a:rPr>
                        <a:t>4 like digits</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20</a:t>
                      </a:r>
                    </a:p>
                  </a:txBody>
                  <a:tcPr marL="68580" marR="68580" marT="18415" marB="18415">
                    <a:lnL>
                      <a:noFill/>
                    </a:lnL>
                    <a:lnR>
                      <a:noFill/>
                    </a:lnR>
                    <a:lnT>
                      <a:noFill/>
                    </a:lnT>
                    <a:lnB>
                      <a:noFill/>
                    </a:lnB>
                    <a:solidFill>
                      <a:srgbClr val="F2F2F2"/>
                    </a:solidFill>
                  </a:tcPr>
                </a:tc>
                <a:tc>
                  <a:txBody>
                    <a:bodyPr/>
                    <a:lstStyle/>
                    <a:p>
                      <a:pPr>
                        <a:spcAft>
                          <a:spcPts val="0"/>
                        </a:spcAft>
                      </a:pPr>
                      <a:r>
                        <a:rPr lang="en-IN">
                          <a:effectLst/>
                        </a:rPr>
                        <a:t>1</a:t>
                      </a:r>
                    </a:p>
                  </a:txBody>
                  <a:tcPr marL="68580" marR="68580" marT="18415" marB="18415">
                    <a:lnL>
                      <a:noFill/>
                    </a:lnL>
                    <a:lnR>
                      <a:noFill/>
                    </a:lnR>
                    <a:lnT>
                      <a:noFill/>
                    </a:lnT>
                    <a:lnB>
                      <a:noFill/>
                    </a:lnB>
                    <a:solidFill>
                      <a:srgbClr val="F2F2F2"/>
                    </a:solidFill>
                  </a:tcPr>
                </a:tc>
                <a:tc>
                  <a:txBody>
                    <a:bodyPr/>
                    <a:lstStyle/>
                    <a:p>
                      <a:pPr>
                        <a:spcAft>
                          <a:spcPts val="0"/>
                        </a:spcAft>
                      </a:pPr>
                      <a:r>
                        <a:rPr lang="en-IN">
                          <a:effectLst/>
                        </a:rPr>
                        <a:t>361</a:t>
                      </a:r>
                    </a:p>
                  </a:txBody>
                  <a:tcPr marL="68580" marR="68580" marT="18415" marB="18415">
                    <a:lnL>
                      <a:noFill/>
                    </a:lnL>
                    <a:lnR>
                      <a:noFill/>
                    </a:lnR>
                    <a:lnT>
                      <a:noFill/>
                    </a:lnT>
                    <a:lnB>
                      <a:noFill/>
                    </a:lnB>
                    <a:solidFill>
                      <a:srgbClr val="F2F2F2"/>
                    </a:solidFill>
                  </a:tcPr>
                </a:tc>
                <a:extLst>
                  <a:ext uri="{0D108BD9-81ED-4DB2-BD59-A6C34878D82A}">
                    <a16:rowId xmlns:a16="http://schemas.microsoft.com/office/drawing/2014/main" val="10003"/>
                  </a:ext>
                </a:extLst>
              </a:tr>
              <a:tr h="0">
                <a:tc>
                  <a:txBody>
                    <a:bodyPr/>
                    <a:lstStyle/>
                    <a:p>
                      <a:pPr>
                        <a:spcAft>
                          <a:spcPts val="0"/>
                        </a:spcAft>
                      </a:pPr>
                      <a:r>
                        <a:rPr lang="en-IN" i="1">
                          <a:effectLst/>
                        </a:rPr>
                        <a:t>1 pair</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320</a:t>
                      </a: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432</a:t>
                      </a: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29.037</a:t>
                      </a:r>
                    </a:p>
                  </a:txBody>
                  <a:tcPr marL="68580" marR="68580" marT="18415" marB="18415">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pPr>
                        <a:spcAft>
                          <a:spcPts val="0"/>
                        </a:spcAft>
                      </a:pPr>
                      <a:r>
                        <a:rPr lang="en-IN" i="1">
                          <a:effectLst/>
                        </a:rPr>
                        <a:t>2 pairs</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a:effectLst/>
                        </a:rPr>
                        <a:t>70</a:t>
                      </a:r>
                    </a:p>
                  </a:txBody>
                  <a:tcPr marL="68580" marR="68580" marT="18415" marB="18415">
                    <a:lnL>
                      <a:noFill/>
                    </a:lnL>
                    <a:lnR>
                      <a:noFill/>
                    </a:lnR>
                    <a:lnT>
                      <a:noFill/>
                    </a:lnT>
                    <a:lnB>
                      <a:noFill/>
                    </a:lnB>
                    <a:solidFill>
                      <a:srgbClr val="F2F2F2"/>
                    </a:solidFill>
                  </a:tcPr>
                </a:tc>
                <a:tc>
                  <a:txBody>
                    <a:bodyPr/>
                    <a:lstStyle/>
                    <a:p>
                      <a:pPr>
                        <a:spcAft>
                          <a:spcPts val="0"/>
                        </a:spcAft>
                      </a:pPr>
                      <a:r>
                        <a:rPr lang="en-IN">
                          <a:effectLst/>
                        </a:rPr>
                        <a:t>27</a:t>
                      </a:r>
                    </a:p>
                  </a:txBody>
                  <a:tcPr marL="68580" marR="68580" marT="18415" marB="18415">
                    <a:lnL>
                      <a:noFill/>
                    </a:lnL>
                    <a:lnR>
                      <a:noFill/>
                    </a:lnR>
                    <a:lnT>
                      <a:noFill/>
                    </a:lnT>
                    <a:lnB>
                      <a:noFill/>
                    </a:lnB>
                    <a:solidFill>
                      <a:srgbClr val="F2F2F2"/>
                    </a:solidFill>
                  </a:tcPr>
                </a:tc>
                <a:tc>
                  <a:txBody>
                    <a:bodyPr/>
                    <a:lstStyle/>
                    <a:p>
                      <a:pPr>
                        <a:spcAft>
                          <a:spcPts val="0"/>
                        </a:spcAft>
                      </a:pPr>
                      <a:r>
                        <a:rPr lang="en-IN">
                          <a:effectLst/>
                        </a:rPr>
                        <a:t>68.48</a:t>
                      </a:r>
                    </a:p>
                  </a:txBody>
                  <a:tcPr marL="68580" marR="68580" marT="18415" marB="18415">
                    <a:lnL>
                      <a:noFill/>
                    </a:lnL>
                    <a:lnR>
                      <a:noFill/>
                    </a:lnR>
                    <a:lnT>
                      <a:noFill/>
                    </a:lnT>
                    <a:lnB>
                      <a:noFill/>
                    </a:lnB>
                    <a:solidFill>
                      <a:srgbClr val="F2F2F2"/>
                    </a:solidFill>
                  </a:tcPr>
                </a:tc>
                <a:extLst>
                  <a:ext uri="{0D108BD9-81ED-4DB2-BD59-A6C34878D82A}">
                    <a16:rowId xmlns:a16="http://schemas.microsoft.com/office/drawing/2014/main" val="10005"/>
                  </a:ext>
                </a:extLst>
              </a:tr>
              <a:tr h="0">
                <a:tc>
                  <a:txBody>
                    <a:bodyPr/>
                    <a:lstStyle/>
                    <a:p>
                      <a:pPr>
                        <a:spcAft>
                          <a:spcPts val="0"/>
                        </a:spcAft>
                      </a:pPr>
                      <a:br>
                        <a:rPr lang="en-IN">
                          <a:effectLst/>
                        </a:rPr>
                      </a:b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sz="1400" b="1">
                          <a:effectLst/>
                        </a:rPr>
                        <a:t>1000</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sz="1400" b="1">
                          <a:effectLst/>
                        </a:rPr>
                        <a:t>1000</a:t>
                      </a:r>
                      <a:endParaRPr lang="en-IN">
                        <a:effectLst/>
                      </a:endParaRPr>
                    </a:p>
                  </a:txBody>
                  <a:tcPr marL="68580" marR="68580" marT="18415" marB="18415">
                    <a:lnL>
                      <a:noFill/>
                    </a:lnL>
                    <a:lnR>
                      <a:noFill/>
                    </a:lnR>
                    <a:lnT>
                      <a:noFill/>
                    </a:lnT>
                    <a:lnB>
                      <a:noFill/>
                    </a:lnB>
                    <a:solidFill>
                      <a:srgbClr val="FFFFFF"/>
                    </a:solidFill>
                  </a:tcPr>
                </a:tc>
                <a:tc>
                  <a:txBody>
                    <a:bodyPr/>
                    <a:lstStyle/>
                    <a:p>
                      <a:pPr>
                        <a:spcAft>
                          <a:spcPts val="0"/>
                        </a:spcAft>
                      </a:pPr>
                      <a:r>
                        <a:rPr lang="en-IN" b="1" dirty="0">
                          <a:effectLst/>
                        </a:rPr>
                        <a:t>466.528</a:t>
                      </a:r>
                      <a:endParaRPr lang="en-IN" dirty="0">
                        <a:effectLst/>
                      </a:endParaRPr>
                    </a:p>
                  </a:txBody>
                  <a:tcPr marL="68580" marR="68580" marT="18415" marB="18415">
                    <a:lnL>
                      <a:noFill/>
                    </a:lnL>
                    <a:lnR>
                      <a:noFill/>
                    </a:lnR>
                    <a:lnT>
                      <a:noFill/>
                    </a:lnT>
                    <a:lnB>
                      <a:noFill/>
                    </a:lnB>
                    <a:solidFill>
                      <a:srgbClr val="FFFFFF"/>
                    </a:solidFill>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755576" y="5428674"/>
            <a:ext cx="792088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5970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Calculated χ</a:t>
            </a:r>
            <a:r>
              <a:rPr lang="en-IN" baseline="30000" dirty="0"/>
              <a:t>2</a:t>
            </a:r>
            <a:r>
              <a:rPr lang="en-IN" dirty="0"/>
              <a:t> value = 466.528</a:t>
            </a:r>
          </a:p>
          <a:p>
            <a:r>
              <a:rPr lang="en-IN" dirty="0"/>
              <a:t>Degree of freedom = n – 1 = 5 – 1 = 4</a:t>
            </a:r>
          </a:p>
          <a:p>
            <a:r>
              <a:rPr lang="en-IN" dirty="0"/>
              <a:t>At α = 0.05, acceptable value of χ</a:t>
            </a:r>
            <a:r>
              <a:rPr lang="en-IN" baseline="30000" dirty="0"/>
              <a:t>2</a:t>
            </a:r>
            <a:r>
              <a:rPr lang="en-IN" dirty="0"/>
              <a:t> from table = 9.49</a:t>
            </a:r>
          </a:p>
          <a:p>
            <a:r>
              <a:rPr lang="en-IN" dirty="0"/>
              <a:t>Since, the calculated value of χ</a:t>
            </a:r>
            <a:r>
              <a:rPr lang="en-IN" baseline="30000" dirty="0"/>
              <a:t>2</a:t>
            </a:r>
            <a:r>
              <a:rPr lang="en-IN" dirty="0"/>
              <a:t> is greater than the acceptable value at four degree of freedom, the independence of the random numbers is rejected on the basis of this test.</a:t>
            </a:r>
          </a:p>
          <a:p>
            <a:pPr marL="0" indent="0">
              <a:buNone/>
            </a:pPr>
            <a:br>
              <a:rPr lang="en-IN" dirty="0"/>
            </a:br>
            <a:endParaRPr lang="en-IN" dirty="0"/>
          </a:p>
        </p:txBody>
      </p:sp>
    </p:spTree>
    <p:extLst>
      <p:ext uri="{BB962C8B-B14F-4D97-AF65-F5344CB8AC3E}">
        <p14:creationId xmlns:p14="http://schemas.microsoft.com/office/powerpoint/2010/main" val="176142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948</Words>
  <Application>Microsoft Office PowerPoint</Application>
  <PresentationFormat>On-screen Show (4:3)</PresentationFormat>
  <Paragraphs>89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Random Number testing</vt:lpstr>
      <vt:lpstr>Independence test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testing</dc:title>
  <dc:creator>Admin</dc:creator>
  <cp:lastModifiedBy>Krishang Parakh</cp:lastModifiedBy>
  <cp:revision>5</cp:revision>
  <dcterms:created xsi:type="dcterms:W3CDTF">2017-02-06T05:17:23Z</dcterms:created>
  <dcterms:modified xsi:type="dcterms:W3CDTF">2022-03-07T19:24:27Z</dcterms:modified>
</cp:coreProperties>
</file>