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1" r:id="rId8"/>
    <p:sldId id="260" r:id="rId9"/>
    <p:sldId id="268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1" dirty="0" smtClean="0"/>
              <a:t>Software Engineering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b="1" dirty="0" smtClean="0"/>
              <a:t>Capability Maturity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b="1" smtClean="0"/>
              <a:t>Limitations of CMM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42829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019800"/>
          </a:xfrm>
        </p:spPr>
        <p:txBody>
          <a:bodyPr/>
          <a:lstStyle/>
          <a:p>
            <a:pPr algn="just"/>
            <a:r>
              <a:rPr lang="en-IN" b="1" dirty="0" smtClean="0">
                <a:solidFill>
                  <a:schemeClr val="accent1"/>
                </a:solidFill>
              </a:rPr>
              <a:t>Level-4 = Managed</a:t>
            </a:r>
          </a:p>
          <a:p>
            <a:pPr lvl="1" algn="just" fontAlgn="base"/>
            <a:r>
              <a:rPr lang="en-US" u="sng" dirty="0"/>
              <a:t>Q</a:t>
            </a:r>
            <a:r>
              <a:rPr lang="en-US" u="sng" dirty="0" smtClean="0"/>
              <a:t>uantitative </a:t>
            </a:r>
            <a:r>
              <a:rPr lang="en-US" u="sng" dirty="0"/>
              <a:t>quality goals are set for the organization</a:t>
            </a:r>
            <a:r>
              <a:rPr lang="en-US" dirty="0"/>
              <a:t> for software products as well as software </a:t>
            </a:r>
            <a:r>
              <a:rPr lang="en-US" dirty="0" smtClean="0"/>
              <a:t>processes</a:t>
            </a:r>
          </a:p>
          <a:p>
            <a:pPr marL="274320" lvl="1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dirty="0"/>
              <a:t>The measurements made help the organization to predict the product and process quality within some limits defined </a:t>
            </a:r>
            <a:r>
              <a:rPr lang="en-US" dirty="0" smtClean="0"/>
              <a:t>quantitatively</a:t>
            </a:r>
          </a:p>
          <a:p>
            <a:pPr marL="274320" lvl="1" indent="0" algn="just" fontAlgn="base">
              <a:buNone/>
            </a:pPr>
            <a:endParaRPr lang="en-US" u="sng" dirty="0"/>
          </a:p>
          <a:p>
            <a:pPr lvl="1" algn="just" fontAlgn="base"/>
            <a:r>
              <a:rPr lang="en-US" b="1" dirty="0"/>
              <a:t>Software Quality </a:t>
            </a:r>
            <a:r>
              <a:rPr lang="en-US" b="1" dirty="0" smtClean="0"/>
              <a:t>Management -</a:t>
            </a:r>
            <a:r>
              <a:rPr lang="en-US" dirty="0"/>
              <a:t> It includes the establishment of plans and strategies </a:t>
            </a:r>
            <a:r>
              <a:rPr lang="en-US" u="sng" dirty="0"/>
              <a:t>to develop quantitative analysis and understanding of the product’s </a:t>
            </a:r>
            <a:r>
              <a:rPr lang="en-US" u="sng" dirty="0" smtClean="0"/>
              <a:t>quality</a:t>
            </a:r>
            <a:endParaRPr lang="en-US" dirty="0" smtClean="0"/>
          </a:p>
          <a:p>
            <a:pPr marL="274320" lvl="1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/>
              <a:t>Quantitative </a:t>
            </a:r>
            <a:r>
              <a:rPr lang="en-US" b="1" dirty="0" smtClean="0"/>
              <a:t>Management -</a:t>
            </a:r>
            <a:r>
              <a:rPr lang="en-US" dirty="0"/>
              <a:t> </a:t>
            </a:r>
            <a:r>
              <a:rPr lang="en-US" u="sng" dirty="0"/>
              <a:t>F</a:t>
            </a:r>
            <a:r>
              <a:rPr lang="en-US" u="sng" dirty="0" smtClean="0"/>
              <a:t>ocuses </a:t>
            </a:r>
            <a:r>
              <a:rPr lang="en-US" u="sng" dirty="0"/>
              <a:t>on controlling the project performance</a:t>
            </a:r>
            <a:r>
              <a:rPr lang="en-US" dirty="0"/>
              <a:t> in a quantitative </a:t>
            </a:r>
            <a:r>
              <a:rPr lang="en-US" dirty="0" smtClean="0"/>
              <a:t>manner</a:t>
            </a:r>
            <a:endParaRPr lang="en-US" dirty="0"/>
          </a:p>
          <a:p>
            <a:pPr lvl="2" algn="just"/>
            <a:endParaRPr lang="en-IN" dirty="0" smtClean="0"/>
          </a:p>
          <a:p>
            <a:pPr lvl="2"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341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>
                <a:solidFill>
                  <a:schemeClr val="accent1"/>
                </a:solidFill>
              </a:rPr>
              <a:t>Level-5 = Optimizing</a:t>
            </a:r>
          </a:p>
          <a:p>
            <a:pPr lvl="1" algn="just" fontAlgn="base"/>
            <a:r>
              <a:rPr lang="en-US" u="sng" dirty="0" smtClean="0"/>
              <a:t>Focuses </a:t>
            </a:r>
            <a:r>
              <a:rPr lang="en-US" u="sng" dirty="0"/>
              <a:t>on continuous process improvement</a:t>
            </a:r>
            <a:r>
              <a:rPr lang="en-US" dirty="0"/>
              <a:t> in the organization using quantitative </a:t>
            </a:r>
            <a:r>
              <a:rPr lang="en-US" dirty="0" smtClean="0"/>
              <a:t>feedback</a:t>
            </a:r>
          </a:p>
          <a:p>
            <a:pPr marL="274320" lvl="1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u="sng" dirty="0"/>
              <a:t>Use of new tools, techniques, and evaluation of software processes</a:t>
            </a:r>
            <a:r>
              <a:rPr lang="en-US" dirty="0"/>
              <a:t> is done to prevent recurrence of known </a:t>
            </a:r>
            <a:r>
              <a:rPr lang="en-US" dirty="0" smtClean="0"/>
              <a:t>defects</a:t>
            </a:r>
          </a:p>
          <a:p>
            <a:pPr lvl="1" algn="just" fontAlgn="base"/>
            <a:endParaRPr lang="en-US" u="sng" dirty="0"/>
          </a:p>
          <a:p>
            <a:pPr lvl="1" algn="just" fontAlgn="base"/>
            <a:r>
              <a:rPr lang="en-US" b="1" dirty="0"/>
              <a:t>Process Change </a:t>
            </a:r>
            <a:r>
              <a:rPr lang="en-US" b="1" dirty="0" smtClean="0"/>
              <a:t>Management -</a:t>
            </a:r>
            <a:r>
              <a:rPr lang="en-US" dirty="0"/>
              <a:t> </a:t>
            </a:r>
            <a:r>
              <a:rPr lang="en-US" dirty="0" smtClean="0"/>
              <a:t>Focuses on </a:t>
            </a:r>
            <a:r>
              <a:rPr lang="en-US" dirty="0"/>
              <a:t>the continuous improvement of the organization’s software processes </a:t>
            </a:r>
            <a:r>
              <a:rPr lang="en-US" u="sng" dirty="0"/>
              <a:t>to improve productivity, quality, and cycle time for the software </a:t>
            </a:r>
            <a:r>
              <a:rPr lang="en-US" u="sng" dirty="0" smtClean="0"/>
              <a:t>product</a:t>
            </a:r>
            <a:endParaRPr lang="en-US" u="sng" dirty="0"/>
          </a:p>
          <a:p>
            <a:pPr marL="274320" lvl="1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/>
              <a:t>Technology Change </a:t>
            </a:r>
            <a:r>
              <a:rPr lang="en-US" b="1" dirty="0" smtClean="0"/>
              <a:t>Management -</a:t>
            </a:r>
            <a:r>
              <a:rPr lang="en-US" dirty="0"/>
              <a:t> C</a:t>
            </a:r>
            <a:r>
              <a:rPr lang="en-US" dirty="0" smtClean="0"/>
              <a:t>onsists </a:t>
            </a:r>
            <a:r>
              <a:rPr lang="en-US" dirty="0"/>
              <a:t>of the identification and use of new technologies </a:t>
            </a:r>
            <a:r>
              <a:rPr lang="en-US" u="sng" dirty="0"/>
              <a:t>to improve product quality and decrease product development </a:t>
            </a:r>
            <a:r>
              <a:rPr lang="en-US" u="sng" dirty="0" smtClean="0"/>
              <a:t>time</a:t>
            </a:r>
          </a:p>
          <a:p>
            <a:pPr marL="274320" lvl="1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/>
              <a:t>Defect </a:t>
            </a:r>
            <a:r>
              <a:rPr lang="en-US" b="1" dirty="0" smtClean="0"/>
              <a:t>Prevention -</a:t>
            </a:r>
            <a:r>
              <a:rPr lang="en-US" dirty="0"/>
              <a:t> </a:t>
            </a:r>
            <a:r>
              <a:rPr lang="en-US" u="sng" dirty="0"/>
              <a:t>F</a:t>
            </a:r>
            <a:r>
              <a:rPr lang="en-US" u="sng" dirty="0" smtClean="0"/>
              <a:t>ocuses </a:t>
            </a:r>
            <a:r>
              <a:rPr lang="en-US" u="sng" dirty="0"/>
              <a:t>on the identification of causes of defects and prevents them from recurring in future projects</a:t>
            </a:r>
            <a:r>
              <a:rPr lang="en-US" dirty="0"/>
              <a:t> by improving project-defined processes.</a:t>
            </a:r>
          </a:p>
          <a:p>
            <a:pPr lvl="1"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Limitations of CMM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algn="just"/>
            <a:r>
              <a:rPr lang="en-US" sz="2200" dirty="0"/>
              <a:t>CMM </a:t>
            </a:r>
            <a:r>
              <a:rPr lang="en-US" sz="2200" u="sng" dirty="0"/>
              <a:t>determines what a process should address</a:t>
            </a:r>
            <a:r>
              <a:rPr lang="en-US" sz="2200" dirty="0"/>
              <a:t> instead of how it should be </a:t>
            </a:r>
            <a:r>
              <a:rPr lang="en-US" sz="2200" dirty="0" smtClean="0"/>
              <a:t>implemented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D</a:t>
            </a:r>
            <a:r>
              <a:rPr lang="en-US" sz="2200" dirty="0" smtClean="0"/>
              <a:t>oes </a:t>
            </a:r>
            <a:r>
              <a:rPr lang="en-US" sz="2200" dirty="0"/>
              <a:t>not explain every possibility of software process </a:t>
            </a:r>
            <a:r>
              <a:rPr lang="en-US" sz="2200" dirty="0" smtClean="0"/>
              <a:t>improvement</a:t>
            </a:r>
          </a:p>
          <a:p>
            <a:pPr algn="just"/>
            <a:endParaRPr lang="en-US" sz="2200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5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use CMM?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It guides towards repeatable standard process and hence reduce the learning time on how to get things </a:t>
            </a:r>
            <a:r>
              <a:rPr lang="en-US" sz="2200" dirty="0" smtClean="0"/>
              <a:t>done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Practicing CMM </a:t>
            </a:r>
            <a:r>
              <a:rPr lang="en-US" sz="2200" dirty="0" smtClean="0"/>
              <a:t>not </a:t>
            </a:r>
            <a:r>
              <a:rPr lang="en-US" sz="2200" dirty="0"/>
              <a:t>only helps the team to save time but also gives a clear view of what to do and what to </a:t>
            </a:r>
            <a:r>
              <a:rPr lang="en-US" sz="2200" dirty="0" smtClean="0"/>
              <a:t>expect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acts as a commuter between the project and the </a:t>
            </a:r>
            <a:r>
              <a:rPr lang="en-US" sz="2200" dirty="0" smtClean="0"/>
              <a:t>team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CMM efforts are always towards the improvement of the process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054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IN" b="1" dirty="0" smtClean="0"/>
              <a:t>What is CMM?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algn="just"/>
            <a:r>
              <a:rPr lang="en-IN" dirty="0"/>
              <a:t>U</a:t>
            </a:r>
            <a:r>
              <a:rPr lang="en-IN" dirty="0" smtClean="0"/>
              <a:t>sed as benchmark </a:t>
            </a:r>
            <a:r>
              <a:rPr lang="en-IN" u="sng" dirty="0" smtClean="0"/>
              <a:t>to measure the maturity of an organization’s software process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/>
              <a:t>F</a:t>
            </a:r>
            <a:r>
              <a:rPr lang="en-IN" dirty="0" smtClean="0"/>
              <a:t>ramework that is </a:t>
            </a:r>
            <a:r>
              <a:rPr lang="en-IN" u="sng" dirty="0" smtClean="0"/>
              <a:t>used to analyse the approach and techniques followed by any organization</a:t>
            </a:r>
            <a:r>
              <a:rPr lang="en-IN" dirty="0" smtClean="0"/>
              <a:t> to develop software products</a:t>
            </a:r>
          </a:p>
          <a:p>
            <a:pPr algn="just"/>
            <a:endParaRPr lang="en-IN" dirty="0"/>
          </a:p>
          <a:p>
            <a:pPr algn="just"/>
            <a:r>
              <a:rPr lang="en-IN" u="sng" dirty="0" smtClean="0"/>
              <a:t>Provides guidelines to further enhance the maturity of the process</a:t>
            </a:r>
            <a:r>
              <a:rPr lang="en-IN" dirty="0" smtClean="0"/>
              <a:t> used to develop those software products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D</a:t>
            </a:r>
            <a:r>
              <a:rPr lang="en-IN" b="1" dirty="0" smtClean="0"/>
              <a:t>escribes a strategy for a software process improvement with 5 different levels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90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6096000"/>
          </a:xfrm>
        </p:spPr>
        <p:txBody>
          <a:bodyPr/>
          <a:lstStyle/>
          <a:p>
            <a:pPr algn="just"/>
            <a:r>
              <a:rPr lang="en-IN" b="1" dirty="0" smtClean="0">
                <a:solidFill>
                  <a:schemeClr val="accent1"/>
                </a:solidFill>
              </a:rPr>
              <a:t>Internal Structure of CMM =</a:t>
            </a:r>
          </a:p>
          <a:p>
            <a:pPr lvl="1" algn="just"/>
            <a:r>
              <a:rPr lang="en-US" dirty="0"/>
              <a:t>Each level in CMM is defined into </a:t>
            </a:r>
            <a:r>
              <a:rPr lang="en-US" u="sng" dirty="0"/>
              <a:t>key </a:t>
            </a:r>
            <a:r>
              <a:rPr lang="en-US" u="sng" dirty="0" smtClean="0"/>
              <a:t>Process Area </a:t>
            </a:r>
            <a:r>
              <a:rPr lang="en-US" u="sng" dirty="0"/>
              <a:t>or </a:t>
            </a:r>
            <a:r>
              <a:rPr lang="en-US" u="sng" dirty="0" smtClean="0"/>
              <a:t>KPA</a:t>
            </a:r>
          </a:p>
          <a:p>
            <a:pPr marL="274320" lvl="1" indent="0" algn="just">
              <a:buNone/>
            </a:pPr>
            <a:endParaRPr lang="en-US" u="sng" dirty="0" smtClean="0"/>
          </a:p>
          <a:p>
            <a:pPr lvl="1" algn="just"/>
            <a:r>
              <a:rPr lang="en-US" dirty="0"/>
              <a:t>Each KPA defines a cluster of related </a:t>
            </a:r>
            <a:r>
              <a:rPr lang="en-US" dirty="0" smtClean="0"/>
              <a:t>activities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achieves a set of goals </a:t>
            </a:r>
            <a:r>
              <a:rPr lang="en-US" dirty="0" smtClean="0"/>
              <a:t>for </a:t>
            </a:r>
            <a:r>
              <a:rPr lang="en-US" dirty="0"/>
              <a:t>improving software </a:t>
            </a:r>
            <a:r>
              <a:rPr lang="en-US" dirty="0" smtClean="0"/>
              <a:t>capability</a:t>
            </a:r>
          </a:p>
          <a:p>
            <a:pPr lvl="1" algn="just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IN" dirty="0" smtClean="0"/>
              <a:t>For </a:t>
            </a:r>
            <a:r>
              <a:rPr lang="en-IN" dirty="0"/>
              <a:t>different CMM levels, there are set of </a:t>
            </a:r>
            <a:r>
              <a:rPr lang="en-IN" dirty="0" smtClean="0"/>
              <a:t>KPA’s</a:t>
            </a:r>
            <a:r>
              <a:rPr lang="en-IN" dirty="0"/>
              <a:t> </a:t>
            </a:r>
            <a:r>
              <a:rPr lang="en-IN" dirty="0" smtClean="0"/>
              <a:t>- </a:t>
            </a:r>
          </a:p>
          <a:p>
            <a:pPr lvl="2"/>
            <a:r>
              <a:rPr lang="en-IN" dirty="0" smtClean="0"/>
              <a:t>REQM- </a:t>
            </a:r>
            <a:r>
              <a:rPr lang="en-IN" dirty="0"/>
              <a:t>Requirement Management</a:t>
            </a:r>
          </a:p>
          <a:p>
            <a:pPr lvl="2"/>
            <a:r>
              <a:rPr lang="en-IN" dirty="0"/>
              <a:t>PP- Project Planning</a:t>
            </a:r>
          </a:p>
          <a:p>
            <a:pPr lvl="2"/>
            <a:r>
              <a:rPr lang="en-IN" dirty="0"/>
              <a:t>PMC- Project Monitoring and Control</a:t>
            </a:r>
          </a:p>
          <a:p>
            <a:pPr lvl="2"/>
            <a:r>
              <a:rPr lang="en-IN" dirty="0"/>
              <a:t>SAM- Supplier Agreement Management</a:t>
            </a:r>
          </a:p>
          <a:p>
            <a:pPr lvl="2"/>
            <a:r>
              <a:rPr lang="en-IN" dirty="0"/>
              <a:t>PPQA-Process and Quality Assurance</a:t>
            </a:r>
          </a:p>
          <a:p>
            <a:pPr lvl="2"/>
            <a:r>
              <a:rPr lang="en-IN" dirty="0"/>
              <a:t>CM-Configuration Management</a:t>
            </a:r>
          </a:p>
          <a:p>
            <a:pPr lvl="1" algn="just"/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458200" cy="6172200"/>
          </a:xfrm>
        </p:spPr>
        <p:txBody>
          <a:bodyPr>
            <a:normAutofit fontScale="92500" lnSpcReduction="20000"/>
          </a:bodyPr>
          <a:lstStyle/>
          <a:p>
            <a:pPr lvl="1" algn="just"/>
            <a:r>
              <a:rPr lang="en-IN" b="1" dirty="0" smtClean="0"/>
              <a:t>REQM- </a:t>
            </a:r>
            <a:r>
              <a:rPr lang="en-IN" b="1" dirty="0"/>
              <a:t>Requirement </a:t>
            </a:r>
            <a:r>
              <a:rPr lang="en-IN" b="1" dirty="0" smtClean="0"/>
              <a:t>Management =</a:t>
            </a:r>
          </a:p>
          <a:p>
            <a:pPr lvl="2" algn="just"/>
            <a:r>
              <a:rPr lang="en-IN" sz="2100" dirty="0" smtClean="0"/>
              <a:t>Process of gathering, analysing, verifying and validating the needs and requirements for the given </a:t>
            </a:r>
            <a:r>
              <a:rPr lang="en-IN" sz="2100" dirty="0" smtClean="0"/>
              <a:t>product</a:t>
            </a:r>
          </a:p>
          <a:p>
            <a:pPr marL="548640" lvl="2" indent="0" algn="just">
              <a:buNone/>
            </a:pPr>
            <a:endParaRPr lang="en-IN" dirty="0" smtClean="0"/>
          </a:p>
          <a:p>
            <a:pPr lvl="1" algn="just"/>
            <a:r>
              <a:rPr lang="en-IN" b="1" dirty="0" smtClean="0"/>
              <a:t>PP- </a:t>
            </a:r>
            <a:r>
              <a:rPr lang="en-IN" b="1" dirty="0"/>
              <a:t>Project </a:t>
            </a:r>
            <a:r>
              <a:rPr lang="en-IN" b="1" dirty="0" smtClean="0"/>
              <a:t>Planning =</a:t>
            </a:r>
          </a:p>
          <a:p>
            <a:pPr lvl="2" algn="just"/>
            <a:r>
              <a:rPr lang="en-IN" sz="2100" dirty="0" smtClean="0"/>
              <a:t>An organized and integrated management process that focuses on activities required for successful completion of the </a:t>
            </a:r>
            <a:r>
              <a:rPr lang="en-IN" sz="2100" dirty="0" smtClean="0"/>
              <a:t>project</a:t>
            </a:r>
          </a:p>
          <a:p>
            <a:pPr marL="548640" lvl="2" indent="0" algn="just">
              <a:buNone/>
            </a:pPr>
            <a:endParaRPr lang="en-IN" dirty="0" smtClean="0"/>
          </a:p>
          <a:p>
            <a:pPr lvl="1" algn="just"/>
            <a:r>
              <a:rPr lang="en-IN" b="1" dirty="0" smtClean="0"/>
              <a:t>PMC- </a:t>
            </a:r>
            <a:r>
              <a:rPr lang="en-IN" b="1" dirty="0"/>
              <a:t>Project Monitoring and </a:t>
            </a:r>
            <a:r>
              <a:rPr lang="en-IN" b="1" dirty="0" smtClean="0"/>
              <a:t>Control =</a:t>
            </a:r>
          </a:p>
          <a:p>
            <a:pPr lvl="2" algn="just"/>
            <a:r>
              <a:rPr lang="en-IN" sz="2100" dirty="0" smtClean="0"/>
              <a:t>Processes needed to track, review and regulate the progress and performance of the </a:t>
            </a:r>
            <a:r>
              <a:rPr lang="en-IN" sz="2100" dirty="0" smtClean="0"/>
              <a:t>project</a:t>
            </a:r>
          </a:p>
          <a:p>
            <a:pPr marL="548640" lvl="2" indent="0" algn="just">
              <a:buNone/>
            </a:pPr>
            <a:endParaRPr lang="en-IN" dirty="0" smtClean="0"/>
          </a:p>
          <a:p>
            <a:pPr lvl="1" algn="just"/>
            <a:r>
              <a:rPr lang="en-IN" b="1" dirty="0" smtClean="0"/>
              <a:t>SAM- </a:t>
            </a:r>
            <a:r>
              <a:rPr lang="en-IN" b="1" dirty="0"/>
              <a:t>Supplier Agreement </a:t>
            </a:r>
            <a:r>
              <a:rPr lang="en-IN" b="1" dirty="0" smtClean="0"/>
              <a:t>Management =</a:t>
            </a:r>
          </a:p>
          <a:p>
            <a:pPr lvl="2" algn="just"/>
            <a:r>
              <a:rPr lang="en-IN" sz="2100" dirty="0" smtClean="0"/>
              <a:t>To manage the acquisitions of the projects from </a:t>
            </a:r>
            <a:r>
              <a:rPr lang="en-IN" sz="2100" dirty="0" smtClean="0"/>
              <a:t>supplier</a:t>
            </a:r>
          </a:p>
          <a:p>
            <a:pPr marL="548640" lvl="2" indent="0" algn="just">
              <a:buNone/>
            </a:pPr>
            <a:endParaRPr lang="en-IN" dirty="0"/>
          </a:p>
          <a:p>
            <a:pPr lvl="1" algn="just"/>
            <a:r>
              <a:rPr lang="en-IN" b="1" dirty="0"/>
              <a:t>PPQA-Process and Quality </a:t>
            </a:r>
            <a:r>
              <a:rPr lang="en-IN" b="1" dirty="0" smtClean="0"/>
              <a:t>Assurance = </a:t>
            </a:r>
          </a:p>
          <a:p>
            <a:pPr lvl="2" algn="just"/>
            <a:r>
              <a:rPr lang="en-IN" sz="2100" dirty="0" smtClean="0"/>
              <a:t>Focuses on improving the software development </a:t>
            </a:r>
            <a:r>
              <a:rPr lang="en-IN" sz="2100" dirty="0" smtClean="0"/>
              <a:t>process</a:t>
            </a:r>
          </a:p>
          <a:p>
            <a:pPr marL="548640" lvl="2" indent="0" algn="just">
              <a:buNone/>
            </a:pPr>
            <a:endParaRPr lang="en-IN" dirty="0" smtClean="0"/>
          </a:p>
          <a:p>
            <a:pPr lvl="1" algn="just"/>
            <a:r>
              <a:rPr lang="en-IN" b="1" dirty="0" smtClean="0"/>
              <a:t>CM-Configuration Management = </a:t>
            </a:r>
          </a:p>
          <a:p>
            <a:pPr lvl="2" algn="just"/>
            <a:r>
              <a:rPr lang="en-IN" sz="2100" dirty="0" smtClean="0"/>
              <a:t>Technique of identifying, organizing and controlling modification to software being built by programming </a:t>
            </a:r>
            <a:r>
              <a:rPr lang="en-IN" sz="2100" dirty="0" smtClean="0"/>
              <a:t>team</a:t>
            </a:r>
            <a:endParaRPr lang="en-IN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0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89620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7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L</a:t>
            </a:r>
            <a:r>
              <a:rPr lang="en-IN" b="1" dirty="0" smtClean="0">
                <a:solidFill>
                  <a:schemeClr val="accent1"/>
                </a:solidFill>
              </a:rPr>
              <a:t>evel-1 = Initial</a:t>
            </a:r>
          </a:p>
          <a:p>
            <a:pPr lvl="1"/>
            <a:r>
              <a:rPr lang="en-IN" dirty="0" smtClean="0"/>
              <a:t>The process is usually unpredictable and ad-hoc</a:t>
            </a:r>
          </a:p>
          <a:p>
            <a:pPr lvl="1"/>
            <a:r>
              <a:rPr lang="en-IN" dirty="0" smtClean="0"/>
              <a:t>Capability is characterized on the basis of individuals not of the organization</a:t>
            </a:r>
          </a:p>
          <a:p>
            <a:pPr marL="27432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859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4008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solidFill>
                  <a:schemeClr val="accent1"/>
                </a:solidFill>
              </a:rPr>
              <a:t>Level-2 = Repeatable</a:t>
            </a:r>
          </a:p>
          <a:p>
            <a:pPr lvl="1" algn="just"/>
            <a:r>
              <a:rPr lang="en-IN" u="sng" dirty="0" smtClean="0"/>
              <a:t>Estimate project parameters</a:t>
            </a:r>
            <a:r>
              <a:rPr lang="en-IN" dirty="0" smtClean="0"/>
              <a:t> like cost, schedule and functionality</a:t>
            </a:r>
          </a:p>
          <a:p>
            <a:pPr marL="274320" lvl="1" indent="0" algn="just">
              <a:buNone/>
            </a:pPr>
            <a:endParaRPr lang="en-IN" dirty="0" smtClean="0"/>
          </a:p>
          <a:p>
            <a:pPr lvl="1" algn="just"/>
            <a:r>
              <a:rPr lang="en-IN" dirty="0" smtClean="0"/>
              <a:t>Develop plan and process</a:t>
            </a:r>
          </a:p>
          <a:p>
            <a:pPr marL="274320" lvl="1" indent="0" algn="just">
              <a:buNone/>
            </a:pPr>
            <a:endParaRPr lang="en-IN" dirty="0" smtClean="0"/>
          </a:p>
          <a:p>
            <a:pPr lvl="1" algn="just" fontAlgn="base"/>
            <a:r>
              <a:rPr lang="en-US" b="1" dirty="0" smtClean="0"/>
              <a:t>Project Planning -</a:t>
            </a:r>
            <a:r>
              <a:rPr lang="en-US" dirty="0"/>
              <a:t> </a:t>
            </a:r>
            <a:endParaRPr lang="en-US" dirty="0" smtClean="0"/>
          </a:p>
          <a:p>
            <a:pPr lvl="2" algn="just" fontAlgn="base"/>
            <a:r>
              <a:rPr lang="en-US" sz="1900" dirty="0" smtClean="0"/>
              <a:t>Includes </a:t>
            </a:r>
            <a:r>
              <a:rPr lang="en-US" sz="1900" dirty="0"/>
              <a:t>defining </a:t>
            </a:r>
            <a:r>
              <a:rPr lang="en-US" sz="1900" dirty="0" smtClean="0"/>
              <a:t>required resources, </a:t>
            </a:r>
            <a:r>
              <a:rPr lang="en-US" sz="1900" dirty="0"/>
              <a:t>goals, constraints, etc. </a:t>
            </a:r>
            <a:endParaRPr lang="en-US" sz="1900" dirty="0" smtClean="0"/>
          </a:p>
          <a:p>
            <a:pPr lvl="2" algn="just" fontAlgn="base"/>
            <a:r>
              <a:rPr lang="en-US" sz="1900" u="sng" dirty="0"/>
              <a:t>P</a:t>
            </a:r>
            <a:r>
              <a:rPr lang="en-US" sz="1900" u="sng" dirty="0" smtClean="0"/>
              <a:t>resents </a:t>
            </a:r>
            <a:r>
              <a:rPr lang="en-US" sz="1900" u="sng" dirty="0"/>
              <a:t>a </a:t>
            </a:r>
            <a:r>
              <a:rPr lang="en-US" sz="1900" u="sng" dirty="0" smtClean="0"/>
              <a:t>detailed systematic </a:t>
            </a:r>
            <a:r>
              <a:rPr lang="en-US" sz="1900" u="sng" dirty="0"/>
              <a:t>plan</a:t>
            </a:r>
            <a:r>
              <a:rPr lang="en-US" sz="1900" dirty="0"/>
              <a:t> to be followed </a:t>
            </a:r>
            <a:r>
              <a:rPr lang="en-US" sz="1900" dirty="0" smtClean="0"/>
              <a:t>for </a:t>
            </a:r>
            <a:r>
              <a:rPr lang="en-US" sz="1900" dirty="0"/>
              <a:t>the successful completion of good quality software</a:t>
            </a:r>
            <a:r>
              <a:rPr lang="en-US" sz="1900" dirty="0" smtClean="0"/>
              <a:t>.</a:t>
            </a:r>
          </a:p>
          <a:p>
            <a:pPr marL="548640" lvl="2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/>
              <a:t>Configuration </a:t>
            </a:r>
            <a:r>
              <a:rPr lang="en-US" b="1" dirty="0" smtClean="0"/>
              <a:t>Management -</a:t>
            </a:r>
            <a:r>
              <a:rPr lang="en-US" b="1" dirty="0"/>
              <a:t> </a:t>
            </a:r>
            <a:endParaRPr lang="en-US" b="1" dirty="0" smtClean="0"/>
          </a:p>
          <a:p>
            <a:pPr lvl="2" algn="just" fontAlgn="base"/>
            <a:r>
              <a:rPr lang="en-US" sz="1900" u="sng" dirty="0" smtClean="0"/>
              <a:t>Focuses on </a:t>
            </a:r>
            <a:r>
              <a:rPr lang="en-US" sz="1900" u="sng" dirty="0"/>
              <a:t>maintaining the performance</a:t>
            </a:r>
            <a:r>
              <a:rPr lang="en-US" sz="1900" dirty="0"/>
              <a:t> of the software </a:t>
            </a:r>
            <a:r>
              <a:rPr lang="en-US" sz="1900" dirty="0" smtClean="0"/>
              <a:t>product</a:t>
            </a:r>
            <a:endParaRPr lang="en-US" sz="1900" dirty="0"/>
          </a:p>
          <a:p>
            <a:pPr marL="548640" lvl="2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/>
              <a:t>Requirements </a:t>
            </a:r>
            <a:r>
              <a:rPr lang="en-US" b="1" dirty="0" smtClean="0"/>
              <a:t>Management -</a:t>
            </a:r>
            <a:r>
              <a:rPr lang="en-US" dirty="0"/>
              <a:t> </a:t>
            </a:r>
            <a:endParaRPr lang="en-US" dirty="0" smtClean="0"/>
          </a:p>
          <a:p>
            <a:pPr lvl="2" algn="just" fontAlgn="base"/>
            <a:r>
              <a:rPr lang="en-US" sz="1900" dirty="0" smtClean="0"/>
              <a:t>Includes </a:t>
            </a:r>
            <a:r>
              <a:rPr lang="en-US" sz="1900" u="sng" dirty="0"/>
              <a:t>the management of customer reviews and feedback</a:t>
            </a:r>
            <a:r>
              <a:rPr lang="en-US" sz="1900" dirty="0"/>
              <a:t> which result in some changes in the requirement set. </a:t>
            </a:r>
            <a:endParaRPr lang="en-US" sz="1900" dirty="0" smtClean="0"/>
          </a:p>
          <a:p>
            <a:pPr lvl="2" algn="just" fontAlgn="base"/>
            <a:r>
              <a:rPr lang="en-US" sz="1900" dirty="0" smtClean="0"/>
              <a:t>It </a:t>
            </a:r>
            <a:r>
              <a:rPr lang="en-US" sz="1900" dirty="0"/>
              <a:t>also consists of accommodation of those modified requirements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527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1722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solidFill>
                  <a:schemeClr val="accent1"/>
                </a:solidFill>
              </a:rPr>
              <a:t>Level-3 = Defined</a:t>
            </a:r>
          </a:p>
          <a:p>
            <a:pPr lvl="1" algn="just" fontAlgn="base"/>
            <a:r>
              <a:rPr lang="en-US" u="sng" dirty="0" smtClean="0"/>
              <a:t>Documentation </a:t>
            </a:r>
            <a:r>
              <a:rPr lang="en-US" u="sng" dirty="0"/>
              <a:t>of the standard guidelines and procedures</a:t>
            </a:r>
            <a:r>
              <a:rPr lang="en-US" dirty="0"/>
              <a:t> takes </a:t>
            </a:r>
            <a:r>
              <a:rPr lang="en-US" dirty="0" smtClean="0"/>
              <a:t>place</a:t>
            </a:r>
          </a:p>
          <a:p>
            <a:pPr marL="274320" lvl="1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dirty="0" smtClean="0"/>
              <a:t>Well-defined </a:t>
            </a:r>
            <a:r>
              <a:rPr lang="en-US" dirty="0"/>
              <a:t>integrated set of project-specific software engineering and management </a:t>
            </a:r>
            <a:r>
              <a:rPr lang="en-US" dirty="0" smtClean="0"/>
              <a:t>processes</a:t>
            </a:r>
          </a:p>
          <a:p>
            <a:pPr marL="274320" lvl="1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/>
              <a:t>Peer </a:t>
            </a:r>
            <a:r>
              <a:rPr lang="en-US" b="1" dirty="0" smtClean="0"/>
              <a:t>Reviews –</a:t>
            </a:r>
          </a:p>
          <a:p>
            <a:pPr lvl="2" algn="just" fontAlgn="base"/>
            <a:r>
              <a:rPr lang="en-US" u="sng" dirty="0" smtClean="0"/>
              <a:t>Removes defects</a:t>
            </a:r>
            <a:r>
              <a:rPr lang="en-US" dirty="0" smtClean="0"/>
              <a:t> </a:t>
            </a:r>
            <a:r>
              <a:rPr lang="en-US" dirty="0"/>
              <a:t>by using a number of review methods like walkthroughs, inspections, buddy checks, etc</a:t>
            </a:r>
            <a:r>
              <a:rPr lang="en-US" dirty="0" smtClean="0"/>
              <a:t>.</a:t>
            </a:r>
          </a:p>
          <a:p>
            <a:pPr marL="548640" lvl="2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 smtClean="0"/>
              <a:t>Intergroup Coordination -</a:t>
            </a:r>
            <a:r>
              <a:rPr lang="en-US" dirty="0"/>
              <a:t> </a:t>
            </a:r>
            <a:endParaRPr lang="en-US" dirty="0" smtClean="0"/>
          </a:p>
          <a:p>
            <a:pPr lvl="2" algn="just" fontAlgn="base"/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</a:t>
            </a:r>
            <a:r>
              <a:rPr lang="en-US" u="sng" dirty="0"/>
              <a:t>planned interactions between different development teams</a:t>
            </a:r>
            <a:r>
              <a:rPr lang="en-US" dirty="0"/>
              <a:t> to ensure efficient and proper fulfillment of customer </a:t>
            </a:r>
            <a:r>
              <a:rPr lang="en-US" dirty="0" smtClean="0"/>
              <a:t>needs</a:t>
            </a:r>
          </a:p>
          <a:p>
            <a:pPr marL="548640" lvl="2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 smtClean="0"/>
              <a:t>Organization Process Definition -</a:t>
            </a:r>
            <a:r>
              <a:rPr lang="en-US" dirty="0"/>
              <a:t> </a:t>
            </a:r>
            <a:endParaRPr lang="en-US" dirty="0" smtClean="0"/>
          </a:p>
          <a:p>
            <a:pPr lvl="2" algn="just" fontAlgn="base"/>
            <a:r>
              <a:rPr lang="en-US" u="sng" dirty="0" smtClean="0"/>
              <a:t>Focuses </a:t>
            </a:r>
            <a:r>
              <a:rPr lang="en-US" u="sng" dirty="0"/>
              <a:t>on the development and maintenance</a:t>
            </a:r>
            <a:r>
              <a:rPr lang="en-US" dirty="0"/>
              <a:t> of the standard development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172200"/>
          </a:xfrm>
        </p:spPr>
        <p:txBody>
          <a:bodyPr>
            <a:normAutofit/>
          </a:bodyPr>
          <a:lstStyle/>
          <a:p>
            <a:pPr lvl="1" algn="just" fontAlgn="base"/>
            <a:r>
              <a:rPr lang="en-US" b="1" dirty="0" smtClean="0"/>
              <a:t>Organization </a:t>
            </a:r>
            <a:r>
              <a:rPr lang="en-US" b="1" dirty="0"/>
              <a:t>Process </a:t>
            </a:r>
            <a:r>
              <a:rPr lang="en-US" b="1" dirty="0" smtClean="0"/>
              <a:t>Focus -</a:t>
            </a:r>
            <a:r>
              <a:rPr lang="en-US" b="1" dirty="0"/>
              <a:t> </a:t>
            </a:r>
            <a:endParaRPr lang="en-US" b="1" dirty="0" smtClean="0"/>
          </a:p>
          <a:p>
            <a:pPr lvl="2" algn="just" fontAlgn="base"/>
            <a:r>
              <a:rPr lang="en-US" dirty="0" smtClean="0"/>
              <a:t>Includes </a:t>
            </a:r>
            <a:r>
              <a:rPr lang="en-US" dirty="0"/>
              <a:t>activities and practices that should be followed </a:t>
            </a:r>
            <a:r>
              <a:rPr lang="en-US" u="sng" dirty="0"/>
              <a:t>to improve the process capabilities of an </a:t>
            </a:r>
            <a:r>
              <a:rPr lang="en-US" u="sng" dirty="0" smtClean="0"/>
              <a:t>organization</a:t>
            </a:r>
          </a:p>
          <a:p>
            <a:pPr marL="548640" lvl="2" indent="0" algn="just" fontAlgn="base">
              <a:buNone/>
            </a:pPr>
            <a:endParaRPr lang="en-US" dirty="0"/>
          </a:p>
          <a:p>
            <a:pPr lvl="1" algn="just" fontAlgn="base"/>
            <a:r>
              <a:rPr lang="en-US" b="1" dirty="0"/>
              <a:t>Training </a:t>
            </a:r>
            <a:r>
              <a:rPr lang="en-US" b="1" dirty="0" smtClean="0"/>
              <a:t>Programs -</a:t>
            </a:r>
            <a:r>
              <a:rPr lang="en-US" b="1" dirty="0"/>
              <a:t> </a:t>
            </a:r>
            <a:endParaRPr lang="en-US" b="1" dirty="0" smtClean="0"/>
          </a:p>
          <a:p>
            <a:pPr lvl="2" algn="just" fontAlgn="base"/>
            <a:r>
              <a:rPr lang="en-US" u="sng" dirty="0"/>
              <a:t>F</a:t>
            </a:r>
            <a:r>
              <a:rPr lang="en-US" u="sng" dirty="0" smtClean="0"/>
              <a:t>ocuses </a:t>
            </a:r>
            <a:r>
              <a:rPr lang="en-US" u="sng" dirty="0"/>
              <a:t>on the enhancement of knowledge and skills of the team members</a:t>
            </a:r>
            <a:r>
              <a:rPr lang="en-US" dirty="0"/>
              <a:t> including the developers and ensuring an increase in work </a:t>
            </a:r>
            <a:r>
              <a:rPr lang="en-US" dirty="0" smtClean="0"/>
              <a:t>efficiency</a:t>
            </a:r>
            <a:endParaRPr lang="en-US" dirty="0"/>
          </a:p>
          <a:p>
            <a:pPr lvl="1"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882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6472</TotalTime>
  <Words>454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Software Engineering</vt:lpstr>
      <vt:lpstr>What is CMM?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CMM Models </vt:lpstr>
      <vt:lpstr>Why use CMM?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Deepshree</dc:creator>
  <cp:lastModifiedBy>Admin</cp:lastModifiedBy>
  <cp:revision>63</cp:revision>
  <dcterms:created xsi:type="dcterms:W3CDTF">2006-08-16T00:00:00Z</dcterms:created>
  <dcterms:modified xsi:type="dcterms:W3CDTF">2023-01-24T10:45:59Z</dcterms:modified>
</cp:coreProperties>
</file>