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7" r:id="rId12"/>
    <p:sldId id="266" r:id="rId13"/>
    <p:sldId id="265" r:id="rId14"/>
    <p:sldId id="264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89" r:id="rId36"/>
    <p:sldId id="290" r:id="rId37"/>
    <p:sldId id="292" r:id="rId38"/>
    <p:sldId id="296" r:id="rId39"/>
    <p:sldId id="293" r:id="rId40"/>
    <p:sldId id="297" r:id="rId41"/>
    <p:sldId id="298" r:id="rId42"/>
    <p:sldId id="299" r:id="rId43"/>
    <p:sldId id="300" r:id="rId44"/>
    <p:sldId id="301" r:id="rId45"/>
    <p:sldId id="294" r:id="rId46"/>
    <p:sldId id="295" r:id="rId47"/>
    <p:sldId id="302" r:id="rId48"/>
    <p:sldId id="303" r:id="rId49"/>
    <p:sldId id="304" r:id="rId50"/>
    <p:sldId id="306" r:id="rId51"/>
    <p:sldId id="305" r:id="rId52"/>
    <p:sldId id="307" r:id="rId53"/>
    <p:sldId id="310" r:id="rId54"/>
    <p:sldId id="308" r:id="rId55"/>
    <p:sldId id="309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0" r:id="rId65"/>
    <p:sldId id="321" r:id="rId66"/>
    <p:sldId id="319" r:id="rId67"/>
    <p:sldId id="32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1B66F-D34D-4D2D-BF67-2E7218FB9CFB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7A3B1-DF64-402B-BB99-7CCAAC9F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8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7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2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8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9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1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1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C95A-9A35-4DD6-A50F-30F34D845BFA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F180B-1C51-45A0-A782-3FB1E8679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06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OOSE</a:t>
            </a:r>
            <a:br>
              <a:rPr lang="en-IN" dirty="0" smtClean="0"/>
            </a:br>
            <a:r>
              <a:rPr lang="en-IN" dirty="0" smtClean="0"/>
              <a:t>Chapter 1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2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Application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Aparajita" panose="020B0604020202020204" pitchFamily="34" charset="0"/>
                <a:cs typeface="Aparajita" panose="020B0604020202020204" pitchFamily="34" charset="0"/>
              </a:rPr>
              <a:t>Embedded software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—resides within a product or system and is used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to implement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and control features and functions for the end user and for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system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itself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Embedded software can perform limited and esoteric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functions (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e.g., key pad control for a microwave oven) or provide significant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function and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control capability (e.g., digital functions in an automobile such as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fuel control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, dashboard displays, and braking systems).</a:t>
            </a:r>
          </a:p>
        </p:txBody>
      </p:sp>
    </p:spTree>
    <p:extLst>
      <p:ext uri="{BB962C8B-B14F-4D97-AF65-F5344CB8AC3E}">
        <p14:creationId xmlns:p14="http://schemas.microsoft.com/office/powerpoint/2010/main" val="30200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Application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Aparajita" panose="020B0604020202020204" pitchFamily="34" charset="0"/>
                <a:cs typeface="Aparajita" panose="020B0604020202020204" pitchFamily="34" charset="0"/>
              </a:rPr>
              <a:t>Product-line software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—designed to provide a specific capability for use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by many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different customers. </a:t>
            </a:r>
            <a:endParaRPr lang="en-IN" sz="28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Product-line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software can focus on a limited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and esoteric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marketplace (e.g., inventory control products) or address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mass consumer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markets (e.g., word processing, spreadsheets, computer graphics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multimedia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, entertainment, database management, and personal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and business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financial applications).</a:t>
            </a:r>
          </a:p>
        </p:txBody>
      </p:sp>
    </p:spTree>
    <p:extLst>
      <p:ext uri="{BB962C8B-B14F-4D97-AF65-F5344CB8AC3E}">
        <p14:creationId xmlns:p14="http://schemas.microsoft.com/office/powerpoint/2010/main" val="35843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Application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b="1" dirty="0">
                <a:latin typeface="Aparajita" panose="020B0604020202020204" pitchFamily="34" charset="0"/>
                <a:cs typeface="Aparajita" panose="020B0604020202020204" pitchFamily="34" charset="0"/>
              </a:rPr>
              <a:t>Web applications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—called “</a:t>
            </a:r>
            <a:r>
              <a:rPr lang="en-IN" sz="2800" dirty="0" err="1">
                <a:latin typeface="Aparajita" panose="020B0604020202020204" pitchFamily="34" charset="0"/>
                <a:cs typeface="Aparajita" panose="020B0604020202020204" pitchFamily="34" charset="0"/>
              </a:rPr>
              <a:t>WebApps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,” this network-centric software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category spans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a wide array of applications. In their simplest form, </a:t>
            </a:r>
            <a:r>
              <a:rPr lang="en-IN" sz="2800" dirty="0" err="1">
                <a:latin typeface="Aparajita" panose="020B0604020202020204" pitchFamily="34" charset="0"/>
                <a:cs typeface="Aparajita" panose="020B0604020202020204" pitchFamily="34" charset="0"/>
              </a:rPr>
              <a:t>WebApps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can be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little more than a set of linked hypertext files that present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information using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text and limited graphics. </a:t>
            </a:r>
            <a:endParaRPr lang="en-IN" sz="28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However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, as Web 2.0 emerges, </a:t>
            </a:r>
            <a:r>
              <a:rPr lang="en-IN" sz="2800" dirty="0" err="1">
                <a:latin typeface="Aparajita" panose="020B0604020202020204" pitchFamily="34" charset="0"/>
                <a:cs typeface="Aparajita" panose="020B0604020202020204" pitchFamily="34" charset="0"/>
              </a:rPr>
              <a:t>WebApps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are evolving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into sophisticated computing environments that not only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provide stand-alone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features, computing functions, and content to the end user,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but also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are integrated with corporate databases and business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551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Application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Artificial intelligence software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—makes use of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non numerical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algorithms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to solve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complex problems that are not amenable to computation or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straightforward analysis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.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Applications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within this area include robotics, expert systems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pattern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recognition (image and voice), artificial neural networks,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theorem proving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, and game playing.</a:t>
            </a:r>
          </a:p>
        </p:txBody>
      </p:sp>
    </p:spTree>
    <p:extLst>
      <p:ext uri="{BB962C8B-B14F-4D97-AF65-F5344CB8AC3E}">
        <p14:creationId xmlns:p14="http://schemas.microsoft.com/office/powerpoint/2010/main" val="40160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Challenges for Software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Software has become deeply embedded in virtually every aspect of our lives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and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as a consequence, the number of people who have an interest in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features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and functions provided by a specific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application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has grown dramatically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sz="2800" i="1" dirty="0"/>
              <a:t>It follows that a concerted effort should be made to understand </a:t>
            </a:r>
            <a:r>
              <a:rPr lang="en-IN" sz="2800" i="1" dirty="0" smtClean="0"/>
              <a:t>the problem </a:t>
            </a:r>
            <a:r>
              <a:rPr lang="en-IN" sz="2800" i="1" dirty="0"/>
              <a:t>before a software solution is developed.</a:t>
            </a:r>
            <a:endParaRPr lang="en-IN" sz="28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Challenges for Software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The complexity of these new computer-based systems and products demands careful attention to the interactions of all system elements. </a:t>
            </a:r>
          </a:p>
          <a:p>
            <a:endParaRPr lang="en-IN" sz="2800" i="1" dirty="0"/>
          </a:p>
          <a:p>
            <a:r>
              <a:rPr lang="en-IN" sz="2800" i="1" dirty="0" smtClean="0"/>
              <a:t>It follows </a:t>
            </a:r>
            <a:r>
              <a:rPr lang="en-IN" sz="2800" i="1" dirty="0"/>
              <a:t>that design becomes a pivotal activity.</a:t>
            </a:r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Challenges for Software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If the software fails, people and major enterprises can experience anything from minor inconvenience to catastrophic failures. </a:t>
            </a:r>
          </a:p>
          <a:p>
            <a:endParaRPr lang="en-IN" sz="2800" i="1" dirty="0"/>
          </a:p>
          <a:p>
            <a:r>
              <a:rPr lang="en-IN" sz="2800" i="1" dirty="0" smtClean="0"/>
              <a:t>It </a:t>
            </a:r>
            <a:r>
              <a:rPr lang="en-IN" sz="2800" i="1" dirty="0"/>
              <a:t>follows </a:t>
            </a:r>
            <a:r>
              <a:rPr lang="en-IN" sz="2800" i="1" dirty="0" smtClean="0"/>
              <a:t>that software </a:t>
            </a:r>
            <a:r>
              <a:rPr lang="en-IN" sz="2800" i="1" dirty="0"/>
              <a:t>should exhibit high quality.</a:t>
            </a:r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Challenges for Software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As the perceived value of a specific application grows, the likelihood is that its user base and longevity will also grow.  </a:t>
            </a: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	As its user base and time-in-use increase, demands for adaptation and enhancement will also grow.</a:t>
            </a:r>
          </a:p>
          <a:p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i="1" dirty="0"/>
              <a:t>It </a:t>
            </a:r>
            <a:r>
              <a:rPr lang="en-IN" sz="2800" i="1" dirty="0" smtClean="0"/>
              <a:t>follows that </a:t>
            </a:r>
            <a:r>
              <a:rPr lang="en-IN" sz="2800" i="1" dirty="0"/>
              <a:t>software should be maintainable.</a:t>
            </a:r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Engineering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These lead to one conclusion: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software in all of its forms and across all of its application domains should be engineered. </a:t>
            </a:r>
          </a:p>
          <a:p>
            <a:endParaRPr lang="en-IN" i="1" dirty="0"/>
          </a:p>
          <a:p>
            <a:r>
              <a:rPr lang="en-IN" dirty="0" smtClean="0"/>
              <a:t>And </a:t>
            </a:r>
            <a:r>
              <a:rPr lang="en-IN" dirty="0"/>
              <a:t>that leads us to the topic </a:t>
            </a:r>
            <a:r>
              <a:rPr lang="en-IN" dirty="0" smtClean="0"/>
              <a:t>—</a:t>
            </a:r>
            <a:r>
              <a:rPr lang="en-IN" i="1" dirty="0" smtClean="0"/>
              <a:t>software </a:t>
            </a:r>
            <a:r>
              <a:rPr lang="en-IN" i="1" dirty="0"/>
              <a:t>engineering.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Although hundreds of authors have developed personal definitions of software engineering, a definition proposed by </a:t>
            </a:r>
            <a:r>
              <a:rPr lang="en-IN" sz="2800" b="1" dirty="0">
                <a:latin typeface="Aparajita" panose="020B0604020202020204" pitchFamily="34" charset="0"/>
                <a:cs typeface="Aparajita" panose="020B0604020202020204" pitchFamily="34" charset="0"/>
              </a:rPr>
              <a:t>Fritz Bauer [Nau69]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at the seminal conference on the subject still serves as a basis for discussion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sz="2400" dirty="0"/>
              <a:t>[Software engineering is] the establishment and use of sound engineering principles in </a:t>
            </a:r>
            <a:r>
              <a:rPr lang="en-IN" sz="2400" dirty="0" smtClean="0"/>
              <a:t>order to </a:t>
            </a:r>
            <a:r>
              <a:rPr lang="en-IN" sz="2400" dirty="0"/>
              <a:t>obtain economically software that is reliable and works efficiently on real machines.</a:t>
            </a:r>
          </a:p>
        </p:txBody>
      </p:sp>
    </p:spTree>
    <p:extLst>
      <p:ext uri="{BB962C8B-B14F-4D97-AF65-F5344CB8AC3E}">
        <p14:creationId xmlns:p14="http://schemas.microsoft.com/office/powerpoint/2010/main" val="22097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Chapter 1 -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1.1	 </a:t>
            </a:r>
            <a:r>
              <a:rPr lang="en-US" dirty="0"/>
              <a:t>Software </a:t>
            </a:r>
            <a:r>
              <a:rPr lang="en-US" dirty="0" smtClean="0"/>
              <a:t>Engineering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Layered </a:t>
            </a:r>
            <a:r>
              <a:rPr lang="en-US" dirty="0" smtClean="0"/>
              <a:t>Technology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Application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Process </a:t>
            </a:r>
            <a:r>
              <a:rPr lang="en-US" dirty="0" smtClean="0"/>
              <a:t>Framework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Process Flow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CMMI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4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The IEEE [IEE93a] has developed a more comprehensive definition when it states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:</a:t>
            </a:r>
          </a:p>
          <a:p>
            <a:pPr algn="just"/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		Software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Engineering: (1) The application of a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systematic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, disciplined, quantifiable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approach to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the development, operation, and maintenance of software; that is, the application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of engineering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to software. (2) The study of approaches as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in (1)</a:t>
            </a: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Frequently asked Questions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software?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Computer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programs and associated documentation.</a:t>
            </a:r>
          </a:p>
          <a:p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Software products may be developed for a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particular customer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or may be developed for a general market.</a:t>
            </a:r>
          </a:p>
        </p:txBody>
      </p:sp>
    </p:spTree>
    <p:extLst>
      <p:ext uri="{BB962C8B-B14F-4D97-AF65-F5344CB8AC3E}">
        <p14:creationId xmlns:p14="http://schemas.microsoft.com/office/powerpoint/2010/main" val="13341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Frequently asked Questions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the attributes of good software?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Good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software should deliver the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required functionality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and performance to the user and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should be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maintainable, dependable, and usable.</a:t>
            </a:r>
          </a:p>
        </p:txBody>
      </p:sp>
    </p:spTree>
    <p:extLst>
      <p:ext uri="{BB962C8B-B14F-4D97-AF65-F5344CB8AC3E}">
        <p14:creationId xmlns:p14="http://schemas.microsoft.com/office/powerpoint/2010/main" val="28632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Frequently asked Questions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software engineering</a:t>
            </a:r>
            <a:r>
              <a:rPr lang="en-IN" dirty="0" smtClean="0"/>
              <a:t>?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Software engineering is an engineering discipline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that is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concerned with all aspects of software production.</a:t>
            </a:r>
          </a:p>
        </p:txBody>
      </p:sp>
    </p:spTree>
    <p:extLst>
      <p:ext uri="{BB962C8B-B14F-4D97-AF65-F5344CB8AC3E}">
        <p14:creationId xmlns:p14="http://schemas.microsoft.com/office/powerpoint/2010/main" val="1927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Frequently asked Questions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the fundamental software </a:t>
            </a:r>
            <a:r>
              <a:rPr lang="en-IN" dirty="0" smtClean="0"/>
              <a:t>engineering activities?</a:t>
            </a:r>
          </a:p>
          <a:p>
            <a:endParaRPr lang="en-IN" dirty="0"/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Software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specification, software development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software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validation, and software evolution.</a:t>
            </a:r>
          </a:p>
        </p:txBody>
      </p:sp>
    </p:spTree>
    <p:extLst>
      <p:ext uri="{BB962C8B-B14F-4D97-AF65-F5344CB8AC3E}">
        <p14:creationId xmlns:p14="http://schemas.microsoft.com/office/powerpoint/2010/main" val="5772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Frequently asked Questions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difference between </a:t>
            </a:r>
            <a:r>
              <a:rPr lang="en-IN" dirty="0" smtClean="0"/>
              <a:t>software engineering </a:t>
            </a:r>
            <a:r>
              <a:rPr lang="en-IN" dirty="0"/>
              <a:t>and computer science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Computer science focuses on theory and fundamentals; software engineering is concerned with the practicalities of developing and delivering useful software.</a:t>
            </a:r>
          </a:p>
        </p:txBody>
      </p:sp>
    </p:spTree>
    <p:extLst>
      <p:ext uri="{BB962C8B-B14F-4D97-AF65-F5344CB8AC3E}">
        <p14:creationId xmlns:p14="http://schemas.microsoft.com/office/powerpoint/2010/main" val="23215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Frequently asked Questions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the difference between </a:t>
            </a:r>
            <a:r>
              <a:rPr lang="en-IN" dirty="0" smtClean="0"/>
              <a:t>software engineering </a:t>
            </a:r>
            <a:r>
              <a:rPr lang="en-IN" dirty="0"/>
              <a:t>and system engineering</a:t>
            </a:r>
            <a:r>
              <a:rPr lang="en-IN" dirty="0" smtClean="0"/>
              <a:t>?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System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engineering is concerned with all aspects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of computer-based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systems development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including hardware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, software, and process engineering.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	Software engineering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is part of this more general process.</a:t>
            </a:r>
          </a:p>
        </p:txBody>
      </p:sp>
    </p:spTree>
    <p:extLst>
      <p:ext uri="{BB962C8B-B14F-4D97-AF65-F5344CB8AC3E}">
        <p14:creationId xmlns:p14="http://schemas.microsoft.com/office/powerpoint/2010/main" val="17827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Frequently asked Questions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the key challenges facing </a:t>
            </a:r>
            <a:r>
              <a:rPr lang="en-IN" dirty="0" smtClean="0"/>
              <a:t>software engineering?</a:t>
            </a:r>
          </a:p>
          <a:p>
            <a:endParaRPr lang="en-IN" dirty="0"/>
          </a:p>
          <a:p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Coping with increasing diversity,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demands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for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reduced delivery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times,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and </a:t>
            </a:r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developing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trustworthy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software</a:t>
            </a: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Frequently asked Questions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the costs of software engineering?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Roughly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60% of software costs are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development costs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; 40% are testing costs.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For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custom software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evolution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costs often exceed development costs.</a:t>
            </a:r>
          </a:p>
        </p:txBody>
      </p:sp>
    </p:spTree>
    <p:extLst>
      <p:ext uri="{BB962C8B-B14F-4D97-AF65-F5344CB8AC3E}">
        <p14:creationId xmlns:p14="http://schemas.microsoft.com/office/powerpoint/2010/main" val="7656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Frequently asked Questions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What are the best software engineering </a:t>
            </a:r>
            <a:r>
              <a:rPr lang="en-IN" dirty="0" smtClean="0"/>
              <a:t>techniques and </a:t>
            </a:r>
            <a:r>
              <a:rPr lang="en-IN" dirty="0"/>
              <a:t>methods</a:t>
            </a:r>
            <a:r>
              <a:rPr lang="en-IN" dirty="0" smtClean="0"/>
              <a:t>?</a:t>
            </a:r>
          </a:p>
          <a:p>
            <a:endParaRPr lang="en-IN" dirty="0"/>
          </a:p>
          <a:p>
            <a:pPr algn="just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While all software projects have to be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professionally managed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and developed, different techniques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are appropriate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for different types of system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For example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games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should always be developed using a series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of prototypes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whereas safety critical control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systems require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 complete and </a:t>
            </a:r>
            <a:r>
              <a:rPr lang="en-IN" dirty="0" err="1">
                <a:latin typeface="Aparajita" panose="020B0604020202020204" pitchFamily="34" charset="0"/>
                <a:cs typeface="Aparajita" panose="020B0604020202020204" pitchFamily="34" charset="0"/>
              </a:rPr>
              <a:t>analyzable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 specification to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be developed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.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You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can’t, therefore, say that one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method is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better than another.</a:t>
            </a:r>
          </a:p>
        </p:txBody>
      </p:sp>
    </p:spTree>
    <p:extLst>
      <p:ext uri="{BB962C8B-B14F-4D97-AF65-F5344CB8AC3E}">
        <p14:creationId xmlns:p14="http://schemas.microsoft.com/office/powerpoint/2010/main" val="3895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Engineering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quest of attempting answer to following questions:</a:t>
            </a:r>
          </a:p>
          <a:p>
            <a:pPr marL="400050" lvl="1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sz="2700" dirty="0">
                <a:latin typeface="Aparajita" panose="020B0604020202020204" pitchFamily="34" charset="0"/>
                <a:cs typeface="Aparajita" panose="020B0604020202020204" pitchFamily="34" charset="0"/>
              </a:rPr>
              <a:t>Why does it </a:t>
            </a:r>
            <a:r>
              <a:rPr lang="en-IN" sz="27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take so long </a:t>
            </a:r>
            <a:r>
              <a:rPr lang="en-IN" sz="2700" dirty="0">
                <a:latin typeface="Aparajita" panose="020B0604020202020204" pitchFamily="34" charset="0"/>
                <a:cs typeface="Aparajita" panose="020B0604020202020204" pitchFamily="34" charset="0"/>
              </a:rPr>
              <a:t>to get software finished?</a:t>
            </a:r>
          </a:p>
          <a:p>
            <a:pPr marL="400050" lvl="1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sz="2700" dirty="0">
                <a:latin typeface="Aparajita" panose="020B0604020202020204" pitchFamily="34" charset="0"/>
                <a:cs typeface="Aparajita" panose="020B0604020202020204" pitchFamily="34" charset="0"/>
              </a:rPr>
              <a:t>Why are development </a:t>
            </a:r>
            <a:r>
              <a:rPr lang="en-IN" sz="27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costs so high</a:t>
            </a:r>
            <a:r>
              <a:rPr lang="en-IN" sz="2700" dirty="0">
                <a:latin typeface="Aparajita" panose="020B0604020202020204" pitchFamily="34" charset="0"/>
                <a:cs typeface="Aparajita" panose="020B0604020202020204" pitchFamily="34" charset="0"/>
              </a:rPr>
              <a:t>?</a:t>
            </a:r>
          </a:p>
          <a:p>
            <a:pPr marL="400050" lvl="1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sz="2700" dirty="0">
                <a:latin typeface="Aparajita" panose="020B0604020202020204" pitchFamily="34" charset="0"/>
                <a:cs typeface="Aparajita" panose="020B0604020202020204" pitchFamily="34" charset="0"/>
              </a:rPr>
              <a:t>Why </a:t>
            </a:r>
            <a:r>
              <a:rPr lang="en-IN" sz="27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can’t we find all errors before </a:t>
            </a:r>
            <a:r>
              <a:rPr lang="en-IN" sz="2700" dirty="0">
                <a:latin typeface="Aparajita" panose="020B0604020202020204" pitchFamily="34" charset="0"/>
                <a:cs typeface="Aparajita" panose="020B0604020202020204" pitchFamily="34" charset="0"/>
              </a:rPr>
              <a:t>we give the software to our customers?</a:t>
            </a:r>
          </a:p>
          <a:p>
            <a:pPr marL="400050" lvl="1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sz="2700" dirty="0">
                <a:latin typeface="Aparajita" panose="020B0604020202020204" pitchFamily="34" charset="0"/>
                <a:cs typeface="Aparajita" panose="020B0604020202020204" pitchFamily="34" charset="0"/>
              </a:rPr>
              <a:t>Why do we spend </a:t>
            </a:r>
            <a:r>
              <a:rPr lang="en-IN" sz="27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so much time and effort maintaining </a:t>
            </a:r>
            <a:r>
              <a:rPr lang="en-IN" sz="2700" dirty="0" smtClean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existing programs</a:t>
            </a:r>
            <a:r>
              <a:rPr lang="en-IN" sz="2700" dirty="0">
                <a:latin typeface="Aparajita" panose="020B0604020202020204" pitchFamily="34" charset="0"/>
                <a:cs typeface="Aparajita" panose="020B0604020202020204" pitchFamily="34" charset="0"/>
              </a:rPr>
              <a:t>?</a:t>
            </a:r>
          </a:p>
          <a:p>
            <a:pPr marL="400050" lvl="1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sz="2700" dirty="0">
                <a:latin typeface="Aparajita" panose="020B0604020202020204" pitchFamily="34" charset="0"/>
                <a:cs typeface="Aparajita" panose="020B0604020202020204" pitchFamily="34" charset="0"/>
              </a:rPr>
              <a:t>Why do we continue to have </a:t>
            </a:r>
            <a:r>
              <a:rPr lang="en-IN" sz="27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difficulty in measuring progress </a:t>
            </a:r>
            <a:r>
              <a:rPr lang="en-IN" sz="2700" dirty="0">
                <a:latin typeface="Aparajita" panose="020B0604020202020204" pitchFamily="34" charset="0"/>
                <a:cs typeface="Aparajita" panose="020B0604020202020204" pitchFamily="34" charset="0"/>
              </a:rPr>
              <a:t>as software </a:t>
            </a:r>
            <a:r>
              <a:rPr lang="en-IN" sz="27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is being </a:t>
            </a:r>
            <a:r>
              <a:rPr lang="en-IN" sz="2700" dirty="0">
                <a:latin typeface="Aparajita" panose="020B0604020202020204" pitchFamily="34" charset="0"/>
                <a:cs typeface="Aparajita" panose="020B0604020202020204" pitchFamily="34" charset="0"/>
              </a:rPr>
              <a:t>developed and maintained?</a:t>
            </a:r>
          </a:p>
        </p:txBody>
      </p:sp>
    </p:spTree>
    <p:extLst>
      <p:ext uri="{BB962C8B-B14F-4D97-AF65-F5344CB8AC3E}">
        <p14:creationId xmlns:p14="http://schemas.microsoft.com/office/powerpoint/2010/main" val="29046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Frequently asked Questions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differences has the Web made to </a:t>
            </a:r>
            <a:r>
              <a:rPr lang="en-IN" dirty="0" smtClean="0"/>
              <a:t>software engineering?</a:t>
            </a:r>
          </a:p>
          <a:p>
            <a:endParaRPr lang="en-IN" dirty="0"/>
          </a:p>
          <a:p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The Web has led to the availability of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software services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and the possibility of developing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highly distributed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service-based systems. </a:t>
            </a:r>
            <a:endParaRPr lang="en-IN" sz="28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Web-based systems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development has led to important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advances in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programming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languages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and software reuse.</a:t>
            </a:r>
          </a:p>
        </p:txBody>
      </p:sp>
    </p:spTree>
    <p:extLst>
      <p:ext uri="{BB962C8B-B14F-4D97-AF65-F5344CB8AC3E}">
        <p14:creationId xmlns:p14="http://schemas.microsoft.com/office/powerpoint/2010/main" val="22916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Layered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Software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engineering is a layered technology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8601"/>
            <a:ext cx="808146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5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Technology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284985"/>
            <a:ext cx="8229600" cy="3198941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Quality Focus:</a:t>
            </a:r>
          </a:p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Any engineering approach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(including software engineering) must rest on an </a:t>
            </a:r>
            <a:r>
              <a:rPr lang="en-IN" sz="46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organizational </a:t>
            </a:r>
            <a:r>
              <a:rPr lang="en-IN" sz="4600" dirty="0" smtClean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commitment to </a:t>
            </a:r>
            <a:r>
              <a:rPr lang="en-IN" sz="46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quality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.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Total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quality management, </a:t>
            </a:r>
            <a:r>
              <a:rPr lang="en-IN" sz="46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Six Sigma,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and similar philosophies10</a:t>
            </a:r>
          </a:p>
          <a:p>
            <a:pPr algn="just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foster a </a:t>
            </a:r>
            <a:r>
              <a:rPr lang="en-IN" sz="51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continuous process improvement culture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, and it is this culture that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ultimately leads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to the development of increasingly more effective approaches to software engineering.</a:t>
            </a:r>
          </a:p>
          <a:p>
            <a:pPr algn="just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The bedrock that supports software engineering is a </a:t>
            </a:r>
            <a:r>
              <a:rPr lang="en-IN" sz="57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quality focus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7608"/>
            <a:ext cx="8077200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3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Technology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284986"/>
            <a:ext cx="8229600" cy="2841178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Process:</a:t>
            </a:r>
          </a:p>
          <a:p>
            <a:pPr algn="just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The </a:t>
            </a:r>
            <a:r>
              <a:rPr lang="en-IN" sz="42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foundation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 for software engineering is the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process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layer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The software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engineering process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is the glue that </a:t>
            </a:r>
            <a:r>
              <a:rPr lang="en-IN" sz="42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holds the technology layers together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 and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enables rational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and timely development of computer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software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.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Process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defines </a:t>
            </a:r>
            <a:r>
              <a:rPr lang="en-IN" sz="52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 </a:t>
            </a:r>
            <a:r>
              <a:rPr lang="en-IN" sz="5200" dirty="0" smtClean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framework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that must be established for effective delivery of software engineering technology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7608"/>
            <a:ext cx="8077200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7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Technology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284986"/>
            <a:ext cx="8229600" cy="2841178"/>
          </a:xfrm>
        </p:spPr>
        <p:txBody>
          <a:bodyPr>
            <a:normAutofit fontScale="55000" lnSpcReduction="20000"/>
          </a:bodyPr>
          <a:lstStyle/>
          <a:p>
            <a:r>
              <a:rPr lang="en-IN" sz="4400" dirty="0" smtClean="0"/>
              <a:t>The </a:t>
            </a:r>
            <a:r>
              <a:rPr lang="en-IN" sz="4400" dirty="0"/>
              <a:t>software process forms the basis for </a:t>
            </a:r>
            <a:endParaRPr lang="en-IN" sz="4400" dirty="0" smtClean="0"/>
          </a:p>
          <a:p>
            <a:pPr lvl="1"/>
            <a:r>
              <a:rPr lang="en-IN" sz="45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management </a:t>
            </a:r>
            <a:r>
              <a:rPr lang="en-IN" sz="4500" dirty="0">
                <a:latin typeface="Aparajita" panose="020B0604020202020204" pitchFamily="34" charset="0"/>
                <a:cs typeface="Aparajita" panose="020B0604020202020204" pitchFamily="34" charset="0"/>
              </a:rPr>
              <a:t>control of software </a:t>
            </a:r>
            <a:r>
              <a:rPr lang="en-IN" sz="45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projects and </a:t>
            </a:r>
          </a:p>
          <a:p>
            <a:pPr lvl="1"/>
            <a:r>
              <a:rPr lang="en-IN" sz="45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establishes </a:t>
            </a:r>
            <a:r>
              <a:rPr lang="en-IN" sz="4500" dirty="0">
                <a:latin typeface="Aparajita" panose="020B0604020202020204" pitchFamily="34" charset="0"/>
                <a:cs typeface="Aparajita" panose="020B0604020202020204" pitchFamily="34" charset="0"/>
              </a:rPr>
              <a:t>the context in which technical methods are applied, </a:t>
            </a:r>
            <a:r>
              <a:rPr lang="en-IN" sz="45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work products (</a:t>
            </a:r>
            <a:r>
              <a:rPr lang="en-IN" sz="4500" dirty="0">
                <a:latin typeface="Aparajita" panose="020B0604020202020204" pitchFamily="34" charset="0"/>
                <a:cs typeface="Aparajita" panose="020B0604020202020204" pitchFamily="34" charset="0"/>
              </a:rPr>
              <a:t>models, documents, data, reports, forms, etc.) are produced, </a:t>
            </a:r>
            <a:endParaRPr lang="en-IN" sz="45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lvl="1"/>
            <a:r>
              <a:rPr lang="en-IN" sz="45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milestones </a:t>
            </a:r>
            <a:r>
              <a:rPr lang="en-IN" sz="4500" dirty="0">
                <a:latin typeface="Aparajita" panose="020B0604020202020204" pitchFamily="34" charset="0"/>
                <a:cs typeface="Aparajita" panose="020B0604020202020204" pitchFamily="34" charset="0"/>
              </a:rPr>
              <a:t>are established</a:t>
            </a:r>
            <a:r>
              <a:rPr lang="en-IN" sz="45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</a:t>
            </a:r>
          </a:p>
          <a:p>
            <a:pPr lvl="1"/>
            <a:r>
              <a:rPr lang="en-IN" sz="45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quality </a:t>
            </a:r>
            <a:r>
              <a:rPr lang="en-IN" sz="4500" dirty="0">
                <a:latin typeface="Aparajita" panose="020B0604020202020204" pitchFamily="34" charset="0"/>
                <a:cs typeface="Aparajita" panose="020B0604020202020204" pitchFamily="34" charset="0"/>
              </a:rPr>
              <a:t>is ensured, and </a:t>
            </a:r>
            <a:endParaRPr lang="en-IN" sz="45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lvl="1"/>
            <a:r>
              <a:rPr lang="en-IN" sz="45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change </a:t>
            </a:r>
            <a:r>
              <a:rPr lang="en-IN" sz="4500" dirty="0">
                <a:latin typeface="Aparajita" panose="020B0604020202020204" pitchFamily="34" charset="0"/>
                <a:cs typeface="Aparajita" panose="020B0604020202020204" pitchFamily="34" charset="0"/>
              </a:rPr>
              <a:t>is properly managed.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7608"/>
            <a:ext cx="8077200" cy="1679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0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Technology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284986"/>
            <a:ext cx="8229600" cy="3096342"/>
          </a:xfrm>
        </p:spPr>
        <p:txBody>
          <a:bodyPr>
            <a:normAutofit fontScale="47500" lnSpcReduction="20000"/>
          </a:bodyPr>
          <a:lstStyle/>
          <a:p>
            <a:r>
              <a:rPr lang="en-IN" sz="6000" dirty="0" smtClean="0"/>
              <a:t>Methods:</a:t>
            </a:r>
          </a:p>
          <a:p>
            <a:pPr algn="just"/>
            <a:r>
              <a:rPr lang="en-IN" sz="51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Software </a:t>
            </a:r>
            <a:r>
              <a:rPr lang="en-IN" sz="5100" dirty="0">
                <a:latin typeface="Aparajita" panose="020B0604020202020204" pitchFamily="34" charset="0"/>
                <a:cs typeface="Aparajita" panose="020B0604020202020204" pitchFamily="34" charset="0"/>
              </a:rPr>
              <a:t>engineering </a:t>
            </a:r>
            <a:r>
              <a:rPr lang="en-IN" sz="5100" i="1" dirty="0">
                <a:latin typeface="Aparajita" panose="020B0604020202020204" pitchFamily="34" charset="0"/>
                <a:cs typeface="Aparajita" panose="020B0604020202020204" pitchFamily="34" charset="0"/>
              </a:rPr>
              <a:t>methods </a:t>
            </a:r>
            <a:r>
              <a:rPr lang="en-IN" sz="5100" dirty="0">
                <a:latin typeface="Aparajita" panose="020B0604020202020204" pitchFamily="34" charset="0"/>
                <a:cs typeface="Aparajita" panose="020B0604020202020204" pitchFamily="34" charset="0"/>
              </a:rPr>
              <a:t>provide the technical how-</a:t>
            </a:r>
            <a:r>
              <a:rPr lang="en-IN" sz="5100" dirty="0" err="1">
                <a:latin typeface="Aparajita" panose="020B0604020202020204" pitchFamily="34" charset="0"/>
                <a:cs typeface="Aparajita" panose="020B0604020202020204" pitchFamily="34" charset="0"/>
              </a:rPr>
              <a:t>to’s</a:t>
            </a:r>
            <a:r>
              <a:rPr lang="en-IN" sz="5100" dirty="0">
                <a:latin typeface="Aparajita" panose="020B0604020202020204" pitchFamily="34" charset="0"/>
                <a:cs typeface="Aparajita" panose="020B0604020202020204" pitchFamily="34" charset="0"/>
              </a:rPr>
              <a:t> for building software.</a:t>
            </a:r>
          </a:p>
          <a:p>
            <a:pPr algn="just"/>
            <a:r>
              <a:rPr lang="en-IN" sz="5100" dirty="0">
                <a:latin typeface="Aparajita" panose="020B0604020202020204" pitchFamily="34" charset="0"/>
                <a:cs typeface="Aparajita" panose="020B0604020202020204" pitchFamily="34" charset="0"/>
              </a:rPr>
              <a:t>Methods encompass a broad </a:t>
            </a:r>
            <a:r>
              <a:rPr lang="en-IN" sz="5100" i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array of tasks that include communication</a:t>
            </a:r>
            <a:r>
              <a:rPr lang="en-IN" sz="5100" i="1" dirty="0" smtClean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, requirements </a:t>
            </a:r>
            <a:r>
              <a:rPr lang="en-IN" sz="5100" i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analysis, design </a:t>
            </a:r>
            <a:r>
              <a:rPr lang="en-IN" sz="5100" i="1" dirty="0" err="1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modeling</a:t>
            </a:r>
            <a:r>
              <a:rPr lang="en-IN" sz="5100" i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, program construction, testing, and support</a:t>
            </a:r>
            <a:r>
              <a:rPr lang="en-IN" sz="5100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pPr algn="just"/>
            <a:r>
              <a:rPr lang="en-IN" sz="5100" dirty="0">
                <a:latin typeface="Aparajita" panose="020B0604020202020204" pitchFamily="34" charset="0"/>
                <a:cs typeface="Aparajita" panose="020B0604020202020204" pitchFamily="34" charset="0"/>
              </a:rPr>
              <a:t>Software engineering methods rely on a set of basic principles that </a:t>
            </a:r>
            <a:r>
              <a:rPr lang="en-IN" sz="51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govern each </a:t>
            </a:r>
            <a:r>
              <a:rPr lang="en-IN" sz="5100" dirty="0">
                <a:latin typeface="Aparajita" panose="020B0604020202020204" pitchFamily="34" charset="0"/>
                <a:cs typeface="Aparajita" panose="020B0604020202020204" pitchFamily="34" charset="0"/>
              </a:rPr>
              <a:t>area of the technology and include </a:t>
            </a:r>
            <a:r>
              <a:rPr lang="en-IN" sz="5100" dirty="0" err="1">
                <a:latin typeface="Aparajita" panose="020B0604020202020204" pitchFamily="34" charset="0"/>
                <a:cs typeface="Aparajita" panose="020B0604020202020204" pitchFamily="34" charset="0"/>
              </a:rPr>
              <a:t>modeling</a:t>
            </a:r>
            <a:r>
              <a:rPr lang="en-IN" sz="5100" dirty="0">
                <a:latin typeface="Aparajita" panose="020B0604020202020204" pitchFamily="34" charset="0"/>
                <a:cs typeface="Aparajita" panose="020B0604020202020204" pitchFamily="34" charset="0"/>
              </a:rPr>
              <a:t> activities and other </a:t>
            </a:r>
            <a:r>
              <a:rPr lang="en-IN" sz="51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descriptive techniques</a:t>
            </a:r>
            <a:r>
              <a:rPr lang="en-IN" sz="5100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7608"/>
            <a:ext cx="8077200" cy="1751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Technology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284986"/>
            <a:ext cx="8229600" cy="284117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Tools:</a:t>
            </a:r>
          </a:p>
          <a:p>
            <a:pPr algn="just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Software engineering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tools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provide automated or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semi automated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support for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process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and the methods.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When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tools are integrated so that information created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by one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tool can be used by another, a system for the support of software development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called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computer-aided software engineering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, is established.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7608"/>
            <a:ext cx="8077200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9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Application of Software Engineering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There </a:t>
            </a:r>
            <a:r>
              <a:rPr lang="en-IN" b="1" dirty="0"/>
              <a:t>are software engineering fundamentals that </a:t>
            </a:r>
            <a:r>
              <a:rPr lang="en-IN" b="1" dirty="0" smtClean="0"/>
              <a:t>apply </a:t>
            </a:r>
            <a:r>
              <a:rPr lang="en-IN" b="1" dirty="0"/>
              <a:t>to all </a:t>
            </a:r>
            <a:r>
              <a:rPr lang="en-IN" b="1" dirty="0" smtClean="0"/>
              <a:t>types of </a:t>
            </a:r>
            <a:r>
              <a:rPr lang="en-IN" b="1" dirty="0"/>
              <a:t>software system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400" dirty="0">
                <a:latin typeface="Aparajita" panose="020B0604020202020204" pitchFamily="34" charset="0"/>
                <a:cs typeface="Aparajita" panose="020B0604020202020204" pitchFamily="34" charset="0"/>
              </a:rPr>
              <a:t>1. They should be developed using </a:t>
            </a:r>
            <a:r>
              <a:rPr lang="en-IN" sz="3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 managed and understood development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process.</a:t>
            </a:r>
            <a:r>
              <a:rPr lang="en-IN" sz="3400" dirty="0">
                <a:latin typeface="Aparajita" panose="020B0604020202020204" pitchFamily="34" charset="0"/>
                <a:cs typeface="Aparajita" panose="020B0604020202020204" pitchFamily="34" charset="0"/>
              </a:rPr>
              <a:t> The organization developing the software should plan the development</a:t>
            </a:r>
          </a:p>
          <a:p>
            <a:pPr marL="0" indent="0">
              <a:buNone/>
            </a:pPr>
            <a:r>
              <a:rPr lang="en-IN" sz="3400" dirty="0">
                <a:latin typeface="Aparajita" panose="020B0604020202020204" pitchFamily="34" charset="0"/>
                <a:cs typeface="Aparajita" panose="020B0604020202020204" pitchFamily="34" charset="0"/>
              </a:rPr>
              <a:t>process and have </a:t>
            </a:r>
            <a:r>
              <a:rPr lang="en-IN" sz="3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clear ideas of what will be produced and when it will be completed</a:t>
            </a:r>
            <a:r>
              <a:rPr lang="en-IN" sz="3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sz="34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en-IN" sz="3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2</a:t>
            </a:r>
            <a:r>
              <a:rPr lang="en-IN" sz="3400" dirty="0">
                <a:latin typeface="Aparajita" panose="020B0604020202020204" pitchFamily="34" charset="0"/>
                <a:cs typeface="Aparajita" panose="020B0604020202020204" pitchFamily="34" charset="0"/>
              </a:rPr>
              <a:t>. </a:t>
            </a:r>
            <a:r>
              <a:rPr lang="en-IN" sz="3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Dependability and performance</a:t>
            </a:r>
            <a:r>
              <a:rPr lang="en-IN" sz="3400" dirty="0">
                <a:latin typeface="Aparajita" panose="020B0604020202020204" pitchFamily="34" charset="0"/>
                <a:cs typeface="Aparajita" panose="020B0604020202020204" pitchFamily="34" charset="0"/>
              </a:rPr>
              <a:t> are important for all types of systems. </a:t>
            </a:r>
            <a:r>
              <a:rPr lang="en-IN" sz="3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Software should </a:t>
            </a:r>
            <a:r>
              <a:rPr lang="en-IN" sz="3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behave as expected</a:t>
            </a:r>
            <a:r>
              <a:rPr lang="en-IN" sz="3400" dirty="0">
                <a:latin typeface="Aparajita" panose="020B0604020202020204" pitchFamily="34" charset="0"/>
                <a:cs typeface="Aparajita" panose="020B0604020202020204" pitchFamily="34" charset="0"/>
              </a:rPr>
              <a:t>, without failures and should be </a:t>
            </a:r>
            <a:r>
              <a:rPr lang="en-IN" sz="3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available for </a:t>
            </a:r>
            <a:r>
              <a:rPr lang="en-IN" sz="3400" dirty="0" smtClean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use when </a:t>
            </a:r>
            <a:r>
              <a:rPr lang="en-IN" sz="3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it is required</a:t>
            </a:r>
            <a:r>
              <a:rPr lang="en-IN" sz="3400" dirty="0">
                <a:latin typeface="Aparajita" panose="020B0604020202020204" pitchFamily="34" charset="0"/>
                <a:cs typeface="Aparajita" panose="020B0604020202020204" pitchFamily="34" charset="0"/>
              </a:rPr>
              <a:t>. It should be </a:t>
            </a:r>
            <a:r>
              <a:rPr lang="en-IN" sz="3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safe in its operation</a:t>
            </a:r>
            <a:r>
              <a:rPr lang="en-IN" sz="3400" dirty="0">
                <a:latin typeface="Aparajita" panose="020B0604020202020204" pitchFamily="34" charset="0"/>
                <a:cs typeface="Aparajita" panose="020B0604020202020204" pitchFamily="34" charset="0"/>
              </a:rPr>
              <a:t> and, as far as possible,</a:t>
            </a:r>
          </a:p>
          <a:p>
            <a:pPr marL="0" indent="0">
              <a:buNone/>
            </a:pPr>
            <a:r>
              <a:rPr lang="en-IN" sz="3400" dirty="0">
                <a:latin typeface="Aparajita" panose="020B0604020202020204" pitchFamily="34" charset="0"/>
                <a:cs typeface="Aparajita" panose="020B0604020202020204" pitchFamily="34" charset="0"/>
              </a:rPr>
              <a:t>should be </a:t>
            </a:r>
            <a:r>
              <a:rPr lang="en-IN" sz="3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secure against external attack</a:t>
            </a:r>
            <a:r>
              <a:rPr lang="en-IN" sz="3400" dirty="0">
                <a:latin typeface="Aparajita" panose="020B0604020202020204" pitchFamily="34" charset="0"/>
                <a:cs typeface="Aparajita" panose="020B0604020202020204" pitchFamily="34" charset="0"/>
              </a:rPr>
              <a:t>. </a:t>
            </a:r>
            <a:r>
              <a:rPr lang="en-IN" sz="3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</a:t>
            </a:r>
            <a:r>
              <a:rPr lang="en-IN" sz="3400" dirty="0">
                <a:latin typeface="Aparajita" panose="020B0604020202020204" pitchFamily="34" charset="0"/>
                <a:cs typeface="Aparajita" panose="020B0604020202020204" pitchFamily="34" charset="0"/>
              </a:rPr>
              <a:t>system should </a:t>
            </a:r>
            <a:r>
              <a:rPr lang="en-IN" sz="3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perform </a:t>
            </a:r>
            <a:r>
              <a:rPr lang="en-IN" sz="3400" dirty="0" smtClean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efficiently.</a:t>
            </a:r>
            <a:endParaRPr lang="en-IN" sz="3400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Application of Software Engineering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N" sz="2400" b="1" dirty="0"/>
              <a:t>There are software engineering fundamentals that apply to all types of software system</a:t>
            </a:r>
            <a:r>
              <a:rPr lang="en-IN" sz="2400" b="1" dirty="0" smtClean="0"/>
              <a:t>:</a:t>
            </a:r>
          </a:p>
          <a:p>
            <a:pPr>
              <a:lnSpc>
                <a:spcPct val="90000"/>
              </a:lnSpc>
            </a:pPr>
            <a:endParaRPr lang="en-IN" sz="2400" b="1" dirty="0"/>
          </a:p>
          <a:p>
            <a:pPr marL="0" indent="0" algn="just">
              <a:buNone/>
            </a:pPr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3. </a:t>
            </a:r>
            <a:r>
              <a:rPr lang="en-IN" sz="2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Understanding and managing the software specification and requirements </a:t>
            </a:r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what the </a:t>
            </a:r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software should do) are important. You have to know what different </a:t>
            </a: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customers and </a:t>
            </a:r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users of the system expect from it and you have to manage their </a:t>
            </a: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expectations so </a:t>
            </a:r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that a useful system can be delivered within budget and to schedule</a:t>
            </a: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IN" sz="24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4. You should make as </a:t>
            </a:r>
            <a:r>
              <a:rPr lang="en-IN" sz="24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effective use as possible of existing </a:t>
            </a:r>
            <a:r>
              <a:rPr lang="en-IN" sz="2400" dirty="0" smtClean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resources </a:t>
            </a:r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and should not waste resources</a:t>
            </a: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 This means that</a:t>
            </a:r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, where appropriate, you should reuse software that has already been </a:t>
            </a: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developed rather </a:t>
            </a:r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than write new software.</a:t>
            </a:r>
            <a:endParaRPr lang="en-IN" sz="24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generic process framework for software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engineering defines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five framework activities—</a:t>
            </a:r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communication, planning, </a:t>
            </a:r>
            <a:r>
              <a:rPr lang="en-IN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modelling, construction</a:t>
            </a:r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,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and </a:t>
            </a:r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deployment. </a:t>
            </a:r>
            <a:endParaRPr lang="en-IN" b="1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endParaRPr lang="en-IN" b="1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These, and many other questions, are a manifestation of the concern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about software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and the manner in which it is developed—a </a:t>
            </a:r>
            <a:r>
              <a:rPr lang="en-IN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concern that has lead to </a:t>
            </a:r>
            <a:r>
              <a:rPr lang="en-IN" dirty="0" smtClean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the adoption </a:t>
            </a:r>
            <a:r>
              <a:rPr lang="en-IN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of software engineering practice.</a:t>
            </a:r>
          </a:p>
        </p:txBody>
      </p:sp>
    </p:spTree>
    <p:extLst>
      <p:ext uri="{BB962C8B-B14F-4D97-AF65-F5344CB8AC3E}">
        <p14:creationId xmlns:p14="http://schemas.microsoft.com/office/powerpoint/2010/main" val="31173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47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Communication</a:t>
            </a: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Who has a stake in the solution to the problem?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That is, who are the stakeholders?</a:t>
            </a: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What are the unknowns?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What data, functions, and features are required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to properly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solve the problem?</a:t>
            </a: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Can the problem be compartmentalized?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Is it possible to represent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smaller problems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that may be easier to understand?</a:t>
            </a: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Can the problem be represented graphically?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Can an analysis model be created?</a:t>
            </a:r>
          </a:p>
        </p:txBody>
      </p:sp>
    </p:spTree>
    <p:extLst>
      <p:ext uri="{BB962C8B-B14F-4D97-AF65-F5344CB8AC3E}">
        <p14:creationId xmlns:p14="http://schemas.microsoft.com/office/powerpoint/2010/main" val="21512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sz="47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Planning</a:t>
            </a: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Have you seen similar problems before?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Are there patterns that are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recognizable in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 potential solution? Is there existing software that implements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data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, functions, and features that are required?</a:t>
            </a: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Has a similar problem been solved?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If so, are elements of the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solution reusable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Can </a:t>
            </a:r>
            <a:r>
              <a:rPr lang="en-IN" i="1" dirty="0" err="1">
                <a:latin typeface="Aparajita" panose="020B0604020202020204" pitchFamily="34" charset="0"/>
                <a:cs typeface="Aparajita" panose="020B0604020202020204" pitchFamily="34" charset="0"/>
              </a:rPr>
              <a:t>subproblems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 be defined?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If so, are solutions readily apparent for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</a:t>
            </a:r>
            <a:r>
              <a:rPr lang="en-IN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subproblems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Can you represent a solution in a manner that leads to effective implementation?</a:t>
            </a: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Modelling</a:t>
            </a: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Does the solution conform to the plan?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Is source code traceable to the design model?</a:t>
            </a: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Is each component part of the solution provably correct?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Have the design and code been reviewed, or better, have correctness proofs been applied to the algorithm?</a:t>
            </a:r>
          </a:p>
          <a:p>
            <a:pPr algn="just"/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Is it possible to test each component part of the solution?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Has a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reasonable testing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strategy been implemented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•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Does the solution produce results that </a:t>
            </a:r>
            <a:r>
              <a:rPr lang="en-IN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conform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to the data, functions, </a:t>
            </a:r>
            <a:r>
              <a:rPr lang="en-IN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and features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that are required?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Has the software been validated against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all stakeholder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requirements?</a:t>
            </a:r>
          </a:p>
        </p:txBody>
      </p:sp>
    </p:spTree>
    <p:extLst>
      <p:ext uri="{BB962C8B-B14F-4D97-AF65-F5344CB8AC3E}">
        <p14:creationId xmlns:p14="http://schemas.microsoft.com/office/powerpoint/2010/main" val="36211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generic process framework for software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engineering defines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five framework activities—</a:t>
            </a:r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communication, planning, </a:t>
            </a:r>
            <a:r>
              <a:rPr lang="en-IN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modeling</a:t>
            </a:r>
            <a:r>
              <a:rPr lang="en-IN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construction</a:t>
            </a:r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,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and </a:t>
            </a:r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deployment. </a:t>
            </a:r>
            <a:endParaRPr lang="en-IN" b="1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endParaRPr lang="en-IN" b="1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In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addition, a set of umbrella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activities</a:t>
            </a:r>
            <a:r>
              <a:rPr lang="en-IN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—project tracking </a:t>
            </a:r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and control, risk management, quality assurance, configuration management</a:t>
            </a:r>
            <a:r>
              <a:rPr lang="en-IN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technical </a:t>
            </a:r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reviews, and others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—are applied throughout the process.</a:t>
            </a:r>
          </a:p>
        </p:txBody>
      </p:sp>
    </p:spTree>
    <p:extLst>
      <p:ext uri="{BB962C8B-B14F-4D97-AF65-F5344CB8AC3E}">
        <p14:creationId xmlns:p14="http://schemas.microsoft.com/office/powerpoint/2010/main" val="5103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Process Framework </a:t>
            </a:r>
            <a:endParaRPr lang="en-IN" sz="24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7416824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0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Defining </a:t>
            </a:r>
            <a:r>
              <a:rPr lang="en-IN" dirty="0"/>
              <a:t>a Framework </a:t>
            </a:r>
            <a:r>
              <a:rPr lang="en-IN" dirty="0" smtClean="0"/>
              <a:t>Activity</a:t>
            </a:r>
          </a:p>
          <a:p>
            <a:endParaRPr lang="en-IN" i="1" dirty="0" smtClean="0"/>
          </a:p>
          <a:p>
            <a:pPr algn="just"/>
            <a:r>
              <a:rPr lang="en-IN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What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actions </a:t>
            </a:r>
            <a:r>
              <a:rPr lang="en-IN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are appropriate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for a framework activity, given the nature of the problem to be solved, </a:t>
            </a:r>
            <a:r>
              <a:rPr lang="en-IN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characteristics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of the people doing the work, and the stakeholders who are </a:t>
            </a:r>
            <a:r>
              <a:rPr lang="en-IN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sponsoring the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project?</a:t>
            </a: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Identifying a Task </a:t>
            </a:r>
            <a:r>
              <a:rPr lang="en-IN" dirty="0" smtClean="0"/>
              <a:t>Set</a:t>
            </a:r>
          </a:p>
          <a:p>
            <a:endParaRPr lang="en-IN" dirty="0"/>
          </a:p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Each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software engineering action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can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be represented by a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number of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different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task sets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—each a collection of software engineering work tasks,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related work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products, quality assurance points, and project milestones.</a:t>
            </a:r>
          </a:p>
        </p:txBody>
      </p:sp>
    </p:spTree>
    <p:extLst>
      <p:ext uri="{BB962C8B-B14F-4D97-AF65-F5344CB8AC3E}">
        <p14:creationId xmlns:p14="http://schemas.microsoft.com/office/powerpoint/2010/main" val="3934178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Task Set</a:t>
            </a:r>
          </a:p>
          <a:p>
            <a:endParaRPr lang="en-IN" dirty="0"/>
          </a:p>
          <a:p>
            <a:pPr algn="just"/>
            <a:r>
              <a:rPr lang="en-IN" sz="3000" dirty="0">
                <a:latin typeface="Aparajita" panose="020B0604020202020204" pitchFamily="34" charset="0"/>
                <a:cs typeface="Aparajita" panose="020B0604020202020204" pitchFamily="34" charset="0"/>
              </a:rPr>
              <a:t>A task set defines the actual work to be </a:t>
            </a:r>
            <a:r>
              <a:rPr lang="en-IN" sz="3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done to </a:t>
            </a:r>
            <a:r>
              <a:rPr lang="en-IN" sz="3000" dirty="0">
                <a:latin typeface="Aparajita" panose="020B0604020202020204" pitchFamily="34" charset="0"/>
                <a:cs typeface="Aparajita" panose="020B0604020202020204" pitchFamily="34" charset="0"/>
              </a:rPr>
              <a:t>accomplish the objectives of a </a:t>
            </a:r>
            <a:r>
              <a:rPr lang="en-IN" sz="3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software engineering </a:t>
            </a:r>
            <a:r>
              <a:rPr lang="en-IN" sz="3000" dirty="0">
                <a:latin typeface="Aparajita" panose="020B0604020202020204" pitchFamily="34" charset="0"/>
                <a:cs typeface="Aparajita" panose="020B0604020202020204" pitchFamily="34" charset="0"/>
              </a:rPr>
              <a:t>action. </a:t>
            </a:r>
            <a:endParaRPr lang="en-IN" sz="30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n-IN" sz="3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For </a:t>
            </a:r>
            <a:r>
              <a:rPr lang="en-IN" sz="3000" dirty="0">
                <a:latin typeface="Aparajita" panose="020B0604020202020204" pitchFamily="34" charset="0"/>
                <a:cs typeface="Aparajita" panose="020B0604020202020204" pitchFamily="34" charset="0"/>
              </a:rPr>
              <a:t>example, </a:t>
            </a:r>
            <a:r>
              <a:rPr lang="en-IN" sz="3000" i="1" dirty="0">
                <a:latin typeface="Aparajita" panose="020B0604020202020204" pitchFamily="34" charset="0"/>
                <a:cs typeface="Aparajita" panose="020B0604020202020204" pitchFamily="34" charset="0"/>
              </a:rPr>
              <a:t>elicitation </a:t>
            </a:r>
            <a:r>
              <a:rPr lang="en-IN" sz="3000" dirty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IN" sz="3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more commonly </a:t>
            </a:r>
            <a:r>
              <a:rPr lang="en-IN" sz="3000" dirty="0">
                <a:latin typeface="Aparajita" panose="020B0604020202020204" pitchFamily="34" charset="0"/>
                <a:cs typeface="Aparajita" panose="020B0604020202020204" pitchFamily="34" charset="0"/>
              </a:rPr>
              <a:t>called “requirements gathering”) is </a:t>
            </a:r>
            <a:r>
              <a:rPr lang="en-IN" sz="3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an important </a:t>
            </a:r>
            <a:r>
              <a:rPr lang="en-IN" sz="3000" dirty="0">
                <a:latin typeface="Aparajita" panose="020B0604020202020204" pitchFamily="34" charset="0"/>
                <a:cs typeface="Aparajita" panose="020B0604020202020204" pitchFamily="34" charset="0"/>
              </a:rPr>
              <a:t>software engineering action that occurs </a:t>
            </a:r>
            <a:r>
              <a:rPr lang="en-IN" sz="3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during the </a:t>
            </a:r>
            <a:r>
              <a:rPr lang="en-IN" sz="3000" dirty="0">
                <a:latin typeface="Aparajita" panose="020B0604020202020204" pitchFamily="34" charset="0"/>
                <a:cs typeface="Aparajita" panose="020B0604020202020204" pitchFamily="34" charset="0"/>
              </a:rPr>
              <a:t>communication activity. </a:t>
            </a:r>
            <a:endParaRPr lang="en-IN" sz="30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n-IN" sz="3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</a:t>
            </a:r>
            <a:r>
              <a:rPr lang="en-IN" sz="3000" dirty="0">
                <a:latin typeface="Aparajita" panose="020B0604020202020204" pitchFamily="34" charset="0"/>
                <a:cs typeface="Aparajita" panose="020B0604020202020204" pitchFamily="34" charset="0"/>
              </a:rPr>
              <a:t>goal of </a:t>
            </a:r>
            <a:r>
              <a:rPr lang="en-IN" sz="3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requirements gathering </a:t>
            </a:r>
            <a:r>
              <a:rPr lang="en-IN" sz="3000" dirty="0">
                <a:latin typeface="Aparajita" panose="020B0604020202020204" pitchFamily="34" charset="0"/>
                <a:cs typeface="Aparajita" panose="020B0604020202020204" pitchFamily="34" charset="0"/>
              </a:rPr>
              <a:t>is to understand what various stakeholders </a:t>
            </a:r>
            <a:r>
              <a:rPr lang="en-IN" sz="3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want from </a:t>
            </a:r>
            <a:r>
              <a:rPr lang="en-IN" sz="3000" dirty="0">
                <a:latin typeface="Aparajita" panose="020B0604020202020204" pitchFamily="34" charset="0"/>
                <a:cs typeface="Aparajita" panose="020B0604020202020204" pitchFamily="34" charset="0"/>
              </a:rPr>
              <a:t>the software that is to be built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293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 Patterns</a:t>
            </a:r>
            <a:endParaRPr lang="en-IN" dirty="0" smtClean="0"/>
          </a:p>
          <a:p>
            <a:endParaRPr lang="en-IN" dirty="0"/>
          </a:p>
          <a:p>
            <a:pPr algn="just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 </a:t>
            </a:r>
            <a:r>
              <a:rPr lang="en-IN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process pattern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describes a process-related problem that is encountered during software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engineering work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, identifies the environment in which the problem has been encountered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and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suggests one or more proven solutions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244191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Software?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Textbook </a:t>
            </a:r>
            <a:r>
              <a:rPr lang="en-IN" sz="2400" dirty="0"/>
              <a:t>description of software might take the following form: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Software </a:t>
            </a:r>
            <a:r>
              <a:rPr lang="en-IN" sz="2400" dirty="0"/>
              <a:t>is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sz="2000" dirty="0"/>
              <a:t>(1) </a:t>
            </a:r>
            <a:r>
              <a:rPr lang="en-IN" sz="2000" dirty="0">
                <a:solidFill>
                  <a:srgbClr val="FF0000"/>
                </a:solidFill>
              </a:rPr>
              <a:t>instructions</a:t>
            </a:r>
            <a:r>
              <a:rPr lang="en-IN" sz="2000" dirty="0"/>
              <a:t> (computer programs) that when executed provide </a:t>
            </a:r>
            <a:r>
              <a:rPr lang="en-IN" sz="2000" dirty="0" smtClean="0"/>
              <a:t>desired features</a:t>
            </a:r>
            <a:r>
              <a:rPr lang="en-IN" sz="2000" dirty="0"/>
              <a:t>, function, and performance;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(</a:t>
            </a:r>
            <a:r>
              <a:rPr lang="en-IN" sz="2000" dirty="0"/>
              <a:t>2) </a:t>
            </a:r>
            <a:r>
              <a:rPr lang="en-IN" sz="2000" dirty="0">
                <a:solidFill>
                  <a:srgbClr val="FF0000"/>
                </a:solidFill>
              </a:rPr>
              <a:t>data structures </a:t>
            </a:r>
            <a:r>
              <a:rPr lang="en-IN" sz="2000" dirty="0"/>
              <a:t>that enable the programs to </a:t>
            </a:r>
            <a:r>
              <a:rPr lang="en-IN" sz="2000" dirty="0" smtClean="0"/>
              <a:t>adequately manipulate </a:t>
            </a:r>
            <a:r>
              <a:rPr lang="en-IN" sz="2000" dirty="0"/>
              <a:t>information, and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(</a:t>
            </a:r>
            <a:r>
              <a:rPr lang="en-IN" sz="2000" dirty="0"/>
              <a:t>3) </a:t>
            </a:r>
            <a:r>
              <a:rPr lang="en-IN" sz="2000" dirty="0">
                <a:solidFill>
                  <a:srgbClr val="FF0000"/>
                </a:solidFill>
              </a:rPr>
              <a:t>descriptive information in both hard copy </a:t>
            </a:r>
            <a:r>
              <a:rPr lang="en-IN" sz="2000" dirty="0" smtClean="0">
                <a:solidFill>
                  <a:srgbClr val="FF0000"/>
                </a:solidFill>
              </a:rPr>
              <a:t>and virtual </a:t>
            </a:r>
            <a:r>
              <a:rPr lang="en-IN" sz="2000" dirty="0">
                <a:solidFill>
                  <a:srgbClr val="FF0000"/>
                </a:solidFill>
              </a:rPr>
              <a:t>forms </a:t>
            </a:r>
            <a:r>
              <a:rPr lang="en-IN" sz="2000" dirty="0"/>
              <a:t>that describes the operation and use of the programs.</a:t>
            </a:r>
          </a:p>
        </p:txBody>
      </p:sp>
    </p:spTree>
    <p:extLst>
      <p:ext uri="{BB962C8B-B14F-4D97-AF65-F5344CB8AC3E}">
        <p14:creationId xmlns:p14="http://schemas.microsoft.com/office/powerpoint/2010/main" val="1618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</a:t>
            </a:r>
            <a:r>
              <a:rPr lang="en-IN" dirty="0" smtClean="0"/>
              <a:t>Framework- 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For a small software project requested by one person (at a remote location)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with simple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, straightforward requirements, the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communication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activity might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encompass little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more than </a:t>
            </a:r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a phone call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with the appropriate stakeholder.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Therefore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, the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only necessary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action is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phone conversation,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and the work tasks (the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task set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) that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this action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encompasses are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: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1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. Make contact with stakeholder via telephone.</a:t>
            </a:r>
          </a:p>
          <a:p>
            <a:pPr marL="0" indent="0" algn="just">
              <a:buNone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	2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. Discuss requirements and take notes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	3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. Organize notes into a brief written statement of requirements.</a:t>
            </a:r>
          </a:p>
          <a:p>
            <a:pPr marL="0" indent="0" algn="just">
              <a:buNone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	4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. E-mail to stakeholder for review and approval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	</a:t>
            </a: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just">
              <a:buNone/>
            </a:pP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89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Flow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/>
              <a:t>process </a:t>
            </a:r>
            <a:r>
              <a:rPr lang="en-IN" i="1" dirty="0" smtClean="0"/>
              <a:t>flow</a:t>
            </a:r>
            <a:r>
              <a:rPr lang="en-IN" dirty="0" smtClean="0"/>
              <a:t>—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describes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how the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framework activities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and the actions and tasks that occur within each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framework activity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are organized with respect to sequence and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time. </a:t>
            </a:r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Different types of process flow are:</a:t>
            </a:r>
          </a:p>
          <a:p>
            <a:pPr lvl="1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Linear</a:t>
            </a:r>
          </a:p>
          <a:p>
            <a:pPr lvl="1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Iterative</a:t>
            </a:r>
          </a:p>
          <a:p>
            <a:pPr lvl="1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evolutionary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lvl="1"/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Parallel</a:t>
            </a:r>
          </a:p>
          <a:p>
            <a:pPr lvl="1"/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28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Process flow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19"/>
          </a:xfrm>
        </p:spPr>
        <p:txBody>
          <a:bodyPr>
            <a:noAutofit/>
          </a:bodyPr>
          <a:lstStyle/>
          <a:p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Executes each of the five framework activities in sequence, beginning with communication and culminating with deployment</a:t>
            </a:r>
          </a:p>
          <a:p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869105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699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Iterative Process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Repeats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one or more of the activities before proceeding to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next</a:t>
            </a:r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29" y="2996952"/>
            <a:ext cx="860155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585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Evolutionary Process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Executes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the activities in a “circular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” manner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. Each circuit through the five activities leads to a more complete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version of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the software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19"/>
            <a:ext cx="8032857" cy="328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507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Parallel Process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Executes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one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or more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activities in parallel with other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activities</a:t>
            </a:r>
            <a:endParaRPr lang="en-IN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1" y="2281237"/>
            <a:ext cx="7177493" cy="361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34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CMMI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CMMI (Capability Maturity Model Integration) is a proven industry framework to improve product quality and development efficiency for both hardware and software</a:t>
            </a:r>
          </a:p>
          <a:p>
            <a:pPr lvl="1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Sponsored by US Department of Defence in cooperation with Carnegie Mellon University and the Software Engineering Institute (SEI)</a:t>
            </a:r>
          </a:p>
          <a:p>
            <a:pPr lvl="1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Many companies have been involved in CMMI definition such as Motorola and Ericsson</a:t>
            </a:r>
          </a:p>
          <a:p>
            <a:pPr lvl="1"/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CMMI has been established as a model to improve business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068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CMMI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Vastly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improved version of the CMM </a:t>
            </a:r>
          </a:p>
          <a:p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Emphasis on business needs, integration and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institutionalization</a:t>
            </a:r>
          </a:p>
          <a:p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CMMI, staged, uses 5 levels to describe the maturity of the organization, same as predecessor CMM</a:t>
            </a:r>
          </a:p>
          <a:p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5015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CMMI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651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The CMMI represents a process meta-model in two different ways: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400050" lvl="1" indent="0">
              <a:buNone/>
            </a:pPr>
            <a:r>
              <a:rPr lang="en-IN" sz="32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IN" sz="3200" dirty="0">
                <a:latin typeface="Aparajita" panose="020B0604020202020204" pitchFamily="34" charset="0"/>
                <a:cs typeface="Aparajita" panose="020B0604020202020204" pitchFamily="34" charset="0"/>
              </a:rPr>
              <a:t>1) as </a:t>
            </a:r>
            <a:r>
              <a:rPr lang="en-IN" sz="32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 “</a:t>
            </a:r>
            <a:r>
              <a:rPr lang="en-IN" sz="3200" dirty="0">
                <a:latin typeface="Aparajita" panose="020B0604020202020204" pitchFamily="34" charset="0"/>
                <a:cs typeface="Aparajita" panose="020B0604020202020204" pitchFamily="34" charset="0"/>
              </a:rPr>
              <a:t>continuous” model </a:t>
            </a:r>
            <a:r>
              <a:rPr lang="en-IN" sz="32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and</a:t>
            </a:r>
          </a:p>
          <a:p>
            <a:pPr marL="400050" lvl="1" indent="0">
              <a:buNone/>
            </a:pPr>
            <a:r>
              <a:rPr lang="en-IN" sz="32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sz="3200" dirty="0">
                <a:latin typeface="Aparajita" panose="020B0604020202020204" pitchFamily="34" charset="0"/>
                <a:cs typeface="Aparajita" panose="020B0604020202020204" pitchFamily="34" charset="0"/>
              </a:rPr>
              <a:t>(2) as a “staged” model. </a:t>
            </a:r>
            <a:endParaRPr lang="en-IN" sz="32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continuous CMMI </a:t>
            </a:r>
            <a:r>
              <a:rPr lang="en-IN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metamodel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describes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 process in two dimensions as illustrated in Figure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40768"/>
            <a:ext cx="446449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400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CMMI Maturity Levels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00200"/>
            <a:ext cx="7589645" cy="4640431"/>
          </a:xfrm>
        </p:spPr>
      </p:pic>
    </p:spTree>
    <p:extLst>
      <p:ext uri="{BB962C8B-B14F-4D97-AF65-F5344CB8AC3E}">
        <p14:creationId xmlns:p14="http://schemas.microsoft.com/office/powerpoint/2010/main" val="14816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What differentiate software from hardware?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Software is developed or engineered; it is not manufactured in the classical sense</a:t>
            </a:r>
            <a:r>
              <a:rPr lang="en-IN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Software doesn’t “wear out</a:t>
            </a:r>
            <a:r>
              <a:rPr lang="en-IN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.”</a:t>
            </a:r>
          </a:p>
          <a:p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Although the industry is moving toward </a:t>
            </a:r>
            <a:r>
              <a:rPr lang="en-IN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component-based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construction, </a:t>
            </a:r>
            <a:r>
              <a:rPr lang="en-IN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most software </a:t>
            </a:r>
            <a:r>
              <a:rPr lang="en-IN" i="1" dirty="0">
                <a:latin typeface="Aparajita" panose="020B0604020202020204" pitchFamily="34" charset="0"/>
                <a:cs typeface="Aparajita" panose="020B0604020202020204" pitchFamily="34" charset="0"/>
              </a:rPr>
              <a:t>continues to be custom built.</a:t>
            </a: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Principal Model Components of CMMI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set of </a:t>
            </a:r>
            <a:r>
              <a:rPr lang="en-IN" dirty="0" smtClean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process areas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that are related to </a:t>
            </a:r>
            <a:r>
              <a:rPr lang="en-IN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software </a:t>
            </a:r>
            <a:r>
              <a:rPr lang="en-IN" dirty="0" smtClean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process activities</a:t>
            </a:r>
            <a:r>
              <a:rPr lang="en-IN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. </a:t>
            </a:r>
            <a:endParaRPr lang="en-IN" dirty="0" smtClean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A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number of </a:t>
            </a:r>
            <a:r>
              <a:rPr lang="en-IN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goals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, which are abstract descriptions of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   desirable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state that should be </a:t>
            </a:r>
            <a:r>
              <a:rPr lang="en-IN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attained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 by an organization.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set of </a:t>
            </a:r>
            <a:r>
              <a:rPr lang="en-IN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good practices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, which are descriptions of ways of </a:t>
            </a:r>
            <a:r>
              <a:rPr lang="en-IN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achieving a goal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47414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Principal Model Components of CMMI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/>
              <a:t>Process Areas:</a:t>
            </a:r>
          </a:p>
          <a:p>
            <a:pPr marL="0" indent="0" algn="just">
              <a:buNone/>
            </a:pP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CMMI identifies </a:t>
            </a:r>
            <a:r>
              <a:rPr lang="en-IN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22 process areas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that are relevant to software process capability and</a:t>
            </a:r>
          </a:p>
          <a:p>
            <a:pPr marL="0" indent="0" algn="just">
              <a:buNone/>
            </a:pP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improvement.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These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are </a:t>
            </a:r>
            <a:r>
              <a:rPr lang="en-IN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organized into four groups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in the continuous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CMMI model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.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These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groups and related process areas are listed in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Figure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1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Principal Model Components of </a:t>
            </a:r>
            <a:r>
              <a:rPr lang="en-IN" dirty="0" smtClean="0"/>
              <a:t>CMMI- </a:t>
            </a:r>
            <a:r>
              <a:rPr lang="en-IN" dirty="0" smtClean="0">
                <a:solidFill>
                  <a:srgbClr val="FF0000"/>
                </a:solidFill>
              </a:rPr>
              <a:t>Process Areas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2493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6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Principal Model Components of </a:t>
            </a:r>
            <a:r>
              <a:rPr lang="en-IN" dirty="0" smtClean="0"/>
              <a:t>CMMI- </a:t>
            </a:r>
            <a:r>
              <a:rPr lang="en-IN" dirty="0" smtClean="0">
                <a:solidFill>
                  <a:srgbClr val="FF0000"/>
                </a:solidFill>
              </a:rPr>
              <a:t>Process Areas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0" y="1556792"/>
            <a:ext cx="813434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7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Principal Model Components of CMMI- Number of Goals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number of goals, which are abstract descriptions of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   desirable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state that should be attained by an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24987176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4" y="1556792"/>
            <a:ext cx="833469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9099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644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0045"/>
            <a:ext cx="8280919" cy="490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46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Application Domain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System software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—a collection of programs written to service other programs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 Some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system software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e.g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., compilers, editors, and file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management </a:t>
            </a:r>
            <a:r>
              <a:rPr lang="fr-FR" dirty="0" smtClean="0">
                <a:latin typeface="Aparajita" panose="020B0604020202020204" pitchFamily="34" charset="0"/>
                <a:cs typeface="Aparajita" panose="020B0604020202020204" pitchFamily="34" charset="0"/>
              </a:rPr>
              <a:t>Utilities</a:t>
            </a:r>
          </a:p>
          <a:p>
            <a:r>
              <a:rPr lang="fr-FR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fr-FR" dirty="0">
                <a:latin typeface="Aparajita" panose="020B0604020202020204" pitchFamily="34" charset="0"/>
                <a:cs typeface="Aparajita" panose="020B0604020202020204" pitchFamily="34" charset="0"/>
              </a:rPr>
              <a:t>processes complex, but </a:t>
            </a:r>
            <a:r>
              <a:rPr lang="fr-FR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determinate</a:t>
            </a:r>
            <a:r>
              <a:rPr lang="fr-FR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information </a:t>
            </a:r>
            <a:r>
              <a:rPr lang="fr-FR" dirty="0">
                <a:latin typeface="Aparajita" panose="020B0604020202020204" pitchFamily="34" charset="0"/>
                <a:cs typeface="Aparajita" panose="020B0604020202020204" pitchFamily="34" charset="0"/>
              </a:rPr>
              <a:t>structures.</a:t>
            </a: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Application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Aparajita" panose="020B0604020202020204" pitchFamily="34" charset="0"/>
                <a:cs typeface="Aparajita" panose="020B0604020202020204" pitchFamily="34" charset="0"/>
              </a:rPr>
              <a:t>Engineering/scientific software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—has been characterized by “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number crunching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” algorithms. </a:t>
            </a:r>
            <a:endParaRPr lang="en-IN" sz="28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endParaRPr lang="en-IN" sz="28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Applications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range from astronomy to volcanology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 from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automotive stress analysis to space shuttle orbital dynamics, </a:t>
            </a:r>
            <a:r>
              <a:rPr lang="en-IN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and from </a:t>
            </a:r>
            <a:r>
              <a:rPr lang="en-IN" sz="2800" dirty="0">
                <a:latin typeface="Aparajita" panose="020B0604020202020204" pitchFamily="34" charset="0"/>
                <a:cs typeface="Aparajita" panose="020B0604020202020204" pitchFamily="34" charset="0"/>
              </a:rPr>
              <a:t>molecular biology to automated manufacturing.</a:t>
            </a:r>
          </a:p>
        </p:txBody>
      </p:sp>
    </p:spTree>
    <p:extLst>
      <p:ext uri="{BB962C8B-B14F-4D97-AF65-F5344CB8AC3E}">
        <p14:creationId xmlns:p14="http://schemas.microsoft.com/office/powerpoint/2010/main" val="3836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Application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Aparajita" panose="020B0604020202020204" pitchFamily="34" charset="0"/>
                <a:cs typeface="Aparajita" panose="020B0604020202020204" pitchFamily="34" charset="0"/>
              </a:rPr>
              <a:t>Application software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—stand-alone programs that solve a specific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business need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. </a:t>
            </a: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endParaRPr lang="en-IN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Applications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in this area process business or technical data in a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way that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facilitates business operations or management/technical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9491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2838</Words>
  <Application>Microsoft Office PowerPoint</Application>
  <PresentationFormat>On-screen Show (4:3)</PresentationFormat>
  <Paragraphs>275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OOSE Chapter 1  </vt:lpstr>
      <vt:lpstr>Chapter 1 - Introduction</vt:lpstr>
      <vt:lpstr>Software Engineering </vt:lpstr>
      <vt:lpstr>Software Engineering</vt:lpstr>
      <vt:lpstr>What is Software? </vt:lpstr>
      <vt:lpstr>What differentiate software from hardware?</vt:lpstr>
      <vt:lpstr>Software Application Domain</vt:lpstr>
      <vt:lpstr>Software Application Domain</vt:lpstr>
      <vt:lpstr>Software Application Domain</vt:lpstr>
      <vt:lpstr>Software Application Domain</vt:lpstr>
      <vt:lpstr>Software Application Domain</vt:lpstr>
      <vt:lpstr>Software Application Domain</vt:lpstr>
      <vt:lpstr>Software Application Domain</vt:lpstr>
      <vt:lpstr>Challenges for Software development</vt:lpstr>
      <vt:lpstr>Challenges for Software development</vt:lpstr>
      <vt:lpstr>Challenges for Software development</vt:lpstr>
      <vt:lpstr>Challenges for Software development</vt:lpstr>
      <vt:lpstr>Software Engineering </vt:lpstr>
      <vt:lpstr>Software Engineering </vt:lpstr>
      <vt:lpstr>Software Engineering </vt:lpstr>
      <vt:lpstr>Frequently asked Questions </vt:lpstr>
      <vt:lpstr>Frequently asked Questions </vt:lpstr>
      <vt:lpstr>Frequently asked Questions </vt:lpstr>
      <vt:lpstr>Frequently asked Questions </vt:lpstr>
      <vt:lpstr>Frequently asked Questions </vt:lpstr>
      <vt:lpstr>Frequently asked Questions </vt:lpstr>
      <vt:lpstr>Frequently asked Questions </vt:lpstr>
      <vt:lpstr>Frequently asked Questions </vt:lpstr>
      <vt:lpstr>Frequently asked Questions </vt:lpstr>
      <vt:lpstr>Frequently asked Questions </vt:lpstr>
      <vt:lpstr>Layered Technology</vt:lpstr>
      <vt:lpstr>Layered Technology</vt:lpstr>
      <vt:lpstr>Layered Technology</vt:lpstr>
      <vt:lpstr>Layered Technology</vt:lpstr>
      <vt:lpstr>Layered Technology</vt:lpstr>
      <vt:lpstr>Layered Technology</vt:lpstr>
      <vt:lpstr>Application of Software Engineering </vt:lpstr>
      <vt:lpstr>Application of Software Engineering </vt:lpstr>
      <vt:lpstr>Process Framework</vt:lpstr>
      <vt:lpstr>Process Framework</vt:lpstr>
      <vt:lpstr>Process Framework</vt:lpstr>
      <vt:lpstr>Process Framework</vt:lpstr>
      <vt:lpstr>Process Framework</vt:lpstr>
      <vt:lpstr>Process Framework</vt:lpstr>
      <vt:lpstr>Process Framework </vt:lpstr>
      <vt:lpstr>Process Framework</vt:lpstr>
      <vt:lpstr>Process Framework</vt:lpstr>
      <vt:lpstr>Process Framework</vt:lpstr>
      <vt:lpstr>Process Framework</vt:lpstr>
      <vt:lpstr>Process Framework- Example </vt:lpstr>
      <vt:lpstr>Process Flow </vt:lpstr>
      <vt:lpstr>Linear Process flow </vt:lpstr>
      <vt:lpstr>Iterative Process Flow</vt:lpstr>
      <vt:lpstr>Evolutionary Process Flow</vt:lpstr>
      <vt:lpstr>Parallel Process Flow</vt:lpstr>
      <vt:lpstr>CMMI</vt:lpstr>
      <vt:lpstr>CMMI</vt:lpstr>
      <vt:lpstr>CMMI</vt:lpstr>
      <vt:lpstr>CMMI Maturity Levels</vt:lpstr>
      <vt:lpstr>Principal Model Components of CMMI</vt:lpstr>
      <vt:lpstr>Principal Model Components of CMMI</vt:lpstr>
      <vt:lpstr>Principal Model Components of CMMI- Process Areas</vt:lpstr>
      <vt:lpstr>Principal Model Components of CMMI- Process Areas</vt:lpstr>
      <vt:lpstr>Principal Model Components of CMMI- Number of Goals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OOSE Chapter 1</dc:title>
  <dc:creator>Admin</dc:creator>
  <cp:lastModifiedBy>Admin</cp:lastModifiedBy>
  <cp:revision>97</cp:revision>
  <dcterms:created xsi:type="dcterms:W3CDTF">2016-06-23T08:44:55Z</dcterms:created>
  <dcterms:modified xsi:type="dcterms:W3CDTF">2019-07-18T07:16:31Z</dcterms:modified>
</cp:coreProperties>
</file>