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D7E45E-B492-4CA2-AF10-498F61242D4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9AB3F11-01DF-4B6D-B6FC-93D85A236508}" type="datetimeFigureOut">
              <a:rPr lang="en-IN" smtClean="0"/>
              <a:t>23-01-2023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905001"/>
            <a:ext cx="7906072" cy="1379984"/>
          </a:xfrm>
        </p:spPr>
        <p:txBody>
          <a:bodyPr/>
          <a:lstStyle/>
          <a:p>
            <a:r>
              <a:rPr lang="en-IN" sz="6200" b="1" u="sng" dirty="0" smtClean="0"/>
              <a:t>Software Engineering</a:t>
            </a:r>
            <a:endParaRPr lang="en-IN" sz="6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037824" cy="1066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Layered </a:t>
            </a:r>
            <a:r>
              <a:rPr lang="en-IN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Process Framework</a:t>
            </a:r>
            <a:endParaRPr lang="en-IN" sz="3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5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oftware process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6768752" cy="570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0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>
            <a:normAutofit/>
          </a:bodyPr>
          <a:lstStyle/>
          <a:p>
            <a:pPr algn="just"/>
            <a:r>
              <a:rPr lang="en-IN" sz="2600" b="1" dirty="0" smtClean="0">
                <a:solidFill>
                  <a:schemeClr val="tx2"/>
                </a:solidFill>
              </a:rPr>
              <a:t>Process Framework Activities =</a:t>
            </a:r>
          </a:p>
          <a:p>
            <a:pPr lvl="1" algn="just"/>
            <a:r>
              <a:rPr lang="en-US" sz="2400" b="1" dirty="0" smtClean="0"/>
              <a:t>Defines </a:t>
            </a:r>
            <a:r>
              <a:rPr lang="en-US" sz="2400" b="1" dirty="0"/>
              <a:t>five framework activities—communication, planning, </a:t>
            </a:r>
            <a:r>
              <a:rPr lang="en-US" sz="2400" b="1" dirty="0" smtClean="0"/>
              <a:t>modeling</a:t>
            </a:r>
            <a:r>
              <a:rPr lang="en-US" sz="2400" b="1" dirty="0"/>
              <a:t>, construction, and </a:t>
            </a:r>
            <a:r>
              <a:rPr lang="en-US" sz="2400" b="1" dirty="0" smtClean="0"/>
              <a:t>deployment.</a:t>
            </a:r>
          </a:p>
          <a:p>
            <a:pPr marL="411480" lvl="1" indent="0" algn="just">
              <a:buNone/>
            </a:pPr>
            <a:endParaRPr lang="en-US" sz="2400" dirty="0" smtClean="0"/>
          </a:p>
          <a:p>
            <a:pPr lvl="1" algn="just"/>
            <a:r>
              <a:rPr lang="en-US" sz="2400" b="1" dirty="0" smtClean="0"/>
              <a:t>Communication</a:t>
            </a:r>
            <a:r>
              <a:rPr lang="en-US" sz="2400" b="1" dirty="0"/>
              <a:t>:</a:t>
            </a:r>
            <a:r>
              <a:rPr lang="en-US" sz="2400" dirty="0"/>
              <a:t> By communication, </a:t>
            </a:r>
            <a:r>
              <a:rPr lang="en-US" sz="2400" u="sng" dirty="0"/>
              <a:t>customer requirement gathering</a:t>
            </a:r>
            <a:r>
              <a:rPr lang="en-US" sz="2400" dirty="0"/>
              <a:t> is done. Communication with consumers and stakeholders </a:t>
            </a:r>
            <a:r>
              <a:rPr lang="en-US" sz="2400" u="sng" dirty="0"/>
              <a:t>to determine the system’s objectives</a:t>
            </a:r>
            <a:r>
              <a:rPr lang="en-US" sz="2400" dirty="0"/>
              <a:t> and the software’s </a:t>
            </a:r>
            <a:r>
              <a:rPr lang="en-US" sz="2400" dirty="0" smtClean="0"/>
              <a:t>requirements.</a:t>
            </a:r>
          </a:p>
          <a:p>
            <a:pPr marL="411480" lvl="1" indent="0" algn="just">
              <a:buNone/>
            </a:pPr>
            <a:endParaRPr lang="en-US" sz="2400" dirty="0" smtClean="0"/>
          </a:p>
          <a:p>
            <a:pPr lvl="1" algn="just"/>
            <a:r>
              <a:rPr lang="en-US" sz="2400" b="1" dirty="0" smtClean="0"/>
              <a:t>Planning</a:t>
            </a:r>
            <a:r>
              <a:rPr lang="en-US" sz="2400" b="1" dirty="0"/>
              <a:t>:</a:t>
            </a:r>
            <a:r>
              <a:rPr lang="en-US" sz="2400" dirty="0"/>
              <a:t> Establish engineering work plan, describes technical risk, lists resources requirements, work produced and defines work </a:t>
            </a:r>
            <a:r>
              <a:rPr lang="en-US" sz="2400" dirty="0" smtClean="0"/>
              <a:t>schedule.</a:t>
            </a:r>
          </a:p>
          <a:p>
            <a:pPr marL="411480" lvl="1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684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7992888" cy="6408712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US" sz="2400" b="1" dirty="0" smtClean="0"/>
              <a:t>Modeling</a:t>
            </a:r>
            <a:r>
              <a:rPr lang="en-US" sz="2400" b="1" dirty="0"/>
              <a:t>:</a:t>
            </a:r>
            <a:r>
              <a:rPr lang="en-US" sz="2400" dirty="0"/>
              <a:t> Architectural</a:t>
            </a:r>
            <a:r>
              <a:rPr lang="en-US" sz="2400" u="sng" dirty="0"/>
              <a:t> models and design to better understand the problem</a:t>
            </a:r>
            <a:r>
              <a:rPr lang="en-US" sz="2400" dirty="0"/>
              <a:t> and for work towards the best solution. The software model is prepared by:</a:t>
            </a:r>
            <a:br>
              <a:rPr lang="en-US" sz="2400" dirty="0"/>
            </a:br>
            <a:r>
              <a:rPr lang="en-US" sz="2400" dirty="0"/>
              <a:t>- Analysis of requirements </a:t>
            </a:r>
          </a:p>
          <a:p>
            <a:pPr marL="619125" lvl="1" indent="0">
              <a:buNone/>
            </a:pPr>
            <a:r>
              <a:rPr lang="en-US" sz="2400" dirty="0" smtClean="0"/>
              <a:t>- Design</a:t>
            </a:r>
            <a:endParaRPr lang="en-US" sz="2400" dirty="0"/>
          </a:p>
          <a:p>
            <a:pPr lvl="1" algn="just"/>
            <a:endParaRPr lang="en-US" sz="2400" dirty="0" smtClean="0"/>
          </a:p>
          <a:p>
            <a:pPr lvl="1" algn="just"/>
            <a:r>
              <a:rPr lang="en-US" sz="2400" b="1" dirty="0"/>
              <a:t>Construction:</a:t>
            </a:r>
            <a:r>
              <a:rPr lang="en-US" sz="2400" dirty="0"/>
              <a:t> Creating code, testing the system, fixing bugs, and confirming that all criteria are met. The software design is mapped into a code by</a:t>
            </a:r>
            <a:r>
              <a:rPr lang="en-US" sz="2400" dirty="0" smtClean="0"/>
              <a:t>:</a:t>
            </a:r>
          </a:p>
          <a:p>
            <a:pPr marL="41148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Code </a:t>
            </a:r>
            <a:r>
              <a:rPr lang="en-US" sz="2400" dirty="0"/>
              <a:t>generation</a:t>
            </a:r>
            <a:br>
              <a:rPr lang="en-US" sz="2400" dirty="0"/>
            </a:br>
            <a:r>
              <a:rPr lang="en-US" sz="2400" dirty="0" smtClean="0"/>
              <a:t>    - Testing</a:t>
            </a:r>
            <a:r>
              <a:rPr lang="en-US" sz="2400" dirty="0"/>
              <a:t> </a:t>
            </a:r>
            <a:endParaRPr lang="en-US" sz="2400" dirty="0" smtClean="0"/>
          </a:p>
          <a:p>
            <a:pPr marL="411480" lvl="1" indent="0">
              <a:buNone/>
            </a:pPr>
            <a:endParaRPr lang="en-US" sz="2400" dirty="0"/>
          </a:p>
          <a:p>
            <a:pPr lvl="1" algn="just"/>
            <a:r>
              <a:rPr lang="en-US" sz="2400" b="1" dirty="0"/>
              <a:t>Deployment:</a:t>
            </a:r>
            <a:r>
              <a:rPr lang="en-US" sz="2400" dirty="0"/>
              <a:t> In this activity</a:t>
            </a:r>
            <a:r>
              <a:rPr lang="en-US" sz="2400" u="sng" dirty="0"/>
              <a:t>, a complete or non-complete product or software is represented to the customers to evaluate and give feedback</a:t>
            </a:r>
            <a:r>
              <a:rPr lang="en-US" sz="2400" dirty="0"/>
              <a:t>. On the basis of their feedback, we modify the product for the supply of better products.</a:t>
            </a:r>
          </a:p>
          <a:p>
            <a:pPr lvl="1" algn="just"/>
            <a:endParaRPr lang="en-US" sz="2400" dirty="0" smtClean="0"/>
          </a:p>
          <a:p>
            <a:pPr marL="411480" lvl="1" indent="0" algn="just">
              <a:buNone/>
            </a:pPr>
            <a:endParaRPr lang="en-US" sz="2400" b="1" dirty="0"/>
          </a:p>
          <a:p>
            <a:pPr marL="411480" lvl="1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400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620000" cy="6068144"/>
          </a:xfrm>
        </p:spPr>
        <p:txBody>
          <a:bodyPr>
            <a:normAutofit/>
          </a:bodyPr>
          <a:lstStyle/>
          <a:p>
            <a:pPr algn="just"/>
            <a:r>
              <a:rPr lang="en-IN" sz="2600" b="1" dirty="0" smtClean="0">
                <a:solidFill>
                  <a:schemeClr val="tx2"/>
                </a:solidFill>
              </a:rPr>
              <a:t>Process Flow =</a:t>
            </a:r>
          </a:p>
          <a:p>
            <a:pPr lvl="1" algn="just"/>
            <a:r>
              <a:rPr lang="en-US" sz="2400" dirty="0"/>
              <a:t>D</a:t>
            </a:r>
            <a:r>
              <a:rPr lang="en-US" sz="2400" dirty="0" smtClean="0"/>
              <a:t>escribes </a:t>
            </a:r>
            <a:r>
              <a:rPr lang="en-US" sz="2400" dirty="0"/>
              <a:t>how the </a:t>
            </a:r>
            <a:r>
              <a:rPr lang="en-US" sz="2400" dirty="0" smtClean="0"/>
              <a:t>framework </a:t>
            </a:r>
            <a:r>
              <a:rPr lang="en-US" sz="2400" dirty="0"/>
              <a:t>activities </a:t>
            </a:r>
            <a:r>
              <a:rPr lang="en-US" sz="2400" dirty="0" smtClean="0"/>
              <a:t>means the </a:t>
            </a:r>
            <a:r>
              <a:rPr lang="en-US" sz="2400" dirty="0"/>
              <a:t>actions and tasks that occur within each framework </a:t>
            </a:r>
            <a:r>
              <a:rPr lang="en-US" sz="2400" dirty="0" smtClean="0"/>
              <a:t>activity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b="1" dirty="0" smtClean="0"/>
              <a:t>Linear Process Flow = </a:t>
            </a:r>
          </a:p>
          <a:p>
            <a:pPr marL="619125" lvl="1" indent="0" algn="just">
              <a:buNone/>
            </a:pPr>
            <a:r>
              <a:rPr lang="en-US" sz="2400" dirty="0" smtClean="0"/>
              <a:t>Executes </a:t>
            </a:r>
            <a:r>
              <a:rPr lang="en-US" sz="2400" dirty="0"/>
              <a:t>each of the five framework activities in sequence, beginning with communication and culminating with </a:t>
            </a:r>
            <a:r>
              <a:rPr lang="en-US" sz="2400" dirty="0" smtClean="0"/>
              <a:t>deployment</a:t>
            </a:r>
          </a:p>
          <a:p>
            <a:pPr marL="619125" lvl="1" indent="0" algn="just">
              <a:buNone/>
            </a:pPr>
            <a:endParaRPr lang="en-US" sz="2400" dirty="0"/>
          </a:p>
          <a:p>
            <a:pPr lvl="1" algn="just"/>
            <a:r>
              <a:rPr lang="en-US" sz="2400" b="1" dirty="0" smtClean="0"/>
              <a:t>Iterative Process Flow =</a:t>
            </a:r>
          </a:p>
          <a:p>
            <a:pPr marL="619125" lvl="1" indent="0" algn="just">
              <a:buNone/>
            </a:pPr>
            <a:r>
              <a:rPr lang="en-US" sz="2400" dirty="0" smtClean="0"/>
              <a:t>Repeats </a:t>
            </a:r>
            <a:r>
              <a:rPr lang="en-US" sz="2400" dirty="0"/>
              <a:t>one or more of the activities before proceeding to the next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42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>
            <a:normAutofit/>
          </a:bodyPr>
          <a:lstStyle/>
          <a:p>
            <a:pPr lvl="1" algn="just"/>
            <a:r>
              <a:rPr lang="en-US" sz="2400" b="1" dirty="0"/>
              <a:t>Evolutionary Process Flow =</a:t>
            </a:r>
          </a:p>
          <a:p>
            <a:pPr marL="619125" lvl="1" indent="0" algn="just">
              <a:buNone/>
            </a:pPr>
            <a:r>
              <a:rPr lang="en-US" sz="2400" dirty="0"/>
              <a:t>Executes the activities in a “circular” manner</a:t>
            </a:r>
          </a:p>
          <a:p>
            <a:pPr marL="411480" lvl="1" indent="0">
              <a:buNone/>
            </a:pPr>
            <a:endParaRPr lang="en-IN" sz="2400" b="1" dirty="0" smtClean="0"/>
          </a:p>
          <a:p>
            <a:pPr lvl="1"/>
            <a:r>
              <a:rPr lang="en-IN" sz="2400" b="1" dirty="0" smtClean="0"/>
              <a:t>Parallel Process Flow =</a:t>
            </a:r>
          </a:p>
          <a:p>
            <a:pPr marL="619125" lvl="1" indent="0">
              <a:buNone/>
            </a:pPr>
            <a:r>
              <a:rPr lang="en-US" sz="2400" dirty="0" smtClean="0"/>
              <a:t>Executes </a:t>
            </a:r>
            <a:r>
              <a:rPr lang="en-US" sz="2400" dirty="0"/>
              <a:t>one or more activities in parallel with other activities</a:t>
            </a:r>
            <a:endParaRPr lang="en-IN" sz="2400" dirty="0" smtClean="0"/>
          </a:p>
          <a:p>
            <a:pPr marL="411480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159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ftware Engineering: A generic process model, iterative process flow,  linear process, evolutionary process,parallel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5" y="512641"/>
            <a:ext cx="7620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ftware Engineering: A generic process model, iterative process flow,  linear process, evolutionary process,parallel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06" y="1772816"/>
            <a:ext cx="77914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ftware Engineering: A generic process model, iterative process flow,  linear process, evolutionary process,parallel pro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5" y="3645024"/>
            <a:ext cx="76962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8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oftware Engineering: A generic process model, iterative process flow,  linear process, evolutionary process,parallel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68008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49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7620000" cy="1143000"/>
          </a:xfrm>
        </p:spPr>
        <p:txBody>
          <a:bodyPr/>
          <a:lstStyle/>
          <a:p>
            <a:pPr algn="ctr"/>
            <a:r>
              <a:rPr lang="en-IN" b="1" dirty="0" smtClean="0"/>
              <a:t>Layered Technology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835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77152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01317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The main objective of Layered Technology is to help software developers to obtain high-quality software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166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7620000" cy="655272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600" b="1" dirty="0" smtClean="0"/>
              <a:t>Quality Focus =</a:t>
            </a:r>
          </a:p>
          <a:p>
            <a:pPr lvl="1" algn="just"/>
            <a:r>
              <a:rPr lang="en-IN" sz="2400" dirty="0" smtClean="0"/>
              <a:t>Define continuous process improvement principles of software</a:t>
            </a:r>
          </a:p>
          <a:p>
            <a:pPr lvl="1" algn="just"/>
            <a:r>
              <a:rPr lang="en-US" sz="2400" dirty="0"/>
              <a:t>Efficiency, usability, maintenance and reusability are some of the requirements that need to be met by new software.</a:t>
            </a:r>
            <a:endParaRPr lang="en-IN" sz="2400" dirty="0" smtClean="0"/>
          </a:p>
          <a:p>
            <a:pPr lvl="1" algn="just"/>
            <a:endParaRPr lang="en-IN" dirty="0" smtClean="0"/>
          </a:p>
          <a:p>
            <a:pPr algn="just"/>
            <a:r>
              <a:rPr lang="en-IN" sz="2600" b="1" dirty="0" smtClean="0"/>
              <a:t>Process =</a:t>
            </a:r>
          </a:p>
          <a:p>
            <a:pPr lvl="1" algn="just"/>
            <a:r>
              <a:rPr lang="en-IN" sz="2400" dirty="0" smtClean="0"/>
              <a:t>Foundation or base layer of Engineering</a:t>
            </a:r>
          </a:p>
          <a:p>
            <a:pPr lvl="1" algn="just"/>
            <a:r>
              <a:rPr lang="en-IN" sz="2400" dirty="0" smtClean="0"/>
              <a:t>It binds all layers together that enable the development of software</a:t>
            </a:r>
          </a:p>
          <a:p>
            <a:pPr lvl="1" algn="just"/>
            <a:r>
              <a:rPr lang="en-IN" sz="2400" dirty="0" smtClean="0"/>
              <a:t>Defines the framework that established for the effective delivery of software engineering technology</a:t>
            </a:r>
          </a:p>
          <a:p>
            <a:pPr lvl="1" algn="just"/>
            <a:r>
              <a:rPr lang="en-IN" sz="2400" dirty="0" smtClean="0"/>
              <a:t>Covers all the activities, actions and tasks required to be carried out for software development</a:t>
            </a:r>
          </a:p>
          <a:p>
            <a:pPr lvl="1" algn="just"/>
            <a:r>
              <a:rPr lang="en-IN" sz="2400" dirty="0" smtClean="0"/>
              <a:t>5 sublayers = Communication, Planning, Modeling, Construction, Deployment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246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>
            <a:normAutofit/>
          </a:bodyPr>
          <a:lstStyle/>
          <a:p>
            <a:pPr algn="just"/>
            <a:r>
              <a:rPr lang="en-IN" sz="2600" b="1" dirty="0" smtClean="0"/>
              <a:t>Method = </a:t>
            </a:r>
          </a:p>
          <a:p>
            <a:pPr lvl="1" algn="just"/>
            <a:r>
              <a:rPr lang="en-IN" sz="2400" dirty="0" smtClean="0"/>
              <a:t>Includes any technical knowledge and resources required for development, requirement analysis, modeling</a:t>
            </a:r>
            <a:r>
              <a:rPr lang="en-IN" sz="2400" dirty="0"/>
              <a:t> </a:t>
            </a:r>
            <a:r>
              <a:rPr lang="en-IN" sz="2400" dirty="0" smtClean="0"/>
              <a:t>etc.</a:t>
            </a:r>
          </a:p>
          <a:p>
            <a:pPr lvl="1" algn="just"/>
            <a:r>
              <a:rPr lang="en-US" sz="2400" dirty="0"/>
              <a:t>P</a:t>
            </a:r>
            <a:r>
              <a:rPr lang="en-US" sz="2400" dirty="0" smtClean="0"/>
              <a:t>rovides </a:t>
            </a:r>
            <a:r>
              <a:rPr lang="en-US" sz="2400" dirty="0"/>
              <a:t>the answers of all 'how-to' that are asked during the </a:t>
            </a:r>
            <a:r>
              <a:rPr lang="en-US" sz="2400" dirty="0" smtClean="0"/>
              <a:t>process</a:t>
            </a:r>
          </a:p>
          <a:p>
            <a:pPr marL="411480" lvl="1" indent="0" algn="just">
              <a:buNone/>
            </a:pPr>
            <a:endParaRPr lang="en-IN" sz="2400" dirty="0" smtClean="0"/>
          </a:p>
          <a:p>
            <a:pPr algn="just"/>
            <a:r>
              <a:rPr lang="en-IN" sz="2600" b="1" dirty="0" smtClean="0"/>
              <a:t>Tools =</a:t>
            </a:r>
          </a:p>
          <a:p>
            <a:pPr lvl="1" algn="just"/>
            <a:r>
              <a:rPr lang="en-IN" sz="2400" dirty="0" smtClean="0"/>
              <a:t>It is an automated support for the software development</a:t>
            </a:r>
          </a:p>
          <a:p>
            <a:pPr lvl="1" algn="just"/>
            <a:r>
              <a:rPr lang="en-US" sz="2400" dirty="0"/>
              <a:t>The tools are integrated </a:t>
            </a:r>
            <a:r>
              <a:rPr lang="en-US" sz="2400" dirty="0" err="1"/>
              <a:t>i.e</a:t>
            </a:r>
            <a:r>
              <a:rPr lang="en-US" sz="2400" dirty="0"/>
              <a:t> the information created by one tool can be used by the other tool.</a:t>
            </a:r>
          </a:p>
          <a:p>
            <a:pPr marL="411480" lvl="1" indent="0" algn="just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9780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>
            <a:normAutofit/>
          </a:bodyPr>
          <a:lstStyle/>
          <a:p>
            <a:pPr algn="just"/>
            <a:r>
              <a:rPr lang="en-IN" sz="2600" b="1" dirty="0" smtClean="0">
                <a:solidFill>
                  <a:schemeClr val="tx2"/>
                </a:solidFill>
              </a:rPr>
              <a:t>Benefits of Layered Technology –</a:t>
            </a:r>
          </a:p>
          <a:p>
            <a:pPr lvl="1" algn="just"/>
            <a:r>
              <a:rPr lang="en-IN" sz="2400" dirty="0" smtClean="0"/>
              <a:t>Better Decision =</a:t>
            </a:r>
          </a:p>
          <a:p>
            <a:pPr marL="619125" lvl="1" indent="0" algn="just">
              <a:buNone/>
            </a:pPr>
            <a:r>
              <a:rPr lang="en-US" sz="2400" dirty="0"/>
              <a:t>The decisions outlined in each layer provide a structure for the whole project, unifying collaboration and problem-solving</a:t>
            </a:r>
            <a:r>
              <a:rPr lang="en-US" sz="2400" dirty="0" smtClean="0"/>
              <a:t>.</a:t>
            </a:r>
          </a:p>
          <a:p>
            <a:pPr marL="619125" lvl="1" indent="0" algn="just">
              <a:buNone/>
            </a:pPr>
            <a:endParaRPr lang="en-IN" sz="2400" dirty="0" smtClean="0"/>
          </a:p>
          <a:p>
            <a:pPr lvl="1" algn="just"/>
            <a:r>
              <a:rPr lang="en-IN" sz="2400" dirty="0" smtClean="0"/>
              <a:t>Early Error Detection =</a:t>
            </a:r>
          </a:p>
          <a:p>
            <a:pPr marL="619125" lvl="1" indent="0" algn="just">
              <a:buNone/>
            </a:pPr>
            <a:r>
              <a:rPr lang="en-US" sz="2400" dirty="0"/>
              <a:t>The layered approach lends itself to identifying and solving errors early in the project</a:t>
            </a:r>
            <a:r>
              <a:rPr lang="en-US" sz="2400" dirty="0" smtClean="0"/>
              <a:t>.</a:t>
            </a:r>
          </a:p>
          <a:p>
            <a:pPr marL="619125" lvl="1" indent="0" algn="just">
              <a:buNone/>
            </a:pPr>
            <a:endParaRPr lang="en-IN" sz="2400" dirty="0" smtClean="0"/>
          </a:p>
          <a:p>
            <a:pPr lvl="1" algn="just"/>
            <a:r>
              <a:rPr lang="en-IN" sz="2400" dirty="0" smtClean="0"/>
              <a:t>Ease of Configuration and Maintenance =</a:t>
            </a:r>
          </a:p>
          <a:p>
            <a:pPr marL="619125" lvl="1" indent="0" algn="just">
              <a:buNone/>
            </a:pPr>
            <a:r>
              <a:rPr lang="en-US" sz="2400" dirty="0"/>
              <a:t>Helpful feedback, timely testing, and constant communication help to make the end project easy to configure and maintain.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726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7620000" cy="1143000"/>
          </a:xfrm>
        </p:spPr>
        <p:txBody>
          <a:bodyPr/>
          <a:lstStyle/>
          <a:p>
            <a:pPr algn="ctr"/>
            <a:r>
              <a:rPr lang="en-IN" b="1" dirty="0" smtClean="0"/>
              <a:t>Process Framework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0711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>
            <a:normAutofit/>
          </a:bodyPr>
          <a:lstStyle/>
          <a:p>
            <a:pPr algn="just"/>
            <a:r>
              <a:rPr lang="en-IN" sz="2600" b="1" dirty="0" smtClean="0">
                <a:solidFill>
                  <a:schemeClr val="tx2"/>
                </a:solidFill>
              </a:rPr>
              <a:t>What is Software Process?</a:t>
            </a:r>
          </a:p>
          <a:p>
            <a:pPr lvl="1" algn="just"/>
            <a:r>
              <a:rPr lang="en-IN" sz="2400" u="sng" dirty="0" smtClean="0"/>
              <a:t>Set of activities and associated outcomes</a:t>
            </a:r>
            <a:r>
              <a:rPr lang="en-IN" sz="2400" dirty="0" smtClean="0"/>
              <a:t> that produce software product</a:t>
            </a:r>
          </a:p>
          <a:p>
            <a:pPr marL="114300" indent="0" algn="just">
              <a:buNone/>
            </a:pPr>
            <a:endParaRPr lang="en-IN" sz="2600" dirty="0" smtClean="0"/>
          </a:p>
          <a:p>
            <a:pPr lvl="1" algn="just"/>
            <a:r>
              <a:rPr lang="en-IN" sz="2400" u="sng" dirty="0" smtClean="0"/>
              <a:t>Model chosen for managing the creation of software</a:t>
            </a:r>
            <a:r>
              <a:rPr lang="en-IN" sz="2400" dirty="0" smtClean="0"/>
              <a:t> from initial customer inception to release the final product</a:t>
            </a:r>
          </a:p>
          <a:p>
            <a:pPr algn="just"/>
            <a:endParaRPr lang="en-IN" sz="2600" dirty="0" smtClean="0"/>
          </a:p>
          <a:p>
            <a:pPr lvl="1" algn="just" fontAlgn="base"/>
            <a:r>
              <a:rPr lang="en-US" sz="2400" dirty="0"/>
              <a:t>Software process includes:</a:t>
            </a:r>
          </a:p>
          <a:p>
            <a:pPr lvl="2" algn="just" fontAlgn="base"/>
            <a:r>
              <a:rPr lang="en-US" sz="2200" dirty="0"/>
              <a:t>Tasks – focus on a small, specific objective.</a:t>
            </a:r>
          </a:p>
          <a:p>
            <a:pPr lvl="2" algn="just" fontAlgn="base"/>
            <a:r>
              <a:rPr lang="en-US" sz="2200" dirty="0"/>
              <a:t>Action – set of tasks that produce a major work product.</a:t>
            </a:r>
          </a:p>
          <a:p>
            <a:pPr lvl="2" algn="just" fontAlgn="base"/>
            <a:r>
              <a:rPr lang="en-US" sz="2200" dirty="0"/>
              <a:t>Activities – group of related tasks and actions for a major objective.</a:t>
            </a:r>
          </a:p>
        </p:txBody>
      </p:sp>
    </p:spTree>
    <p:extLst>
      <p:ext uri="{BB962C8B-B14F-4D97-AF65-F5344CB8AC3E}">
        <p14:creationId xmlns:p14="http://schemas.microsoft.com/office/powerpoint/2010/main" val="133269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620000" cy="6068144"/>
          </a:xfrm>
        </p:spPr>
        <p:txBody>
          <a:bodyPr>
            <a:normAutofit/>
          </a:bodyPr>
          <a:lstStyle/>
          <a:p>
            <a:pPr algn="just"/>
            <a:r>
              <a:rPr lang="en-IN" sz="2600" b="1" dirty="0" smtClean="0">
                <a:solidFill>
                  <a:schemeClr val="tx2"/>
                </a:solidFill>
              </a:rPr>
              <a:t>What is Software Process Framework?</a:t>
            </a:r>
          </a:p>
          <a:p>
            <a:pPr lvl="1" algn="just"/>
            <a:r>
              <a:rPr lang="en-US" sz="2400" dirty="0"/>
              <a:t>Software Process Framework is an </a:t>
            </a:r>
            <a:r>
              <a:rPr lang="en-US" sz="2400" u="sng" dirty="0"/>
              <a:t>abstraction of the software development </a:t>
            </a:r>
            <a:r>
              <a:rPr lang="en-US" sz="2400" u="sng" dirty="0" smtClean="0"/>
              <a:t>process</a:t>
            </a:r>
          </a:p>
          <a:p>
            <a:pPr marL="411480" lvl="1" indent="0" algn="just">
              <a:buNone/>
            </a:pPr>
            <a:endParaRPr lang="en-US" sz="2400" u="sng" dirty="0" smtClean="0"/>
          </a:p>
          <a:p>
            <a:pPr lvl="1" algn="just"/>
            <a:r>
              <a:rPr lang="en-US" sz="2400" dirty="0" smtClean="0"/>
              <a:t>It details the steps and chronological order of a process</a:t>
            </a:r>
            <a:endParaRPr lang="en-US" sz="2400" dirty="0"/>
          </a:p>
          <a:p>
            <a:pPr lvl="1" algn="just"/>
            <a:endParaRPr lang="en-IN" sz="2400" dirty="0" smtClean="0"/>
          </a:p>
          <a:p>
            <a:pPr lvl="1" algn="just"/>
            <a:r>
              <a:rPr lang="en-IN" sz="2400" dirty="0" smtClean="0"/>
              <a:t>Collection of Task Sets</a:t>
            </a:r>
          </a:p>
          <a:p>
            <a:pPr marL="411480" lvl="1" indent="0" algn="just">
              <a:buNone/>
            </a:pPr>
            <a:endParaRPr lang="en-IN" sz="2400" dirty="0" smtClean="0"/>
          </a:p>
          <a:p>
            <a:pPr lvl="1" algn="just"/>
            <a:r>
              <a:rPr lang="en-US" sz="2400" dirty="0"/>
              <a:t>Task sets consist of a collection of small work tasks, project milestones, work productivity and software quality assurance points.</a:t>
            </a:r>
          </a:p>
          <a:p>
            <a:pPr lvl="1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2699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922</TotalTime>
  <Words>435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Software Engineering</vt:lpstr>
      <vt:lpstr>Layered Technology</vt:lpstr>
      <vt:lpstr>PowerPoint Presentation</vt:lpstr>
      <vt:lpstr>PowerPoint Presentation</vt:lpstr>
      <vt:lpstr>PowerPoint Presentation</vt:lpstr>
      <vt:lpstr>PowerPoint Presentation</vt:lpstr>
      <vt:lpstr>Process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Admin</dc:creator>
  <cp:lastModifiedBy>Admin</cp:lastModifiedBy>
  <cp:revision>24</cp:revision>
  <dcterms:created xsi:type="dcterms:W3CDTF">2023-01-17T16:20:45Z</dcterms:created>
  <dcterms:modified xsi:type="dcterms:W3CDTF">2023-01-23T05:38:42Z</dcterms:modified>
</cp:coreProperties>
</file>