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6" r:id="rId2"/>
    <p:sldId id="265" r:id="rId3"/>
    <p:sldId id="281" r:id="rId4"/>
    <p:sldId id="258" r:id="rId5"/>
    <p:sldId id="270" r:id="rId6"/>
    <p:sldId id="271" r:id="rId7"/>
    <p:sldId id="272" r:id="rId8"/>
    <p:sldId id="273" r:id="rId9"/>
    <p:sldId id="274" r:id="rId10"/>
    <p:sldId id="275" r:id="rId11"/>
    <p:sldId id="276" r:id="rId12"/>
    <p:sldId id="277" r:id="rId13"/>
    <p:sldId id="278" r:id="rId14"/>
    <p:sldId id="279" r:id="rId15"/>
    <p:sldId id="280" r:id="rId16"/>
  </p:sldIdLst>
  <p:sldSz cx="12192000" cy="6858000"/>
  <p:notesSz cx="6761163" cy="9942513"/>
  <p:embeddedFontLst>
    <p:embeddedFont>
      <p:font typeface="Marcellus"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ham Sawant" initials="" lastIdx="1" clrIdx="0"/>
  <p:cmAuthor id="1" name="Dhairya Satr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902" autoAdjust="0"/>
  </p:normalViewPr>
  <p:slideViewPr>
    <p:cSldViewPr snapToGrid="0">
      <p:cViewPr varScale="1">
        <p:scale>
          <a:sx n="63" d="100"/>
          <a:sy n="63" d="100"/>
        </p:scale>
        <p:origin x="668" y="52"/>
      </p:cViewPr>
      <p:guideLst>
        <p:guide orient="horz" pos="2160"/>
        <p:guide pos="384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885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885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885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76117" y="4784835"/>
            <a:ext cx="5408930" cy="391486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1: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2186783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65171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291079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2742177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406919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7f891b6935_1_15: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7f891b6935_1_15: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7f891b6935_1_15: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68449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7f891b6935_1_15: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7f891b6935_1_15: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7f891b6935_1_15: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179699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411422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233188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269124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395114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78bca255e_0_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78bca255e_0_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78bca255e_0_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398374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wo Content" type="twoObj">
  <p:cSld name="TWO_OBJECTS">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5" name="Google Shape;95;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1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7"/>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Google Shape;103;p1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1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38" name="Google Shape;38;p4"/>
          <p:cNvSpPr txBox="1">
            <a:spLocks noGrp="1"/>
          </p:cNvSpPr>
          <p:nvPr>
            <p:ph type="body" idx="1"/>
          </p:nvPr>
        </p:nvSpPr>
        <p:spPr>
          <a:xfrm>
            <a:off x="971977" y="1324628"/>
            <a:ext cx="109728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9"/>
        <p:cNvGrpSpPr/>
        <p:nvPr/>
      </p:nvGrpSpPr>
      <p:grpSpPr>
        <a:xfrm>
          <a:off x="0" y="0"/>
          <a:ext cx="0" cy="0"/>
          <a:chOff x="0" y="0"/>
          <a:chExt cx="0" cy="0"/>
        </a:xfrm>
      </p:grpSpPr>
      <p:sp>
        <p:nvSpPr>
          <p:cNvPr id="40" name="Google Shape;4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43" name="Google Shape;43;p5"/>
          <p:cNvSpPr txBox="1">
            <a:spLocks noGrp="1"/>
          </p:cNvSpPr>
          <p:nvPr>
            <p:ph type="title"/>
          </p:nvPr>
        </p:nvSpPr>
        <p:spPr>
          <a:xfrm>
            <a:off x="1089764" y="214816"/>
            <a:ext cx="9870510"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5"/>
          <p:cNvSpPr txBox="1">
            <a:spLocks noGrp="1"/>
          </p:cNvSpPr>
          <p:nvPr>
            <p:ph type="body" idx="1"/>
          </p:nvPr>
        </p:nvSpPr>
        <p:spPr>
          <a:xfrm>
            <a:off x="933338" y="1324628"/>
            <a:ext cx="109728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089764" y="214816"/>
            <a:ext cx="9870510"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7"/>
          <p:cNvSpPr txBox="1">
            <a:spLocks noGrp="1"/>
          </p:cNvSpPr>
          <p:nvPr>
            <p:ph type="body" idx="1"/>
          </p:nvPr>
        </p:nvSpPr>
        <p:spPr>
          <a:xfrm>
            <a:off x="873826" y="1189973"/>
            <a:ext cx="10997852" cy="48993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35280" algn="l" rtl="0">
              <a:lnSpc>
                <a:spcPct val="90000"/>
              </a:lnSpc>
              <a:spcBef>
                <a:spcPts val="500"/>
              </a:spcBef>
              <a:spcAft>
                <a:spcPts val="0"/>
              </a:spcAft>
              <a:buClr>
                <a:srgbClr val="C55A11"/>
              </a:buClr>
              <a:buSzPts val="168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17500" algn="l" rtl="0">
              <a:lnSpc>
                <a:spcPct val="90000"/>
              </a:lnSpc>
              <a:spcBef>
                <a:spcPts val="500"/>
              </a:spcBef>
              <a:spcAft>
                <a:spcPts val="0"/>
              </a:spcAft>
              <a:buClr>
                <a:srgbClr val="8D4427"/>
              </a:buClr>
              <a:buSzPts val="14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8"/>
          <p:cNvSpPr txBox="1">
            <a:spLocks noGrp="1"/>
          </p:cNvSpPr>
          <p:nvPr>
            <p:ph type="body" idx="1"/>
          </p:nvPr>
        </p:nvSpPr>
        <p:spPr>
          <a:xfrm>
            <a:off x="908766" y="1606006"/>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body" idx="2"/>
          </p:nvPr>
        </p:nvSpPr>
        <p:spPr>
          <a:xfrm>
            <a:off x="1071605"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3"/>
          </p:nvPr>
        </p:nvSpPr>
        <p:spPr>
          <a:xfrm>
            <a:off x="6404017"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body" idx="4"/>
          </p:nvPr>
        </p:nvSpPr>
        <p:spPr>
          <a:xfrm>
            <a:off x="6404017"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1531257" y="294320"/>
            <a:ext cx="9129486" cy="73796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sp>
        <p:nvSpPr>
          <p:cNvPr id="11" name="Google Shape;11;p1"/>
          <p:cNvSpPr txBox="1"/>
          <p:nvPr/>
        </p:nvSpPr>
        <p:spPr>
          <a:xfrm>
            <a:off x="432520" y="6373653"/>
            <a:ext cx="1941286"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a:solidFill>
                  <a:schemeClr val="lt1"/>
                </a:solidFill>
                <a:latin typeface="Times New Roman"/>
                <a:ea typeface="Times New Roman"/>
                <a:cs typeface="Times New Roman"/>
                <a:sym typeface="Times New Roman"/>
              </a:rPr>
              <a:t>3/1/2021</a:t>
            </a:r>
            <a:endParaRPr sz="1400" b="1" i="0" u="none" strike="noStrike" cap="none">
              <a:solidFill>
                <a:schemeClr val="lt1"/>
              </a:solidFill>
              <a:latin typeface="Times New Roman"/>
              <a:ea typeface="Times New Roman"/>
              <a:cs typeface="Times New Roman"/>
              <a:sym typeface="Times New Roman"/>
            </a:endParaRPr>
          </a:p>
        </p:txBody>
      </p:sp>
      <p:sp>
        <p:nvSpPr>
          <p:cNvPr id="12" name="Google Shape;12;p1"/>
          <p:cNvSpPr txBox="1"/>
          <p:nvPr/>
        </p:nvSpPr>
        <p:spPr>
          <a:xfrm>
            <a:off x="10986931" y="6347050"/>
            <a:ext cx="801914"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i="0" u="none" strike="noStrike" cap="none">
                <a:solidFill>
                  <a:schemeClr val="lt1"/>
                </a:solidFill>
                <a:latin typeface="Times New Roman"/>
                <a:ea typeface="Times New Roman"/>
                <a:cs typeface="Times New Roman"/>
                <a:sym typeface="Times New Roman"/>
              </a:rPr>
              <a:t>‹#›</a:t>
            </a:fld>
            <a:endParaRPr sz="1400" b="1" i="0" u="none" strike="noStrike" cap="none">
              <a:solidFill>
                <a:schemeClr val="lt1"/>
              </a:solidFill>
              <a:latin typeface="Times New Roman"/>
              <a:ea typeface="Times New Roman"/>
              <a:cs typeface="Times New Roman"/>
              <a:sym typeface="Times New Roman"/>
            </a:endParaRPr>
          </a:p>
        </p:txBody>
      </p:sp>
      <p:cxnSp>
        <p:nvCxnSpPr>
          <p:cNvPr id="13" name="Google Shape;13;p1"/>
          <p:cNvCxnSpPr/>
          <p:nvPr/>
        </p:nvCxnSpPr>
        <p:spPr>
          <a:xfrm>
            <a:off x="231906" y="524442"/>
            <a:ext cx="20026" cy="5873873"/>
          </a:xfrm>
          <a:prstGeom prst="straightConnector1">
            <a:avLst/>
          </a:prstGeom>
          <a:noFill/>
          <a:ln w="9525" cap="flat" cmpd="sng">
            <a:solidFill>
              <a:schemeClr val="accent2"/>
            </a:solidFill>
            <a:prstDash val="solid"/>
            <a:miter lim="800000"/>
            <a:headEnd type="none" w="sm" len="sm"/>
            <a:tailEnd type="none" w="sm" len="sm"/>
          </a:ln>
        </p:spPr>
      </p:cxnSp>
      <p:cxnSp>
        <p:nvCxnSpPr>
          <p:cNvPr id="14" name="Google Shape;14;p1"/>
          <p:cNvCxnSpPr/>
          <p:nvPr/>
        </p:nvCxnSpPr>
        <p:spPr>
          <a:xfrm>
            <a:off x="11945042" y="135448"/>
            <a:ext cx="19165" cy="6100958"/>
          </a:xfrm>
          <a:prstGeom prst="straightConnector1">
            <a:avLst/>
          </a:prstGeom>
          <a:noFill/>
          <a:ln w="9525" cap="flat" cmpd="sng">
            <a:solidFill>
              <a:schemeClr val="accent2"/>
            </a:solidFill>
            <a:prstDash val="solid"/>
            <a:miter lim="800000"/>
            <a:headEnd type="none" w="sm" len="sm"/>
            <a:tailEnd type="none" w="sm" len="sm"/>
          </a:ln>
        </p:spPr>
      </p:cxnSp>
      <p:cxnSp>
        <p:nvCxnSpPr>
          <p:cNvPr id="15" name="Google Shape;15;p1"/>
          <p:cNvCxnSpPr/>
          <p:nvPr/>
        </p:nvCxnSpPr>
        <p:spPr>
          <a:xfrm>
            <a:off x="572366" y="135448"/>
            <a:ext cx="11382258" cy="0"/>
          </a:xfrm>
          <a:prstGeom prst="straightConnector1">
            <a:avLst/>
          </a:prstGeom>
          <a:noFill/>
          <a:ln w="9525" cap="flat" cmpd="sng">
            <a:solidFill>
              <a:schemeClr val="accent2"/>
            </a:solidFill>
            <a:prstDash val="solid"/>
            <a:miter lim="800000"/>
            <a:headEnd type="none" w="sm" len="sm"/>
            <a:tailEnd type="none" w="sm" len="sm"/>
          </a:ln>
        </p:spPr>
      </p:cxnSp>
      <p:cxnSp>
        <p:nvCxnSpPr>
          <p:cNvPr id="16" name="Google Shape;16;p1"/>
          <p:cNvCxnSpPr/>
          <p:nvPr/>
        </p:nvCxnSpPr>
        <p:spPr>
          <a:xfrm>
            <a:off x="251932" y="6398315"/>
            <a:ext cx="320400" cy="293100"/>
          </a:xfrm>
          <a:prstGeom prst="curvedConnector3">
            <a:avLst>
              <a:gd name="adj1" fmla="val 50000"/>
            </a:avLst>
          </a:prstGeom>
          <a:noFill/>
          <a:ln w="9525" cap="flat" cmpd="sng">
            <a:solidFill>
              <a:schemeClr val="accent2"/>
            </a:solidFill>
            <a:prstDash val="solid"/>
            <a:miter lim="800000"/>
            <a:headEnd type="none" w="sm" len="sm"/>
            <a:tailEnd type="none" w="sm" len="sm"/>
          </a:ln>
        </p:spPr>
      </p:cxnSp>
      <p:cxnSp>
        <p:nvCxnSpPr>
          <p:cNvPr id="17" name="Google Shape;17;p1"/>
          <p:cNvCxnSpPr/>
          <p:nvPr/>
        </p:nvCxnSpPr>
        <p:spPr>
          <a:xfrm rot="5400000">
            <a:off x="11558309" y="6285306"/>
            <a:ext cx="454800" cy="357000"/>
          </a:xfrm>
          <a:prstGeom prst="curvedConnector3">
            <a:avLst>
              <a:gd name="adj1" fmla="val 50000"/>
            </a:avLst>
          </a:prstGeom>
          <a:noFill/>
          <a:ln w="9525" cap="flat" cmpd="sng">
            <a:solidFill>
              <a:schemeClr val="accent2"/>
            </a:solidFill>
            <a:prstDash val="solid"/>
            <a:miter lim="800000"/>
            <a:headEnd type="none" w="sm" len="sm"/>
            <a:tailEnd type="none" w="sm" len="sm"/>
          </a:ln>
        </p:spPr>
      </p:cxnSp>
      <p:pic>
        <p:nvPicPr>
          <p:cNvPr id="18" name="Google Shape;18;p1"/>
          <p:cNvPicPr preferRelativeResize="0"/>
          <p:nvPr/>
        </p:nvPicPr>
        <p:blipFill rotWithShape="1">
          <a:blip r:embed="rId18">
            <a:alphaModFix/>
          </a:blip>
          <a:srcRect/>
          <a:stretch/>
        </p:blipFill>
        <p:spPr>
          <a:xfrm>
            <a:off x="605" y="135448"/>
            <a:ext cx="566958" cy="6722552"/>
          </a:xfrm>
          <a:prstGeom prst="rect">
            <a:avLst/>
          </a:prstGeom>
          <a:noFill/>
          <a:ln>
            <a:noFill/>
          </a:ln>
        </p:spPr>
      </p:pic>
      <p:pic>
        <p:nvPicPr>
          <p:cNvPr id="19" name="Google Shape;19;p1"/>
          <p:cNvPicPr preferRelativeResize="0"/>
          <p:nvPr/>
        </p:nvPicPr>
        <p:blipFill rotWithShape="1">
          <a:blip r:embed="rId19">
            <a:alphaModFix/>
          </a:blip>
          <a:srcRect/>
          <a:stretch/>
        </p:blipFill>
        <p:spPr>
          <a:xfrm>
            <a:off x="572783" y="135448"/>
            <a:ext cx="204457" cy="5305232"/>
          </a:xfrm>
          <a:prstGeom prst="rect">
            <a:avLst/>
          </a:prstGeom>
          <a:noFill/>
          <a:ln>
            <a:noFill/>
          </a:ln>
        </p:spPr>
      </p:pic>
      <p:pic>
        <p:nvPicPr>
          <p:cNvPr id="20" name="Google Shape;20;p1" descr="A close up of a sign&#10;&#10;Description automatically generated"/>
          <p:cNvPicPr preferRelativeResize="0"/>
          <p:nvPr/>
        </p:nvPicPr>
        <p:blipFill rotWithShape="1">
          <a:blip r:embed="rId20">
            <a:alphaModFix/>
          </a:blip>
          <a:srcRect/>
          <a:stretch/>
        </p:blipFill>
        <p:spPr>
          <a:xfrm>
            <a:off x="11095526" y="6043824"/>
            <a:ext cx="868683" cy="647487"/>
          </a:xfrm>
          <a:prstGeom prst="rect">
            <a:avLst/>
          </a:prstGeom>
          <a:noFill/>
          <a:ln>
            <a:noFill/>
          </a:ln>
        </p:spPr>
      </p:pic>
      <p:pic>
        <p:nvPicPr>
          <p:cNvPr id="21" name="Google Shape;21;p1" descr="A picture containing drawing&#10;&#10;Description automatically generated"/>
          <p:cNvPicPr preferRelativeResize="0"/>
          <p:nvPr/>
        </p:nvPicPr>
        <p:blipFill rotWithShape="1">
          <a:blip r:embed="rId21">
            <a:alphaModFix/>
          </a:blip>
          <a:srcRect/>
          <a:stretch/>
        </p:blipFill>
        <p:spPr>
          <a:xfrm>
            <a:off x="605" y="6214968"/>
            <a:ext cx="2655568" cy="663892"/>
          </a:xfrm>
          <a:prstGeom prst="rect">
            <a:avLst/>
          </a:prstGeom>
          <a:noFill/>
          <a:ln>
            <a:noFill/>
          </a:ln>
        </p:spPr>
      </p:pic>
      <p:pic>
        <p:nvPicPr>
          <p:cNvPr id="22" name="Google Shape;22;p1"/>
          <p:cNvPicPr preferRelativeResize="0"/>
          <p:nvPr/>
        </p:nvPicPr>
        <p:blipFill rotWithShape="1">
          <a:blip r:embed="rId18">
            <a:alphaModFix/>
          </a:blip>
          <a:srcRect/>
          <a:stretch/>
        </p:blipFill>
        <p:spPr>
          <a:xfrm rot="5400000">
            <a:off x="6714494" y="2503271"/>
            <a:ext cx="385984" cy="8376080"/>
          </a:xfrm>
          <a:prstGeom prst="rect">
            <a:avLst/>
          </a:prstGeom>
          <a:noFill/>
          <a:ln>
            <a:noFill/>
          </a:ln>
        </p:spPr>
      </p:pic>
      <p:pic>
        <p:nvPicPr>
          <p:cNvPr id="23" name="Google Shape;23;p1"/>
          <p:cNvPicPr preferRelativeResize="0"/>
          <p:nvPr/>
        </p:nvPicPr>
        <p:blipFill rotWithShape="1">
          <a:blip r:embed="rId19">
            <a:alphaModFix/>
          </a:blip>
          <a:srcRect/>
          <a:stretch/>
        </p:blipFill>
        <p:spPr>
          <a:xfrm rot="5400000">
            <a:off x="6820534" y="2236938"/>
            <a:ext cx="173904" cy="837607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46093550_Real-time_data-driven_discrete-event_simulation_for_garment_production_lines" TargetMode="Externa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hyperlink" Target="https://pubs.aip.org/aip/acp/article-abstract/1643/1/460/882955/A-simulation-study-on-garment-manufacturing?redirectedFrom=PDF" TargetMode="External"/><Relationship Id="rId5" Type="http://schemas.openxmlformats.org/officeDocument/2006/relationships/hyperlink" Target="https://www.researchgate.net/publication/341032677_Remote_Sensing_of_Sewing_Work_Levels_Using_a_Power_Monitoring_System" TargetMode="External"/><Relationship Id="rId4" Type="http://schemas.openxmlformats.org/officeDocument/2006/relationships/hyperlink" Target="https://www.researchgate.net/publication/221598030_A_Symbolic_Representation_of_Time_Series_with_Implications_for_Streaming_Algorith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p:nvPr/>
        </p:nvSpPr>
        <p:spPr>
          <a:xfrm>
            <a:off x="2779059" y="2277035"/>
            <a:ext cx="75482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8"/>
          <p:cNvSpPr txBox="1"/>
          <p:nvPr/>
        </p:nvSpPr>
        <p:spPr>
          <a:xfrm>
            <a:off x="1590338" y="1176939"/>
            <a:ext cx="9260541" cy="326240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dirty="0">
                <a:solidFill>
                  <a:schemeClr val="tx1"/>
                </a:solidFill>
                <a:latin typeface="Times New Roman" panose="02020603050405020304" pitchFamily="18" charset="0"/>
                <a:cs typeface="Times New Roman" panose="02020603050405020304" pitchFamily="18" charset="0"/>
              </a:rPr>
              <a:t>MS EXP-2</a:t>
            </a:r>
          </a:p>
          <a:p>
            <a:pPr marL="0" lvl="0" indent="0" algn="ctr" rtl="0">
              <a:spcBef>
                <a:spcPts val="0"/>
              </a:spcBef>
              <a:spcAft>
                <a:spcPts val="0"/>
              </a:spcAft>
              <a:buNone/>
            </a:pPr>
            <a:endParaRPr sz="1000" dirty="0">
              <a:solidFill>
                <a:srgbClr val="434343"/>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3800" b="1" dirty="0">
                <a:solidFill>
                  <a:srgbClr val="FF0000"/>
                </a:solidFill>
                <a:latin typeface="Marcellus"/>
                <a:ea typeface="Marcellus"/>
                <a:cs typeface="Marcellus"/>
                <a:sym typeface="Marcellus"/>
              </a:rPr>
              <a:t>Case-Study on </a:t>
            </a:r>
          </a:p>
          <a:p>
            <a:pPr marL="0" lvl="0" indent="0" algn="ctr" rtl="0">
              <a:spcBef>
                <a:spcPts val="0"/>
              </a:spcBef>
              <a:spcAft>
                <a:spcPts val="0"/>
              </a:spcAft>
              <a:buNone/>
            </a:pPr>
            <a:r>
              <a:rPr lang="en-US" sz="3800" b="1" dirty="0">
                <a:solidFill>
                  <a:srgbClr val="FF0000"/>
                </a:solidFill>
                <a:latin typeface="Marcellus"/>
                <a:ea typeface="Marcellus"/>
                <a:cs typeface="Marcellus"/>
                <a:sym typeface="Marcellus"/>
              </a:rPr>
              <a:t>Real-time data-driven discrete-event simulation for garment production lines</a:t>
            </a:r>
          </a:p>
          <a:p>
            <a:pPr marL="0" lvl="0" indent="0" algn="ctr" rtl="0">
              <a:spcBef>
                <a:spcPts val="0"/>
              </a:spcBef>
              <a:spcAft>
                <a:spcPts val="0"/>
              </a:spcAft>
              <a:buNone/>
            </a:pPr>
            <a:r>
              <a:rPr lang="en-US" sz="3800" b="1" dirty="0">
                <a:solidFill>
                  <a:srgbClr val="FF0000"/>
                </a:solidFill>
                <a:latin typeface="Marcellus"/>
                <a:ea typeface="Marcellus"/>
                <a:cs typeface="Marcellus"/>
                <a:sym typeface="Marcellus"/>
              </a:rPr>
              <a:t> </a:t>
            </a:r>
            <a:endParaRPr sz="3800" b="1" dirty="0">
              <a:solidFill>
                <a:srgbClr val="FF0000"/>
              </a:solidFill>
              <a:latin typeface="Marcellus"/>
              <a:ea typeface="Marcellus"/>
              <a:cs typeface="Marcellus"/>
              <a:sym typeface="Marcellus"/>
            </a:endParaRPr>
          </a:p>
        </p:txBody>
      </p:sp>
      <p:sp>
        <p:nvSpPr>
          <p:cNvPr id="111" name="Google Shape;111;p18"/>
          <p:cNvSpPr txBox="1"/>
          <p:nvPr/>
        </p:nvSpPr>
        <p:spPr>
          <a:xfrm>
            <a:off x="2967900" y="4342263"/>
            <a:ext cx="6256200" cy="13387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500" dirty="0">
                <a:solidFill>
                  <a:srgbClr val="FF0000"/>
                </a:solidFill>
                <a:latin typeface="Marcellus"/>
                <a:ea typeface="Marcellus"/>
                <a:cs typeface="Marcellus"/>
                <a:sym typeface="Marcellus"/>
              </a:rPr>
              <a:t>Presented by:</a:t>
            </a:r>
          </a:p>
          <a:p>
            <a:pPr algn="ctr">
              <a:buClr>
                <a:schemeClr val="dk1"/>
              </a:buClr>
              <a:buSzPts val="1100"/>
            </a:pPr>
            <a:r>
              <a:rPr lang="en-US" sz="2500" dirty="0">
                <a:solidFill>
                  <a:schemeClr val="dk1"/>
                </a:solidFill>
                <a:latin typeface="Marcellus"/>
                <a:ea typeface="Marcellus"/>
                <a:cs typeface="Marcellus"/>
                <a:sym typeface="Marcellus"/>
              </a:rPr>
              <a:t>Riya Thapar - 16010421118</a:t>
            </a:r>
            <a:endParaRPr lang="en-US" sz="2500" dirty="0">
              <a:solidFill>
                <a:srgbClr val="FF0000"/>
              </a:solidFill>
              <a:latin typeface="Marcellus"/>
              <a:ea typeface="Marcellus"/>
              <a:cs typeface="Marcellus"/>
              <a:sym typeface="Marcellus"/>
            </a:endParaRPr>
          </a:p>
          <a:p>
            <a:pPr marL="0" lvl="0" indent="0" algn="ctr" rtl="0">
              <a:spcBef>
                <a:spcPts val="0"/>
              </a:spcBef>
              <a:spcAft>
                <a:spcPts val="0"/>
              </a:spcAft>
              <a:buClr>
                <a:schemeClr val="dk1"/>
              </a:buClr>
              <a:buSzPts val="1100"/>
              <a:buFont typeface="Arial"/>
              <a:buNone/>
            </a:pPr>
            <a:r>
              <a:rPr lang="en-US" sz="2500" dirty="0">
                <a:solidFill>
                  <a:schemeClr val="dk1"/>
                </a:solidFill>
                <a:latin typeface="Marcellus"/>
                <a:ea typeface="Marcellus"/>
                <a:cs typeface="Marcellus"/>
                <a:sym typeface="Marcellus"/>
              </a:rPr>
              <a:t>Aarya Tiwari - 16010421119</a:t>
            </a:r>
            <a:endParaRPr sz="2500" dirty="0">
              <a:solidFill>
                <a:schemeClr val="dk1"/>
              </a:solidFill>
              <a:latin typeface="Marcellus"/>
              <a:ea typeface="Marcellus"/>
              <a:cs typeface="Marcellus"/>
              <a:sym typeface="Marcellu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292994"/>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Results</a:t>
            </a:r>
            <a:endParaRPr sz="3400" dirty="0">
              <a:solidFill>
                <a:srgbClr val="FF0000"/>
              </a:solidFill>
              <a:latin typeface="Marcellus"/>
              <a:ea typeface="Marcellus"/>
              <a:cs typeface="Marcellus"/>
              <a:sym typeface="Marcellus"/>
            </a:endParaRPr>
          </a:p>
        </p:txBody>
      </p:sp>
      <p:sp>
        <p:nvSpPr>
          <p:cNvPr id="3" name="TextBox 2">
            <a:extLst>
              <a:ext uri="{FF2B5EF4-FFF2-40B4-BE49-F238E27FC236}">
                <a16:creationId xmlns:a16="http://schemas.microsoft.com/office/drawing/2014/main" id="{53EABFF7-D327-032A-B7DF-FE077D1A81D9}"/>
              </a:ext>
            </a:extLst>
          </p:cNvPr>
          <p:cNvSpPr txBox="1"/>
          <p:nvPr/>
        </p:nvSpPr>
        <p:spPr>
          <a:xfrm>
            <a:off x="1280160" y="1111310"/>
            <a:ext cx="10088880" cy="1077218"/>
          </a:xfrm>
          <a:prstGeom prst="rect">
            <a:avLst/>
          </a:prstGeom>
          <a:noFill/>
        </p:spPr>
        <p:txBody>
          <a:bodyPr wrap="square" rtlCol="0">
            <a:spAutoFit/>
          </a:bodyPr>
          <a:lstStyle/>
          <a:p>
            <a:pPr algn="just"/>
            <a:r>
              <a:rPr lang="en-US" sz="1600" b="1" i="0" u="none" strike="noStrike" dirty="0">
                <a:solidFill>
                  <a:srgbClr val="000000"/>
                </a:solidFill>
                <a:effectLst/>
                <a:latin typeface="Marcellus" panose="020B0604020202020204" charset="0"/>
              </a:rPr>
              <a:t>Cases Considered:</a:t>
            </a:r>
          </a:p>
          <a:p>
            <a:pPr algn="just"/>
            <a:r>
              <a:rPr lang="en-US" sz="1600" i="0" u="none" strike="noStrike" dirty="0">
                <a:solidFill>
                  <a:srgbClr val="000000"/>
                </a:solidFill>
                <a:effectLst/>
                <a:latin typeface="Marcellus" panose="020B0604020202020204" charset="0"/>
              </a:rPr>
              <a:t>Case #1: Apply the time measured using the PMS as a time unit,</a:t>
            </a:r>
          </a:p>
          <a:p>
            <a:pPr algn="just"/>
            <a:r>
              <a:rPr lang="en-US" sz="1600" i="0" u="none" strike="noStrike" dirty="0">
                <a:solidFill>
                  <a:srgbClr val="000000"/>
                </a:solidFill>
                <a:effectLst/>
                <a:latin typeface="Marcellus" panose="020B0604020202020204" charset="0"/>
              </a:rPr>
              <a:t>Case #2: Apply the average time measured using the PMS, and</a:t>
            </a:r>
          </a:p>
          <a:p>
            <a:pPr algn="just"/>
            <a:r>
              <a:rPr lang="en-US" sz="1600" i="0" u="none" strike="noStrike" dirty="0">
                <a:solidFill>
                  <a:srgbClr val="000000"/>
                </a:solidFill>
                <a:effectLst/>
                <a:latin typeface="Marcellus" panose="020B0604020202020204" charset="0"/>
              </a:rPr>
              <a:t>Case #3: Apply the time measured using a stopwatch</a:t>
            </a:r>
          </a:p>
        </p:txBody>
      </p:sp>
      <p:sp>
        <p:nvSpPr>
          <p:cNvPr id="5" name="TextBox 4">
            <a:extLst>
              <a:ext uri="{FF2B5EF4-FFF2-40B4-BE49-F238E27FC236}">
                <a16:creationId xmlns:a16="http://schemas.microsoft.com/office/drawing/2014/main" id="{8A1601B4-2E44-1F33-E958-AA36CF949BAC}"/>
              </a:ext>
            </a:extLst>
          </p:cNvPr>
          <p:cNvSpPr txBox="1"/>
          <p:nvPr/>
        </p:nvSpPr>
        <p:spPr>
          <a:xfrm>
            <a:off x="1148080" y="5439148"/>
            <a:ext cx="10353040" cy="523220"/>
          </a:xfrm>
          <a:prstGeom prst="rect">
            <a:avLst/>
          </a:prstGeom>
          <a:noFill/>
        </p:spPr>
        <p:txBody>
          <a:bodyPr wrap="square" rtlCol="0">
            <a:spAutoFit/>
          </a:bodyPr>
          <a:lstStyle/>
          <a:p>
            <a:pPr algn="just"/>
            <a:r>
              <a:rPr lang="en-US" b="0" i="0" dirty="0">
                <a:solidFill>
                  <a:schemeClr val="tx1"/>
                </a:solidFill>
                <a:effectLst/>
                <a:latin typeface="Marcellus" panose="020B0604020202020204" charset="0"/>
              </a:rPr>
              <a:t>PMS-based measurements offer more accurate, hourly insights into individual worker performance compared to traditional stopwatch methods when the right monitoring infrastructure is in place.</a:t>
            </a:r>
            <a:endParaRPr lang="en-IN" dirty="0">
              <a:solidFill>
                <a:schemeClr val="tx1"/>
              </a:solidFill>
              <a:latin typeface="Marcellus" panose="020B0604020202020204" charset="0"/>
            </a:endParaRPr>
          </a:p>
        </p:txBody>
      </p:sp>
      <p:pic>
        <p:nvPicPr>
          <p:cNvPr id="3074" name="Picture 2">
            <a:extLst>
              <a:ext uri="{FF2B5EF4-FFF2-40B4-BE49-F238E27FC236}">
                <a16:creationId xmlns:a16="http://schemas.microsoft.com/office/drawing/2014/main" id="{DAB8D69A-5304-CD58-04F3-2B673189B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697" y="2188528"/>
            <a:ext cx="6038606" cy="325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89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292994"/>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Results</a:t>
            </a:r>
            <a:endParaRPr sz="3400" dirty="0">
              <a:solidFill>
                <a:srgbClr val="FF0000"/>
              </a:solidFill>
              <a:latin typeface="Marcellus"/>
              <a:ea typeface="Marcellus"/>
              <a:cs typeface="Marcellus"/>
              <a:sym typeface="Marcellus"/>
            </a:endParaRPr>
          </a:p>
        </p:txBody>
      </p:sp>
      <p:sp>
        <p:nvSpPr>
          <p:cNvPr id="5" name="TextBox 4">
            <a:extLst>
              <a:ext uri="{FF2B5EF4-FFF2-40B4-BE49-F238E27FC236}">
                <a16:creationId xmlns:a16="http://schemas.microsoft.com/office/drawing/2014/main" id="{8A1601B4-2E44-1F33-E958-AA36CF949BAC}"/>
              </a:ext>
            </a:extLst>
          </p:cNvPr>
          <p:cNvSpPr txBox="1"/>
          <p:nvPr/>
        </p:nvSpPr>
        <p:spPr>
          <a:xfrm>
            <a:off x="1299171" y="5083548"/>
            <a:ext cx="10353040" cy="738664"/>
          </a:xfrm>
          <a:prstGeom prst="rect">
            <a:avLst/>
          </a:prstGeom>
          <a:noFill/>
        </p:spPr>
        <p:txBody>
          <a:bodyPr wrap="square" rtlCol="0">
            <a:spAutoFit/>
          </a:bodyPr>
          <a:lstStyle/>
          <a:p>
            <a:pPr algn="just"/>
            <a:endParaRPr lang="en-US">
              <a:solidFill>
                <a:schemeClr val="tx1"/>
              </a:solidFill>
              <a:latin typeface="Marcellus" panose="020B0604020202020204" charset="0"/>
            </a:endParaRPr>
          </a:p>
          <a:p>
            <a:pPr algn="just"/>
            <a:r>
              <a:rPr lang="en-US">
                <a:solidFill>
                  <a:schemeClr val="tx1"/>
                </a:solidFill>
                <a:latin typeface="Marcellus" panose="020B0604020202020204" charset="0"/>
              </a:rPr>
              <a:t>The simulation model with ICT-based PMS provides more realistic production results compared to point data for unit task time. This enables precise hour-by-hour production predictions, aiding in maintaining stable production rates.</a:t>
            </a:r>
            <a:endParaRPr lang="en-IN" dirty="0">
              <a:solidFill>
                <a:schemeClr val="tx1"/>
              </a:solidFill>
              <a:latin typeface="Marcellus" panose="020B0604020202020204" charset="0"/>
            </a:endParaRPr>
          </a:p>
        </p:txBody>
      </p:sp>
      <p:pic>
        <p:nvPicPr>
          <p:cNvPr id="4098" name="Picture 2">
            <a:extLst>
              <a:ext uri="{FF2B5EF4-FFF2-40B4-BE49-F238E27FC236}">
                <a16:creationId xmlns:a16="http://schemas.microsoft.com/office/drawing/2014/main" id="{7C8710CD-0EB6-49E2-E2A1-C12EB6B68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89" y="1798320"/>
            <a:ext cx="5327611" cy="25634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E387BBF-429E-7BCF-2EC8-A0DDFD7448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259"/>
          <a:stretch/>
        </p:blipFill>
        <p:spPr bwMode="auto">
          <a:xfrm>
            <a:off x="6722911" y="1909485"/>
            <a:ext cx="4472100" cy="234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6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292994"/>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Results</a:t>
            </a:r>
            <a:endParaRPr sz="3400" dirty="0">
              <a:solidFill>
                <a:srgbClr val="FF0000"/>
              </a:solidFill>
              <a:latin typeface="Marcellus"/>
              <a:ea typeface="Marcellus"/>
              <a:cs typeface="Marcellus"/>
              <a:sym typeface="Marcellus"/>
            </a:endParaRPr>
          </a:p>
        </p:txBody>
      </p:sp>
      <p:sp>
        <p:nvSpPr>
          <p:cNvPr id="5" name="TextBox 4">
            <a:extLst>
              <a:ext uri="{FF2B5EF4-FFF2-40B4-BE49-F238E27FC236}">
                <a16:creationId xmlns:a16="http://schemas.microsoft.com/office/drawing/2014/main" id="{8A1601B4-2E44-1F33-E958-AA36CF949BAC}"/>
              </a:ext>
            </a:extLst>
          </p:cNvPr>
          <p:cNvSpPr txBox="1"/>
          <p:nvPr/>
        </p:nvSpPr>
        <p:spPr>
          <a:xfrm>
            <a:off x="6881649" y="2374683"/>
            <a:ext cx="4614041" cy="1600438"/>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chemeClr val="tx1"/>
              </a:solidFill>
              <a:latin typeface="Marcellus" panose="020B0604020202020204" charset="0"/>
            </a:endParaRPr>
          </a:p>
          <a:p>
            <a:pPr marL="285750" indent="-285750" algn="just">
              <a:buFont typeface="Arial" panose="020B0604020202020204" pitchFamily="34" charset="0"/>
              <a:buChar char="•"/>
            </a:pPr>
            <a:r>
              <a:rPr lang="en-US" dirty="0">
                <a:solidFill>
                  <a:schemeClr val="tx1"/>
                </a:solidFill>
                <a:latin typeface="Marcellus" panose="020B0604020202020204" charset="0"/>
              </a:rPr>
              <a:t>Results reveals worker workloads during the shift, helping managers spot bottlenecks. </a:t>
            </a:r>
          </a:p>
          <a:p>
            <a:pPr algn="just"/>
            <a:endParaRPr lang="en-US" dirty="0">
              <a:solidFill>
                <a:schemeClr val="tx1"/>
              </a:solidFill>
              <a:latin typeface="Marcellus" panose="020B0604020202020204" charset="0"/>
            </a:endParaRPr>
          </a:p>
          <a:p>
            <a:pPr marL="285750" indent="-285750" algn="just">
              <a:buFont typeface="Arial" panose="020B0604020202020204" pitchFamily="34" charset="0"/>
              <a:buChar char="•"/>
            </a:pPr>
            <a:r>
              <a:rPr lang="en-US" dirty="0">
                <a:solidFill>
                  <a:schemeClr val="tx1"/>
                </a:solidFill>
                <a:latin typeface="Marcellus" panose="020B0604020202020204" charset="0"/>
              </a:rPr>
              <a:t>They can then adjust task allocation at busy workstations or assign more skilled workers to match task difficulty, improving efficiency.</a:t>
            </a:r>
            <a:endParaRPr lang="en-IN" dirty="0">
              <a:solidFill>
                <a:schemeClr val="tx1"/>
              </a:solidFill>
              <a:latin typeface="Marcellus" panose="020B0604020202020204" charset="0"/>
            </a:endParaRPr>
          </a:p>
        </p:txBody>
      </p:sp>
      <p:pic>
        <p:nvPicPr>
          <p:cNvPr id="5122" name="Picture 2">
            <a:extLst>
              <a:ext uri="{FF2B5EF4-FFF2-40B4-BE49-F238E27FC236}">
                <a16:creationId xmlns:a16="http://schemas.microsoft.com/office/drawing/2014/main" id="{1CBAE04E-A6BF-D4F6-DDB6-475482B52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049" y="1115806"/>
            <a:ext cx="5943600"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54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303505"/>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Inferences</a:t>
            </a:r>
            <a:endParaRPr sz="3400" dirty="0">
              <a:solidFill>
                <a:srgbClr val="FF0000"/>
              </a:solidFill>
              <a:latin typeface="Marcellus"/>
              <a:ea typeface="Marcellus"/>
              <a:cs typeface="Marcellus"/>
              <a:sym typeface="Marcellus"/>
            </a:endParaRPr>
          </a:p>
        </p:txBody>
      </p:sp>
      <p:sp>
        <p:nvSpPr>
          <p:cNvPr id="5" name="TextBox 4">
            <a:extLst>
              <a:ext uri="{FF2B5EF4-FFF2-40B4-BE49-F238E27FC236}">
                <a16:creationId xmlns:a16="http://schemas.microsoft.com/office/drawing/2014/main" id="{8A1601B4-2E44-1F33-E958-AA36CF949BAC}"/>
              </a:ext>
            </a:extLst>
          </p:cNvPr>
          <p:cNvSpPr txBox="1"/>
          <p:nvPr/>
        </p:nvSpPr>
        <p:spPr>
          <a:xfrm>
            <a:off x="1238905" y="1292116"/>
            <a:ext cx="10227879"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1"/>
                </a:solidFill>
                <a:latin typeface="Marcellus" panose="020B0604020202020204" charset="0"/>
              </a:rPr>
              <a:t>The paper showcases real-time data-driven discrete-event simulation and smart factory tech for boosting garment production industry productivity.</a:t>
            </a:r>
          </a:p>
          <a:p>
            <a:pPr marL="285750" indent="-285750" algn="just">
              <a:buFont typeface="Arial" panose="020B0604020202020204" pitchFamily="34" charset="0"/>
              <a:buChar char="•"/>
            </a:pPr>
            <a:endParaRPr lang="en-US" sz="1600" dirty="0">
              <a:solidFill>
                <a:schemeClr val="tx1"/>
              </a:solidFill>
              <a:latin typeface="Marcellus" panose="020B0604020202020204" charset="0"/>
            </a:endParaRPr>
          </a:p>
          <a:p>
            <a:pPr marL="285750" indent="-285750" algn="just">
              <a:buFont typeface="Arial" panose="020B0604020202020204" pitchFamily="34" charset="0"/>
              <a:buChar char="•"/>
            </a:pPr>
            <a:r>
              <a:rPr lang="en-US" sz="1600" dirty="0">
                <a:solidFill>
                  <a:schemeClr val="tx1"/>
                </a:solidFill>
                <a:latin typeface="Marcellus" panose="020B0604020202020204" charset="0"/>
              </a:rPr>
              <a:t>ICT-based Power Monitoring System (PMS) outperforms stopwatches, providing precise task time data from sewing machines.</a:t>
            </a:r>
          </a:p>
          <a:p>
            <a:pPr marL="285750" indent="-285750" algn="just">
              <a:buFont typeface="Arial" panose="020B0604020202020204" pitchFamily="34" charset="0"/>
              <a:buChar char="•"/>
            </a:pPr>
            <a:endParaRPr lang="en-US" sz="1600" dirty="0">
              <a:solidFill>
                <a:schemeClr val="tx1"/>
              </a:solidFill>
              <a:latin typeface="Marcellus" panose="020B0604020202020204" charset="0"/>
            </a:endParaRPr>
          </a:p>
          <a:p>
            <a:pPr marL="285750" indent="-285750" algn="just">
              <a:buFont typeface="Arial" panose="020B0604020202020204" pitchFamily="34" charset="0"/>
              <a:buChar char="•"/>
            </a:pPr>
            <a:r>
              <a:rPr lang="en-US" sz="1600" dirty="0">
                <a:solidFill>
                  <a:schemeClr val="tx1"/>
                </a:solidFill>
                <a:latin typeface="Marcellus" panose="020B0604020202020204" charset="0"/>
              </a:rPr>
              <a:t>Pattern analysis with PAA, SAX, and DTW extracts real-time task data for accurate worker and line performance assessment.</a:t>
            </a:r>
          </a:p>
          <a:p>
            <a:pPr algn="just"/>
            <a:endParaRPr lang="en-US" sz="1600" dirty="0">
              <a:solidFill>
                <a:schemeClr val="tx1"/>
              </a:solidFill>
              <a:latin typeface="Marcellus" panose="020B0604020202020204" charset="0"/>
            </a:endParaRPr>
          </a:p>
          <a:p>
            <a:pPr marL="285750" indent="-285750" algn="just">
              <a:buFont typeface="Arial" panose="020B0604020202020204" pitchFamily="34" charset="0"/>
              <a:buChar char="•"/>
            </a:pPr>
            <a:r>
              <a:rPr lang="en-US" sz="1600" dirty="0">
                <a:solidFill>
                  <a:schemeClr val="tx1"/>
                </a:solidFill>
                <a:latin typeface="Marcellus" panose="020B0604020202020204" charset="0"/>
              </a:rPr>
              <a:t>It was verified that the discrete-event simulation results of the garment production line using secured deterministic data were </a:t>
            </a:r>
            <a:r>
              <a:rPr lang="en-US" sz="1600" b="1" dirty="0">
                <a:solidFill>
                  <a:schemeClr val="tx1"/>
                </a:solidFill>
                <a:latin typeface="Marcellus" panose="020B0604020202020204" charset="0"/>
              </a:rPr>
              <a:t>94% similar </a:t>
            </a:r>
            <a:r>
              <a:rPr lang="en-US" sz="1600" dirty="0">
                <a:solidFill>
                  <a:schemeClr val="tx1"/>
                </a:solidFill>
                <a:latin typeface="Marcellus" panose="020B0604020202020204" charset="0"/>
              </a:rPr>
              <a:t>to the actual production results.</a:t>
            </a:r>
          </a:p>
          <a:p>
            <a:pPr marL="285750" indent="-285750" algn="just">
              <a:buFont typeface="Arial" panose="020B0604020202020204" pitchFamily="34" charset="0"/>
              <a:buChar char="•"/>
            </a:pPr>
            <a:endParaRPr lang="en-US" sz="1600" dirty="0">
              <a:solidFill>
                <a:schemeClr val="tx1"/>
              </a:solidFill>
              <a:latin typeface="Marcellus" panose="020B0604020202020204" charset="0"/>
            </a:endParaRPr>
          </a:p>
          <a:p>
            <a:pPr marL="285750" indent="-285750" algn="just">
              <a:buFont typeface="Arial" panose="020B0604020202020204" pitchFamily="34" charset="0"/>
              <a:buChar char="•"/>
            </a:pPr>
            <a:r>
              <a:rPr lang="en-US" sz="1600" dirty="0">
                <a:solidFill>
                  <a:schemeClr val="tx1"/>
                </a:solidFill>
                <a:latin typeface="Marcellus" panose="020B0604020202020204" charset="0"/>
              </a:rPr>
              <a:t>Simulation results using real-time data are </a:t>
            </a:r>
            <a:r>
              <a:rPr lang="en-US" sz="1600" b="1" dirty="0">
                <a:solidFill>
                  <a:schemeClr val="tx1"/>
                </a:solidFill>
                <a:latin typeface="Marcellus" panose="020B0604020202020204" charset="0"/>
              </a:rPr>
              <a:t>18.8% more accurate </a:t>
            </a:r>
            <a:r>
              <a:rPr lang="en-US" sz="1600" dirty="0">
                <a:solidFill>
                  <a:schemeClr val="tx1"/>
                </a:solidFill>
                <a:latin typeface="Marcellus" panose="020B0604020202020204" charset="0"/>
              </a:rPr>
              <a:t>than conventional methods.</a:t>
            </a:r>
          </a:p>
          <a:p>
            <a:pPr marL="285750" indent="-285750" algn="just">
              <a:buFont typeface="Arial" panose="020B0604020202020204" pitchFamily="34" charset="0"/>
              <a:buChar char="•"/>
            </a:pPr>
            <a:endParaRPr lang="en-US" sz="1600" dirty="0">
              <a:solidFill>
                <a:schemeClr val="tx1"/>
              </a:solidFill>
              <a:latin typeface="Marcellus" panose="020B0604020202020204" charset="0"/>
            </a:endParaRPr>
          </a:p>
          <a:p>
            <a:pPr marL="285750" indent="-285750" algn="just">
              <a:buFont typeface="Arial" panose="020B0604020202020204" pitchFamily="34" charset="0"/>
              <a:buChar char="•"/>
            </a:pPr>
            <a:r>
              <a:rPr lang="en-US" sz="1600" dirty="0">
                <a:solidFill>
                  <a:schemeClr val="tx1"/>
                </a:solidFill>
                <a:latin typeface="Marcellus" panose="020B0604020202020204" charset="0"/>
              </a:rPr>
              <a:t>The study provides insights for future research in line-balancing optimization and big data analysis.</a:t>
            </a:r>
            <a:endParaRPr lang="en-IN" sz="1600" dirty="0">
              <a:solidFill>
                <a:schemeClr val="tx1"/>
              </a:solidFill>
              <a:latin typeface="Marcellus" panose="020B0604020202020204" charset="0"/>
            </a:endParaRPr>
          </a:p>
        </p:txBody>
      </p:sp>
    </p:spTree>
    <p:extLst>
      <p:ext uri="{BB962C8B-B14F-4D97-AF65-F5344CB8AC3E}">
        <p14:creationId xmlns:p14="http://schemas.microsoft.com/office/powerpoint/2010/main" val="27457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303505"/>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References</a:t>
            </a:r>
            <a:endParaRPr sz="3400" dirty="0">
              <a:solidFill>
                <a:srgbClr val="FF0000"/>
              </a:solidFill>
              <a:latin typeface="Marcellus"/>
              <a:ea typeface="Marcellus"/>
              <a:cs typeface="Marcellus"/>
              <a:sym typeface="Marcellus"/>
            </a:endParaRPr>
          </a:p>
        </p:txBody>
      </p:sp>
      <p:sp>
        <p:nvSpPr>
          <p:cNvPr id="5" name="TextBox 4">
            <a:extLst>
              <a:ext uri="{FF2B5EF4-FFF2-40B4-BE49-F238E27FC236}">
                <a16:creationId xmlns:a16="http://schemas.microsoft.com/office/drawing/2014/main" id="{8A1601B4-2E44-1F33-E958-AA36CF949BAC}"/>
              </a:ext>
            </a:extLst>
          </p:cNvPr>
          <p:cNvSpPr txBox="1"/>
          <p:nvPr/>
        </p:nvSpPr>
        <p:spPr>
          <a:xfrm>
            <a:off x="1218585" y="1617236"/>
            <a:ext cx="10353655" cy="3785652"/>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chemeClr val="tx1"/>
                </a:solidFill>
                <a:latin typeface="+mj-lt"/>
                <a:hlinkClick r:id="rId3"/>
              </a:rPr>
              <a:t>https://www.researchgate.net/publication/346093550_Real-time_data-driven_discrete-event_simulation_for_garment_production_lines</a:t>
            </a:r>
            <a:endParaRPr lang="en-IN" sz="1600" dirty="0">
              <a:solidFill>
                <a:schemeClr val="tx1"/>
              </a:solidFill>
              <a:latin typeface="+mj-lt"/>
            </a:endParaRPr>
          </a:p>
          <a:p>
            <a:pPr algn="just"/>
            <a:endParaRPr lang="en-IN" sz="1600" dirty="0">
              <a:solidFill>
                <a:schemeClr val="tx1"/>
              </a:solidFill>
              <a:latin typeface="+mj-lt"/>
            </a:endParaRPr>
          </a:p>
          <a:p>
            <a:pPr algn="just"/>
            <a:endParaRPr lang="en-IN" sz="1600" dirty="0">
              <a:solidFill>
                <a:schemeClr val="tx1"/>
              </a:solidFill>
              <a:latin typeface="+mj-lt"/>
            </a:endParaRPr>
          </a:p>
          <a:p>
            <a:pPr marL="285750" indent="-285750" algn="just">
              <a:buFont typeface="Arial" panose="020B0604020202020204" pitchFamily="34" charset="0"/>
              <a:buChar char="•"/>
            </a:pPr>
            <a:r>
              <a:rPr lang="en-IN" sz="1600" dirty="0">
                <a:solidFill>
                  <a:schemeClr val="tx1"/>
                </a:solidFill>
                <a:latin typeface="+mj-lt"/>
                <a:hlinkClick r:id="rId4"/>
              </a:rPr>
              <a:t>https://www.researchgate.net/publication/221598030_A_Symbolic_Representation_of_Time_Series_with_Implications_for_Streaming_Algorithms</a:t>
            </a:r>
            <a:endParaRPr lang="en-IN" sz="1600" dirty="0">
              <a:solidFill>
                <a:schemeClr val="tx1"/>
              </a:solidFill>
              <a:latin typeface="+mj-lt"/>
            </a:endParaRPr>
          </a:p>
          <a:p>
            <a:pPr algn="just"/>
            <a:endParaRPr lang="en-IN" sz="1600" dirty="0">
              <a:solidFill>
                <a:schemeClr val="tx1"/>
              </a:solidFill>
              <a:latin typeface="+mj-lt"/>
            </a:endParaRPr>
          </a:p>
          <a:p>
            <a:pPr algn="just"/>
            <a:endParaRPr lang="en-IN" sz="1600" dirty="0">
              <a:solidFill>
                <a:schemeClr val="tx1"/>
              </a:solidFill>
              <a:latin typeface="+mj-lt"/>
            </a:endParaRPr>
          </a:p>
          <a:p>
            <a:pPr marL="285750" indent="-285750" algn="just">
              <a:buFont typeface="Arial" panose="020B0604020202020204" pitchFamily="34" charset="0"/>
              <a:buChar char="•"/>
            </a:pPr>
            <a:r>
              <a:rPr lang="en-IN" sz="1600" dirty="0">
                <a:solidFill>
                  <a:schemeClr val="tx1"/>
                </a:solidFill>
                <a:latin typeface="+mj-lt"/>
                <a:hlinkClick r:id="rId5"/>
              </a:rPr>
              <a:t>https://www.researchgate.net/publication/341032677_Remote_Sensing_of_Sewing_Work_Levels_Using_a_Power_Monitoring_System</a:t>
            </a:r>
            <a:endParaRPr lang="en-IN" sz="1600" dirty="0">
              <a:solidFill>
                <a:schemeClr val="tx1"/>
              </a:solidFill>
              <a:latin typeface="+mj-lt"/>
            </a:endParaRPr>
          </a:p>
          <a:p>
            <a:pPr algn="just"/>
            <a:endParaRPr lang="en-IN" sz="1600" dirty="0">
              <a:solidFill>
                <a:schemeClr val="tx1"/>
              </a:solidFill>
              <a:latin typeface="+mj-lt"/>
            </a:endParaRPr>
          </a:p>
          <a:p>
            <a:pPr algn="just"/>
            <a:endParaRPr lang="en-IN" sz="1600" dirty="0">
              <a:solidFill>
                <a:schemeClr val="tx1"/>
              </a:solidFill>
              <a:latin typeface="+mj-lt"/>
            </a:endParaRPr>
          </a:p>
          <a:p>
            <a:pPr marL="285750" indent="-285750" algn="just">
              <a:buFont typeface="Arial" panose="020B0604020202020204" pitchFamily="34" charset="0"/>
              <a:buChar char="•"/>
            </a:pPr>
            <a:r>
              <a:rPr lang="en-IN" sz="1600" dirty="0">
                <a:solidFill>
                  <a:schemeClr val="tx1"/>
                </a:solidFill>
                <a:latin typeface="+mj-lt"/>
              </a:rPr>
              <a:t> </a:t>
            </a:r>
            <a:r>
              <a:rPr lang="en-IN" sz="1600" dirty="0">
                <a:solidFill>
                  <a:schemeClr val="tx1"/>
                </a:solidFill>
                <a:latin typeface="+mj-lt"/>
                <a:hlinkClick r:id="rId6"/>
              </a:rPr>
              <a:t>https://pubs.aip.org/aip/acp/article-abstract/1643/1/460/882955/A-simulation-study-on-garment-manufacturing?redirectedFrom=PDF</a:t>
            </a:r>
            <a:endParaRPr lang="en-IN" sz="1600" dirty="0">
              <a:solidFill>
                <a:schemeClr val="tx1"/>
              </a:solidFill>
              <a:latin typeface="+mj-lt"/>
            </a:endParaRPr>
          </a:p>
          <a:p>
            <a:pPr algn="just"/>
            <a:endParaRPr lang="en-IN" sz="1600" dirty="0">
              <a:solidFill>
                <a:schemeClr val="tx1"/>
              </a:solidFill>
              <a:latin typeface="+mj-lt"/>
            </a:endParaRPr>
          </a:p>
        </p:txBody>
      </p:sp>
    </p:spTree>
    <p:extLst>
      <p:ext uri="{BB962C8B-B14F-4D97-AF65-F5344CB8AC3E}">
        <p14:creationId xmlns:p14="http://schemas.microsoft.com/office/powerpoint/2010/main" val="295123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92B897-657E-7CB0-1425-A80A1E50B480}"/>
              </a:ext>
            </a:extLst>
          </p:cNvPr>
          <p:cNvSpPr>
            <a:spLocks noGrp="1"/>
          </p:cNvSpPr>
          <p:nvPr>
            <p:ph type="body" idx="1"/>
          </p:nvPr>
        </p:nvSpPr>
        <p:spPr>
          <a:xfrm>
            <a:off x="4752340" y="2407920"/>
            <a:ext cx="2687320" cy="1021080"/>
          </a:xfrm>
        </p:spPr>
        <p:txBody>
          <a:bodyPr/>
          <a:lstStyle/>
          <a:p>
            <a:pPr marL="50800" indent="0">
              <a:buNone/>
            </a:pPr>
            <a:r>
              <a:rPr lang="en-US" sz="4000" dirty="0">
                <a:latin typeface="Marcellus" panose="020B0604020202020204" charset="0"/>
              </a:rPr>
              <a:t>Thank you</a:t>
            </a:r>
            <a:endParaRPr lang="en-IN" sz="4000" dirty="0">
              <a:latin typeface="Marcellus" panose="020B0604020202020204" charset="0"/>
            </a:endParaRPr>
          </a:p>
        </p:txBody>
      </p:sp>
    </p:spTree>
    <p:extLst>
      <p:ext uri="{BB962C8B-B14F-4D97-AF65-F5344CB8AC3E}">
        <p14:creationId xmlns:p14="http://schemas.microsoft.com/office/powerpoint/2010/main" val="337880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3511500" y="291985"/>
            <a:ext cx="5169000" cy="61225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Table of Contents</a:t>
            </a:r>
            <a:endParaRPr sz="3400" dirty="0">
              <a:solidFill>
                <a:srgbClr val="FF0000"/>
              </a:solidFill>
              <a:latin typeface="Marcellus"/>
              <a:ea typeface="Marcellus"/>
              <a:cs typeface="Marcellus"/>
              <a:sym typeface="Marcellus"/>
            </a:endParaRPr>
          </a:p>
        </p:txBody>
      </p:sp>
      <p:sp>
        <p:nvSpPr>
          <p:cNvPr id="118" name="Google Shape;118;p19"/>
          <p:cNvSpPr txBox="1"/>
          <p:nvPr/>
        </p:nvSpPr>
        <p:spPr>
          <a:xfrm>
            <a:off x="1500550" y="1369385"/>
            <a:ext cx="10417130" cy="5109061"/>
          </a:xfrm>
          <a:prstGeom prst="rect">
            <a:avLst/>
          </a:prstGeom>
          <a:noFill/>
          <a:ln>
            <a:noFill/>
          </a:ln>
        </p:spPr>
        <p:txBody>
          <a:bodyPr spcFirstLastPara="1" wrap="square" lIns="91425" tIns="91425" rIns="91425" bIns="91425" anchor="t" anchorCtr="0">
            <a:spAutoFit/>
          </a:bodyPr>
          <a:lstStyle/>
          <a:p>
            <a:pPr marL="285750" indent="-285750" rtl="0">
              <a:lnSpc>
                <a:spcPct val="200000"/>
              </a:lnSpc>
              <a:spcBef>
                <a:spcPts val="0"/>
              </a:spcBef>
              <a:spcAft>
                <a:spcPts val="0"/>
              </a:spcAft>
              <a:buFont typeface="Wingdings" panose="05000000000000000000" pitchFamily="2" charset="2"/>
              <a:buChar char="Ø"/>
            </a:pPr>
            <a:r>
              <a:rPr lang="en-US" sz="2000" dirty="0">
                <a:latin typeface="Marcellus" panose="020B0604020202020204" charset="0"/>
                <a:cs typeface="Times New Roman" panose="02020603050405020304" pitchFamily="18" charset="0"/>
              </a:rPr>
              <a:t>Introduction</a:t>
            </a:r>
          </a:p>
          <a:p>
            <a:pPr marL="285750" indent="-285750" rtl="0">
              <a:lnSpc>
                <a:spcPct val="200000"/>
              </a:lnSpc>
              <a:spcBef>
                <a:spcPts val="0"/>
              </a:spcBef>
              <a:spcAft>
                <a:spcPts val="0"/>
              </a:spcAft>
              <a:buFont typeface="Wingdings" panose="05000000000000000000" pitchFamily="2" charset="2"/>
              <a:buChar char="Ø"/>
            </a:pPr>
            <a:r>
              <a:rPr lang="en-US" sz="2000" dirty="0">
                <a:latin typeface="Marcellus" panose="020B0604020202020204" charset="0"/>
                <a:cs typeface="Times New Roman" panose="02020603050405020304" pitchFamily="18" charset="0"/>
              </a:rPr>
              <a:t>Objective of the Paper</a:t>
            </a:r>
          </a:p>
          <a:p>
            <a:pPr marL="285750" indent="-285750" rtl="0">
              <a:lnSpc>
                <a:spcPct val="200000"/>
              </a:lnSpc>
              <a:spcBef>
                <a:spcPts val="0"/>
              </a:spcBef>
              <a:spcAft>
                <a:spcPts val="0"/>
              </a:spcAft>
              <a:buFont typeface="Wingdings" panose="05000000000000000000" pitchFamily="2" charset="2"/>
              <a:buChar char="Ø"/>
            </a:pPr>
            <a:r>
              <a:rPr lang="en-US" sz="2000" dirty="0">
                <a:latin typeface="Marcellus" panose="020B0604020202020204" charset="0"/>
                <a:cs typeface="Times New Roman" panose="02020603050405020304" pitchFamily="18" charset="0"/>
              </a:rPr>
              <a:t>Resources Used</a:t>
            </a:r>
          </a:p>
          <a:p>
            <a:pPr marL="285750" indent="-285750" rtl="0">
              <a:lnSpc>
                <a:spcPct val="200000"/>
              </a:lnSpc>
              <a:spcBef>
                <a:spcPts val="0"/>
              </a:spcBef>
              <a:spcAft>
                <a:spcPts val="0"/>
              </a:spcAft>
              <a:buFont typeface="Wingdings" panose="05000000000000000000" pitchFamily="2" charset="2"/>
              <a:buChar char="Ø"/>
            </a:pPr>
            <a:r>
              <a:rPr lang="en-US" sz="2000" dirty="0">
                <a:latin typeface="Marcellus" panose="020B0604020202020204" charset="0"/>
                <a:cs typeface="Times New Roman" panose="02020603050405020304" pitchFamily="18" charset="0"/>
              </a:rPr>
              <a:t>Simulation Steps</a:t>
            </a:r>
          </a:p>
          <a:p>
            <a:pPr marL="285750" indent="-285750" rtl="0">
              <a:lnSpc>
                <a:spcPct val="200000"/>
              </a:lnSpc>
              <a:spcBef>
                <a:spcPts val="0"/>
              </a:spcBef>
              <a:spcAft>
                <a:spcPts val="0"/>
              </a:spcAft>
              <a:buFont typeface="Wingdings" panose="05000000000000000000" pitchFamily="2" charset="2"/>
              <a:buChar char="Ø"/>
            </a:pPr>
            <a:r>
              <a:rPr lang="en-US" sz="2000" dirty="0">
                <a:latin typeface="Marcellus" panose="020B0604020202020204" charset="0"/>
                <a:cs typeface="Times New Roman" panose="02020603050405020304" pitchFamily="18" charset="0"/>
              </a:rPr>
              <a:t>Results</a:t>
            </a:r>
          </a:p>
          <a:p>
            <a:pPr marL="285750" indent="-285750" rtl="0">
              <a:lnSpc>
                <a:spcPct val="200000"/>
              </a:lnSpc>
              <a:spcBef>
                <a:spcPts val="0"/>
              </a:spcBef>
              <a:spcAft>
                <a:spcPts val="0"/>
              </a:spcAft>
              <a:buFont typeface="Wingdings" panose="05000000000000000000" pitchFamily="2" charset="2"/>
              <a:buChar char="Ø"/>
            </a:pPr>
            <a:r>
              <a:rPr lang="en-US" sz="2000" dirty="0">
                <a:latin typeface="Marcellus" panose="020B0604020202020204" charset="0"/>
                <a:cs typeface="Times New Roman" panose="02020603050405020304" pitchFamily="18" charset="0"/>
              </a:rPr>
              <a:t>Inferences</a:t>
            </a:r>
          </a:p>
          <a:p>
            <a:pPr marL="285750" indent="-285750" rtl="0">
              <a:lnSpc>
                <a:spcPct val="200000"/>
              </a:lnSpc>
              <a:spcBef>
                <a:spcPts val="0"/>
              </a:spcBef>
              <a:spcAft>
                <a:spcPts val="0"/>
              </a:spcAft>
              <a:buFont typeface="Wingdings" panose="05000000000000000000" pitchFamily="2" charset="2"/>
              <a:buChar char="Ø"/>
            </a:pPr>
            <a:r>
              <a:rPr lang="en-US" sz="2000" dirty="0">
                <a:latin typeface="Marcellus" panose="020B0604020202020204" charset="0"/>
                <a:cs typeface="Times New Roman" panose="02020603050405020304" pitchFamily="18" charset="0"/>
              </a:rPr>
              <a:t>References</a:t>
            </a:r>
            <a:br>
              <a:rPr lang="en-US" sz="2800" dirty="0">
                <a:latin typeface="Marcellus" panose="020B0604020202020204" charset="0"/>
                <a:cs typeface="Times New Roman" panose="02020603050405020304" pitchFamily="18" charset="0"/>
              </a:rPr>
            </a:br>
            <a:endParaRPr lang="en-US" sz="2000" dirty="0">
              <a:solidFill>
                <a:schemeClr val="dk1"/>
              </a:solidFill>
              <a:latin typeface="Marcellus" panose="020B0604020202020204" charset="0"/>
              <a:ea typeface="Marcellus"/>
              <a:cs typeface="Times New Roman" panose="02020603050405020304" pitchFamily="18" charset="0"/>
              <a:sym typeface="Marcellus"/>
            </a:endParaRPr>
          </a:p>
        </p:txBody>
      </p:sp>
    </p:spTree>
    <p:extLst>
      <p:ext uri="{BB962C8B-B14F-4D97-AF65-F5344CB8AC3E}">
        <p14:creationId xmlns:p14="http://schemas.microsoft.com/office/powerpoint/2010/main" val="335124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3511500" y="291985"/>
            <a:ext cx="5169000" cy="61225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Introduction</a:t>
            </a:r>
            <a:endParaRPr sz="3400" dirty="0">
              <a:solidFill>
                <a:srgbClr val="FF0000"/>
              </a:solidFill>
              <a:latin typeface="Marcellus"/>
              <a:ea typeface="Marcellus"/>
              <a:cs typeface="Marcellus"/>
              <a:sym typeface="Marcellus"/>
            </a:endParaRPr>
          </a:p>
        </p:txBody>
      </p:sp>
      <p:sp>
        <p:nvSpPr>
          <p:cNvPr id="118" name="Google Shape;118;p19"/>
          <p:cNvSpPr txBox="1"/>
          <p:nvPr/>
        </p:nvSpPr>
        <p:spPr>
          <a:xfrm>
            <a:off x="1144950" y="1511625"/>
            <a:ext cx="10417130" cy="3416290"/>
          </a:xfrm>
          <a:prstGeom prst="rect">
            <a:avLst/>
          </a:prstGeom>
          <a:noFill/>
          <a:ln>
            <a:noFill/>
          </a:ln>
        </p:spPr>
        <p:txBody>
          <a:bodyPr spcFirstLastPara="1" wrap="square" lIns="91425" tIns="91425" rIns="91425" bIns="91425" anchor="t" anchorCtr="0">
            <a:spAutoFit/>
          </a:bodyPr>
          <a:lstStyle/>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Marcellus" panose="020B0604020202020204" charset="0"/>
                <a:cs typeface="Times New Roman" panose="02020603050405020304" pitchFamily="18" charset="0"/>
              </a:rPr>
              <a:t>The challenge in garment production lies in the traditional method of designing production lines, where experts use a small number of samples (3–5) to estimate task times for each workstation.</a:t>
            </a:r>
          </a:p>
          <a:p>
            <a:pPr algn="just" rtl="0">
              <a:spcBef>
                <a:spcPts val="0"/>
              </a:spcBef>
              <a:spcAft>
                <a:spcPts val="0"/>
              </a:spcAft>
            </a:pPr>
            <a:r>
              <a:rPr lang="en-US" sz="1800" b="0" i="0" u="none" strike="noStrike" dirty="0">
                <a:solidFill>
                  <a:srgbClr val="000000"/>
                </a:solidFill>
                <a:effectLst/>
                <a:latin typeface="Marcellus" panose="020B0604020202020204" charset="0"/>
                <a:cs typeface="Times New Roman" panose="02020603050405020304" pitchFamily="18" charset="0"/>
              </a:rPr>
              <a:t> </a:t>
            </a:r>
            <a:endParaRPr lang="en-US" sz="2400" i="0" u="none" strike="noStrike" dirty="0">
              <a:solidFill>
                <a:srgbClr val="000000"/>
              </a:solidFill>
              <a:latin typeface="Marcellus" panose="020B0604020202020204" charset="0"/>
              <a:cs typeface="Times New Roman" panose="02020603050405020304" pitchFamily="18" charset="0"/>
            </a:endParaRPr>
          </a:p>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Marcellus" panose="020B0604020202020204" charset="0"/>
                <a:cs typeface="Times New Roman" panose="02020603050405020304" pitchFamily="18" charset="0"/>
              </a:rPr>
              <a:t>This limited sampling leads to inaccurate estimations, hindering the achievement of a consistent production rate and causing issues like bottlenecks and starvation points.</a:t>
            </a:r>
          </a:p>
          <a:p>
            <a:pPr algn="just" rtl="0">
              <a:spcBef>
                <a:spcPts val="0"/>
              </a:spcBef>
              <a:spcAft>
                <a:spcPts val="0"/>
              </a:spcAft>
            </a:pPr>
            <a:endParaRPr lang="en-US" sz="2400" b="0" dirty="0">
              <a:effectLst/>
              <a:latin typeface="Marcellus" panose="020B0604020202020204" charset="0"/>
              <a:cs typeface="Times New Roman" panose="02020603050405020304" pitchFamily="18" charset="0"/>
            </a:endParaRPr>
          </a:p>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Marcellus" panose="020B0604020202020204" charset="0"/>
                <a:cs typeface="Times New Roman" panose="02020603050405020304" pitchFamily="18" charset="0"/>
              </a:rPr>
              <a:t>With rising global competition, the garment industry is adopting Industry 4.0 technologies to address these challenges and improve overall efficiency.</a:t>
            </a:r>
            <a:endParaRPr lang="en-US" sz="2400" b="0" dirty="0">
              <a:effectLst/>
              <a:latin typeface="Marcellus" panose="020B0604020202020204" charset="0"/>
              <a:cs typeface="Times New Roman" panose="02020603050405020304" pitchFamily="18" charset="0"/>
            </a:endParaRPr>
          </a:p>
          <a:p>
            <a:pPr algn="just"/>
            <a:br>
              <a:rPr lang="en-US" sz="2400" dirty="0">
                <a:latin typeface="Marcellus" panose="020B0604020202020204" charset="0"/>
                <a:cs typeface="Times New Roman" panose="02020603050405020304" pitchFamily="18" charset="0"/>
              </a:rPr>
            </a:br>
            <a:endParaRPr lang="en-US" sz="1800" dirty="0">
              <a:solidFill>
                <a:schemeClr val="dk1"/>
              </a:solidFill>
              <a:latin typeface="Marcellus" panose="020B0604020202020204" charset="0"/>
              <a:ea typeface="Marcellus"/>
              <a:cs typeface="Times New Roman" panose="02020603050405020304" pitchFamily="18" charset="0"/>
              <a:sym typeface="Marcellus"/>
            </a:endParaRPr>
          </a:p>
        </p:txBody>
      </p:sp>
    </p:spTree>
    <p:extLst>
      <p:ext uri="{BB962C8B-B14F-4D97-AF65-F5344CB8AC3E}">
        <p14:creationId xmlns:p14="http://schemas.microsoft.com/office/powerpoint/2010/main" val="27200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291985"/>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Objective of the Paper</a:t>
            </a:r>
            <a:endParaRPr sz="3400" dirty="0">
              <a:solidFill>
                <a:srgbClr val="FF0000"/>
              </a:solidFill>
              <a:latin typeface="Marcellus"/>
              <a:ea typeface="Marcellus"/>
              <a:cs typeface="Marcellus"/>
              <a:sym typeface="Marcellus"/>
            </a:endParaRPr>
          </a:p>
        </p:txBody>
      </p:sp>
      <p:sp>
        <p:nvSpPr>
          <p:cNvPr id="3" name="TextBox 2">
            <a:extLst>
              <a:ext uri="{FF2B5EF4-FFF2-40B4-BE49-F238E27FC236}">
                <a16:creationId xmlns:a16="http://schemas.microsoft.com/office/drawing/2014/main" id="{3174D3C1-4F24-12A4-7C35-048B2AE2899B}"/>
              </a:ext>
            </a:extLst>
          </p:cNvPr>
          <p:cNvSpPr txBox="1"/>
          <p:nvPr/>
        </p:nvSpPr>
        <p:spPr>
          <a:xfrm>
            <a:off x="1249680" y="1483360"/>
            <a:ext cx="10292080" cy="349326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latin typeface="Marcellus" panose="020B0604020202020204" charset="0"/>
              </a:rPr>
              <a:t>The objective of this paper is to propose a discrete-event simulation model-based approach to assess real-time garment production line productivity using real-time production line data.</a:t>
            </a:r>
          </a:p>
          <a:p>
            <a:pPr algn="just"/>
            <a:endParaRPr lang="en-US" sz="1700" dirty="0">
              <a:latin typeface="Marcellus" panose="020B0604020202020204" charset="0"/>
            </a:endParaRPr>
          </a:p>
          <a:p>
            <a:pPr marL="285750" indent="-285750" algn="just">
              <a:buFont typeface="Arial" panose="020B0604020202020204" pitchFamily="34" charset="0"/>
              <a:buChar char="•"/>
            </a:pPr>
            <a:r>
              <a:rPr lang="en-US" sz="1700" u="sng" dirty="0">
                <a:latin typeface="Marcellus" panose="020B0604020202020204" charset="0"/>
              </a:rPr>
              <a:t>Key Focus</a:t>
            </a:r>
            <a:r>
              <a:rPr lang="en-US" sz="1700" dirty="0">
                <a:latin typeface="Marcellus" panose="020B0604020202020204" charset="0"/>
              </a:rPr>
              <a:t>: Enhancing productivity, reducing human error and identifying potential bottle-necks and starvation points in the garment industry.</a:t>
            </a:r>
          </a:p>
          <a:p>
            <a:pPr algn="just"/>
            <a:endParaRPr lang="en-US" sz="1700" dirty="0">
              <a:latin typeface="Marcellus" panose="020B0604020202020204" charset="0"/>
            </a:endParaRPr>
          </a:p>
          <a:p>
            <a:pPr marL="285750" indent="-285750" algn="just">
              <a:buFont typeface="Arial" panose="020B0604020202020204" pitchFamily="34" charset="0"/>
              <a:buChar char="•"/>
            </a:pPr>
            <a:r>
              <a:rPr lang="en-US" sz="1700" u="sng" dirty="0">
                <a:latin typeface="Marcellus" panose="020B0604020202020204" charset="0"/>
              </a:rPr>
              <a:t>Enhance Accuracy</a:t>
            </a:r>
            <a:r>
              <a:rPr lang="en-US" sz="1700" dirty="0">
                <a:latin typeface="Marcellus" panose="020B0604020202020204" charset="0"/>
              </a:rPr>
              <a:t>: Utilize real-time data to improve the accuracy of productivity assessments.</a:t>
            </a:r>
          </a:p>
          <a:p>
            <a:pPr algn="just"/>
            <a:endParaRPr lang="en-US" sz="1700" dirty="0">
              <a:latin typeface="Marcellus" panose="020B0604020202020204" charset="0"/>
            </a:endParaRPr>
          </a:p>
          <a:p>
            <a:pPr marL="285750" indent="-285750" algn="just">
              <a:buFont typeface="Arial" panose="020B0604020202020204" pitchFamily="34" charset="0"/>
              <a:buChar char="•"/>
            </a:pPr>
            <a:r>
              <a:rPr lang="en-US" sz="1700" u="sng" dirty="0">
                <a:latin typeface="Marcellus" panose="020B0604020202020204" charset="0"/>
              </a:rPr>
              <a:t>Case Study Implementation</a:t>
            </a:r>
            <a:r>
              <a:rPr lang="en-US" sz="1700" dirty="0">
                <a:latin typeface="Marcellus" panose="020B0604020202020204" charset="0"/>
              </a:rPr>
              <a:t>: Apply the new approach to a real garment production line and analyze the results.</a:t>
            </a:r>
          </a:p>
          <a:p>
            <a:pPr marL="285750" indent="-285750" algn="just">
              <a:buFont typeface="Arial" panose="020B0604020202020204" pitchFamily="34" charset="0"/>
              <a:buChar char="•"/>
            </a:pPr>
            <a:endParaRPr lang="en-US" sz="1700" dirty="0">
              <a:latin typeface="Marcellus" panose="020B0604020202020204" charset="0"/>
            </a:endParaRPr>
          </a:p>
          <a:p>
            <a:pPr marL="285750" indent="-285750" algn="just">
              <a:buFont typeface="Arial" panose="020B0604020202020204" pitchFamily="34" charset="0"/>
              <a:buChar char="•"/>
            </a:pPr>
            <a:r>
              <a:rPr lang="en-US" sz="1700" u="sng" dirty="0">
                <a:latin typeface="Marcellus" panose="020B0604020202020204" charset="0"/>
              </a:rPr>
              <a:t>Outcome Focus</a:t>
            </a:r>
            <a:r>
              <a:rPr lang="en-US" sz="1700" dirty="0">
                <a:latin typeface="Marcellus" panose="020B0604020202020204" charset="0"/>
              </a:rPr>
              <a:t>: Aim to provide a more efficient and error-resistant methodology for assessing productivity in garment manufacturing.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292994"/>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Resources Used</a:t>
            </a:r>
            <a:endParaRPr sz="3400" dirty="0">
              <a:solidFill>
                <a:srgbClr val="FF0000"/>
              </a:solidFill>
              <a:latin typeface="Marcellus"/>
              <a:ea typeface="Marcellus"/>
              <a:cs typeface="Marcellus"/>
              <a:sym typeface="Marcellus"/>
            </a:endParaRPr>
          </a:p>
        </p:txBody>
      </p:sp>
      <p:pic>
        <p:nvPicPr>
          <p:cNvPr id="1026" name="Picture 2">
            <a:extLst>
              <a:ext uri="{FF2B5EF4-FFF2-40B4-BE49-F238E27FC236}">
                <a16:creationId xmlns:a16="http://schemas.microsoft.com/office/drawing/2014/main" id="{096A36D8-B2E5-8CD1-717E-A3CF5F2F1C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46"/>
          <a:stretch/>
        </p:blipFill>
        <p:spPr bwMode="auto">
          <a:xfrm>
            <a:off x="1189673" y="1097280"/>
            <a:ext cx="5062587" cy="48584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55C77A-D6B3-24EA-A167-92D5FB519A6C}"/>
              </a:ext>
            </a:extLst>
          </p:cNvPr>
          <p:cNvSpPr txBox="1"/>
          <p:nvPr/>
        </p:nvSpPr>
        <p:spPr>
          <a:xfrm>
            <a:off x="6339840" y="2372350"/>
            <a:ext cx="54356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i="0" u="none" strike="noStrike" dirty="0">
                <a:solidFill>
                  <a:srgbClr val="000000"/>
                </a:solidFill>
                <a:effectLst/>
                <a:latin typeface="Marcellus" panose="020B0604020202020204" charset="0"/>
              </a:rPr>
              <a:t>ICT-Based Power Monitoring System (PMS): </a:t>
            </a:r>
            <a:r>
              <a:rPr lang="en-US" sz="1600" b="0" i="0" u="none" strike="noStrike" dirty="0">
                <a:solidFill>
                  <a:srgbClr val="000000"/>
                </a:solidFill>
                <a:effectLst/>
                <a:latin typeface="Marcellus" panose="020B0604020202020204" charset="0"/>
              </a:rPr>
              <a:t>Employed in sewing machines to collect real-time power data.</a:t>
            </a:r>
          </a:p>
          <a:p>
            <a:pPr marL="285750" indent="-285750" algn="just">
              <a:buFont typeface="Arial" panose="020B0604020202020204" pitchFamily="34" charset="0"/>
              <a:buChar char="•"/>
            </a:pPr>
            <a:endParaRPr lang="en-US" sz="1600" b="0" i="0" u="none" strike="noStrike" dirty="0">
              <a:solidFill>
                <a:srgbClr val="000000"/>
              </a:solidFill>
              <a:effectLst/>
              <a:latin typeface="Marcellus" panose="020B060402020202020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Marcellus" panose="020B0604020202020204" charset="0"/>
              </a:rPr>
              <a:t>Simulation-Based Productivity Assessment</a:t>
            </a:r>
            <a:r>
              <a:rPr lang="en-US" sz="1600" b="0" i="0" u="none" strike="noStrike" dirty="0">
                <a:solidFill>
                  <a:srgbClr val="000000"/>
                </a:solidFill>
                <a:effectLst/>
                <a:latin typeface="Marcellus" panose="020B0604020202020204" charset="0"/>
              </a:rPr>
              <a:t>: Utilizes PMS task time data for precise analysis.</a:t>
            </a:r>
          </a:p>
          <a:p>
            <a:pPr marL="285750" indent="-285750" algn="just">
              <a:buFont typeface="Arial" panose="020B0604020202020204" pitchFamily="34" charset="0"/>
              <a:buChar char="•"/>
            </a:pPr>
            <a:endParaRPr lang="en-US" sz="1600" b="0" i="0" u="none" strike="noStrike" dirty="0">
              <a:solidFill>
                <a:srgbClr val="000000"/>
              </a:solidFill>
              <a:effectLst/>
              <a:latin typeface="Marcellus" panose="020B060402020202020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Marcellus" panose="020B0604020202020204" charset="0"/>
              </a:rPr>
              <a:t>Pattern Analysis Algorithm</a:t>
            </a:r>
            <a:r>
              <a:rPr lang="en-US" sz="1600" b="0" i="0" u="none" strike="noStrike" dirty="0">
                <a:solidFill>
                  <a:srgbClr val="000000"/>
                </a:solidFill>
                <a:effectLst/>
                <a:latin typeface="Marcellus" panose="020B0604020202020204" charset="0"/>
              </a:rPr>
              <a:t>: Extracts worker task times from power data for integration into the simulation model.</a:t>
            </a:r>
          </a:p>
        </p:txBody>
      </p:sp>
    </p:spTree>
    <p:extLst>
      <p:ext uri="{BB962C8B-B14F-4D97-AF65-F5344CB8AC3E}">
        <p14:creationId xmlns:p14="http://schemas.microsoft.com/office/powerpoint/2010/main" val="23085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292994"/>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Simulation Steps</a:t>
            </a:r>
            <a:endParaRPr sz="3400" dirty="0">
              <a:solidFill>
                <a:srgbClr val="FF0000"/>
              </a:solidFill>
              <a:latin typeface="Marcellus"/>
              <a:ea typeface="Marcellus"/>
              <a:cs typeface="Marcellus"/>
              <a:sym typeface="Marcellus"/>
            </a:endParaRPr>
          </a:p>
        </p:txBody>
      </p:sp>
      <p:sp>
        <p:nvSpPr>
          <p:cNvPr id="3" name="TextBox 2">
            <a:extLst>
              <a:ext uri="{FF2B5EF4-FFF2-40B4-BE49-F238E27FC236}">
                <a16:creationId xmlns:a16="http://schemas.microsoft.com/office/drawing/2014/main" id="{53EABFF7-D327-032A-B7DF-FE077D1A81D9}"/>
              </a:ext>
            </a:extLst>
          </p:cNvPr>
          <p:cNvSpPr txBox="1"/>
          <p:nvPr/>
        </p:nvSpPr>
        <p:spPr>
          <a:xfrm>
            <a:off x="1463040" y="1578670"/>
            <a:ext cx="10088880" cy="830997"/>
          </a:xfrm>
          <a:prstGeom prst="rect">
            <a:avLst/>
          </a:prstGeom>
          <a:noFill/>
        </p:spPr>
        <p:txBody>
          <a:bodyPr wrap="square" rtlCol="0">
            <a:spAutoFit/>
          </a:bodyPr>
          <a:lstStyle/>
          <a:p>
            <a:r>
              <a:rPr lang="en-US" sz="1600" b="0" i="0" u="none" strike="noStrike" dirty="0">
                <a:solidFill>
                  <a:srgbClr val="000000"/>
                </a:solidFill>
                <a:effectLst/>
                <a:latin typeface="Marcellus" panose="020B0604020202020204" charset="0"/>
              </a:rPr>
              <a:t>The first step involves collecting data from the garment production line using an ICT-based PMS. The PMS captures real-time data on the task times of individual workers, the movement of materials, and the utilization rate of workstations .</a:t>
            </a:r>
          </a:p>
        </p:txBody>
      </p:sp>
      <p:sp>
        <p:nvSpPr>
          <p:cNvPr id="4" name="TextBox 3">
            <a:extLst>
              <a:ext uri="{FF2B5EF4-FFF2-40B4-BE49-F238E27FC236}">
                <a16:creationId xmlns:a16="http://schemas.microsoft.com/office/drawing/2014/main" id="{93519C18-A115-E4AF-5D18-EDF9369FC93B}"/>
              </a:ext>
            </a:extLst>
          </p:cNvPr>
          <p:cNvSpPr txBox="1"/>
          <p:nvPr/>
        </p:nvSpPr>
        <p:spPr>
          <a:xfrm>
            <a:off x="1534160" y="1178560"/>
            <a:ext cx="2458720" cy="369332"/>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latin typeface="Marcellus" panose="020B0604020202020204" charset="0"/>
              </a:rPr>
              <a:t>Data Collection</a:t>
            </a:r>
            <a:endParaRPr lang="en-IN" sz="1800" b="1" dirty="0">
              <a:latin typeface="Marcellus" panose="020B0604020202020204" charset="0"/>
            </a:endParaRPr>
          </a:p>
        </p:txBody>
      </p:sp>
      <p:sp>
        <p:nvSpPr>
          <p:cNvPr id="5" name="TextBox 4">
            <a:extLst>
              <a:ext uri="{FF2B5EF4-FFF2-40B4-BE49-F238E27FC236}">
                <a16:creationId xmlns:a16="http://schemas.microsoft.com/office/drawing/2014/main" id="{62092BE5-19EE-9F1D-8E7A-462C90D921EE}"/>
              </a:ext>
            </a:extLst>
          </p:cNvPr>
          <p:cNvSpPr txBox="1"/>
          <p:nvPr/>
        </p:nvSpPr>
        <p:spPr>
          <a:xfrm>
            <a:off x="2214880" y="2770793"/>
            <a:ext cx="9052560" cy="1815882"/>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600" b="1" i="0" u="none" strike="noStrike" dirty="0">
                <a:solidFill>
                  <a:srgbClr val="000000"/>
                </a:solidFill>
                <a:effectLst/>
                <a:latin typeface="Marcellus" panose="020B0604020202020204" charset="0"/>
              </a:rPr>
              <a:t>ICT-Based Power Monitoring System (PMS): </a:t>
            </a:r>
            <a:r>
              <a:rPr lang="en-US" sz="1600" i="0" u="none" strike="noStrike" dirty="0">
                <a:solidFill>
                  <a:srgbClr val="000000"/>
                </a:solidFill>
                <a:effectLst/>
                <a:latin typeface="Marcellus" panose="020B0604020202020204" charset="0"/>
              </a:rPr>
              <a:t>Each sewing machines is equipped with a PMS featuring a current sensor and a Wi-Fi communication module to capture real-time power consumption data.</a:t>
            </a:r>
          </a:p>
          <a:p>
            <a:pPr rtl="0">
              <a:spcBef>
                <a:spcPts val="0"/>
              </a:spcBef>
              <a:spcAft>
                <a:spcPts val="0"/>
              </a:spcAft>
            </a:pPr>
            <a:endParaRPr lang="en-US" sz="1600" dirty="0">
              <a:latin typeface="Marcellus" panose="020B0604020202020204" charset="0"/>
            </a:endParaRPr>
          </a:p>
          <a:p>
            <a:pPr marL="285750" indent="-285750" rtl="0">
              <a:spcBef>
                <a:spcPts val="0"/>
              </a:spcBef>
              <a:spcAft>
                <a:spcPts val="0"/>
              </a:spcAft>
              <a:buFont typeface="Arial" panose="020B0604020202020204" pitchFamily="34" charset="0"/>
              <a:buChar char="•"/>
            </a:pPr>
            <a:r>
              <a:rPr lang="en-US" sz="1600" b="1" i="0" u="none" strike="noStrike" dirty="0">
                <a:solidFill>
                  <a:srgbClr val="000000"/>
                </a:solidFill>
                <a:effectLst/>
                <a:latin typeface="Marcellus" panose="020B0604020202020204" charset="0"/>
              </a:rPr>
              <a:t>Wireless Data Transmission</a:t>
            </a:r>
            <a:r>
              <a:rPr lang="en-US" sz="1600" i="0" u="none" strike="noStrike" dirty="0">
                <a:solidFill>
                  <a:srgbClr val="000000"/>
                </a:solidFill>
                <a:effectLst/>
                <a:latin typeface="Marcellus" panose="020B0604020202020204" charset="0"/>
              </a:rPr>
              <a:t>: The collected data is transmitted to a cloud server through a wireless network for further processing and analysis.</a:t>
            </a:r>
            <a:br>
              <a:rPr lang="en-US" sz="1600" dirty="0">
                <a:latin typeface="Marcellus" panose="020B0604020202020204" charset="0"/>
              </a:rPr>
            </a:br>
            <a:endParaRPr lang="en-IN" sz="1600" dirty="0">
              <a:latin typeface="Marcellus" panose="020B0604020202020204" charset="0"/>
            </a:endParaRPr>
          </a:p>
        </p:txBody>
      </p:sp>
    </p:spTree>
    <p:extLst>
      <p:ext uri="{BB962C8B-B14F-4D97-AF65-F5344CB8AC3E}">
        <p14:creationId xmlns:p14="http://schemas.microsoft.com/office/powerpoint/2010/main" val="47851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292994"/>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Simulation Steps</a:t>
            </a:r>
            <a:endParaRPr sz="3400" dirty="0">
              <a:solidFill>
                <a:srgbClr val="FF0000"/>
              </a:solidFill>
              <a:latin typeface="Marcellus"/>
              <a:ea typeface="Marcellus"/>
              <a:cs typeface="Marcellus"/>
              <a:sym typeface="Marcellus"/>
            </a:endParaRPr>
          </a:p>
        </p:txBody>
      </p:sp>
      <p:sp>
        <p:nvSpPr>
          <p:cNvPr id="3" name="TextBox 2">
            <a:extLst>
              <a:ext uri="{FF2B5EF4-FFF2-40B4-BE49-F238E27FC236}">
                <a16:creationId xmlns:a16="http://schemas.microsoft.com/office/drawing/2014/main" id="{53EABFF7-D327-032A-B7DF-FE077D1A81D9}"/>
              </a:ext>
            </a:extLst>
          </p:cNvPr>
          <p:cNvSpPr txBox="1"/>
          <p:nvPr/>
        </p:nvSpPr>
        <p:spPr>
          <a:xfrm>
            <a:off x="1463040" y="1578670"/>
            <a:ext cx="10088880" cy="830997"/>
          </a:xfrm>
          <a:prstGeom prst="rect">
            <a:avLst/>
          </a:prstGeom>
          <a:noFill/>
        </p:spPr>
        <p:txBody>
          <a:bodyPr wrap="square" rtlCol="0">
            <a:spAutoFit/>
          </a:bodyPr>
          <a:lstStyle/>
          <a:p>
            <a:pPr algn="just"/>
            <a:r>
              <a:rPr lang="en-US" sz="1600" b="0" i="0" u="none" strike="noStrike" dirty="0">
                <a:solidFill>
                  <a:srgbClr val="000000"/>
                </a:solidFill>
                <a:effectLst/>
                <a:latin typeface="Marcellus" panose="020B0604020202020204" charset="0"/>
              </a:rPr>
              <a:t>Data processing on the server extracts real-time task time data for each worker. It uses an algorithm to identify work patterns from power consumption profiles and calculates task times using statistical approximations and similarity measurements.</a:t>
            </a:r>
          </a:p>
        </p:txBody>
      </p:sp>
      <p:sp>
        <p:nvSpPr>
          <p:cNvPr id="4" name="TextBox 3">
            <a:extLst>
              <a:ext uri="{FF2B5EF4-FFF2-40B4-BE49-F238E27FC236}">
                <a16:creationId xmlns:a16="http://schemas.microsoft.com/office/drawing/2014/main" id="{93519C18-A115-E4AF-5D18-EDF9369FC93B}"/>
              </a:ext>
            </a:extLst>
          </p:cNvPr>
          <p:cNvSpPr txBox="1"/>
          <p:nvPr/>
        </p:nvSpPr>
        <p:spPr>
          <a:xfrm>
            <a:off x="1534160" y="1178560"/>
            <a:ext cx="4561840" cy="369332"/>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latin typeface="Marcellus" panose="020B0604020202020204" charset="0"/>
              </a:rPr>
              <a:t>Data Processing and Extraction</a:t>
            </a:r>
            <a:endParaRPr lang="en-IN" sz="1800" b="1" dirty="0">
              <a:latin typeface="Marcellus" panose="020B0604020202020204" charset="0"/>
            </a:endParaRPr>
          </a:p>
        </p:txBody>
      </p:sp>
      <p:sp>
        <p:nvSpPr>
          <p:cNvPr id="5" name="TextBox 4">
            <a:extLst>
              <a:ext uri="{FF2B5EF4-FFF2-40B4-BE49-F238E27FC236}">
                <a16:creationId xmlns:a16="http://schemas.microsoft.com/office/drawing/2014/main" id="{62092BE5-19EE-9F1D-8E7A-462C90D921EE}"/>
              </a:ext>
            </a:extLst>
          </p:cNvPr>
          <p:cNvSpPr txBox="1"/>
          <p:nvPr/>
        </p:nvSpPr>
        <p:spPr>
          <a:xfrm>
            <a:off x="2560320" y="2520892"/>
            <a:ext cx="6654800" cy="3046988"/>
          </a:xfrm>
          <a:prstGeom prst="rect">
            <a:avLst/>
          </a:prstGeom>
          <a:noFill/>
        </p:spPr>
        <p:txBody>
          <a:bodyPr wrap="square" rtlCol="0">
            <a:spAutoFit/>
          </a:bodyPr>
          <a:lstStyle/>
          <a:p>
            <a:pPr marL="285750" indent="-285750" algn="l">
              <a:buFont typeface="Arial" panose="020B0604020202020204" pitchFamily="34" charset="0"/>
              <a:buChar char="•"/>
            </a:pPr>
            <a:r>
              <a:rPr lang="en-US" sz="1600" b="1" i="0" dirty="0">
                <a:solidFill>
                  <a:schemeClr val="tx1"/>
                </a:solidFill>
                <a:effectLst/>
                <a:latin typeface="Marcellus" panose="020B0604020202020204" charset="0"/>
              </a:rPr>
              <a:t>Piecewise Aggregate Approximation (PAA) and Symbolic Aggregate Approximation (SAX):</a:t>
            </a:r>
            <a:endParaRPr lang="en-US" sz="1600" b="0" i="0" dirty="0">
              <a:solidFill>
                <a:schemeClr val="tx1"/>
              </a:solidFill>
              <a:effectLst/>
              <a:latin typeface="Marcellus" panose="020B0604020202020204" charset="0"/>
            </a:endParaRPr>
          </a:p>
          <a:p>
            <a:pPr marL="742950" lvl="1" indent="-285750" algn="l">
              <a:buFont typeface="Arial" panose="020B0604020202020204" pitchFamily="34" charset="0"/>
              <a:buChar char="•"/>
            </a:pPr>
            <a:r>
              <a:rPr lang="en-US" sz="1600" b="0" i="0" dirty="0">
                <a:solidFill>
                  <a:schemeClr val="tx1"/>
                </a:solidFill>
                <a:effectLst/>
                <a:latin typeface="Marcellus" panose="020B0604020202020204" charset="0"/>
              </a:rPr>
              <a:t>Data is segmented using PAA, simplifying each segment to its average value.</a:t>
            </a:r>
          </a:p>
          <a:p>
            <a:pPr marL="742950" lvl="1" indent="-285750" algn="l">
              <a:buFont typeface="Arial" panose="020B0604020202020204" pitchFamily="34" charset="0"/>
              <a:buChar char="•"/>
            </a:pPr>
            <a:r>
              <a:rPr lang="en-US" sz="1600" b="0" i="0" dirty="0">
                <a:solidFill>
                  <a:schemeClr val="tx1"/>
                </a:solidFill>
                <a:effectLst/>
                <a:latin typeface="Marcellus" panose="020B0604020202020204" charset="0"/>
              </a:rPr>
              <a:t>Each segment value is then represented by a character using SAX.</a:t>
            </a:r>
          </a:p>
          <a:p>
            <a:pPr marL="742950" lvl="1" indent="-285750" algn="l">
              <a:buFont typeface="Arial" panose="020B0604020202020204" pitchFamily="34" charset="0"/>
              <a:buChar char="•"/>
            </a:pPr>
            <a:endParaRPr lang="en-US" sz="1600" b="0" i="0" dirty="0">
              <a:solidFill>
                <a:schemeClr val="tx1"/>
              </a:solidFill>
              <a:effectLst/>
              <a:latin typeface="Marcellus" panose="020B0604020202020204" charset="0"/>
            </a:endParaRPr>
          </a:p>
          <a:p>
            <a:pPr marL="285750" indent="-285750" algn="l">
              <a:buFont typeface="Arial" panose="020B0604020202020204" pitchFamily="34" charset="0"/>
              <a:buChar char="•"/>
            </a:pPr>
            <a:r>
              <a:rPr lang="en-US" sz="1600" b="1" i="0" dirty="0">
                <a:solidFill>
                  <a:schemeClr val="tx1"/>
                </a:solidFill>
                <a:effectLst/>
                <a:latin typeface="Marcellus" panose="020B0604020202020204" charset="0"/>
              </a:rPr>
              <a:t>Similarity Measurement with Dynamic Time Warping (DTW):</a:t>
            </a:r>
            <a:endParaRPr lang="en-US" sz="1600" b="0" i="0" dirty="0">
              <a:solidFill>
                <a:schemeClr val="tx1"/>
              </a:solidFill>
              <a:effectLst/>
              <a:latin typeface="Marcellus" panose="020B0604020202020204" charset="0"/>
            </a:endParaRPr>
          </a:p>
          <a:p>
            <a:pPr marL="742950" lvl="1" indent="-285750" algn="l">
              <a:buFont typeface="Arial" panose="020B0604020202020204" pitchFamily="34" charset="0"/>
              <a:buChar char="•"/>
            </a:pPr>
            <a:r>
              <a:rPr lang="en-US" sz="1600" b="0" i="0" dirty="0">
                <a:solidFill>
                  <a:schemeClr val="tx1"/>
                </a:solidFill>
                <a:effectLst/>
                <a:latin typeface="Marcellus" panose="020B0604020202020204" charset="0"/>
              </a:rPr>
              <a:t>Task recognition involves measuring similarity between the work pattern reference profile and the SAX representation of real-time data.</a:t>
            </a:r>
          </a:p>
          <a:p>
            <a:pPr marL="742950" lvl="1" indent="-285750" algn="l">
              <a:buFont typeface="Arial" panose="020B0604020202020204" pitchFamily="34" charset="0"/>
              <a:buChar char="•"/>
            </a:pPr>
            <a:r>
              <a:rPr lang="en-US" sz="1600" b="0" i="0" dirty="0">
                <a:solidFill>
                  <a:schemeClr val="tx1"/>
                </a:solidFill>
                <a:effectLst/>
                <a:latin typeface="Marcellus" panose="020B0604020202020204" charset="0"/>
              </a:rPr>
              <a:t>DTW is applied for similarity measurement.</a:t>
            </a:r>
          </a:p>
        </p:txBody>
      </p:sp>
    </p:spTree>
    <p:extLst>
      <p:ext uri="{BB962C8B-B14F-4D97-AF65-F5344CB8AC3E}">
        <p14:creationId xmlns:p14="http://schemas.microsoft.com/office/powerpoint/2010/main" val="184984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292994"/>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Simulation Steps</a:t>
            </a:r>
            <a:endParaRPr sz="3400" dirty="0">
              <a:solidFill>
                <a:srgbClr val="FF0000"/>
              </a:solidFill>
              <a:latin typeface="Marcellus"/>
              <a:ea typeface="Marcellus"/>
              <a:cs typeface="Marcellus"/>
              <a:sym typeface="Marcellus"/>
            </a:endParaRPr>
          </a:p>
        </p:txBody>
      </p:sp>
      <p:sp>
        <p:nvSpPr>
          <p:cNvPr id="3" name="TextBox 2">
            <a:extLst>
              <a:ext uri="{FF2B5EF4-FFF2-40B4-BE49-F238E27FC236}">
                <a16:creationId xmlns:a16="http://schemas.microsoft.com/office/drawing/2014/main" id="{53EABFF7-D327-032A-B7DF-FE077D1A81D9}"/>
              </a:ext>
            </a:extLst>
          </p:cNvPr>
          <p:cNvSpPr txBox="1"/>
          <p:nvPr/>
        </p:nvSpPr>
        <p:spPr>
          <a:xfrm>
            <a:off x="1463040" y="1578670"/>
            <a:ext cx="10088880" cy="830997"/>
          </a:xfrm>
          <a:prstGeom prst="rect">
            <a:avLst/>
          </a:prstGeom>
          <a:noFill/>
        </p:spPr>
        <p:txBody>
          <a:bodyPr wrap="square" rtlCol="0">
            <a:spAutoFit/>
          </a:bodyPr>
          <a:lstStyle/>
          <a:p>
            <a:pPr algn="just"/>
            <a:r>
              <a:rPr lang="en-US" sz="1600" b="0" i="0" u="none" strike="noStrike" dirty="0">
                <a:solidFill>
                  <a:srgbClr val="000000"/>
                </a:solidFill>
                <a:effectLst/>
                <a:latin typeface="Marcellus" panose="020B0604020202020204" charset="0"/>
              </a:rPr>
              <a:t>The collected data is then used to develop a discrete-event simulation (DES) model of the garment production line. This model is designed to reflect the complex nature of the production line and incorporates real-time data to accurately represent the dynamics of the production process.</a:t>
            </a:r>
          </a:p>
        </p:txBody>
      </p:sp>
      <p:sp>
        <p:nvSpPr>
          <p:cNvPr id="4" name="TextBox 3">
            <a:extLst>
              <a:ext uri="{FF2B5EF4-FFF2-40B4-BE49-F238E27FC236}">
                <a16:creationId xmlns:a16="http://schemas.microsoft.com/office/drawing/2014/main" id="{93519C18-A115-E4AF-5D18-EDF9369FC93B}"/>
              </a:ext>
            </a:extLst>
          </p:cNvPr>
          <p:cNvSpPr txBox="1"/>
          <p:nvPr/>
        </p:nvSpPr>
        <p:spPr>
          <a:xfrm>
            <a:off x="1534160" y="1178560"/>
            <a:ext cx="4561840" cy="369332"/>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latin typeface="Marcellus" panose="020B0604020202020204" charset="0"/>
              </a:rPr>
              <a:t>Simulation Model Development</a:t>
            </a:r>
            <a:endParaRPr lang="en-IN" sz="1800" b="1" dirty="0">
              <a:latin typeface="Marcellus" panose="020B0604020202020204" charset="0"/>
            </a:endParaRPr>
          </a:p>
        </p:txBody>
      </p:sp>
      <p:sp>
        <p:nvSpPr>
          <p:cNvPr id="5" name="TextBox 4">
            <a:extLst>
              <a:ext uri="{FF2B5EF4-FFF2-40B4-BE49-F238E27FC236}">
                <a16:creationId xmlns:a16="http://schemas.microsoft.com/office/drawing/2014/main" id="{62092BE5-19EE-9F1D-8E7A-462C90D921EE}"/>
              </a:ext>
            </a:extLst>
          </p:cNvPr>
          <p:cNvSpPr txBox="1"/>
          <p:nvPr/>
        </p:nvSpPr>
        <p:spPr>
          <a:xfrm>
            <a:off x="1696720" y="2632652"/>
            <a:ext cx="6365240" cy="2554545"/>
          </a:xfrm>
          <a:prstGeom prst="rect">
            <a:avLst/>
          </a:prstGeom>
          <a:noFill/>
        </p:spPr>
        <p:txBody>
          <a:bodyPr wrap="square" rtlCol="0">
            <a:spAutoFit/>
          </a:bodyPr>
          <a:lstStyle/>
          <a:p>
            <a:pPr marL="285750" indent="-285750" algn="l">
              <a:buFont typeface="Arial" panose="020B0604020202020204" pitchFamily="34" charset="0"/>
              <a:buChar char="•"/>
            </a:pPr>
            <a:r>
              <a:rPr lang="en-IN" sz="1600" b="1" i="0" dirty="0">
                <a:solidFill>
                  <a:schemeClr val="tx1"/>
                </a:solidFill>
                <a:effectLst/>
                <a:latin typeface="Marcellus" panose="020B0604020202020204" charset="0"/>
              </a:rPr>
              <a:t>Process Analysis</a:t>
            </a:r>
          </a:p>
          <a:p>
            <a:pPr marL="742950" lvl="1" indent="-285750" algn="l">
              <a:buFont typeface="Arial" panose="020B0604020202020204" pitchFamily="34" charset="0"/>
              <a:buChar char="•"/>
            </a:pPr>
            <a:r>
              <a:rPr lang="en-IN" sz="1600" i="0" dirty="0">
                <a:solidFill>
                  <a:schemeClr val="tx1"/>
                </a:solidFill>
                <a:effectLst/>
                <a:latin typeface="Marcellus" panose="020B0604020202020204" charset="0"/>
              </a:rPr>
              <a:t>Flow, worker roles, component movement</a:t>
            </a:r>
          </a:p>
          <a:p>
            <a:pPr marL="285750" indent="-285750" algn="l">
              <a:buFont typeface="Arial" panose="020B0604020202020204" pitchFamily="34" charset="0"/>
              <a:buChar char="•"/>
            </a:pPr>
            <a:r>
              <a:rPr lang="en-IN" sz="1600" b="1" i="0" dirty="0">
                <a:solidFill>
                  <a:schemeClr val="tx1"/>
                </a:solidFill>
                <a:effectLst/>
                <a:latin typeface="Marcellus" panose="020B0604020202020204" charset="0"/>
              </a:rPr>
              <a:t>Component Identification</a:t>
            </a:r>
          </a:p>
          <a:p>
            <a:pPr marL="742950" lvl="1" indent="-285750" algn="l">
              <a:buFont typeface="Arial" panose="020B0604020202020204" pitchFamily="34" charset="0"/>
              <a:buChar char="•"/>
            </a:pPr>
            <a:r>
              <a:rPr lang="en-IN" sz="1600" i="0" dirty="0">
                <a:solidFill>
                  <a:schemeClr val="tx1"/>
                </a:solidFill>
                <a:effectLst/>
                <a:latin typeface="Marcellus" panose="020B0604020202020204" charset="0"/>
              </a:rPr>
              <a:t>Garment type and specific components</a:t>
            </a:r>
          </a:p>
          <a:p>
            <a:pPr marL="285750" indent="-285750" algn="l">
              <a:buFont typeface="Arial" panose="020B0604020202020204" pitchFamily="34" charset="0"/>
              <a:buChar char="•"/>
            </a:pPr>
            <a:r>
              <a:rPr lang="en-IN" sz="1600" b="1" i="0" dirty="0">
                <a:solidFill>
                  <a:schemeClr val="tx1"/>
                </a:solidFill>
                <a:effectLst/>
                <a:latin typeface="Marcellus" panose="020B0604020202020204" charset="0"/>
              </a:rPr>
              <a:t>Software</a:t>
            </a:r>
          </a:p>
          <a:p>
            <a:pPr marL="742950" lvl="1" indent="-285750" algn="l">
              <a:buFont typeface="Arial" panose="020B0604020202020204" pitchFamily="34" charset="0"/>
              <a:buChar char="•"/>
            </a:pPr>
            <a:r>
              <a:rPr lang="en-IN" sz="1600" i="0" dirty="0" err="1">
                <a:solidFill>
                  <a:schemeClr val="tx1"/>
                </a:solidFill>
                <a:effectLst/>
                <a:latin typeface="Marcellus" panose="020B0604020202020204" charset="0"/>
              </a:rPr>
              <a:t>AnyLogic</a:t>
            </a:r>
            <a:r>
              <a:rPr lang="en-IN" sz="1600" i="0" dirty="0">
                <a:solidFill>
                  <a:schemeClr val="tx1"/>
                </a:solidFill>
                <a:effectLst/>
                <a:latin typeface="Marcellus" panose="020B0604020202020204" charset="0"/>
              </a:rPr>
              <a:t> Version 8 for </a:t>
            </a:r>
            <a:r>
              <a:rPr lang="en-IN" sz="1600" i="0" dirty="0" err="1">
                <a:solidFill>
                  <a:schemeClr val="tx1"/>
                </a:solidFill>
                <a:effectLst/>
                <a:latin typeface="Marcellus" panose="020B0604020202020204" charset="0"/>
              </a:rPr>
              <a:t>modeling</a:t>
            </a:r>
            <a:endParaRPr lang="en-IN" sz="1600" i="0" dirty="0">
              <a:solidFill>
                <a:schemeClr val="tx1"/>
              </a:solidFill>
              <a:effectLst/>
              <a:latin typeface="Marcellus" panose="020B0604020202020204" charset="0"/>
            </a:endParaRPr>
          </a:p>
          <a:p>
            <a:pPr marL="285750" indent="-285750" algn="l">
              <a:buFont typeface="Arial" panose="020B0604020202020204" pitchFamily="34" charset="0"/>
              <a:buChar char="•"/>
            </a:pPr>
            <a:r>
              <a:rPr lang="en-IN" sz="1600" b="1" i="0" dirty="0">
                <a:solidFill>
                  <a:schemeClr val="tx1"/>
                </a:solidFill>
                <a:effectLst/>
                <a:latin typeface="Marcellus" panose="020B0604020202020204" charset="0"/>
              </a:rPr>
              <a:t>Model Construction</a:t>
            </a:r>
          </a:p>
          <a:p>
            <a:pPr marL="742950" lvl="1" indent="-285750" algn="l">
              <a:buFont typeface="Arial" panose="020B0604020202020204" pitchFamily="34" charset="0"/>
              <a:buChar char="•"/>
            </a:pPr>
            <a:r>
              <a:rPr lang="en-IN" sz="1600" i="0" dirty="0">
                <a:solidFill>
                  <a:schemeClr val="tx1"/>
                </a:solidFill>
                <a:effectLst/>
                <a:latin typeface="Marcellus" panose="020B0604020202020204" charset="0"/>
              </a:rPr>
              <a:t>Fabric flow, sewing tasks, module movement</a:t>
            </a:r>
          </a:p>
          <a:p>
            <a:pPr marL="285750" indent="-285750" algn="l">
              <a:buFont typeface="Arial" panose="020B0604020202020204" pitchFamily="34" charset="0"/>
              <a:buChar char="•"/>
            </a:pPr>
            <a:r>
              <a:rPr lang="en-IN" sz="1600" b="1" i="0" dirty="0">
                <a:solidFill>
                  <a:schemeClr val="tx1"/>
                </a:solidFill>
                <a:effectLst/>
                <a:latin typeface="Marcellus" panose="020B0604020202020204" charset="0"/>
              </a:rPr>
              <a:t>Work Time Integration</a:t>
            </a:r>
          </a:p>
          <a:p>
            <a:pPr marL="742950" lvl="1" indent="-285750" algn="l">
              <a:buFont typeface="Arial" panose="020B0604020202020204" pitchFamily="34" charset="0"/>
              <a:buChar char="•"/>
            </a:pPr>
            <a:r>
              <a:rPr lang="en-IN" sz="1600" i="0" dirty="0">
                <a:solidFill>
                  <a:schemeClr val="tx1"/>
                </a:solidFill>
                <a:effectLst/>
                <a:latin typeface="Marcellus" panose="020B0604020202020204" charset="0"/>
              </a:rPr>
              <a:t>Real-time task data from PMS</a:t>
            </a:r>
          </a:p>
        </p:txBody>
      </p:sp>
      <p:pic>
        <p:nvPicPr>
          <p:cNvPr id="8" name="Picture 7">
            <a:extLst>
              <a:ext uri="{FF2B5EF4-FFF2-40B4-BE49-F238E27FC236}">
                <a16:creationId xmlns:a16="http://schemas.microsoft.com/office/drawing/2014/main" id="{2504EF33-7DA1-036A-24C0-9661332BD1D6}"/>
              </a:ext>
            </a:extLst>
          </p:cNvPr>
          <p:cNvPicPr>
            <a:picLocks noChangeAspect="1"/>
          </p:cNvPicPr>
          <p:nvPr/>
        </p:nvPicPr>
        <p:blipFill>
          <a:blip r:embed="rId3"/>
          <a:stretch>
            <a:fillRect/>
          </a:stretch>
        </p:blipFill>
        <p:spPr>
          <a:xfrm>
            <a:off x="7051040" y="2795212"/>
            <a:ext cx="4754880" cy="1815682"/>
          </a:xfrm>
          <a:prstGeom prst="rect">
            <a:avLst/>
          </a:prstGeom>
        </p:spPr>
      </p:pic>
    </p:spTree>
    <p:extLst>
      <p:ext uri="{BB962C8B-B14F-4D97-AF65-F5344CB8AC3E}">
        <p14:creationId xmlns:p14="http://schemas.microsoft.com/office/powerpoint/2010/main" val="167056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117;p19">
            <a:extLst>
              <a:ext uri="{FF2B5EF4-FFF2-40B4-BE49-F238E27FC236}">
                <a16:creationId xmlns:a16="http://schemas.microsoft.com/office/drawing/2014/main" id="{0415BF1A-1170-6ADD-66A0-C0E56B050701}"/>
              </a:ext>
            </a:extLst>
          </p:cNvPr>
          <p:cNvSpPr txBox="1">
            <a:spLocks noGrp="1"/>
          </p:cNvSpPr>
          <p:nvPr>
            <p:ph type="title"/>
          </p:nvPr>
        </p:nvSpPr>
        <p:spPr>
          <a:xfrm>
            <a:off x="3511500" y="292994"/>
            <a:ext cx="5169000" cy="602095"/>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Simulation Steps</a:t>
            </a:r>
            <a:endParaRPr sz="3400" dirty="0">
              <a:solidFill>
                <a:srgbClr val="FF0000"/>
              </a:solidFill>
              <a:latin typeface="Marcellus"/>
              <a:ea typeface="Marcellus"/>
              <a:cs typeface="Marcellus"/>
              <a:sym typeface="Marcellus"/>
            </a:endParaRPr>
          </a:p>
        </p:txBody>
      </p:sp>
      <p:sp>
        <p:nvSpPr>
          <p:cNvPr id="3" name="TextBox 2">
            <a:extLst>
              <a:ext uri="{FF2B5EF4-FFF2-40B4-BE49-F238E27FC236}">
                <a16:creationId xmlns:a16="http://schemas.microsoft.com/office/drawing/2014/main" id="{53EABFF7-D327-032A-B7DF-FE077D1A81D9}"/>
              </a:ext>
            </a:extLst>
          </p:cNvPr>
          <p:cNvSpPr txBox="1"/>
          <p:nvPr/>
        </p:nvSpPr>
        <p:spPr>
          <a:xfrm>
            <a:off x="1463040" y="1578670"/>
            <a:ext cx="10088880" cy="830997"/>
          </a:xfrm>
          <a:prstGeom prst="rect">
            <a:avLst/>
          </a:prstGeom>
          <a:noFill/>
        </p:spPr>
        <p:txBody>
          <a:bodyPr wrap="square" rtlCol="0">
            <a:spAutoFit/>
          </a:bodyPr>
          <a:lstStyle/>
          <a:p>
            <a:pPr algn="just"/>
            <a:r>
              <a:rPr lang="en-US" sz="1600" b="0" i="0" u="none" strike="noStrike" dirty="0">
                <a:solidFill>
                  <a:srgbClr val="000000"/>
                </a:solidFill>
                <a:effectLst/>
                <a:latin typeface="Marcellus" panose="020B0604020202020204" charset="0"/>
              </a:rPr>
              <a:t>The simulation results are then validated against actual production results to ensure the accuracy of the simulation model. The simulation results are compared with results obtained from the conventional approach for the same garment production line .</a:t>
            </a:r>
          </a:p>
        </p:txBody>
      </p:sp>
      <p:sp>
        <p:nvSpPr>
          <p:cNvPr id="4" name="TextBox 3">
            <a:extLst>
              <a:ext uri="{FF2B5EF4-FFF2-40B4-BE49-F238E27FC236}">
                <a16:creationId xmlns:a16="http://schemas.microsoft.com/office/drawing/2014/main" id="{93519C18-A115-E4AF-5D18-EDF9369FC93B}"/>
              </a:ext>
            </a:extLst>
          </p:cNvPr>
          <p:cNvSpPr txBox="1"/>
          <p:nvPr/>
        </p:nvSpPr>
        <p:spPr>
          <a:xfrm>
            <a:off x="1534160" y="1178560"/>
            <a:ext cx="4561840" cy="369332"/>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latin typeface="Marcellus" panose="020B0604020202020204" charset="0"/>
              </a:rPr>
              <a:t>Validation</a:t>
            </a:r>
            <a:endParaRPr lang="en-IN" sz="1800" b="1" dirty="0">
              <a:latin typeface="Marcellus" panose="020B0604020202020204" charset="0"/>
            </a:endParaRPr>
          </a:p>
        </p:txBody>
      </p:sp>
      <p:pic>
        <p:nvPicPr>
          <p:cNvPr id="2050" name="Picture 2">
            <a:extLst>
              <a:ext uri="{FF2B5EF4-FFF2-40B4-BE49-F238E27FC236}">
                <a16:creationId xmlns:a16="http://schemas.microsoft.com/office/drawing/2014/main" id="{DE18BCC5-A266-ED90-4548-7814C47D3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962" y="2409667"/>
            <a:ext cx="4518075" cy="392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105036"/>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1016</Words>
  <Application>Microsoft Office PowerPoint</Application>
  <PresentationFormat>Widescreen</PresentationFormat>
  <Paragraphs>122</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Times New Roman</vt:lpstr>
      <vt:lpstr>Arial</vt:lpstr>
      <vt:lpstr>Wingdings</vt:lpstr>
      <vt:lpstr>Courier New</vt:lpstr>
      <vt:lpstr>Calibri</vt:lpstr>
      <vt:lpstr>Marcellus</vt:lpstr>
      <vt:lpstr>2_Custom Design</vt:lpstr>
      <vt:lpstr>PowerPoint Presentation</vt:lpstr>
      <vt:lpstr>Table of Contents</vt:lpstr>
      <vt:lpstr>Introduction</vt:lpstr>
      <vt:lpstr>Objective of the Paper</vt:lpstr>
      <vt:lpstr>Resources Used</vt:lpstr>
      <vt:lpstr>Simulation Steps</vt:lpstr>
      <vt:lpstr>Simulation Steps</vt:lpstr>
      <vt:lpstr>Simulation Steps</vt:lpstr>
      <vt:lpstr>Simulation Steps</vt:lpstr>
      <vt:lpstr>Results</vt:lpstr>
      <vt:lpstr>Results</vt:lpstr>
      <vt:lpstr>Results</vt:lpstr>
      <vt:lpstr>Inferences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Riya Thapar</cp:lastModifiedBy>
  <cp:revision>21</cp:revision>
  <dcterms:modified xsi:type="dcterms:W3CDTF">2024-01-22T17:55:31Z</dcterms:modified>
</cp:coreProperties>
</file>