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sldIdLst>
    <p:sldId id="256" r:id="rId2"/>
    <p:sldId id="257" r:id="rId3"/>
    <p:sldId id="274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86" r:id="rId23"/>
    <p:sldId id="278" r:id="rId24"/>
    <p:sldId id="279" r:id="rId25"/>
    <p:sldId id="281" r:id="rId26"/>
    <p:sldId id="282" r:id="rId27"/>
    <p:sldId id="283" r:id="rId28"/>
    <p:sldId id="284" r:id="rId29"/>
    <p:sldId id="285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344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038600"/>
            <a:ext cx="7848600" cy="1752600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Perspective Process Model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Evolutionary Process </a:t>
            </a:r>
            <a:r>
              <a:rPr lang="en-IN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Test Driven Development Process</a:t>
            </a:r>
            <a:endParaRPr lang="en-IN" sz="3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800" b="1" dirty="0" smtClean="0"/>
              <a:t>Software Engineering</a:t>
            </a:r>
            <a:endParaRPr lang="en-IN" sz="4800" b="1" dirty="0"/>
          </a:p>
        </p:txBody>
      </p:sp>
    </p:spTree>
    <p:extLst>
      <p:ext uri="{BB962C8B-B14F-4D97-AF65-F5344CB8AC3E}">
        <p14:creationId xmlns:p14="http://schemas.microsoft.com/office/powerpoint/2010/main" val="428295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381000"/>
            <a:ext cx="8305800" cy="6096000"/>
          </a:xfrm>
        </p:spPr>
        <p:txBody>
          <a:bodyPr/>
          <a:lstStyle/>
          <a:p>
            <a:pPr algn="just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example, </a:t>
            </a: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69875" indent="0" algn="just">
              <a:buNone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Word-processing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software developed using the incremental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paradigm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might deliver basic file management, editing, and document production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functions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first increment; more sophisticated editing and document production capabilities in the second increment; spelling and grammar checking in the third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increment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 and advanced page layout capability in the fourth increment. 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31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381000"/>
            <a:ext cx="8305800" cy="6096000"/>
          </a:xfrm>
        </p:spPr>
        <p:txBody>
          <a:bodyPr/>
          <a:lstStyle/>
          <a:p>
            <a:pPr algn="just"/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Advantages of Incremental Model =</a:t>
            </a:r>
          </a:p>
          <a:p>
            <a:pPr lvl="1" algn="just"/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Flexible to change requirements</a:t>
            </a:r>
          </a:p>
          <a:p>
            <a:pPr lvl="1" algn="just"/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Changes can be done throughout the development stages</a:t>
            </a:r>
          </a:p>
          <a:p>
            <a:pPr lvl="1" algn="just"/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Working software is available at early stage of the process</a:t>
            </a:r>
          </a:p>
          <a:p>
            <a:pPr lvl="1" algn="just"/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Easy to test because of small iterations</a:t>
            </a:r>
          </a:p>
          <a:p>
            <a:pPr marL="320040" lvl="1" indent="0" algn="just">
              <a:buNone/>
            </a:pP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Disadvantage of Incremental Model = </a:t>
            </a:r>
          </a:p>
          <a:p>
            <a:pPr lvl="1" algn="just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cost of the final product may cross the cost estimated initially.</a:t>
            </a:r>
          </a:p>
          <a:p>
            <a:pPr lvl="1" algn="just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Refining requirements in each iteration may affect system architecture</a:t>
            </a:r>
          </a:p>
          <a:p>
            <a:pPr lvl="1" algn="just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Breaking the problem into increments needs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skillful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management supervising</a:t>
            </a:r>
          </a:p>
          <a:p>
            <a:pPr lvl="1" algn="just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Requires good planning and design.</a:t>
            </a:r>
          </a:p>
          <a:p>
            <a:pPr marL="320040" lvl="1" indent="0" algn="just">
              <a:buNone/>
            </a:pP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10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458200" cy="792162"/>
          </a:xfrm>
        </p:spPr>
        <p:txBody>
          <a:bodyPr/>
          <a:lstStyle/>
          <a:p>
            <a:r>
              <a:rPr lang="en-IN" b="1" dirty="0" smtClean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RAD Model</a:t>
            </a:r>
            <a:endParaRPr lang="en-IN" b="1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143000"/>
            <a:ext cx="8458200" cy="5410200"/>
          </a:xfrm>
        </p:spPr>
        <p:txBody>
          <a:bodyPr/>
          <a:lstStyle/>
          <a:p>
            <a:pPr algn="just"/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Rapid Application Development Model</a:t>
            </a:r>
          </a:p>
          <a:p>
            <a:pPr marL="0" indent="0" algn="just">
              <a:buNone/>
            </a:pPr>
            <a:endParaRPr lang="en-IN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Software product can be developed in short period of time</a:t>
            </a:r>
          </a:p>
          <a:p>
            <a:pPr algn="just"/>
            <a:endParaRPr lang="en-IN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are following Phases –</a:t>
            </a:r>
          </a:p>
          <a:p>
            <a:pPr lvl="1" algn="just"/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Business Modelling</a:t>
            </a:r>
          </a:p>
          <a:p>
            <a:pPr lvl="1" algn="just"/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Modelling</a:t>
            </a:r>
          </a:p>
          <a:p>
            <a:pPr lvl="1" algn="just"/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Process Modelling </a:t>
            </a:r>
          </a:p>
          <a:p>
            <a:pPr lvl="1" algn="just"/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 Generation</a:t>
            </a:r>
          </a:p>
          <a:p>
            <a:pPr lvl="1" algn="just"/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Testing and Turnover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72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4800"/>
            <a:ext cx="7010400" cy="5761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464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28600"/>
            <a:ext cx="8382000" cy="64008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Business Modelling =</a:t>
            </a:r>
          </a:p>
          <a:p>
            <a:pPr lvl="1" algn="just"/>
            <a:r>
              <a:rPr lang="en-IN" u="sng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Complete business analysis</a:t>
            </a: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should be performed to get the essential business information </a:t>
            </a:r>
          </a:p>
          <a:p>
            <a:pPr lvl="1" algn="just"/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Gather information through many business related sources</a:t>
            </a:r>
          </a:p>
          <a:p>
            <a:pPr lvl="1" algn="just"/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data can be used, when it is processed and what is making this specific information successful for the industry</a:t>
            </a:r>
          </a:p>
          <a:p>
            <a:pPr marL="320040" lvl="1" indent="0" algn="just">
              <a:buNone/>
            </a:pPr>
            <a:endParaRPr lang="en-IN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Modelling =</a:t>
            </a:r>
          </a:p>
          <a:p>
            <a:pPr lvl="1" algn="just"/>
            <a:r>
              <a:rPr lang="en-IN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IN" u="sng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nformation is refined into the set of objects</a:t>
            </a:r>
          </a:p>
          <a:p>
            <a:pPr lvl="1" algn="just"/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Attribute of each objects are identified and defined the relationship between two objects</a:t>
            </a:r>
          </a:p>
          <a:p>
            <a:pPr lvl="1" algn="just"/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Process Modelling = </a:t>
            </a:r>
          </a:p>
          <a:p>
            <a:pPr lvl="1" algn="just"/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u="sng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ata </a:t>
            </a:r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defined in the data modeling phase are </a:t>
            </a:r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changed to fulfil the information flow to implement the business </a:t>
            </a:r>
            <a:r>
              <a:rPr lang="en-US" u="sng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process description is created for adding, modifying, deleting or retrieving a data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/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59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28600"/>
            <a:ext cx="8382000" cy="6400800"/>
          </a:xfrm>
        </p:spPr>
        <p:txBody>
          <a:bodyPr>
            <a:normAutofit/>
          </a:bodyPr>
          <a:lstStyle/>
          <a:p>
            <a:pPr algn="just"/>
            <a:r>
              <a:rPr lang="en-IN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 Generation =</a:t>
            </a:r>
          </a:p>
          <a:p>
            <a:pPr lvl="1" algn="just"/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actual system is built</a:t>
            </a:r>
          </a:p>
          <a:p>
            <a:pPr lvl="1" algn="just"/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construct the software automated tools are used</a:t>
            </a:r>
          </a:p>
          <a:p>
            <a:pPr marL="320040" lvl="1" indent="0" algn="just">
              <a:buNone/>
            </a:pPr>
            <a:endParaRPr lang="en-IN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Testing and Turnover =</a:t>
            </a:r>
          </a:p>
          <a:p>
            <a:pPr lvl="1" algn="just"/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Every module tested separately</a:t>
            </a:r>
          </a:p>
          <a:p>
            <a:pPr lvl="1" algn="just"/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Information is refined into the set of objects</a:t>
            </a:r>
          </a:p>
          <a:p>
            <a:pPr lvl="1" algn="just"/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Attribute of each objects are identified and defined the relationship between two objects</a:t>
            </a:r>
          </a:p>
          <a:p>
            <a:pPr lvl="1" algn="just"/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20040" lvl="1" indent="0" algn="just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01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28600"/>
            <a:ext cx="8382000" cy="6400800"/>
          </a:xfrm>
        </p:spPr>
        <p:txBody>
          <a:bodyPr>
            <a:normAutofit/>
          </a:bodyPr>
          <a:lstStyle/>
          <a:p>
            <a:pPr algn="just"/>
            <a:r>
              <a:rPr lang="en-IN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Advantages of RAD Model =</a:t>
            </a:r>
          </a:p>
          <a:p>
            <a:pPr lvl="1" algn="just"/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Flexible for change</a:t>
            </a:r>
          </a:p>
          <a:p>
            <a:pPr lvl="1" algn="just"/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Changes are adoptable</a:t>
            </a:r>
          </a:p>
          <a:p>
            <a:pPr lvl="1" algn="just"/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Reduced development time</a:t>
            </a:r>
          </a:p>
          <a:p>
            <a:pPr lvl="1" algn="just"/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Disadvantages of RAD Model =</a:t>
            </a:r>
          </a:p>
          <a:p>
            <a:pPr lvl="1" algn="just"/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Required highly skilled designers</a:t>
            </a:r>
          </a:p>
          <a:p>
            <a:pPr lvl="1" algn="just"/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applications are not compatible with RAD</a:t>
            </a:r>
          </a:p>
          <a:p>
            <a:pPr lvl="1" algn="just"/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41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458200" cy="792162"/>
          </a:xfrm>
        </p:spPr>
        <p:txBody>
          <a:bodyPr/>
          <a:lstStyle/>
          <a:p>
            <a:r>
              <a:rPr lang="en-IN" b="1" dirty="0" smtClean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Prototyping Model</a:t>
            </a:r>
            <a:endParaRPr lang="en-IN" b="1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143000"/>
            <a:ext cx="8458200" cy="5410200"/>
          </a:xfrm>
        </p:spPr>
        <p:txBody>
          <a:bodyPr/>
          <a:lstStyle/>
          <a:p>
            <a:pPr algn="just"/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Prototyping – Process of developing a working replication of a product</a:t>
            </a:r>
          </a:p>
          <a:p>
            <a:pPr algn="just"/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590800"/>
            <a:ext cx="6943725" cy="397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222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381000"/>
            <a:ext cx="8458200" cy="6172200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model is used </a:t>
            </a:r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the customers do not know the exact project requirements </a:t>
            </a:r>
            <a:r>
              <a:rPr lang="en-US" u="sng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beforehand</a:t>
            </a:r>
          </a:p>
          <a:p>
            <a:pPr marL="0" indent="0" algn="just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rototype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the end product is first developed, tested and refined as per customer feedback repeatedly till a final acceptable prototype is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achieved</a:t>
            </a:r>
          </a:p>
          <a:p>
            <a:pPr algn="just"/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Steps-</a:t>
            </a:r>
          </a:p>
          <a:p>
            <a:pPr lvl="1" algn="just"/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Requirement gathering and Analysis</a:t>
            </a:r>
          </a:p>
          <a:p>
            <a:pPr lvl="1" algn="just"/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Quick Decision</a:t>
            </a:r>
          </a:p>
          <a:p>
            <a:pPr lvl="1" algn="just"/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Build a prototype</a:t>
            </a:r>
          </a:p>
          <a:p>
            <a:pPr lvl="1" algn="just"/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evaluation</a:t>
            </a:r>
          </a:p>
          <a:p>
            <a:pPr lvl="1" algn="just"/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Prototype Refinement</a:t>
            </a:r>
          </a:p>
          <a:p>
            <a:pPr lvl="1" algn="just"/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Engineer Product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048000"/>
            <a:ext cx="3431493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613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381000"/>
            <a:ext cx="8458200" cy="6172200"/>
          </a:xfrm>
        </p:spPr>
        <p:txBody>
          <a:bodyPr>
            <a:normAutofit/>
          </a:bodyPr>
          <a:lstStyle/>
          <a:p>
            <a:pPr algn="just"/>
            <a:r>
              <a:rPr lang="en-IN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Advantages of Prototyping Model =</a:t>
            </a:r>
          </a:p>
          <a:p>
            <a:pPr lvl="1" algn="just"/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Customers </a:t>
            </a:r>
            <a:r>
              <a:rPr lang="en-IN" u="sng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 to see the partial product early in the life cycle</a:t>
            </a:r>
          </a:p>
          <a:p>
            <a:pPr lvl="1" algn="just"/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New requirements can be easily accommodated</a:t>
            </a:r>
          </a:p>
          <a:p>
            <a:pPr lvl="1" algn="just"/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Missing functionalities can be easily figure out</a:t>
            </a:r>
          </a:p>
          <a:p>
            <a:pPr lvl="1" algn="just"/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Errors can detected much earlier</a:t>
            </a:r>
          </a:p>
          <a:p>
            <a:pPr lvl="1" algn="just"/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Flexibility in design</a:t>
            </a:r>
          </a:p>
          <a:p>
            <a:pPr marL="320040" lvl="1" indent="0" algn="just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Disadvantages of Prototyping Model =</a:t>
            </a:r>
          </a:p>
          <a:p>
            <a:pPr lvl="1" algn="just"/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Costly with respect to time and money</a:t>
            </a:r>
          </a:p>
          <a:p>
            <a:pPr lvl="1" algn="just"/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Poor documentation due to continuous change in customer requirements</a:t>
            </a:r>
          </a:p>
          <a:p>
            <a:pPr lvl="1" algn="just"/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Uncertainty in determining the number of iterations that would be required</a:t>
            </a:r>
          </a:p>
          <a:p>
            <a:pPr lvl="1" algn="just"/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36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458200" cy="792162"/>
          </a:xfrm>
        </p:spPr>
        <p:txBody>
          <a:bodyPr/>
          <a:lstStyle/>
          <a:p>
            <a:r>
              <a:rPr lang="en-IN" b="1" dirty="0" smtClean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Perspective Model?</a:t>
            </a:r>
            <a:endParaRPr lang="en-IN" b="1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143000"/>
            <a:ext cx="8458200" cy="54102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Prescribed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 of process elements and a predictable process work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flow</a:t>
            </a:r>
          </a:p>
          <a:p>
            <a:pPr algn="just"/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“prescriptive” because they prescribe a set of process elements framework activities, software engineering actions, tasks, work products, quality assurance, and change control mechanisms for each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</a:t>
            </a:r>
          </a:p>
          <a:p>
            <a:pPr algn="just"/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Types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</a:t>
            </a:r>
          </a:p>
          <a:p>
            <a:pPr lvl="1" algn="just"/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Waterfall Model</a:t>
            </a:r>
          </a:p>
          <a:p>
            <a:pPr lvl="1" algn="just"/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Incremental Process Model</a:t>
            </a:r>
          </a:p>
          <a:p>
            <a:pPr lvl="1" algn="just"/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RAD Model</a:t>
            </a:r>
          </a:p>
          <a:p>
            <a:pPr algn="just"/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en-IN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5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458200" cy="792162"/>
          </a:xfrm>
        </p:spPr>
        <p:txBody>
          <a:bodyPr/>
          <a:lstStyle/>
          <a:p>
            <a:r>
              <a:rPr lang="en-IN" b="1" dirty="0" smtClean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Spiral Model</a:t>
            </a:r>
            <a:endParaRPr lang="en-IN" b="1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143000"/>
            <a:ext cx="8458200" cy="5410200"/>
          </a:xfrm>
        </p:spPr>
        <p:txBody>
          <a:bodyPr/>
          <a:lstStyle/>
          <a:p>
            <a:pPr algn="just"/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Proposed by Barry Boehm</a:t>
            </a:r>
          </a:p>
          <a:p>
            <a:pPr marL="0" indent="0" algn="just">
              <a:buNone/>
            </a:pPr>
            <a:endParaRPr lang="en-IN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Provides potential for rapid development of increasingly more complete versions of the software</a:t>
            </a:r>
          </a:p>
          <a:p>
            <a:pPr marL="0" indent="0" algn="just">
              <a:buNone/>
            </a:pPr>
            <a:endParaRPr lang="en-IN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Provides support for Risk Handling</a:t>
            </a:r>
          </a:p>
          <a:p>
            <a:pPr marL="0" indent="0" algn="just">
              <a:buNone/>
            </a:pPr>
            <a:endParaRPr lang="en-IN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Software is developed in series of evolutionary releases</a:t>
            </a:r>
          </a:p>
          <a:p>
            <a:pPr algn="just"/>
            <a:endParaRPr lang="en-IN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Early iteration release might be prototype but later iterations provides more complete version of software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42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60375" y="304800"/>
            <a:ext cx="8226425" cy="617220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5" name="AutoShape 4" descr="Spiral Model"/>
          <p:cNvSpPr>
            <a:spLocks noChangeAspect="1" noChangeArrowheads="1"/>
          </p:cNvSpPr>
          <p:nvPr/>
        </p:nvSpPr>
        <p:spPr bwMode="auto">
          <a:xfrm>
            <a:off x="155575" y="-2746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1262063"/>
            <a:ext cx="6572250" cy="433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72585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762000"/>
            <a:ext cx="7452751" cy="473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30326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304800"/>
            <a:ext cx="8458200" cy="6096000"/>
          </a:xfrm>
        </p:spPr>
        <p:txBody>
          <a:bodyPr/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to use Spiral Model </a:t>
            </a:r>
            <a:r>
              <a:rPr lang="en-IN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development of large scale / high-risk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costs and risk evaluation is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important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Users are unsure of their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needs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Requirements are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complex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Significant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(considerable) changes are expected</a:t>
            </a:r>
          </a:p>
          <a:p>
            <a:pPr lvl="1"/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Advantages of Spiral </a:t>
            </a: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=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 amount of risk analysis hence, avoidance of Risk is enhanced.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Strong approval and documentation control.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Additional functionality can be added at a later date.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Software is produced early in the Software Life Cycle.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99791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304800"/>
            <a:ext cx="8458200" cy="6096000"/>
          </a:xfrm>
        </p:spPr>
        <p:txBody>
          <a:bodyPr/>
          <a:lstStyle/>
          <a:p>
            <a:pPr algn="just"/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Disadvantages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Spiral </a:t>
            </a: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=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be a costly model to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Risk analysis requires highly specific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expertise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Project’s success is highly dependent on the risk analysis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phase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Doesn’t work well for smaller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12322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458200" cy="792162"/>
          </a:xfrm>
        </p:spPr>
        <p:txBody>
          <a:bodyPr/>
          <a:lstStyle/>
          <a:p>
            <a:r>
              <a:rPr lang="en-IN" b="1" dirty="0" smtClean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Weakness of Evolutionary </a:t>
            </a:r>
            <a:r>
              <a:rPr lang="en-IN" b="1" dirty="0" smtClean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</a:t>
            </a:r>
            <a:endParaRPr lang="en-IN" b="1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143000"/>
            <a:ext cx="8458200" cy="5410200"/>
          </a:xfrm>
        </p:spPr>
        <p:txBody>
          <a:bodyPr>
            <a:normAutofit/>
          </a:bodyPr>
          <a:lstStyle/>
          <a:p>
            <a:pPr algn="just" defTabSz="457200">
              <a:lnSpc>
                <a:spcPct val="90000"/>
              </a:lnSpc>
              <a:spcBef>
                <a:spcPts val="600"/>
              </a:spcBef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</a:pPr>
            <a:r>
              <a:rPr lang="en-GB" alt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Poses </a:t>
            </a:r>
            <a:r>
              <a:rPr lang="en-GB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problem to project planning because of the uncertain number of iterations required to construct the product</a:t>
            </a:r>
          </a:p>
          <a:p>
            <a:pPr algn="just" defTabSz="457200">
              <a:lnSpc>
                <a:spcPct val="90000"/>
              </a:lnSpc>
              <a:spcBef>
                <a:spcPts val="600"/>
              </a:spcBef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</a:pPr>
            <a:r>
              <a:rPr lang="en-GB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Evolutionary software processes do not establish the maximum speed of the evolution</a:t>
            </a:r>
          </a:p>
          <a:p>
            <a:pPr marL="742950" lvl="1" indent="-285750" algn="just" defTabSz="457200">
              <a:lnSpc>
                <a:spcPct val="90000"/>
              </a:lnSpc>
              <a:spcBef>
                <a:spcPts val="500"/>
              </a:spcBef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</a:pPr>
            <a:r>
              <a:rPr lang="en-GB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too fast, the process will fall into chaos</a:t>
            </a:r>
          </a:p>
          <a:p>
            <a:pPr marL="742950" lvl="1" indent="-285750" algn="just" defTabSz="457200">
              <a:lnSpc>
                <a:spcPct val="90000"/>
              </a:lnSpc>
              <a:spcBef>
                <a:spcPts val="500"/>
              </a:spcBef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</a:pPr>
            <a:r>
              <a:rPr lang="en-GB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too slow, productivity could be affected</a:t>
            </a:r>
          </a:p>
          <a:p>
            <a:pPr algn="just" defTabSz="457200">
              <a:lnSpc>
                <a:spcPct val="90000"/>
              </a:lnSpc>
              <a:spcBef>
                <a:spcPts val="600"/>
              </a:spcBef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</a:pPr>
            <a:r>
              <a:rPr lang="en-GB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Software processes should focus first on flexibility and extensibility, and second on high quality</a:t>
            </a:r>
          </a:p>
          <a:p>
            <a:pPr marL="742950" lvl="1" indent="-285750" algn="just" defTabSz="457200">
              <a:lnSpc>
                <a:spcPct val="90000"/>
              </a:lnSpc>
              <a:spcBef>
                <a:spcPts val="500"/>
              </a:spcBef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</a:pPr>
            <a:r>
              <a:rPr lang="en-GB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should prioritize the speed of the development over zero defects</a:t>
            </a:r>
          </a:p>
          <a:p>
            <a:pPr marL="742950" lvl="1" indent="-285750" algn="just" defTabSz="457200">
              <a:lnSpc>
                <a:spcPct val="90000"/>
              </a:lnSpc>
              <a:spcBef>
                <a:spcPts val="500"/>
              </a:spcBef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</a:pPr>
            <a:r>
              <a:rPr lang="en-GB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Extending the development in order to reach higher quality could result in late delivery</a:t>
            </a:r>
          </a:p>
          <a:p>
            <a:pPr algn="just"/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89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458200" cy="792162"/>
          </a:xfrm>
        </p:spPr>
        <p:txBody>
          <a:bodyPr/>
          <a:lstStyle/>
          <a:p>
            <a:r>
              <a:rPr lang="en-IN" b="1" dirty="0" smtClean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 Driven Development Process</a:t>
            </a:r>
            <a:endParaRPr lang="en-IN" b="1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143000"/>
            <a:ext cx="8458200" cy="5410200"/>
          </a:xfrm>
        </p:spPr>
        <p:txBody>
          <a:bodyPr>
            <a:normAutofit/>
          </a:bodyPr>
          <a:lstStyle/>
          <a:p>
            <a:pPr algn="just" defTabSz="457200">
              <a:lnSpc>
                <a:spcPct val="90000"/>
              </a:lnSpc>
              <a:spcBef>
                <a:spcPts val="600"/>
              </a:spcBef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</a:pPr>
            <a:r>
              <a:rPr lang="en-GB" alt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 cases are developed to specify and validates what the code will do</a:t>
            </a:r>
          </a:p>
          <a:p>
            <a:pPr algn="just" defTabSz="457200">
              <a:lnSpc>
                <a:spcPct val="90000"/>
              </a:lnSpc>
              <a:spcBef>
                <a:spcPts val="600"/>
              </a:spcBef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</a:pPr>
            <a:endParaRPr lang="en-GB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 defTabSz="457200">
              <a:lnSpc>
                <a:spcPct val="90000"/>
              </a:lnSpc>
              <a:spcBef>
                <a:spcPts val="600"/>
              </a:spcBef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</a:pPr>
            <a:r>
              <a:rPr lang="en-GB" alt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 cases for each functionality are created and tested first and if the test fails new code is written and making code simple and bug-free</a:t>
            </a:r>
          </a:p>
          <a:p>
            <a:pPr algn="just" defTabSz="457200">
              <a:lnSpc>
                <a:spcPct val="90000"/>
              </a:lnSpc>
              <a:spcBef>
                <a:spcPts val="600"/>
              </a:spcBef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</a:pPr>
            <a:endParaRPr lang="en-GB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 defTabSz="457200">
              <a:lnSpc>
                <a:spcPct val="90000"/>
              </a:lnSpc>
              <a:spcBef>
                <a:spcPts val="600"/>
              </a:spcBef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Test-Driven Development starts with designing and developing tests for every small functionality of an application</a:t>
            </a:r>
            <a:endParaRPr lang="en-GB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IN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Instruct developer to write new code only if an automated test has failed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96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304800"/>
            <a:ext cx="8458200" cy="6096000"/>
          </a:xfrm>
        </p:spPr>
        <p:txBody>
          <a:bodyPr/>
          <a:lstStyle/>
          <a:p>
            <a:pPr algn="just"/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Sequence of Steps to follow –</a:t>
            </a:r>
          </a:p>
          <a:p>
            <a:pPr lvl="1" algn="just" fontAlgn="base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 a test – Write a test case that describe the function completely. In order to make the test cases the developer must understand the features and requirements using user stories and use cases.</a:t>
            </a:r>
          </a:p>
          <a:p>
            <a:pPr lvl="1" algn="just" fontAlgn="base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Run all the test cases and make sure that the new test case fails.</a:t>
            </a:r>
          </a:p>
          <a:p>
            <a:pPr lvl="1" algn="just" fontAlgn="base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Write the code that passes the test case</a:t>
            </a:r>
          </a:p>
          <a:p>
            <a:pPr lvl="1" algn="just" fontAlgn="base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Run the test cases</a:t>
            </a:r>
          </a:p>
          <a:p>
            <a:pPr lvl="1" algn="just" fontAlgn="base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Refactor code – This is done to remove duplication of code.</a:t>
            </a:r>
          </a:p>
          <a:p>
            <a:pPr lvl="1" algn="just" fontAlgn="base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Repeat the above mentioned steps again and again</a:t>
            </a:r>
          </a:p>
          <a:p>
            <a:pPr lvl="1" algn="just"/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14751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81000"/>
            <a:ext cx="4483100" cy="6322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96701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304800"/>
            <a:ext cx="8458200" cy="6096000"/>
          </a:xfrm>
        </p:spPr>
        <p:txBody>
          <a:bodyPr/>
          <a:lstStyle/>
          <a:p>
            <a:pPr algn="just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Context of Testing:</a:t>
            </a:r>
          </a:p>
          <a:p>
            <a:pPr lvl="1" algn="just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Valid inputs</a:t>
            </a:r>
          </a:p>
          <a:p>
            <a:pPr lvl="1" algn="just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Invalid inputs</a:t>
            </a:r>
          </a:p>
          <a:p>
            <a:pPr lvl="1" algn="just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Errors, exceptions, and events</a:t>
            </a:r>
          </a:p>
          <a:p>
            <a:pPr lvl="1" algn="just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Boundary conditions</a:t>
            </a:r>
          </a:p>
          <a:p>
            <a:pPr lvl="1" algn="just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Everything that might break</a:t>
            </a:r>
          </a:p>
        </p:txBody>
      </p:sp>
    </p:spTree>
    <p:extLst>
      <p:ext uri="{BB962C8B-B14F-4D97-AF65-F5344CB8AC3E}">
        <p14:creationId xmlns:p14="http://schemas.microsoft.com/office/powerpoint/2010/main" val="946016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458200" cy="792162"/>
          </a:xfrm>
        </p:spPr>
        <p:txBody>
          <a:bodyPr/>
          <a:lstStyle/>
          <a:p>
            <a:r>
              <a:rPr lang="en-IN" b="1" dirty="0" smtClean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Evolutionary Model?</a:t>
            </a:r>
            <a:endParaRPr lang="en-IN" b="1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143000"/>
            <a:ext cx="8458200" cy="5410200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Iterative in nature that enables software engineers to develop increasingly more complete versions of the software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en-IN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Types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</a:t>
            </a:r>
          </a:p>
          <a:p>
            <a:pPr lvl="1" algn="just"/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Prototyping Model</a:t>
            </a:r>
          </a:p>
          <a:p>
            <a:pPr lvl="1" algn="just"/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Spiral Model</a:t>
            </a:r>
          </a:p>
        </p:txBody>
      </p:sp>
    </p:spTree>
    <p:extLst>
      <p:ext uri="{BB962C8B-B14F-4D97-AF65-F5344CB8AC3E}">
        <p14:creationId xmlns:p14="http://schemas.microsoft.com/office/powerpoint/2010/main" val="339676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458200" cy="792162"/>
          </a:xfrm>
        </p:spPr>
        <p:txBody>
          <a:bodyPr/>
          <a:lstStyle/>
          <a:p>
            <a:r>
              <a:rPr lang="en-IN" b="1" dirty="0" smtClean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Waterfall Model</a:t>
            </a:r>
            <a:endParaRPr lang="en-IN" b="1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143000"/>
            <a:ext cx="8458200" cy="5410200"/>
          </a:xfrm>
        </p:spPr>
        <p:txBody>
          <a:bodyPr/>
          <a:lstStyle/>
          <a:p>
            <a:pPr algn="just"/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Also known as </a:t>
            </a:r>
            <a:r>
              <a:rPr lang="en-IN" u="sng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Linear Sequential Model</a:t>
            </a: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because it suggests workflow from Communication through Deployment in linear fashion</a:t>
            </a:r>
          </a:p>
          <a:p>
            <a:pPr algn="just"/>
            <a:endParaRPr lang="en-IN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Also known as </a:t>
            </a:r>
            <a:r>
              <a:rPr lang="en-IN" u="sng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Classic Life Cycle Model</a:t>
            </a: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because it suggests a systematic sequential approach to software development </a:t>
            </a:r>
          </a:p>
          <a:p>
            <a:pPr algn="just"/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Suitable for small projects</a:t>
            </a:r>
          </a:p>
          <a:p>
            <a:pPr algn="just"/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feedback is taken after each phase to ensure that the project is on the right path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70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waterfall 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85800"/>
            <a:ext cx="7391400" cy="5661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556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381000"/>
            <a:ext cx="8305800" cy="6096000"/>
          </a:xfrm>
        </p:spPr>
        <p:txBody>
          <a:bodyPr/>
          <a:lstStyle/>
          <a:p>
            <a:pPr algn="just"/>
            <a:r>
              <a:rPr lang="en-IN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Communication =</a:t>
            </a:r>
          </a:p>
          <a:p>
            <a:pPr lvl="1" algn="just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requirements are gathered from the customer and recorded</a:t>
            </a:r>
            <a:endParaRPr lang="en-IN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Planning =</a:t>
            </a:r>
          </a:p>
          <a:p>
            <a:pPr lvl="1" algn="just"/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Cost and Time constraints are estimated, a schedule is outlined and project tracking variables are defined</a:t>
            </a:r>
          </a:p>
          <a:p>
            <a:pPr algn="just"/>
            <a:r>
              <a:rPr lang="en-IN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Modelling =</a:t>
            </a:r>
          </a:p>
          <a:p>
            <a:pPr lvl="1" algn="just"/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Based on project requirements and constraints design the project ideas</a:t>
            </a:r>
          </a:p>
          <a:p>
            <a:pPr algn="just"/>
            <a:r>
              <a:rPr lang="en-IN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Construction =</a:t>
            </a: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 algn="just"/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Generation of code and actual building of the product</a:t>
            </a:r>
          </a:p>
          <a:p>
            <a:pPr algn="just"/>
            <a:r>
              <a:rPr lang="en-IN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Deployment =</a:t>
            </a: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/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 is delivered, customer feedback is received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support and maintenance for the product are provided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70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381000"/>
            <a:ext cx="8305800" cy="6096000"/>
          </a:xfrm>
        </p:spPr>
        <p:txBody>
          <a:bodyPr/>
          <a:lstStyle/>
          <a:p>
            <a:pPr algn="just"/>
            <a:r>
              <a:rPr lang="en-IN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Advantage of Waterfall Model =</a:t>
            </a:r>
          </a:p>
          <a:p>
            <a:pPr lvl="1" algn="just"/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Simple to use and implement</a:t>
            </a:r>
          </a:p>
          <a:p>
            <a:pPr lvl="1" algn="just"/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Easily understandable workflow</a:t>
            </a:r>
          </a:p>
          <a:p>
            <a:pPr lvl="1" algn="just"/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Easy to manage since all the requirements are known at the beginning of the project</a:t>
            </a:r>
          </a:p>
          <a:p>
            <a:pPr lvl="1" algn="just"/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be applied to projects where quality is preferred over cost</a:t>
            </a:r>
          </a:p>
          <a:p>
            <a:pPr lvl="1" algn="just"/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Avoids overlapping of phases</a:t>
            </a:r>
          </a:p>
          <a:p>
            <a:pPr algn="just"/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Disadvantage 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Waterfall Model =</a:t>
            </a:r>
          </a:p>
          <a:p>
            <a:pPr lvl="1" algn="just"/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 good for complex and object oriented projects</a:t>
            </a:r>
          </a:p>
          <a:p>
            <a:pPr lvl="1" algn="just"/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Problems with this model are uncovered, until the software testing</a:t>
            </a:r>
          </a:p>
          <a:p>
            <a:pPr lvl="1" algn="just"/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 risk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40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458200" cy="792162"/>
          </a:xfrm>
        </p:spPr>
        <p:txBody>
          <a:bodyPr/>
          <a:lstStyle/>
          <a:p>
            <a:r>
              <a:rPr lang="en-IN" b="1" dirty="0" smtClean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Incremental Process Model</a:t>
            </a:r>
            <a:endParaRPr lang="en-IN" b="1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143000"/>
            <a:ext cx="8458200" cy="5410200"/>
          </a:xfrm>
        </p:spPr>
        <p:txBody>
          <a:bodyPr/>
          <a:lstStyle/>
          <a:p>
            <a:pPr algn="just"/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Combines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elements of waterfall model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they are </a:t>
            </a:r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applied in an iterative </a:t>
            </a:r>
            <a:r>
              <a:rPr lang="en-US" u="sng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fashion</a:t>
            </a:r>
          </a:p>
          <a:p>
            <a:pPr algn="just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Series of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releases (increment)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 built and delivered to the customer</a:t>
            </a:r>
          </a:p>
          <a:p>
            <a:pPr algn="just"/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increment builds the product and submits it to the customer for any suggested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modifications</a:t>
            </a:r>
          </a:p>
          <a:p>
            <a:pPr algn="just"/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Next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increment implements on the customer's suggestions and add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additional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requirements in the previous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increment</a:t>
            </a:r>
          </a:p>
          <a:p>
            <a:pPr algn="just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process is repeated until the product is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finished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00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143000"/>
            <a:ext cx="7010400" cy="5119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243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7341</TotalTime>
  <Words>1279</Words>
  <Application>Microsoft Office PowerPoint</Application>
  <PresentationFormat>On-screen Show (4:3)</PresentationFormat>
  <Paragraphs>188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Equity</vt:lpstr>
      <vt:lpstr>Software Engineering</vt:lpstr>
      <vt:lpstr>What is Perspective Model?</vt:lpstr>
      <vt:lpstr>What is Evolutionary Model?</vt:lpstr>
      <vt:lpstr>Waterfall Model</vt:lpstr>
      <vt:lpstr>PowerPoint Presentation</vt:lpstr>
      <vt:lpstr>PowerPoint Presentation</vt:lpstr>
      <vt:lpstr>PowerPoint Presentation</vt:lpstr>
      <vt:lpstr>Incremental Process Model</vt:lpstr>
      <vt:lpstr>PowerPoint Presentation</vt:lpstr>
      <vt:lpstr>PowerPoint Presentation</vt:lpstr>
      <vt:lpstr>PowerPoint Presentation</vt:lpstr>
      <vt:lpstr>RAD Model</vt:lpstr>
      <vt:lpstr>PowerPoint Presentation</vt:lpstr>
      <vt:lpstr>PowerPoint Presentation</vt:lpstr>
      <vt:lpstr>PowerPoint Presentation</vt:lpstr>
      <vt:lpstr>PowerPoint Presentation</vt:lpstr>
      <vt:lpstr>Prototyping Model</vt:lpstr>
      <vt:lpstr>PowerPoint Presentation</vt:lpstr>
      <vt:lpstr>PowerPoint Presentation</vt:lpstr>
      <vt:lpstr>Spiral Model</vt:lpstr>
      <vt:lpstr>PowerPoint Presentation</vt:lpstr>
      <vt:lpstr>PowerPoint Presentation</vt:lpstr>
      <vt:lpstr>PowerPoint Presentation</vt:lpstr>
      <vt:lpstr>PowerPoint Presentation</vt:lpstr>
      <vt:lpstr>Weakness of Evolutionary Model</vt:lpstr>
      <vt:lpstr>Test Driven Development Process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Deepshree</dc:creator>
  <cp:lastModifiedBy>Admin</cp:lastModifiedBy>
  <cp:revision>101</cp:revision>
  <dcterms:created xsi:type="dcterms:W3CDTF">2006-08-16T00:00:00Z</dcterms:created>
  <dcterms:modified xsi:type="dcterms:W3CDTF">2023-01-25T07:37:26Z</dcterms:modified>
</cp:coreProperties>
</file>