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C5312-E058-4A86-B950-A482B5A5F4F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D67E-E705-4B2F-A4F6-B7016E0F4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7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D67E-E705-4B2F-A4F6-B7016E0F47F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9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1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6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1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2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5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6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8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1F6B-544C-49C3-B0C0-686A8AEDDB65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DC7D-3D9C-40F5-9D03-CB02B14DA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2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SCRUM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Scrum (the name is derived from an activity that occurs during a rugby </a:t>
            </a:r>
            <a:r>
              <a:rPr lang="en-US" dirty="0" smtClean="0"/>
              <a:t>match) is an </a:t>
            </a:r>
            <a:r>
              <a:rPr lang="en-US" dirty="0"/>
              <a:t>agile software development </a:t>
            </a:r>
            <a:r>
              <a:rPr lang="en-US" dirty="0" smtClean="0"/>
              <a:t>method.</a:t>
            </a:r>
          </a:p>
          <a:p>
            <a:r>
              <a:rPr lang="en-US" dirty="0"/>
              <a:t>Scrum principles are consistent with the agile manifesto and are used to </a:t>
            </a:r>
            <a:r>
              <a:rPr lang="en-US" dirty="0" smtClean="0"/>
              <a:t>guide development </a:t>
            </a:r>
            <a:r>
              <a:rPr lang="en-US" dirty="0"/>
              <a:t>activities within a process that incorporates the following </a:t>
            </a:r>
            <a:r>
              <a:rPr lang="en-US" dirty="0" smtClean="0"/>
              <a:t>framework activities</a:t>
            </a:r>
            <a:r>
              <a:rPr lang="en-US" dirty="0"/>
              <a:t>: requirements, analysis, design, evolution, and delivery.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0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Within </a:t>
            </a:r>
            <a:r>
              <a:rPr lang="en-IN" dirty="0" smtClean="0"/>
              <a:t>each </a:t>
            </a:r>
            <a:r>
              <a:rPr lang="en-US" dirty="0"/>
              <a:t>framework activity, work tasks occur within a process pattern </a:t>
            </a:r>
            <a:r>
              <a:rPr lang="en-US" dirty="0" smtClean="0"/>
              <a:t>called </a:t>
            </a:r>
            <a:r>
              <a:rPr lang="en-US" dirty="0"/>
              <a:t>a </a:t>
            </a:r>
            <a:r>
              <a:rPr lang="en-US" i="1" dirty="0" smtClean="0"/>
              <a:t>sprint.</a:t>
            </a:r>
          </a:p>
          <a:p>
            <a:r>
              <a:rPr lang="en-US" dirty="0" smtClean="0"/>
              <a:t>The </a:t>
            </a:r>
            <a:r>
              <a:rPr lang="en-US" dirty="0"/>
              <a:t>work conducted within a sprint (the </a:t>
            </a:r>
            <a:r>
              <a:rPr lang="en-US" dirty="0" smtClean="0"/>
              <a:t>number of </a:t>
            </a:r>
            <a:r>
              <a:rPr lang="en-US" dirty="0"/>
              <a:t>sprints required for each framework activity will vary depending on product </a:t>
            </a:r>
            <a:r>
              <a:rPr lang="en-US" dirty="0" smtClean="0"/>
              <a:t>complexity and </a:t>
            </a:r>
            <a:r>
              <a:rPr lang="en-US" dirty="0"/>
              <a:t>size) is adapted to the problem at hand and is defined and often </a:t>
            </a:r>
            <a:r>
              <a:rPr lang="en-US" dirty="0" smtClean="0"/>
              <a:t>modified in </a:t>
            </a:r>
            <a:r>
              <a:rPr lang="en-US" dirty="0"/>
              <a:t>real time by the Scrum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6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emphasizes the use of a set of software process patterns </a:t>
            </a:r>
            <a:r>
              <a:rPr lang="en-US" dirty="0" smtClean="0"/>
              <a:t>that have proven </a:t>
            </a:r>
            <a:r>
              <a:rPr lang="en-US" dirty="0"/>
              <a:t>effective for projects with tight timelines, </a:t>
            </a:r>
            <a:r>
              <a:rPr lang="en-US" dirty="0" smtClean="0"/>
              <a:t>changing requirements</a:t>
            </a:r>
            <a:r>
              <a:rPr lang="en-US" dirty="0"/>
              <a:t>, and </a:t>
            </a:r>
            <a:r>
              <a:rPr lang="en-US" dirty="0" smtClean="0"/>
              <a:t>business </a:t>
            </a:r>
            <a:r>
              <a:rPr lang="en-IN" dirty="0" smtClean="0"/>
              <a:t>criticality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7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Each of these process patterns defines a set of development actions:</a:t>
            </a:r>
          </a:p>
          <a:p>
            <a:r>
              <a:rPr lang="en-US" i="1" dirty="0"/>
              <a:t>Backlog</a:t>
            </a:r>
            <a:r>
              <a:rPr lang="en-US" dirty="0"/>
              <a:t>—a prioritized list of project requirements or features that provide </a:t>
            </a:r>
            <a:r>
              <a:rPr lang="en-US" dirty="0" smtClean="0"/>
              <a:t>business value </a:t>
            </a:r>
            <a:r>
              <a:rPr lang="en-US" dirty="0"/>
              <a:t>for the customer. Items can be added to the backlog at any time (this </a:t>
            </a:r>
            <a:r>
              <a:rPr lang="en-US" dirty="0" smtClean="0"/>
              <a:t>is how </a:t>
            </a:r>
            <a:r>
              <a:rPr lang="en-US" dirty="0"/>
              <a:t>changes are introduced). The product manager assesses the backlog </a:t>
            </a:r>
            <a:r>
              <a:rPr lang="en-US" dirty="0" smtClean="0"/>
              <a:t>and </a:t>
            </a:r>
            <a:r>
              <a:rPr lang="en-IN" dirty="0" smtClean="0"/>
              <a:t>updates </a:t>
            </a:r>
            <a:r>
              <a:rPr lang="en-IN" dirty="0"/>
              <a:t>priorities as required.</a:t>
            </a:r>
          </a:p>
          <a:p>
            <a:r>
              <a:rPr lang="en-US" i="1" dirty="0"/>
              <a:t>Sprints</a:t>
            </a:r>
            <a:r>
              <a:rPr lang="en-US" dirty="0"/>
              <a:t>—consist of work units that are required to achieve a requirement </a:t>
            </a:r>
            <a:r>
              <a:rPr lang="en-US" dirty="0" smtClean="0"/>
              <a:t>defined in </a:t>
            </a:r>
            <a:r>
              <a:rPr lang="en-US" dirty="0"/>
              <a:t>the backlog that must be fit into a predefined </a:t>
            </a:r>
            <a:r>
              <a:rPr lang="en-US" dirty="0" smtClean="0"/>
              <a:t>time-box </a:t>
            </a:r>
            <a:r>
              <a:rPr lang="en-US" dirty="0"/>
              <a:t>(typically 30 days</a:t>
            </a:r>
            <a:r>
              <a:rPr lang="en-US" dirty="0" smtClean="0"/>
              <a:t>).</a:t>
            </a:r>
            <a:r>
              <a:rPr lang="en-US" dirty="0"/>
              <a:t> Changes (e.g., backlog work items) are not introduced during the sprint. Hence, </a:t>
            </a:r>
            <a:r>
              <a:rPr lang="en-US" dirty="0" smtClean="0"/>
              <a:t>the sprint </a:t>
            </a:r>
            <a:r>
              <a:rPr lang="en-US" dirty="0"/>
              <a:t>allows team members to work in a </a:t>
            </a:r>
            <a:r>
              <a:rPr lang="en-US" dirty="0" smtClean="0"/>
              <a:t>short-term</a:t>
            </a:r>
            <a:r>
              <a:rPr lang="en-US" dirty="0"/>
              <a:t>, but stable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Scrum meetings</a:t>
            </a:r>
            <a:r>
              <a:rPr lang="en-US" dirty="0"/>
              <a:t>—are short (typically 15 minutes) meetings held daily by the </a:t>
            </a:r>
            <a:r>
              <a:rPr lang="en-US" dirty="0" smtClean="0"/>
              <a:t>Scrum team</a:t>
            </a:r>
            <a:r>
              <a:rPr lang="en-US" dirty="0"/>
              <a:t>. Three key questions are asked and answered by all team members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What did you do since the last team meeting?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What obstacles are you encountering?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What do you plan to accomplish by the next team meeting?</a:t>
            </a:r>
          </a:p>
          <a:p>
            <a:r>
              <a:rPr lang="en-US" dirty="0"/>
              <a:t>A team leader, called a </a:t>
            </a:r>
            <a:r>
              <a:rPr lang="en-US" i="1" dirty="0"/>
              <a:t>Scrum master, </a:t>
            </a:r>
            <a:r>
              <a:rPr lang="en-US" dirty="0"/>
              <a:t>leads the meeting and assesses the </a:t>
            </a:r>
            <a:r>
              <a:rPr lang="en-US" dirty="0" smtClean="0"/>
              <a:t>responses from </a:t>
            </a:r>
            <a:r>
              <a:rPr lang="en-US" dirty="0"/>
              <a:t>each person. The Scrum meeting helps the team to uncover potential </a:t>
            </a:r>
            <a:r>
              <a:rPr lang="en-US" dirty="0" smtClean="0"/>
              <a:t>problems as </a:t>
            </a:r>
            <a:r>
              <a:rPr lang="en-US" dirty="0"/>
              <a:t>early as possible. Also, these daily meetings lead to “knowledge socialization</a:t>
            </a:r>
            <a:r>
              <a:rPr lang="en-US" dirty="0" smtClean="0"/>
              <a:t>” </a:t>
            </a:r>
            <a:r>
              <a:rPr lang="en-US" dirty="0"/>
              <a:t>and thereby promote a self-organizing team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8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Demos</a:t>
            </a:r>
            <a:r>
              <a:rPr lang="en-US" dirty="0"/>
              <a:t>—deliver the software increment to the customer so that functionality </a:t>
            </a:r>
            <a:r>
              <a:rPr lang="en-US" dirty="0" smtClean="0"/>
              <a:t>that has </a:t>
            </a:r>
            <a:r>
              <a:rPr lang="en-US" dirty="0"/>
              <a:t>been implemented can be demonstrated and evaluated by the customer. It is </a:t>
            </a:r>
            <a:r>
              <a:rPr lang="en-US" dirty="0" smtClean="0"/>
              <a:t>important to </a:t>
            </a:r>
            <a:r>
              <a:rPr lang="en-US" dirty="0"/>
              <a:t>note that the demo may not contain all planned functionality, but </a:t>
            </a:r>
            <a:r>
              <a:rPr lang="en-US" dirty="0" smtClean="0"/>
              <a:t>rather those </a:t>
            </a:r>
            <a:r>
              <a:rPr lang="en-US" dirty="0"/>
              <a:t>functions that can be delivered within the time-box that was established.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0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49313"/>
            <a:ext cx="8207375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2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350</Words>
  <Application>Microsoft Office PowerPoint</Application>
  <PresentationFormat>On-screen Show 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SCRUM</vt:lpstr>
      <vt:lpstr>Scrum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2023-02-07T06:23:39Z</dcterms:created>
  <dcterms:modified xsi:type="dcterms:W3CDTF">2023-02-07T09:33:33Z</dcterms:modified>
</cp:coreProperties>
</file>