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1" r:id="rId6"/>
    <p:sldId id="262" r:id="rId7"/>
    <p:sldId id="263" r:id="rId8"/>
    <p:sldId id="264" r:id="rId9"/>
    <p:sldId id="265"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4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1/23/2023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smtClean="0"/>
              <a:t>Software Engineering</a:t>
            </a:r>
            <a:endParaRPr lang="en-IN" sz="4800" b="1" dirty="0"/>
          </a:p>
        </p:txBody>
      </p:sp>
      <p:sp>
        <p:nvSpPr>
          <p:cNvPr id="3" name="Subtitle 2"/>
          <p:cNvSpPr>
            <a:spLocks noGrp="1"/>
          </p:cNvSpPr>
          <p:nvPr>
            <p:ph type="subTitle" idx="1"/>
          </p:nvPr>
        </p:nvSpPr>
        <p:spPr/>
        <p:txBody>
          <a:bodyPr>
            <a:normAutofit/>
          </a:bodyPr>
          <a:lstStyle/>
          <a:p>
            <a:pPr marL="342900" indent="-342900">
              <a:buFont typeface="Arial" panose="020B0604020202020204" pitchFamily="34" charset="0"/>
              <a:buChar char="•"/>
            </a:pPr>
            <a:r>
              <a:rPr lang="en-IN" sz="2800" b="1" dirty="0" smtClean="0"/>
              <a:t>Software Engineering</a:t>
            </a:r>
          </a:p>
          <a:p>
            <a:pPr marL="342900" indent="-342900">
              <a:buFont typeface="Arial" panose="020B0604020202020204" pitchFamily="34" charset="0"/>
              <a:buChar char="•"/>
            </a:pPr>
            <a:r>
              <a:rPr lang="en-IN" sz="2800" b="1" dirty="0" smtClean="0"/>
              <a:t>Software Myths</a:t>
            </a:r>
            <a:endParaRPr lang="en-IN" sz="2800" b="1" dirty="0"/>
          </a:p>
        </p:txBody>
      </p:sp>
    </p:spTree>
    <p:extLst>
      <p:ext uri="{BB962C8B-B14F-4D97-AF65-F5344CB8AC3E}">
        <p14:creationId xmlns:p14="http://schemas.microsoft.com/office/powerpoint/2010/main" val="428295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pPr fontAlgn="base"/>
            <a:r>
              <a:rPr lang="en-US" dirty="0">
                <a:solidFill>
                  <a:schemeClr val="tx2"/>
                </a:solidFill>
              </a:rPr>
              <a:t>Objectives of Software </a:t>
            </a:r>
            <a:r>
              <a:rPr lang="en-US" dirty="0" smtClean="0">
                <a:solidFill>
                  <a:schemeClr val="tx2"/>
                </a:solidFill>
              </a:rPr>
              <a:t>Engineering</a:t>
            </a:r>
            <a:r>
              <a:rPr lang="en-US" dirty="0">
                <a:solidFill>
                  <a:schemeClr val="tx2"/>
                </a:solidFill>
              </a:rPr>
              <a:t> </a:t>
            </a:r>
            <a:r>
              <a:rPr lang="en-US" dirty="0" smtClean="0">
                <a:solidFill>
                  <a:schemeClr val="tx2"/>
                </a:solidFill>
              </a:rPr>
              <a:t>–</a:t>
            </a:r>
          </a:p>
          <a:p>
            <a:pPr lvl="1" fontAlgn="base"/>
            <a:r>
              <a:rPr lang="en-US" sz="2200" dirty="0" smtClean="0"/>
              <a:t>Maintainability </a:t>
            </a:r>
            <a:r>
              <a:rPr lang="en-US" sz="2200" dirty="0"/>
              <a:t> </a:t>
            </a:r>
            <a:r>
              <a:rPr lang="en-US" sz="2200" dirty="0" smtClean="0"/>
              <a:t>=</a:t>
            </a:r>
            <a:r>
              <a:rPr lang="en-US" sz="2200" dirty="0"/>
              <a:t/>
            </a:r>
            <a:br>
              <a:rPr lang="en-US" sz="2200" dirty="0"/>
            </a:br>
            <a:r>
              <a:rPr lang="en-US" sz="2200" dirty="0"/>
              <a:t>It should be feasible for the software to evolve to meet changing requirements</a:t>
            </a:r>
            <a:r>
              <a:rPr lang="en-US" sz="2200" dirty="0" smtClean="0"/>
              <a:t>.</a:t>
            </a:r>
          </a:p>
          <a:p>
            <a:pPr lvl="1" fontAlgn="base"/>
            <a:r>
              <a:rPr lang="en-US" sz="2200" dirty="0" smtClean="0"/>
              <a:t>Efficiency =</a:t>
            </a:r>
            <a:r>
              <a:rPr lang="en-US" sz="2200" dirty="0"/>
              <a:t> </a:t>
            </a:r>
            <a:br>
              <a:rPr lang="en-US" sz="2200" dirty="0"/>
            </a:br>
            <a:r>
              <a:rPr lang="en-US" sz="2200" dirty="0"/>
              <a:t>The software should not make wasteful use of computing devices such as memory, processor cycles, etc</a:t>
            </a:r>
            <a:r>
              <a:rPr lang="en-US" sz="2200" dirty="0" smtClean="0"/>
              <a:t>.</a:t>
            </a:r>
          </a:p>
          <a:p>
            <a:pPr lvl="1" fontAlgn="base"/>
            <a:r>
              <a:rPr lang="en-US" sz="2200" dirty="0" smtClean="0"/>
              <a:t>Correctness =</a:t>
            </a:r>
            <a:r>
              <a:rPr lang="en-US" sz="2200" dirty="0"/>
              <a:t> </a:t>
            </a:r>
            <a:br>
              <a:rPr lang="en-US" sz="2200" dirty="0"/>
            </a:br>
            <a:r>
              <a:rPr lang="en-US" sz="2200" dirty="0"/>
              <a:t>A software product is correct if the different requirements as specified in the SRS document have been correctly implemented</a:t>
            </a:r>
            <a:r>
              <a:rPr lang="en-US" sz="2200" dirty="0" smtClean="0"/>
              <a:t>.</a:t>
            </a:r>
          </a:p>
          <a:p>
            <a:pPr lvl="1" fontAlgn="base"/>
            <a:r>
              <a:rPr lang="en-US" sz="2200" dirty="0" smtClean="0"/>
              <a:t>Reusability =</a:t>
            </a:r>
            <a:r>
              <a:rPr lang="en-US" sz="2200" dirty="0"/>
              <a:t> </a:t>
            </a:r>
            <a:br>
              <a:rPr lang="en-US" sz="2200" dirty="0"/>
            </a:br>
            <a:r>
              <a:rPr lang="en-US" sz="2200" dirty="0"/>
              <a:t>A software product has good reusability if the different modules of the product can easily be reused to develop new products.</a:t>
            </a:r>
          </a:p>
          <a:p>
            <a:endParaRPr lang="en-IN" dirty="0"/>
          </a:p>
        </p:txBody>
      </p:sp>
    </p:spTree>
    <p:extLst>
      <p:ext uri="{BB962C8B-B14F-4D97-AF65-F5344CB8AC3E}">
        <p14:creationId xmlns:p14="http://schemas.microsoft.com/office/powerpoint/2010/main" val="37379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10000"/>
          </a:bodyPr>
          <a:lstStyle/>
          <a:p>
            <a:pPr fontAlgn="base"/>
            <a:r>
              <a:rPr lang="en-US" dirty="0" smtClean="0"/>
              <a:t>Testability =</a:t>
            </a:r>
            <a:r>
              <a:rPr lang="en-US" dirty="0"/>
              <a:t> </a:t>
            </a:r>
            <a:br>
              <a:rPr lang="en-US" dirty="0"/>
            </a:br>
            <a:r>
              <a:rPr lang="en-US" dirty="0"/>
              <a:t>Here software facilitates both the establishment of test criteria and the evaluation of the software with respect to those criteria.</a:t>
            </a:r>
          </a:p>
          <a:p>
            <a:pPr fontAlgn="base"/>
            <a:r>
              <a:rPr lang="en-US" dirty="0"/>
              <a:t>Reliability =</a:t>
            </a:r>
            <a:br>
              <a:rPr lang="en-US" dirty="0"/>
            </a:br>
            <a:r>
              <a:rPr lang="en-US" dirty="0"/>
              <a:t>It is an attribute of software quality. The extent to which a program can be expected to perform its desired function, over an arbitrary time period.</a:t>
            </a:r>
          </a:p>
          <a:p>
            <a:pPr fontAlgn="base"/>
            <a:r>
              <a:rPr lang="en-US" dirty="0"/>
              <a:t>Portability </a:t>
            </a:r>
            <a:r>
              <a:rPr lang="en-US" dirty="0" smtClean="0"/>
              <a:t>=</a:t>
            </a:r>
            <a:r>
              <a:rPr lang="en-US" dirty="0"/>
              <a:t> </a:t>
            </a:r>
            <a:br>
              <a:rPr lang="en-US" dirty="0"/>
            </a:br>
            <a:r>
              <a:rPr lang="en-US" dirty="0"/>
              <a:t>In this case, the software can be transferred from one computer system or environment to another.</a:t>
            </a:r>
          </a:p>
          <a:p>
            <a:pPr fontAlgn="base"/>
            <a:r>
              <a:rPr lang="en-US" dirty="0"/>
              <a:t>Adaptability =</a:t>
            </a:r>
            <a:br>
              <a:rPr lang="en-US" dirty="0"/>
            </a:br>
            <a:r>
              <a:rPr lang="en-US" dirty="0"/>
              <a:t>In this case, the software allows differing system constraints and the user needs to be satisfied by making changes to the software.</a:t>
            </a:r>
          </a:p>
          <a:p>
            <a:pPr fontAlgn="base"/>
            <a:r>
              <a:rPr lang="en-US" dirty="0"/>
              <a:t>Interoperability </a:t>
            </a:r>
            <a:r>
              <a:rPr lang="en-US" dirty="0" smtClean="0"/>
              <a:t>= </a:t>
            </a:r>
            <a:r>
              <a:rPr lang="en-US" dirty="0"/>
              <a:t>Capability of 2 or more functional units to process data cooperatively.</a:t>
            </a:r>
          </a:p>
          <a:p>
            <a:endParaRPr lang="en-IN" dirty="0"/>
          </a:p>
        </p:txBody>
      </p:sp>
    </p:spTree>
    <p:extLst>
      <p:ext uri="{BB962C8B-B14F-4D97-AF65-F5344CB8AC3E}">
        <p14:creationId xmlns:p14="http://schemas.microsoft.com/office/powerpoint/2010/main" val="357848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Software Myths</a:t>
            </a:r>
            <a:endParaRPr lang="en-IN" b="1" dirty="0"/>
          </a:p>
        </p:txBody>
      </p:sp>
      <p:sp>
        <p:nvSpPr>
          <p:cNvPr id="3" name="Content Placeholder 2"/>
          <p:cNvSpPr>
            <a:spLocks noGrp="1"/>
          </p:cNvSpPr>
          <p:nvPr>
            <p:ph idx="1"/>
          </p:nvPr>
        </p:nvSpPr>
        <p:spPr/>
        <p:txBody>
          <a:bodyPr/>
          <a:lstStyle/>
          <a:p>
            <a:pPr marL="0" indent="0">
              <a:buNone/>
            </a:pPr>
            <a:r>
              <a:rPr lang="en-IN" dirty="0"/>
              <a:t> </a:t>
            </a:r>
            <a:r>
              <a:rPr lang="en-IN" dirty="0" smtClean="0"/>
              <a:t> </a:t>
            </a:r>
          </a:p>
          <a:p>
            <a:pPr marL="0" indent="0" algn="ctr">
              <a:buNone/>
            </a:pPr>
            <a:r>
              <a:rPr lang="en-IN" b="1" dirty="0" smtClean="0">
                <a:solidFill>
                  <a:schemeClr val="tx2"/>
                </a:solidFill>
              </a:rPr>
              <a:t>“misleading attitudes that have caused serious problem”</a:t>
            </a:r>
          </a:p>
          <a:p>
            <a:pPr algn="just"/>
            <a:endParaRPr lang="en-IN" dirty="0">
              <a:solidFill>
                <a:schemeClr val="tx2"/>
              </a:solidFill>
            </a:endParaRPr>
          </a:p>
          <a:p>
            <a:pPr marL="0" indent="0" algn="just">
              <a:buNone/>
            </a:pPr>
            <a:endParaRPr lang="en-IN" dirty="0" smtClean="0"/>
          </a:p>
          <a:p>
            <a:pPr marL="0" indent="0" algn="just">
              <a:buNone/>
            </a:pPr>
            <a:endParaRPr lang="en-IN" dirty="0"/>
          </a:p>
          <a:p>
            <a:pPr algn="just"/>
            <a:r>
              <a:rPr lang="en-IN" dirty="0" smtClean="0"/>
              <a:t>Managers Myth</a:t>
            </a:r>
          </a:p>
          <a:p>
            <a:pPr algn="just"/>
            <a:r>
              <a:rPr lang="en-IN" dirty="0" smtClean="0"/>
              <a:t>Developers Myth</a:t>
            </a:r>
          </a:p>
          <a:p>
            <a:pPr algn="just"/>
            <a:r>
              <a:rPr lang="en-IN" dirty="0" smtClean="0"/>
              <a:t>Customers Myth</a:t>
            </a:r>
            <a:endParaRPr lang="en-IN" dirty="0"/>
          </a:p>
        </p:txBody>
      </p:sp>
    </p:spTree>
    <p:extLst>
      <p:ext uri="{BB962C8B-B14F-4D97-AF65-F5344CB8AC3E}">
        <p14:creationId xmlns:p14="http://schemas.microsoft.com/office/powerpoint/2010/main" val="267799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pPr algn="just"/>
            <a:r>
              <a:rPr lang="en-IN" b="1" dirty="0" smtClean="0">
                <a:solidFill>
                  <a:schemeClr val="tx2"/>
                </a:solidFill>
              </a:rPr>
              <a:t>Managers Myth =</a:t>
            </a:r>
          </a:p>
          <a:p>
            <a:pPr marL="0" indent="0" algn="just">
              <a:buNone/>
            </a:pPr>
            <a:endParaRPr lang="en-IN" b="1" dirty="0" smtClean="0">
              <a:solidFill>
                <a:schemeClr val="tx2"/>
              </a:solidFill>
            </a:endParaRPr>
          </a:p>
          <a:p>
            <a:pPr algn="just"/>
            <a:r>
              <a:rPr lang="en-IN" b="1" dirty="0" smtClean="0"/>
              <a:t>Myth-1:</a:t>
            </a:r>
          </a:p>
          <a:p>
            <a:pPr marL="449263" lvl="1" indent="0" algn="just">
              <a:buNone/>
            </a:pPr>
            <a:r>
              <a:rPr lang="en-US" sz="2200" dirty="0"/>
              <a:t>We already have a book that's full of standards and procedures for building software, won't that provide my people with everything they need to </a:t>
            </a:r>
            <a:r>
              <a:rPr lang="en-US" sz="2200" dirty="0" smtClean="0"/>
              <a:t>know?</a:t>
            </a:r>
          </a:p>
          <a:p>
            <a:pPr marL="449263" lvl="1" indent="0" algn="just">
              <a:buNone/>
            </a:pPr>
            <a:endParaRPr lang="en-US" dirty="0" smtClean="0"/>
          </a:p>
          <a:p>
            <a:pPr marL="176213" lvl="1" indent="-176213" algn="just"/>
            <a:r>
              <a:rPr lang="en-US" sz="2400" b="1" dirty="0" smtClean="0"/>
              <a:t>Reality:</a:t>
            </a:r>
          </a:p>
          <a:p>
            <a:pPr marL="449263" lvl="1" indent="0" algn="just">
              <a:buNone/>
            </a:pPr>
            <a:r>
              <a:rPr lang="en-US" sz="2200" dirty="0"/>
              <a:t>The book of standards may very well exist, but is it used? Are software practitioners aware of its existence? Does it reflect modern software engineering </a:t>
            </a:r>
            <a:r>
              <a:rPr lang="en-US" sz="2200" dirty="0" smtClean="0"/>
              <a:t>practice</a:t>
            </a:r>
            <a:r>
              <a:rPr lang="en-US" sz="2200" dirty="0"/>
              <a:t>? Is it complete? Is it streamlined to improve time to delivery while still </a:t>
            </a:r>
            <a:r>
              <a:rPr lang="en-US" sz="2200" dirty="0" smtClean="0"/>
              <a:t>maintaining </a:t>
            </a:r>
            <a:r>
              <a:rPr lang="en-US" sz="2200" dirty="0"/>
              <a:t>a focus on quality? In many cases, the answer to all of these questions is "no."</a:t>
            </a:r>
            <a:endParaRPr lang="en-IN" sz="2200" dirty="0" smtClean="0"/>
          </a:p>
          <a:p>
            <a:pPr marL="274320" lvl="1" indent="0" algn="just">
              <a:buNone/>
            </a:pPr>
            <a:r>
              <a:rPr lang="en-IN" sz="2200" dirty="0" smtClean="0"/>
              <a:t>		</a:t>
            </a:r>
            <a:endParaRPr lang="en-IN" sz="2200" dirty="0"/>
          </a:p>
        </p:txBody>
      </p:sp>
    </p:spTree>
    <p:extLst>
      <p:ext uri="{BB962C8B-B14F-4D97-AF65-F5344CB8AC3E}">
        <p14:creationId xmlns:p14="http://schemas.microsoft.com/office/powerpoint/2010/main" val="54923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lstStyle/>
          <a:p>
            <a:pPr algn="just"/>
            <a:r>
              <a:rPr lang="en-US" b="1" dirty="0" smtClean="0"/>
              <a:t>Myth-2:</a:t>
            </a:r>
            <a:r>
              <a:rPr lang="en-US" dirty="0" smtClean="0"/>
              <a:t> </a:t>
            </a:r>
          </a:p>
          <a:p>
            <a:pPr marL="274320" lvl="1" indent="0" algn="just">
              <a:buNone/>
            </a:pPr>
            <a:r>
              <a:rPr lang="en-US" sz="2200" dirty="0" smtClean="0"/>
              <a:t>My </a:t>
            </a:r>
            <a:r>
              <a:rPr lang="en-US" sz="2200" dirty="0"/>
              <a:t>people have state-of-the-art software development tools, after all, we buy them the newest computers. </a:t>
            </a:r>
            <a:endParaRPr lang="en-US" sz="2200" dirty="0" smtClean="0"/>
          </a:p>
          <a:p>
            <a:pPr algn="just"/>
            <a:endParaRPr lang="en-US" dirty="0"/>
          </a:p>
          <a:p>
            <a:pPr algn="just"/>
            <a:r>
              <a:rPr lang="en-US" b="1" dirty="0" smtClean="0"/>
              <a:t>Reality</a:t>
            </a:r>
            <a:r>
              <a:rPr lang="en-US" b="1" dirty="0"/>
              <a:t>:</a:t>
            </a:r>
            <a:r>
              <a:rPr lang="en-US" dirty="0"/>
              <a:t> </a:t>
            </a:r>
            <a:endParaRPr lang="en-US" dirty="0" smtClean="0"/>
          </a:p>
          <a:p>
            <a:pPr marL="274320" lvl="1" indent="0" algn="just">
              <a:buNone/>
            </a:pPr>
            <a:r>
              <a:rPr lang="en-US" sz="2200" dirty="0" smtClean="0"/>
              <a:t>It </a:t>
            </a:r>
            <a:r>
              <a:rPr lang="en-US" sz="2200" dirty="0"/>
              <a:t>takes much more than the latest model mainframe, workstation, or PC to do high-quality software development. Computer-aided software engineering (CASE) tools are more important than hardware for achieving good quality and </a:t>
            </a:r>
            <a:r>
              <a:rPr lang="en-US" sz="2200" dirty="0" smtClean="0"/>
              <a:t>productivity</a:t>
            </a:r>
            <a:r>
              <a:rPr lang="en-US" sz="2200" dirty="0"/>
              <a:t>, yet the majority of software developers still do not use them effectively</a:t>
            </a:r>
            <a:endParaRPr lang="en-IN" sz="2200" dirty="0"/>
          </a:p>
        </p:txBody>
      </p:sp>
    </p:spTree>
    <p:extLst>
      <p:ext uri="{BB962C8B-B14F-4D97-AF65-F5344CB8AC3E}">
        <p14:creationId xmlns:p14="http://schemas.microsoft.com/office/powerpoint/2010/main" val="3847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lstStyle/>
          <a:p>
            <a:pPr marL="0" indent="0" algn="just">
              <a:buNone/>
            </a:pPr>
            <a:endParaRPr lang="en-US" dirty="0" smtClean="0"/>
          </a:p>
          <a:p>
            <a:pPr algn="just"/>
            <a:r>
              <a:rPr lang="en-US" b="1" dirty="0" smtClean="0"/>
              <a:t>Myth-3:</a:t>
            </a:r>
          </a:p>
          <a:p>
            <a:pPr marL="274320" lvl="1" indent="0" algn="just">
              <a:buNone/>
            </a:pPr>
            <a:r>
              <a:rPr lang="en-US" sz="2200" dirty="0" smtClean="0"/>
              <a:t>If </a:t>
            </a:r>
            <a:r>
              <a:rPr lang="en-US" sz="2200" dirty="0"/>
              <a:t>we get behind schedule, we can add more programmers and catch up (sometimes called the Mongolian horde concept). </a:t>
            </a:r>
            <a:endParaRPr lang="en-US" sz="2200" dirty="0" smtClean="0"/>
          </a:p>
          <a:p>
            <a:pPr marL="274320" lvl="1" indent="0" algn="just">
              <a:buNone/>
            </a:pPr>
            <a:endParaRPr lang="en-US" sz="2200" dirty="0" smtClean="0"/>
          </a:p>
          <a:p>
            <a:pPr algn="just"/>
            <a:r>
              <a:rPr lang="en-US" b="1" dirty="0" smtClean="0"/>
              <a:t>Reality:</a:t>
            </a:r>
          </a:p>
          <a:p>
            <a:pPr marL="274320" lvl="1" indent="0" algn="just">
              <a:buNone/>
            </a:pPr>
            <a:r>
              <a:rPr lang="en-US" sz="2200" dirty="0"/>
              <a:t>Software development is not a mechanistic process like manufacturing, "adding people to a late software project makes </a:t>
            </a:r>
            <a:r>
              <a:rPr lang="en-US" sz="2200" dirty="0" smtClean="0"/>
              <a:t>it </a:t>
            </a:r>
            <a:r>
              <a:rPr lang="en-IN" sz="2200" dirty="0"/>
              <a:t>later."</a:t>
            </a:r>
            <a:endParaRPr lang="en-US" sz="2200" dirty="0" smtClean="0"/>
          </a:p>
          <a:p>
            <a:pPr algn="just"/>
            <a:endParaRPr lang="en-IN" dirty="0"/>
          </a:p>
        </p:txBody>
      </p:sp>
    </p:spTree>
    <p:extLst>
      <p:ext uri="{BB962C8B-B14F-4D97-AF65-F5344CB8AC3E}">
        <p14:creationId xmlns:p14="http://schemas.microsoft.com/office/powerpoint/2010/main" val="15424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pPr algn="just"/>
            <a:r>
              <a:rPr lang="en-IN" b="1" dirty="0" smtClean="0">
                <a:solidFill>
                  <a:schemeClr val="tx2"/>
                </a:solidFill>
              </a:rPr>
              <a:t>Developer Myth =</a:t>
            </a:r>
          </a:p>
          <a:p>
            <a:pPr marL="0" indent="0" algn="just">
              <a:buNone/>
            </a:pPr>
            <a:endParaRPr lang="en-IN" b="1" dirty="0" smtClean="0">
              <a:solidFill>
                <a:schemeClr val="tx2"/>
              </a:solidFill>
            </a:endParaRPr>
          </a:p>
          <a:p>
            <a:pPr algn="just"/>
            <a:r>
              <a:rPr lang="en-US" b="1" dirty="0" smtClean="0"/>
              <a:t>Myth-1:</a:t>
            </a:r>
            <a:r>
              <a:rPr lang="en-US" dirty="0" smtClean="0"/>
              <a:t> </a:t>
            </a:r>
          </a:p>
          <a:p>
            <a:pPr marL="274320" lvl="1" indent="0" algn="just">
              <a:buNone/>
            </a:pPr>
            <a:r>
              <a:rPr lang="en-US" sz="2200" dirty="0" smtClean="0"/>
              <a:t>Once </a:t>
            </a:r>
            <a:r>
              <a:rPr lang="en-US" sz="2200" dirty="0"/>
              <a:t>we write the program and get it to work, our job is done. </a:t>
            </a:r>
            <a:endParaRPr lang="en-US" sz="2200" dirty="0" smtClean="0"/>
          </a:p>
          <a:p>
            <a:pPr algn="just"/>
            <a:endParaRPr lang="en-US" dirty="0"/>
          </a:p>
          <a:p>
            <a:pPr algn="just"/>
            <a:r>
              <a:rPr lang="en-US" b="1" dirty="0" smtClean="0"/>
              <a:t>Reality</a:t>
            </a:r>
            <a:r>
              <a:rPr lang="en-US" b="1" dirty="0"/>
              <a:t>: </a:t>
            </a:r>
            <a:endParaRPr lang="en-US" b="1" dirty="0" smtClean="0"/>
          </a:p>
          <a:p>
            <a:pPr marL="274320" lvl="1" indent="0" algn="just">
              <a:buNone/>
            </a:pPr>
            <a:r>
              <a:rPr lang="en-US" sz="2200" dirty="0" smtClean="0"/>
              <a:t>Someone </a:t>
            </a:r>
            <a:r>
              <a:rPr lang="en-US" sz="2200" dirty="0"/>
              <a:t>once said that "the sooner you begin 'writing code', the longer it'll take you to get done." Industry data </a:t>
            </a:r>
            <a:r>
              <a:rPr lang="en-US" sz="2200" dirty="0" smtClean="0"/>
              <a:t>indicate </a:t>
            </a:r>
            <a:r>
              <a:rPr lang="en-US" sz="2200" dirty="0"/>
              <a:t>that between 60 and 80 percent of all effort expended on software will be expended after it is delivered to the customer for the first time. </a:t>
            </a:r>
            <a:r>
              <a:rPr lang="en-IN" sz="2200" dirty="0" smtClean="0"/>
              <a:t>		</a:t>
            </a:r>
            <a:endParaRPr lang="en-IN" sz="2200" dirty="0"/>
          </a:p>
        </p:txBody>
      </p:sp>
    </p:spTree>
    <p:extLst>
      <p:ext uri="{BB962C8B-B14F-4D97-AF65-F5344CB8AC3E}">
        <p14:creationId xmlns:p14="http://schemas.microsoft.com/office/powerpoint/2010/main" val="206051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marL="0" indent="0" algn="just">
              <a:buNone/>
            </a:pPr>
            <a:endParaRPr lang="en-US" dirty="0" smtClean="0"/>
          </a:p>
          <a:p>
            <a:pPr algn="just"/>
            <a:r>
              <a:rPr lang="en-US" b="1" dirty="0" smtClean="0"/>
              <a:t>Myth-2:</a:t>
            </a:r>
            <a:r>
              <a:rPr lang="en-US" dirty="0" smtClean="0"/>
              <a:t> </a:t>
            </a:r>
          </a:p>
          <a:p>
            <a:pPr marL="274320" lvl="1" indent="0" algn="just">
              <a:buNone/>
            </a:pPr>
            <a:r>
              <a:rPr lang="en-US" sz="2200" dirty="0" smtClean="0"/>
              <a:t>Until </a:t>
            </a:r>
            <a:r>
              <a:rPr lang="en-US" sz="2200" dirty="0"/>
              <a:t>I get the program "running" I have no way of assessing its quality. </a:t>
            </a:r>
            <a:endParaRPr lang="en-US" sz="2200" dirty="0" smtClean="0"/>
          </a:p>
          <a:p>
            <a:pPr algn="just"/>
            <a:endParaRPr lang="en-US" dirty="0"/>
          </a:p>
          <a:p>
            <a:pPr algn="just"/>
            <a:r>
              <a:rPr lang="en-US" b="1" dirty="0" smtClean="0"/>
              <a:t>Reality</a:t>
            </a:r>
            <a:r>
              <a:rPr lang="en-US" b="1" dirty="0"/>
              <a:t>:</a:t>
            </a:r>
            <a:r>
              <a:rPr lang="en-US" dirty="0"/>
              <a:t> </a:t>
            </a:r>
            <a:endParaRPr lang="en-US" dirty="0" smtClean="0"/>
          </a:p>
          <a:p>
            <a:pPr marL="274320" lvl="1" indent="0" algn="just">
              <a:buNone/>
            </a:pPr>
            <a:r>
              <a:rPr lang="en-US" sz="2200" dirty="0" smtClean="0"/>
              <a:t>One </a:t>
            </a:r>
            <a:r>
              <a:rPr lang="en-US" sz="2200" dirty="0"/>
              <a:t>of the most effective software quality assurance mechanisms can be applied from the inception of a project—the formal technical review. Software </a:t>
            </a:r>
            <a:r>
              <a:rPr lang="en-US" sz="2200" dirty="0" smtClean="0"/>
              <a:t>reviews </a:t>
            </a:r>
            <a:r>
              <a:rPr lang="en-US" sz="2200" dirty="0"/>
              <a:t>are a "quality filter" that have been found to be more </a:t>
            </a:r>
            <a:r>
              <a:rPr lang="en-US" sz="2200" dirty="0" smtClean="0"/>
              <a:t>effective </a:t>
            </a:r>
            <a:r>
              <a:rPr lang="en-US" sz="2200" dirty="0"/>
              <a:t>than testing for finding certain classes of software defects</a:t>
            </a:r>
            <a:endParaRPr lang="en-IN" sz="2200" dirty="0"/>
          </a:p>
        </p:txBody>
      </p:sp>
    </p:spTree>
    <p:extLst>
      <p:ext uri="{BB962C8B-B14F-4D97-AF65-F5344CB8AC3E}">
        <p14:creationId xmlns:p14="http://schemas.microsoft.com/office/powerpoint/2010/main" val="125868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pPr algn="just"/>
            <a:r>
              <a:rPr lang="en-US" b="1" dirty="0" smtClean="0"/>
              <a:t>Myth-3:</a:t>
            </a:r>
            <a:r>
              <a:rPr lang="en-US" dirty="0" smtClean="0"/>
              <a:t> </a:t>
            </a:r>
          </a:p>
          <a:p>
            <a:pPr marL="274320" lvl="1" indent="0" algn="just">
              <a:buNone/>
            </a:pPr>
            <a:r>
              <a:rPr lang="en-US" sz="2200" dirty="0" smtClean="0"/>
              <a:t>The </a:t>
            </a:r>
            <a:r>
              <a:rPr lang="en-US" sz="2200" dirty="0"/>
              <a:t>only deliverable work product for a successful project is the working program. </a:t>
            </a:r>
            <a:endParaRPr lang="en-US" sz="2200" dirty="0" smtClean="0"/>
          </a:p>
          <a:p>
            <a:pPr algn="just"/>
            <a:endParaRPr lang="en-US" dirty="0"/>
          </a:p>
          <a:p>
            <a:pPr algn="just"/>
            <a:r>
              <a:rPr lang="en-US" b="1" dirty="0" smtClean="0"/>
              <a:t>Reality</a:t>
            </a:r>
            <a:r>
              <a:rPr lang="en-US" b="1" dirty="0"/>
              <a:t>:</a:t>
            </a:r>
            <a:r>
              <a:rPr lang="en-US" dirty="0"/>
              <a:t> </a:t>
            </a:r>
            <a:endParaRPr lang="en-US" dirty="0" smtClean="0"/>
          </a:p>
          <a:p>
            <a:pPr marL="274320" lvl="1" indent="0" algn="just">
              <a:buNone/>
            </a:pPr>
            <a:r>
              <a:rPr lang="en-US" sz="2200" dirty="0" smtClean="0"/>
              <a:t>A </a:t>
            </a:r>
            <a:r>
              <a:rPr lang="en-US" sz="2200" dirty="0"/>
              <a:t>working program is only one part of a software configuration that includes many elements. Documentation provides a foundation for successful engineering and, more important, guidance for software support</a:t>
            </a:r>
            <a:endParaRPr lang="en-IN" sz="2200" dirty="0"/>
          </a:p>
        </p:txBody>
      </p:sp>
    </p:spTree>
    <p:extLst>
      <p:ext uri="{BB962C8B-B14F-4D97-AF65-F5344CB8AC3E}">
        <p14:creationId xmlns:p14="http://schemas.microsoft.com/office/powerpoint/2010/main" val="339333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algn="just"/>
            <a:r>
              <a:rPr lang="en-US" b="1" dirty="0" smtClean="0"/>
              <a:t>Myth-4:</a:t>
            </a:r>
            <a:r>
              <a:rPr lang="en-US" dirty="0" smtClean="0"/>
              <a:t> </a:t>
            </a:r>
          </a:p>
          <a:p>
            <a:pPr marL="274320" lvl="1" indent="0" algn="just">
              <a:buNone/>
            </a:pPr>
            <a:r>
              <a:rPr lang="en-US" sz="2200" dirty="0" smtClean="0"/>
              <a:t>Software </a:t>
            </a:r>
            <a:r>
              <a:rPr lang="en-US" sz="2200" dirty="0"/>
              <a:t>engineering will make us create voluminous and unnecessary </a:t>
            </a:r>
            <a:r>
              <a:rPr lang="en-US" sz="2200" dirty="0" smtClean="0"/>
              <a:t>documentation </a:t>
            </a:r>
            <a:r>
              <a:rPr lang="en-US" sz="2200" dirty="0"/>
              <a:t>and will invariably slow us down. </a:t>
            </a:r>
            <a:endParaRPr lang="en-US" sz="2200" dirty="0" smtClean="0"/>
          </a:p>
          <a:p>
            <a:pPr algn="just"/>
            <a:endParaRPr lang="en-US" dirty="0"/>
          </a:p>
          <a:p>
            <a:pPr algn="just"/>
            <a:r>
              <a:rPr lang="en-US" b="1" dirty="0" smtClean="0"/>
              <a:t>Reality</a:t>
            </a:r>
            <a:r>
              <a:rPr lang="en-US" b="1" dirty="0"/>
              <a:t>:</a:t>
            </a:r>
            <a:r>
              <a:rPr lang="en-US" dirty="0"/>
              <a:t> </a:t>
            </a:r>
            <a:endParaRPr lang="en-US" dirty="0" smtClean="0"/>
          </a:p>
          <a:p>
            <a:pPr marL="274320" lvl="1" indent="0" algn="just">
              <a:buNone/>
            </a:pPr>
            <a:r>
              <a:rPr lang="en-US" sz="2200" dirty="0" smtClean="0"/>
              <a:t>Software </a:t>
            </a:r>
            <a:r>
              <a:rPr lang="en-US" sz="2200" dirty="0"/>
              <a:t>engineering is not about creating documents. It is about </a:t>
            </a:r>
            <a:r>
              <a:rPr lang="en-US" sz="2200" dirty="0" smtClean="0"/>
              <a:t>creating </a:t>
            </a:r>
            <a:r>
              <a:rPr lang="en-US" sz="2200" dirty="0"/>
              <a:t>quality. Better quality leads to reduced rework. And reduced rework results in faster delivery times</a:t>
            </a:r>
            <a:endParaRPr lang="en-IN" sz="2200" dirty="0"/>
          </a:p>
        </p:txBody>
      </p:sp>
    </p:spTree>
    <p:extLst>
      <p:ext uri="{BB962C8B-B14F-4D97-AF65-F5344CB8AC3E}">
        <p14:creationId xmlns:p14="http://schemas.microsoft.com/office/powerpoint/2010/main" val="16807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Software?</a:t>
            </a:r>
            <a:endParaRPr lang="en-IN" b="1" dirty="0"/>
          </a:p>
        </p:txBody>
      </p:sp>
      <p:sp>
        <p:nvSpPr>
          <p:cNvPr id="3" name="Content Placeholder 2"/>
          <p:cNvSpPr>
            <a:spLocks noGrp="1"/>
          </p:cNvSpPr>
          <p:nvPr>
            <p:ph idx="1"/>
          </p:nvPr>
        </p:nvSpPr>
        <p:spPr/>
        <p:txBody>
          <a:bodyPr/>
          <a:lstStyle/>
          <a:p>
            <a:pPr algn="just"/>
            <a:r>
              <a:rPr lang="en-US" dirty="0"/>
              <a:t>S</a:t>
            </a:r>
            <a:r>
              <a:rPr lang="en-US" dirty="0" smtClean="0"/>
              <a:t>et </a:t>
            </a:r>
            <a:r>
              <a:rPr lang="en-US" dirty="0"/>
              <a:t>of instructions, data or programs used to operate computers and execute specific </a:t>
            </a:r>
            <a:r>
              <a:rPr lang="en-US" dirty="0" smtClean="0"/>
              <a:t>tasks</a:t>
            </a:r>
          </a:p>
          <a:p>
            <a:pPr marL="0" indent="0" algn="just">
              <a:buNone/>
            </a:pPr>
            <a:endParaRPr lang="en-US" dirty="0" smtClean="0"/>
          </a:p>
          <a:p>
            <a:pPr algn="just"/>
            <a:r>
              <a:rPr lang="en-US" dirty="0"/>
              <a:t>S</a:t>
            </a:r>
            <a:r>
              <a:rPr lang="en-US" dirty="0" smtClean="0"/>
              <a:t>et </a:t>
            </a:r>
            <a:r>
              <a:rPr lang="en-US" dirty="0"/>
              <a:t>of programs, procedures, and routines associated with the operation of a computer </a:t>
            </a:r>
            <a:r>
              <a:rPr lang="en-US" dirty="0" smtClean="0"/>
              <a:t>system</a:t>
            </a:r>
          </a:p>
          <a:p>
            <a:pPr algn="just"/>
            <a:endParaRPr lang="en-US" dirty="0" smtClean="0"/>
          </a:p>
          <a:p>
            <a:pPr algn="just"/>
            <a:r>
              <a:rPr lang="en-US" dirty="0" smtClean="0"/>
              <a:t>Instructions that when executed provide desired features, function and performance</a:t>
            </a:r>
          </a:p>
          <a:p>
            <a:pPr algn="just"/>
            <a:endParaRPr lang="en-US" dirty="0"/>
          </a:p>
          <a:p>
            <a:pPr algn="just"/>
            <a:r>
              <a:rPr lang="en-US" dirty="0" smtClean="0"/>
              <a:t>Document that describe operation and use of program</a:t>
            </a:r>
          </a:p>
          <a:p>
            <a:pPr algn="just"/>
            <a:endParaRPr lang="en-US" dirty="0"/>
          </a:p>
        </p:txBody>
      </p:sp>
    </p:spTree>
    <p:extLst>
      <p:ext uri="{BB962C8B-B14F-4D97-AF65-F5344CB8AC3E}">
        <p14:creationId xmlns:p14="http://schemas.microsoft.com/office/powerpoint/2010/main" val="303377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pPr algn="just"/>
            <a:r>
              <a:rPr lang="en-IN" b="1" dirty="0" smtClean="0">
                <a:solidFill>
                  <a:schemeClr val="tx2"/>
                </a:solidFill>
              </a:rPr>
              <a:t>Customer Myth =</a:t>
            </a:r>
          </a:p>
          <a:p>
            <a:pPr marL="0" indent="0" algn="just">
              <a:buNone/>
            </a:pPr>
            <a:endParaRPr lang="en-IN" b="1" dirty="0" smtClean="0">
              <a:solidFill>
                <a:schemeClr val="tx2"/>
              </a:solidFill>
            </a:endParaRPr>
          </a:p>
          <a:p>
            <a:pPr algn="just"/>
            <a:r>
              <a:rPr lang="en-US" b="1" dirty="0" smtClean="0"/>
              <a:t>Myth-1:</a:t>
            </a:r>
          </a:p>
          <a:p>
            <a:pPr marL="274320" lvl="1" indent="0" algn="just">
              <a:buNone/>
            </a:pPr>
            <a:r>
              <a:rPr lang="en-US" sz="2200" dirty="0" smtClean="0"/>
              <a:t> </a:t>
            </a:r>
            <a:r>
              <a:rPr lang="en-US" sz="2200" dirty="0"/>
              <a:t>A general statement of objectives is sufficient to begin writing programs— we can fill in the details later. </a:t>
            </a:r>
            <a:endParaRPr lang="en-US" sz="2200" dirty="0" smtClean="0"/>
          </a:p>
          <a:p>
            <a:pPr algn="just"/>
            <a:endParaRPr lang="en-US" dirty="0"/>
          </a:p>
          <a:p>
            <a:pPr algn="just"/>
            <a:r>
              <a:rPr lang="en-US" b="1" dirty="0" smtClean="0"/>
              <a:t>Reality</a:t>
            </a:r>
            <a:r>
              <a:rPr lang="en-US" b="1" dirty="0"/>
              <a:t>:</a:t>
            </a:r>
            <a:r>
              <a:rPr lang="en-US" dirty="0"/>
              <a:t> </a:t>
            </a:r>
            <a:endParaRPr lang="en-US" dirty="0" smtClean="0"/>
          </a:p>
          <a:p>
            <a:pPr marL="274320" lvl="1" indent="0" algn="just">
              <a:buNone/>
            </a:pPr>
            <a:r>
              <a:rPr lang="en-US" sz="2200" dirty="0" smtClean="0"/>
              <a:t>A </a:t>
            </a:r>
            <a:r>
              <a:rPr lang="en-US" sz="2200" dirty="0"/>
              <a:t>poor up-front definition is the major cause of failed software efforts. A formal and detailed description of the information domain, function, behavior, </a:t>
            </a:r>
            <a:r>
              <a:rPr lang="en-US" sz="2200" dirty="0" smtClean="0"/>
              <a:t>performance</a:t>
            </a:r>
            <a:r>
              <a:rPr lang="en-US" sz="2200" dirty="0"/>
              <a:t>, interfaces, design constraints, and validation criteria is essential. These characteristics can be determined only after thorough communication between </a:t>
            </a:r>
            <a:r>
              <a:rPr lang="en-US" sz="2200" dirty="0" smtClean="0"/>
              <a:t>customer </a:t>
            </a:r>
            <a:r>
              <a:rPr lang="en-US" sz="2200" dirty="0"/>
              <a:t>and developer.</a:t>
            </a:r>
            <a:r>
              <a:rPr lang="en-IN" sz="1800" dirty="0" smtClean="0"/>
              <a:t>	</a:t>
            </a:r>
            <a:endParaRPr lang="en-IN" sz="1800" dirty="0"/>
          </a:p>
        </p:txBody>
      </p:sp>
    </p:spTree>
    <p:extLst>
      <p:ext uri="{BB962C8B-B14F-4D97-AF65-F5344CB8AC3E}">
        <p14:creationId xmlns:p14="http://schemas.microsoft.com/office/powerpoint/2010/main" val="194446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algn="just"/>
            <a:endParaRPr lang="en-US" dirty="0" smtClean="0"/>
          </a:p>
          <a:p>
            <a:pPr algn="just"/>
            <a:endParaRPr lang="en-US" dirty="0"/>
          </a:p>
          <a:p>
            <a:pPr algn="just"/>
            <a:r>
              <a:rPr lang="en-US" b="1" dirty="0" smtClean="0"/>
              <a:t>Myth-2:</a:t>
            </a:r>
            <a:r>
              <a:rPr lang="en-US" dirty="0" smtClean="0"/>
              <a:t> </a:t>
            </a:r>
          </a:p>
          <a:p>
            <a:pPr marL="274320" lvl="1" indent="0" algn="just">
              <a:buNone/>
            </a:pPr>
            <a:r>
              <a:rPr lang="en-US" sz="2200" dirty="0" smtClean="0"/>
              <a:t>Project </a:t>
            </a:r>
            <a:r>
              <a:rPr lang="en-US" sz="2200" dirty="0"/>
              <a:t>requirements continually change, but change can be easily </a:t>
            </a:r>
            <a:r>
              <a:rPr lang="en-US" sz="2200" dirty="0" smtClean="0"/>
              <a:t>accommodated </a:t>
            </a:r>
            <a:r>
              <a:rPr lang="en-US" sz="2200" dirty="0"/>
              <a:t>because software is flexible</a:t>
            </a:r>
            <a:r>
              <a:rPr lang="en-US" sz="2200" dirty="0" smtClean="0"/>
              <a:t>.</a:t>
            </a:r>
          </a:p>
          <a:p>
            <a:pPr algn="just"/>
            <a:endParaRPr lang="en-US" dirty="0"/>
          </a:p>
          <a:p>
            <a:pPr algn="just"/>
            <a:r>
              <a:rPr lang="en-US" b="1" dirty="0" smtClean="0"/>
              <a:t> Reality: </a:t>
            </a:r>
          </a:p>
          <a:p>
            <a:pPr marL="274320" lvl="1" indent="0" algn="just">
              <a:buNone/>
            </a:pPr>
            <a:r>
              <a:rPr lang="en-US" sz="2200" dirty="0" smtClean="0"/>
              <a:t>It is true that software requirements change, but the impact of change varies with the time at which it is introduced.</a:t>
            </a:r>
            <a:endParaRPr lang="en-IN" sz="2200" dirty="0"/>
          </a:p>
        </p:txBody>
      </p:sp>
    </p:spTree>
    <p:extLst>
      <p:ext uri="{BB962C8B-B14F-4D97-AF65-F5344CB8AC3E}">
        <p14:creationId xmlns:p14="http://schemas.microsoft.com/office/powerpoint/2010/main" val="283973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lstStyle/>
          <a:p>
            <a:r>
              <a:rPr lang="en-US" dirty="0" smtClean="0"/>
              <a:t>The economies of all developed nations are dependent on software</a:t>
            </a:r>
          </a:p>
          <a:p>
            <a:endParaRPr lang="en-US" dirty="0"/>
          </a:p>
          <a:p>
            <a:r>
              <a:rPr lang="en-US" dirty="0" smtClean="0"/>
              <a:t>Expenditure on software represents a significant fraction of the National Income in all developed countries</a:t>
            </a:r>
          </a:p>
          <a:p>
            <a:endParaRPr lang="en-US" dirty="0"/>
          </a:p>
          <a:p>
            <a:r>
              <a:rPr lang="en-US" dirty="0" smtClean="0"/>
              <a:t>Software costs often dominate computer system cost</a:t>
            </a:r>
            <a:endParaRPr lang="en-US" dirty="0"/>
          </a:p>
          <a:p>
            <a:endParaRPr lang="en-US" dirty="0">
              <a:solidFill>
                <a:schemeClr val="tx2"/>
              </a:solidFill>
            </a:endParaRPr>
          </a:p>
          <a:p>
            <a:r>
              <a:rPr lang="en-US" dirty="0" smtClean="0">
                <a:solidFill>
                  <a:schemeClr val="tx2"/>
                </a:solidFill>
              </a:rPr>
              <a:t>Three </a:t>
            </a:r>
            <a:r>
              <a:rPr lang="en-US" dirty="0">
                <a:solidFill>
                  <a:schemeClr val="tx2"/>
                </a:solidFill>
              </a:rPr>
              <a:t>main Types – </a:t>
            </a:r>
          </a:p>
          <a:p>
            <a:pPr lvl="1"/>
            <a:r>
              <a:rPr lang="en-US" dirty="0"/>
              <a:t>System Software</a:t>
            </a:r>
          </a:p>
          <a:p>
            <a:pPr lvl="1"/>
            <a:r>
              <a:rPr lang="en-US" dirty="0"/>
              <a:t>Application Software</a:t>
            </a:r>
          </a:p>
          <a:p>
            <a:pPr lvl="1"/>
            <a:r>
              <a:rPr lang="en-US" dirty="0"/>
              <a:t>Network Software</a:t>
            </a:r>
            <a:endParaRPr lang="en-IN" dirty="0"/>
          </a:p>
        </p:txBody>
      </p:sp>
    </p:spTree>
    <p:extLst>
      <p:ext uri="{BB962C8B-B14F-4D97-AF65-F5344CB8AC3E}">
        <p14:creationId xmlns:p14="http://schemas.microsoft.com/office/powerpoint/2010/main" val="27208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Engineering?</a:t>
            </a:r>
            <a:endParaRPr lang="en-IN" b="1" dirty="0"/>
          </a:p>
        </p:txBody>
      </p:sp>
      <p:sp>
        <p:nvSpPr>
          <p:cNvPr id="3" name="Content Placeholder 2"/>
          <p:cNvSpPr>
            <a:spLocks noGrp="1"/>
          </p:cNvSpPr>
          <p:nvPr>
            <p:ph idx="1"/>
          </p:nvPr>
        </p:nvSpPr>
        <p:spPr/>
        <p:txBody>
          <a:bodyPr/>
          <a:lstStyle/>
          <a:p>
            <a:r>
              <a:rPr lang="en-IN" dirty="0" smtClean="0"/>
              <a:t>The application of scientific and mathematical principles to practical ends</a:t>
            </a:r>
          </a:p>
          <a:p>
            <a:endParaRPr lang="en-IN" dirty="0"/>
          </a:p>
          <a:p>
            <a:r>
              <a:rPr lang="en-IN" dirty="0" smtClean="0"/>
              <a:t>Profession of applying scientific principles to the design, construction and maintenance</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3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Software Engineering</a:t>
            </a:r>
            <a:endParaRPr lang="en-IN" b="1" dirty="0"/>
          </a:p>
        </p:txBody>
      </p:sp>
      <p:sp>
        <p:nvSpPr>
          <p:cNvPr id="3" name="Content Placeholder 2"/>
          <p:cNvSpPr>
            <a:spLocks noGrp="1"/>
          </p:cNvSpPr>
          <p:nvPr>
            <p:ph idx="1"/>
          </p:nvPr>
        </p:nvSpPr>
        <p:spPr/>
        <p:txBody>
          <a:bodyPr/>
          <a:lstStyle/>
          <a:p>
            <a:r>
              <a:rPr lang="en-IN" dirty="0" smtClean="0"/>
              <a:t>Establishment and use of sound engineering principles to produce software that is reliable and works efficiently</a:t>
            </a:r>
          </a:p>
          <a:p>
            <a:endParaRPr lang="en-IN" dirty="0"/>
          </a:p>
          <a:p>
            <a:r>
              <a:rPr lang="en-IN" dirty="0" smtClean="0"/>
              <a:t>Application of systematic, disciplined and quantifiable approach to development, operation and maintenance of software</a:t>
            </a:r>
          </a:p>
          <a:p>
            <a:endParaRPr lang="en-IN" dirty="0"/>
          </a:p>
          <a:p>
            <a:r>
              <a:rPr lang="en-IN" dirty="0" smtClean="0"/>
              <a:t>Engineering discipline that concerned with all aspects of software production</a:t>
            </a:r>
            <a:endParaRPr lang="en-IN" dirty="0"/>
          </a:p>
        </p:txBody>
      </p:sp>
    </p:spTree>
    <p:extLst>
      <p:ext uri="{BB962C8B-B14F-4D97-AF65-F5344CB8AC3E}">
        <p14:creationId xmlns:p14="http://schemas.microsoft.com/office/powerpoint/2010/main" val="377809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r>
              <a:rPr lang="en-IN" dirty="0" smtClean="0">
                <a:solidFill>
                  <a:schemeClr val="tx2"/>
                </a:solidFill>
              </a:rPr>
              <a:t>Importance of Software Engineering –</a:t>
            </a:r>
          </a:p>
          <a:p>
            <a:pPr marL="0" indent="0">
              <a:buNone/>
            </a:pPr>
            <a:endParaRPr lang="en-IN" dirty="0"/>
          </a:p>
        </p:txBody>
      </p:sp>
      <p:pic>
        <p:nvPicPr>
          <p:cNvPr id="2052" name="Picture 4" descr="Software Engineering: What It is, Definition, Tutorial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25782"/>
            <a:ext cx="795106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7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pPr algn="just"/>
            <a:r>
              <a:rPr lang="en-US" dirty="0"/>
              <a:t>Reduces complexity: </a:t>
            </a:r>
            <a:endParaRPr lang="en-US" dirty="0" smtClean="0"/>
          </a:p>
          <a:p>
            <a:pPr lvl="1" algn="just"/>
            <a:r>
              <a:rPr lang="en-US" dirty="0" smtClean="0"/>
              <a:t>Big </a:t>
            </a:r>
            <a:r>
              <a:rPr lang="en-US" dirty="0"/>
              <a:t>software </a:t>
            </a:r>
            <a:r>
              <a:rPr lang="en-US" dirty="0" smtClean="0"/>
              <a:t>- complicated </a:t>
            </a:r>
            <a:r>
              <a:rPr lang="en-US" dirty="0"/>
              <a:t>and challenging to </a:t>
            </a:r>
            <a:r>
              <a:rPr lang="en-US" dirty="0" smtClean="0"/>
              <a:t>progress</a:t>
            </a:r>
          </a:p>
          <a:p>
            <a:pPr lvl="1" algn="just"/>
            <a:r>
              <a:rPr lang="en-US" dirty="0" smtClean="0"/>
              <a:t>Software </a:t>
            </a:r>
            <a:r>
              <a:rPr lang="en-US" dirty="0"/>
              <a:t>engineering has a great solution to reduce the complication of any </a:t>
            </a:r>
            <a:r>
              <a:rPr lang="en-US" dirty="0" smtClean="0"/>
              <a:t>project</a:t>
            </a:r>
          </a:p>
          <a:p>
            <a:pPr lvl="1" algn="just"/>
            <a:r>
              <a:rPr lang="en-US" dirty="0" smtClean="0"/>
              <a:t>Software engineering follows modularized approach for solving the problem</a:t>
            </a:r>
          </a:p>
          <a:p>
            <a:pPr algn="just"/>
            <a:endParaRPr lang="en-US" dirty="0"/>
          </a:p>
          <a:p>
            <a:pPr algn="just"/>
            <a:r>
              <a:rPr lang="en-US" dirty="0"/>
              <a:t>To minimize software cost: </a:t>
            </a:r>
            <a:endParaRPr lang="en-US" dirty="0" smtClean="0"/>
          </a:p>
          <a:p>
            <a:pPr lvl="1" algn="just"/>
            <a:r>
              <a:rPr lang="en-US" dirty="0" smtClean="0"/>
              <a:t>Software </a:t>
            </a:r>
            <a:r>
              <a:rPr lang="en-US" dirty="0"/>
              <a:t>needs a lot of </a:t>
            </a:r>
            <a:r>
              <a:rPr lang="en-US" dirty="0" smtClean="0"/>
              <a:t>hard work, a </a:t>
            </a:r>
            <a:r>
              <a:rPr lang="en-US" dirty="0"/>
              <a:t>lot of manpower is required to develop software with a large number of </a:t>
            </a:r>
            <a:r>
              <a:rPr lang="en-US" dirty="0" smtClean="0"/>
              <a:t>codes</a:t>
            </a:r>
          </a:p>
          <a:p>
            <a:pPr lvl="1" algn="just"/>
            <a:r>
              <a:rPr lang="en-US" dirty="0" smtClean="0"/>
              <a:t>But </a:t>
            </a:r>
            <a:r>
              <a:rPr lang="en-US" dirty="0"/>
              <a:t>in software engineering, programmers project everything and decrease all those things that are not needed. </a:t>
            </a:r>
            <a:endParaRPr lang="en-IN" dirty="0"/>
          </a:p>
        </p:txBody>
      </p:sp>
    </p:spTree>
    <p:extLst>
      <p:ext uri="{BB962C8B-B14F-4D97-AF65-F5344CB8AC3E}">
        <p14:creationId xmlns:p14="http://schemas.microsoft.com/office/powerpoint/2010/main" val="334966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lgn="just"/>
            <a:r>
              <a:rPr lang="en-US" dirty="0"/>
              <a:t>To decrease time: </a:t>
            </a:r>
            <a:endParaRPr lang="en-US" dirty="0" smtClean="0"/>
          </a:p>
          <a:p>
            <a:pPr lvl="1" algn="just"/>
            <a:r>
              <a:rPr lang="en-US" dirty="0" smtClean="0"/>
              <a:t>Anything </a:t>
            </a:r>
            <a:r>
              <a:rPr lang="en-US" dirty="0"/>
              <a:t>that is not made according to the project always wastes time. And if you are making great software, then you may need to run many codes to get the definitive running code. This is a very time-consuming procedure, and if it is not well handled, then this can take a lot of time. So if you are making your software according to the software engineering method, then it will decrease a lot of time</a:t>
            </a:r>
            <a:r>
              <a:rPr lang="en-US" dirty="0" smtClean="0"/>
              <a:t>.</a:t>
            </a:r>
          </a:p>
          <a:p>
            <a:pPr lvl="1" algn="just"/>
            <a:endParaRPr lang="en-US" dirty="0"/>
          </a:p>
          <a:p>
            <a:pPr algn="just"/>
            <a:r>
              <a:rPr lang="en-US" dirty="0"/>
              <a:t>Reliable software: </a:t>
            </a:r>
            <a:endParaRPr lang="en-US" dirty="0" smtClean="0"/>
          </a:p>
          <a:p>
            <a:pPr lvl="1" algn="just"/>
            <a:r>
              <a:rPr lang="en-US" dirty="0" smtClean="0"/>
              <a:t>Software </a:t>
            </a:r>
            <a:r>
              <a:rPr lang="en-US" dirty="0"/>
              <a:t>should be </a:t>
            </a:r>
            <a:r>
              <a:rPr lang="en-US" dirty="0" smtClean="0"/>
              <a:t>secure</a:t>
            </a:r>
          </a:p>
          <a:p>
            <a:pPr lvl="1" algn="just"/>
            <a:r>
              <a:rPr lang="en-US" dirty="0" smtClean="0"/>
              <a:t>If </a:t>
            </a:r>
            <a:r>
              <a:rPr lang="en-US" dirty="0"/>
              <a:t>any bugs come in the software, the company is responsible for solving all these bugs. Because in software engineering, testing and maintenance are given, so there is no worry of its reliability.</a:t>
            </a:r>
          </a:p>
          <a:p>
            <a:pPr lvl="1" algn="just"/>
            <a:endParaRPr lang="en-US" dirty="0"/>
          </a:p>
        </p:txBody>
      </p:sp>
    </p:spTree>
    <p:extLst>
      <p:ext uri="{BB962C8B-B14F-4D97-AF65-F5344CB8AC3E}">
        <p14:creationId xmlns:p14="http://schemas.microsoft.com/office/powerpoint/2010/main" val="13341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pPr algn="just"/>
            <a:r>
              <a:rPr lang="en-US" dirty="0"/>
              <a:t>Effectiveness: </a:t>
            </a:r>
            <a:endParaRPr lang="en-US" dirty="0" smtClean="0"/>
          </a:p>
          <a:p>
            <a:pPr lvl="1" algn="just"/>
            <a:r>
              <a:rPr lang="en-US" dirty="0" smtClean="0"/>
              <a:t>Effectiveness </a:t>
            </a:r>
            <a:r>
              <a:rPr lang="en-US" dirty="0"/>
              <a:t>comes if anything has made according to the </a:t>
            </a:r>
            <a:r>
              <a:rPr lang="en-US" dirty="0" smtClean="0"/>
              <a:t>standards</a:t>
            </a:r>
          </a:p>
          <a:p>
            <a:pPr lvl="1" algn="just"/>
            <a:r>
              <a:rPr lang="en-US" dirty="0" smtClean="0"/>
              <a:t>So </a:t>
            </a:r>
            <a:r>
              <a:rPr lang="en-US" dirty="0"/>
              <a:t>Software becomes more effective in the act with the help of software </a:t>
            </a:r>
            <a:r>
              <a:rPr lang="en-US" dirty="0" smtClean="0"/>
              <a:t>engineering</a:t>
            </a:r>
            <a:endParaRPr lang="en-US" dirty="0"/>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2514600"/>
            <a:ext cx="3395662" cy="424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704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2667</TotalTime>
  <Words>779</Words>
  <Application>Microsoft Office PowerPoint</Application>
  <PresentationFormat>On-screen Show (4:3)</PresentationFormat>
  <Paragraphs>124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Software Engineering</vt:lpstr>
      <vt:lpstr>What is Software?</vt:lpstr>
      <vt:lpstr>PowerPoint Presentation</vt:lpstr>
      <vt:lpstr>What is Engineering?</vt:lpstr>
      <vt:lpstr>Software Engineering</vt:lpstr>
      <vt:lpstr>PowerPoint Presentation</vt:lpstr>
      <vt:lpstr>PowerPoint Presentation</vt:lpstr>
      <vt:lpstr>PowerPoint Presentation</vt:lpstr>
      <vt:lpstr>PowerPoint Presentation</vt:lpstr>
      <vt:lpstr>PowerPoint Presentation</vt:lpstr>
      <vt:lpstr>PowerPoint Presentation</vt:lpstr>
      <vt:lpstr>Software Myths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Deepshree</dc:creator>
  <cp:lastModifiedBy>Admin</cp:lastModifiedBy>
  <cp:revision>27</cp:revision>
  <dcterms:created xsi:type="dcterms:W3CDTF">2006-08-16T00:00:00Z</dcterms:created>
  <dcterms:modified xsi:type="dcterms:W3CDTF">2023-01-23T05:40:08Z</dcterms:modified>
</cp:coreProperties>
</file>