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1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147225"/>
          </a:xfrm>
        </p:spPr>
        <p:txBody>
          <a:bodyPr>
            <a:noAutofit/>
          </a:bodyPr>
          <a:lstStyle/>
          <a:p>
            <a:pPr algn="ctr"/>
            <a:r>
              <a:rPr lang="en-IN" sz="7000" b="1" u="sng" dirty="0" smtClean="0"/>
              <a:t>Project Scheduling</a:t>
            </a:r>
            <a:endParaRPr lang="en-IN" sz="7000" b="1" u="sng" dirty="0"/>
          </a:p>
        </p:txBody>
      </p:sp>
    </p:spTree>
    <p:extLst>
      <p:ext uri="{BB962C8B-B14F-4D97-AF65-F5344CB8AC3E}">
        <p14:creationId xmlns:p14="http://schemas.microsoft.com/office/powerpoint/2010/main" val="205348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1"/>
            <a:ext cx="8153400" cy="990600"/>
          </a:xfrm>
        </p:spPr>
        <p:txBody>
          <a:bodyPr>
            <a:noAutofit/>
          </a:bodyPr>
          <a:lstStyle/>
          <a:p>
            <a:r>
              <a:rPr lang="en-IN" sz="6000" b="1" dirty="0" smtClean="0"/>
              <a:t>Time-Line Chart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407893" cy="5181599"/>
          </a:xfrm>
        </p:spPr>
        <p:txBody>
          <a:bodyPr>
            <a:normAutofit/>
          </a:bodyPr>
          <a:lstStyle/>
          <a:p>
            <a:pPr algn="just"/>
            <a:r>
              <a:rPr lang="en-IN" sz="2600" dirty="0" smtClean="0"/>
              <a:t>Used to illustrate a set of events chronologically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Excellent tool for conceptualizing event sequences 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Types =</a:t>
            </a:r>
          </a:p>
          <a:p>
            <a:pPr lvl="1" algn="just"/>
            <a:r>
              <a:rPr lang="en-IN" sz="2400" dirty="0" smtClean="0"/>
              <a:t>Gantt Chart</a:t>
            </a:r>
          </a:p>
          <a:p>
            <a:pPr lvl="1" algn="just"/>
            <a:r>
              <a:rPr lang="en-IN" sz="2400" dirty="0" smtClean="0"/>
              <a:t>Vertical bar chart timeline</a:t>
            </a:r>
          </a:p>
          <a:p>
            <a:pPr lvl="1" algn="just"/>
            <a:r>
              <a:rPr lang="en-IN" sz="2400" dirty="0" smtClean="0"/>
              <a:t>Chronological timeline</a:t>
            </a:r>
          </a:p>
          <a:p>
            <a:pPr lvl="1" algn="just"/>
            <a:r>
              <a:rPr lang="en-IN" sz="2400" dirty="0" smtClean="0"/>
              <a:t>Static and Interactive timeline</a:t>
            </a:r>
          </a:p>
          <a:p>
            <a:pPr lvl="1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809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248399"/>
          </a:xfrm>
        </p:spPr>
        <p:txBody>
          <a:bodyPr>
            <a:normAutofit/>
          </a:bodyPr>
          <a:lstStyle/>
          <a:p>
            <a:pPr algn="just"/>
            <a:r>
              <a:rPr lang="en-IN" sz="2600" b="1" u="sng" dirty="0" smtClean="0"/>
              <a:t>Gantt Chart</a:t>
            </a:r>
            <a:r>
              <a:rPr lang="en-IN" sz="2600" b="1" dirty="0" smtClean="0"/>
              <a:t> =</a:t>
            </a:r>
          </a:p>
          <a:p>
            <a:pPr marL="45720" indent="0" algn="just">
              <a:buNone/>
            </a:pPr>
            <a:endParaRPr lang="en-IN" sz="2600" b="1" dirty="0" smtClean="0"/>
          </a:p>
          <a:p>
            <a:pPr lvl="1" algn="just"/>
            <a:r>
              <a:rPr lang="en-IN" sz="2400" dirty="0" smtClean="0"/>
              <a:t>Grid-based diagram that project across calendar days</a:t>
            </a:r>
          </a:p>
          <a:p>
            <a:pPr marL="320040" lvl="1" indent="0" algn="just">
              <a:buNone/>
            </a:pPr>
            <a:endParaRPr lang="en-IN" sz="2400" dirty="0" smtClean="0"/>
          </a:p>
          <a:p>
            <a:pPr lvl="1" algn="just"/>
            <a:r>
              <a:rPr lang="en-IN" sz="2400" dirty="0" smtClean="0"/>
              <a:t>Used for large scale development projects with multiple stages and firm deadlines</a:t>
            </a:r>
          </a:p>
          <a:p>
            <a:pPr lvl="1" algn="just"/>
            <a:endParaRPr lang="en-US" sz="2400" dirty="0" smtClean="0"/>
          </a:p>
          <a:p>
            <a:pPr lvl="1" algn="just"/>
            <a:r>
              <a:rPr lang="en-US" sz="2400" dirty="0" smtClean="0"/>
              <a:t>Uses </a:t>
            </a:r>
            <a:r>
              <a:rPr lang="en-US" sz="2400" dirty="0"/>
              <a:t>bars of varying sizes spread across a timeline to represent a task’s start date, duration, and finish </a:t>
            </a:r>
            <a:r>
              <a:rPr lang="en-US" sz="2400" dirty="0" smtClean="0"/>
              <a:t>date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 smtClean="0"/>
              <a:t>Work Breakdown Structure is input as task outline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 smtClean="0"/>
              <a:t>Effort, duration, start date are input for each task</a:t>
            </a:r>
          </a:p>
          <a:p>
            <a:pPr lvl="1" algn="just"/>
            <a:endParaRPr lang="en-US" sz="2400" dirty="0"/>
          </a:p>
          <a:p>
            <a:pPr lvl="1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437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248399"/>
          </a:xfrm>
        </p:spPr>
        <p:txBody>
          <a:bodyPr>
            <a:normAutofit fontScale="92500"/>
          </a:bodyPr>
          <a:lstStyle/>
          <a:p>
            <a:pPr lvl="1" algn="just"/>
            <a:r>
              <a:rPr lang="en-US" sz="2400" dirty="0" smtClean="0"/>
              <a:t>Time-line chart shows software project schedule that emphasizes concept scoping task 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All project tasks </a:t>
            </a:r>
            <a:r>
              <a:rPr lang="en-US" sz="2400" dirty="0" smtClean="0"/>
              <a:t> </a:t>
            </a:r>
            <a:r>
              <a:rPr lang="en-US" sz="2400" dirty="0"/>
              <a:t>are listed in the </a:t>
            </a:r>
            <a:r>
              <a:rPr lang="en-US" sz="2400" dirty="0" smtClean="0"/>
              <a:t>left-hand column and the </a:t>
            </a:r>
            <a:r>
              <a:rPr lang="en-US" sz="2400" dirty="0"/>
              <a:t>horizontal bars indicate the duration of each </a:t>
            </a:r>
            <a:r>
              <a:rPr lang="en-US" sz="2400" dirty="0" smtClean="0"/>
              <a:t>task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When multiple bars occur at the same time on the calendar, task concurrency is </a:t>
            </a:r>
            <a:r>
              <a:rPr lang="en-US" sz="2400" dirty="0" smtClean="0"/>
              <a:t>implied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The </a:t>
            </a:r>
            <a:r>
              <a:rPr lang="en-US" sz="2400" dirty="0" smtClean="0"/>
              <a:t>diamonds </a:t>
            </a:r>
            <a:r>
              <a:rPr lang="en-US" sz="2400" dirty="0"/>
              <a:t>indicate </a:t>
            </a:r>
            <a:r>
              <a:rPr lang="en-US" sz="2400" dirty="0" smtClean="0"/>
              <a:t>milestones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Once the information necessary for the generation of a time-line chart has been input, the majority of software project scheduling tools produce project tables—a </a:t>
            </a:r>
            <a:r>
              <a:rPr lang="en-US" sz="2400" dirty="0" smtClean="0"/>
              <a:t>tabular </a:t>
            </a:r>
            <a:r>
              <a:rPr lang="en-US" sz="2400" dirty="0"/>
              <a:t>listing of all project tasks, their planned and actual start and end dates, and a variety of related information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550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153400" cy="54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6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693025" cy="581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66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op 7 Gantt Chart Templates - Expert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229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5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werPoint tutorial No 320 How to make Gantt Chart easily in PowerPoint - 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4582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8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27743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145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1"/>
            <a:ext cx="8153400" cy="990600"/>
          </a:xfrm>
        </p:spPr>
        <p:txBody>
          <a:bodyPr>
            <a:noAutofit/>
          </a:bodyPr>
          <a:lstStyle/>
          <a:p>
            <a:r>
              <a:rPr lang="en-IN" sz="6000" b="1" dirty="0" smtClean="0"/>
              <a:t>Tracking Schedule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407893" cy="5181599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600" dirty="0" smtClean="0"/>
              <a:t>Different Ways –</a:t>
            </a:r>
          </a:p>
          <a:p>
            <a:pPr marL="45720" indent="0" algn="just">
              <a:buNone/>
            </a:pPr>
            <a:endParaRPr lang="en-IN" sz="2600" dirty="0" smtClean="0"/>
          </a:p>
          <a:p>
            <a:pPr lvl="1" algn="just"/>
            <a:r>
              <a:rPr lang="en-US" sz="2400" dirty="0"/>
              <a:t>Conducting periodic project status meetings in which each team member reports progress and </a:t>
            </a:r>
            <a:r>
              <a:rPr lang="en-US" sz="2400" dirty="0" smtClean="0"/>
              <a:t>problems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Evaluating the results of all reviews conducted throughout the </a:t>
            </a:r>
            <a:r>
              <a:rPr lang="en-US" sz="2400" dirty="0" smtClean="0"/>
              <a:t>software </a:t>
            </a:r>
            <a:r>
              <a:rPr lang="en-US" sz="2400" dirty="0"/>
              <a:t>engineering </a:t>
            </a:r>
            <a:r>
              <a:rPr lang="en-US" sz="2400" dirty="0" smtClean="0"/>
              <a:t>process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Determining whether formal project </a:t>
            </a:r>
            <a:r>
              <a:rPr lang="en-US" sz="2400" dirty="0" smtClean="0"/>
              <a:t>milestones </a:t>
            </a:r>
            <a:r>
              <a:rPr lang="en-US" sz="2400" dirty="0"/>
              <a:t>have been accomplished by the scheduled </a:t>
            </a:r>
            <a:r>
              <a:rPr lang="en-US" sz="2400" dirty="0" smtClean="0"/>
              <a:t>date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Meeting informally with practitioners to obtain their subjective assessment of progress to date and problems on the horizon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87996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153400" cy="6324599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/>
              <a:t>Control is employed by a software project manager to administer project resources, cope with problems, and direct project </a:t>
            </a:r>
            <a:r>
              <a:rPr lang="en-US" sz="2800" dirty="0" smtClean="0"/>
              <a:t>staff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things are going well </a:t>
            </a:r>
            <a:r>
              <a:rPr lang="en-US" sz="2800" dirty="0" smtClean="0"/>
              <a:t>then control </a:t>
            </a:r>
            <a:r>
              <a:rPr lang="en-US" sz="2800" dirty="0"/>
              <a:t>is </a:t>
            </a:r>
            <a:r>
              <a:rPr lang="en-US" sz="2800" dirty="0" smtClean="0"/>
              <a:t>light</a:t>
            </a:r>
          </a:p>
          <a:p>
            <a:pPr algn="just"/>
            <a:endParaRPr lang="en-US" sz="2800" dirty="0"/>
          </a:p>
          <a:p>
            <a:pPr algn="just"/>
            <a:r>
              <a:rPr lang="en-IN" sz="2800" dirty="0"/>
              <a:t>But when </a:t>
            </a:r>
            <a:r>
              <a:rPr lang="en-IN" sz="2800" dirty="0" smtClean="0"/>
              <a:t>problems </a:t>
            </a:r>
            <a:r>
              <a:rPr lang="en-US" sz="2800" dirty="0"/>
              <a:t>occur, you must exercise control to reconcile them as quickly as </a:t>
            </a:r>
            <a:r>
              <a:rPr lang="en-US" sz="2800" dirty="0" smtClean="0"/>
              <a:t>possible</a:t>
            </a:r>
          </a:p>
          <a:p>
            <a:pPr marL="45720" indent="0" algn="just">
              <a:buNone/>
            </a:pPr>
            <a:endParaRPr lang="en-US" sz="2800" dirty="0" smtClean="0"/>
          </a:p>
          <a:p>
            <a:pPr lvl="1" algn="just"/>
            <a:r>
              <a:rPr lang="en-US" sz="2400" dirty="0"/>
              <a:t>When faced with severe deadline pressure, </a:t>
            </a:r>
            <a:r>
              <a:rPr lang="en-US" sz="2400" dirty="0" smtClean="0"/>
              <a:t>project </a:t>
            </a:r>
            <a:r>
              <a:rPr lang="en-US" sz="2400" dirty="0"/>
              <a:t>managers </a:t>
            </a:r>
            <a:r>
              <a:rPr lang="en-US" sz="2400" dirty="0" smtClean="0"/>
              <a:t>use </a:t>
            </a:r>
            <a:r>
              <a:rPr lang="en-US" sz="2400" dirty="0"/>
              <a:t>a </a:t>
            </a:r>
            <a:r>
              <a:rPr lang="en-US" sz="2400" dirty="0" smtClean="0"/>
              <a:t> time-boxing technique. The </a:t>
            </a:r>
            <a:r>
              <a:rPr lang="en-US" sz="2400" dirty="0"/>
              <a:t>time-boxing strategy recognizes that the complete product may not be deliverable by the predefined deadline. Therefore, an incremental software paradigm </a:t>
            </a:r>
            <a:r>
              <a:rPr lang="en-US" sz="2400" dirty="0" smtClean="0"/>
              <a:t>is </a:t>
            </a:r>
            <a:r>
              <a:rPr lang="en-US" sz="2400" dirty="0"/>
              <a:t>chosen, and a schedule is derived for each incremental delivery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402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1"/>
            <a:ext cx="8153400" cy="914400"/>
          </a:xfrm>
        </p:spPr>
        <p:txBody>
          <a:bodyPr>
            <a:noAutofit/>
          </a:bodyPr>
          <a:lstStyle/>
          <a:p>
            <a:r>
              <a:rPr lang="en-IN" sz="6000" b="1" dirty="0"/>
              <a:t>O</a:t>
            </a:r>
            <a:r>
              <a:rPr lang="en-IN" sz="6000" b="1" dirty="0" smtClean="0"/>
              <a:t>bjective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029199"/>
          </a:xfrm>
        </p:spPr>
        <p:txBody>
          <a:bodyPr>
            <a:normAutofit/>
          </a:bodyPr>
          <a:lstStyle/>
          <a:p>
            <a:r>
              <a:rPr lang="en-IN" sz="2600" dirty="0" smtClean="0"/>
              <a:t>To enable a project manager</a:t>
            </a:r>
          </a:p>
          <a:p>
            <a:pPr marL="45720" indent="0">
              <a:buNone/>
            </a:pPr>
            <a:endParaRPr lang="en-IN" sz="2600" dirty="0" smtClean="0"/>
          </a:p>
          <a:p>
            <a:pPr lvl="1"/>
            <a:r>
              <a:rPr lang="en-IN" sz="2400" dirty="0" smtClean="0"/>
              <a:t>To define work tasks</a:t>
            </a:r>
          </a:p>
          <a:p>
            <a:pPr lvl="1"/>
            <a:r>
              <a:rPr lang="en-IN" sz="2400" dirty="0" smtClean="0"/>
              <a:t>Establish their dependencies</a:t>
            </a:r>
          </a:p>
          <a:p>
            <a:pPr lvl="1"/>
            <a:r>
              <a:rPr lang="en-IN" sz="2400" dirty="0" smtClean="0"/>
              <a:t>Assign human resources to tasks</a:t>
            </a:r>
          </a:p>
          <a:p>
            <a:pPr lvl="1"/>
            <a:r>
              <a:rPr lang="en-IN" sz="2400" dirty="0" smtClean="0"/>
              <a:t>Develop variety of graphs, charts and tables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446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6095999"/>
          </a:xfrm>
        </p:spPr>
        <p:txBody>
          <a:bodyPr>
            <a:normAutofit/>
          </a:bodyPr>
          <a:lstStyle/>
          <a:p>
            <a:pPr algn="just"/>
            <a:r>
              <a:rPr lang="en-IN" sz="2600" dirty="0" smtClean="0"/>
              <a:t>Scheduling for </a:t>
            </a:r>
            <a:r>
              <a:rPr lang="en-IN" sz="2600" dirty="0" err="1" smtClean="0"/>
              <a:t>WebApp</a:t>
            </a:r>
            <a:r>
              <a:rPr lang="en-IN" sz="2600" dirty="0" smtClean="0"/>
              <a:t> Projects –</a:t>
            </a:r>
          </a:p>
          <a:p>
            <a:pPr marL="45720" indent="0" algn="just">
              <a:buNone/>
            </a:pPr>
            <a:endParaRPr lang="en-IN" sz="2600" dirty="0" smtClean="0"/>
          </a:p>
          <a:p>
            <a:pPr lvl="1" algn="just"/>
            <a:r>
              <a:rPr lang="en-US" sz="2400" dirty="0" smtClean="0"/>
              <a:t>Distributes </a:t>
            </a:r>
            <a:r>
              <a:rPr lang="en-US" sz="2400" dirty="0"/>
              <a:t>estimated effort across the planned time line (duration) for building each WebApp </a:t>
            </a:r>
            <a:r>
              <a:rPr lang="en-US" sz="2400" dirty="0" smtClean="0"/>
              <a:t>increment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During the first iteration, a macroscopic schedule is </a:t>
            </a:r>
            <a:r>
              <a:rPr lang="en-US" sz="2400" dirty="0" smtClean="0"/>
              <a:t>developed </a:t>
            </a:r>
            <a:r>
              <a:rPr lang="en-US" sz="2400" dirty="0"/>
              <a:t>that identifies </a:t>
            </a:r>
            <a:r>
              <a:rPr lang="en-US" sz="2400" dirty="0" smtClean="0"/>
              <a:t>all </a:t>
            </a:r>
            <a:r>
              <a:rPr lang="en-US" sz="2400" dirty="0"/>
              <a:t>WebApp increments and projects the dates on which each will be </a:t>
            </a:r>
            <a:r>
              <a:rPr lang="en-US" sz="2400" dirty="0" smtClean="0"/>
              <a:t>deployed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As the development of an increment gets under way, the entry for the increment on the macroscopic schedule is refined into a detailed schedule</a:t>
            </a:r>
          </a:p>
          <a:p>
            <a:pPr lvl="1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540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6324599"/>
          </a:xfrm>
        </p:spPr>
        <p:txBody>
          <a:bodyPr>
            <a:normAutofit/>
          </a:bodyPr>
          <a:lstStyle/>
          <a:p>
            <a:pPr algn="just"/>
            <a:r>
              <a:rPr lang="en-IN" sz="2600" dirty="0" smtClean="0"/>
              <a:t>Example – Timeline chart for macroscopic project schedule SafeHomeAssured.com –</a:t>
            </a:r>
          </a:p>
          <a:p>
            <a:pPr marL="45720" indent="0" algn="just">
              <a:buNone/>
            </a:pPr>
            <a:endParaRPr lang="en-IN" sz="2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52600"/>
            <a:ext cx="88106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726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1"/>
            <a:ext cx="8305800" cy="600456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team consults and negotiates with stakeholders and develops a preliminary deployment schedule for all seven </a:t>
            </a:r>
            <a:r>
              <a:rPr lang="en-US" sz="2600" dirty="0" smtClean="0"/>
              <a:t>increments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Deployment </a:t>
            </a:r>
            <a:r>
              <a:rPr lang="en-US" sz="2600" dirty="0"/>
              <a:t>dates (represented by diamonds on the time-line chart) are preliminary and may change as more detailed scheduling of the increments </a:t>
            </a:r>
            <a:r>
              <a:rPr lang="en-US" sz="2600" dirty="0" smtClean="0"/>
              <a:t>occurs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Once the macroscopic schedule has been developed, the team is ready to </a:t>
            </a:r>
            <a:r>
              <a:rPr lang="en-US" sz="2600" dirty="0" smtClean="0"/>
              <a:t>sched</a:t>
            </a:r>
            <a:r>
              <a:rPr lang="en-US" sz="2600" dirty="0"/>
              <a:t>u</a:t>
            </a:r>
            <a:r>
              <a:rPr lang="en-US" sz="2600" dirty="0" smtClean="0"/>
              <a:t>le </a:t>
            </a:r>
            <a:r>
              <a:rPr lang="en-US" sz="2600" dirty="0"/>
              <a:t>work tasks for a specific increment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0342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1"/>
            <a:ext cx="7848600" cy="6080760"/>
          </a:xfrm>
        </p:spPr>
        <p:txBody>
          <a:bodyPr>
            <a:normAutofit/>
          </a:bodyPr>
          <a:lstStyle/>
          <a:p>
            <a:r>
              <a:rPr lang="en-IN" sz="2600" dirty="0" smtClean="0"/>
              <a:t>Example-1:</a:t>
            </a:r>
          </a:p>
          <a:p>
            <a:endParaRPr lang="en-IN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4064"/>
            <a:ext cx="8279271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010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1"/>
            <a:ext cx="8001000" cy="6004560"/>
          </a:xfrm>
        </p:spPr>
        <p:txBody>
          <a:bodyPr>
            <a:normAutofit/>
          </a:bodyPr>
          <a:lstStyle/>
          <a:p>
            <a:r>
              <a:rPr lang="en-IN" sz="2600" dirty="0" smtClean="0"/>
              <a:t>Solution:</a:t>
            </a:r>
          </a:p>
          <a:p>
            <a:endParaRPr lang="en-IN" sz="2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3224"/>
            <a:ext cx="8686799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77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1"/>
            <a:ext cx="7848600" cy="6080760"/>
          </a:xfrm>
        </p:spPr>
        <p:txBody>
          <a:bodyPr>
            <a:normAutofit/>
          </a:bodyPr>
          <a:lstStyle/>
          <a:p>
            <a:r>
              <a:rPr lang="en-IN" sz="2600" dirty="0" smtClean="0"/>
              <a:t>Example-2:</a:t>
            </a:r>
          </a:p>
          <a:p>
            <a:endParaRPr lang="en-IN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106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83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1"/>
            <a:ext cx="7848600" cy="6004560"/>
          </a:xfrm>
        </p:spPr>
        <p:txBody>
          <a:bodyPr>
            <a:normAutofit/>
          </a:bodyPr>
          <a:lstStyle/>
          <a:p>
            <a:r>
              <a:rPr lang="en-IN" sz="2600" dirty="0" smtClean="0"/>
              <a:t>Solution:</a:t>
            </a:r>
          </a:p>
          <a:p>
            <a:endParaRPr lang="en-IN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15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17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990600"/>
          </a:xfrm>
        </p:spPr>
        <p:txBody>
          <a:bodyPr>
            <a:noAutofit/>
          </a:bodyPr>
          <a:lstStyle/>
          <a:p>
            <a:r>
              <a:rPr lang="en-IN" sz="6000" b="1" dirty="0" smtClean="0"/>
              <a:t>Mechanics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407893" cy="5181599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Project scheduling require the specification of work breakdown structure of tasks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Once the work breakdown is defined –</a:t>
            </a:r>
          </a:p>
          <a:p>
            <a:pPr lvl="1" algn="just"/>
            <a:r>
              <a:rPr lang="en-IN" sz="2200" dirty="0" smtClean="0"/>
              <a:t>Start and End dates</a:t>
            </a:r>
          </a:p>
          <a:p>
            <a:pPr lvl="1" algn="just"/>
            <a:r>
              <a:rPr lang="en-IN" sz="2200" dirty="0" smtClean="0"/>
              <a:t>Human resources</a:t>
            </a:r>
          </a:p>
          <a:p>
            <a:pPr lvl="1" algn="just"/>
            <a:r>
              <a:rPr lang="en-IN" sz="2200" dirty="0" smtClean="0"/>
              <a:t>Hard deadlines </a:t>
            </a:r>
          </a:p>
          <a:p>
            <a:pPr lvl="1" algn="just"/>
            <a:r>
              <a:rPr lang="en-IN" sz="2200" dirty="0" smtClean="0"/>
              <a:t>Other data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Generate variety of time-line charts and other tables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630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914400"/>
          </a:xfrm>
        </p:spPr>
        <p:txBody>
          <a:bodyPr>
            <a:noAutofit/>
          </a:bodyPr>
          <a:lstStyle/>
          <a:p>
            <a:r>
              <a:rPr lang="en-IN" sz="6000" b="1" dirty="0" smtClean="0"/>
              <a:t>Representative Tools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407893" cy="5181599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AMS </a:t>
            </a:r>
            <a:r>
              <a:rPr lang="en-IN" sz="2400" dirty="0" err="1" smtClean="0"/>
              <a:t>Realtime</a:t>
            </a:r>
            <a:r>
              <a:rPr lang="en-IN" sz="2400" dirty="0" smtClean="0"/>
              <a:t> = </a:t>
            </a:r>
          </a:p>
          <a:p>
            <a:pPr lvl="1" algn="just"/>
            <a:r>
              <a:rPr lang="en-IN" sz="2200" dirty="0" smtClean="0"/>
              <a:t>Provides scheduling capabilities for projects of all sizes and types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Microsoft Project =</a:t>
            </a:r>
          </a:p>
          <a:p>
            <a:pPr lvl="1" algn="just"/>
            <a:r>
              <a:rPr lang="en-IN" sz="2200" dirty="0" smtClean="0"/>
              <a:t>Used for PC-based project scheduling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4C =</a:t>
            </a:r>
          </a:p>
          <a:p>
            <a:pPr lvl="1" algn="just"/>
            <a:r>
              <a:rPr lang="en-IN" sz="2200" dirty="0" smtClean="0"/>
              <a:t>Supports all aspects of project planning including scheduling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6035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305800" cy="990600"/>
          </a:xfrm>
        </p:spPr>
        <p:txBody>
          <a:bodyPr>
            <a:noAutofit/>
          </a:bodyPr>
          <a:lstStyle/>
          <a:p>
            <a:r>
              <a:rPr lang="en-IN" sz="6000" b="1" dirty="0"/>
              <a:t>S</a:t>
            </a:r>
            <a:r>
              <a:rPr lang="en-IN" sz="6000" b="1" dirty="0" smtClean="0"/>
              <a:t>cheduling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219200"/>
            <a:ext cx="8407893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600" dirty="0" smtClean="0"/>
              <a:t>Two methods –</a:t>
            </a:r>
          </a:p>
          <a:p>
            <a:pPr marL="45720" indent="0" algn="just">
              <a:buNone/>
            </a:pPr>
            <a:endParaRPr lang="en-IN" sz="2400" dirty="0" smtClean="0"/>
          </a:p>
          <a:p>
            <a:pPr lvl="1" algn="just"/>
            <a:r>
              <a:rPr lang="en-IN" sz="2400" dirty="0" smtClean="0"/>
              <a:t>Program Evaluation and Review Technique (PERT)</a:t>
            </a:r>
          </a:p>
          <a:p>
            <a:pPr lvl="1" algn="just"/>
            <a:r>
              <a:rPr lang="en-IN" sz="2400" dirty="0" smtClean="0"/>
              <a:t>Critical Path Method (CPM)</a:t>
            </a:r>
            <a:r>
              <a:rPr lang="en-IN" sz="2200" dirty="0" smtClean="0"/>
              <a:t>	</a:t>
            </a:r>
          </a:p>
          <a:p>
            <a:pPr algn="just"/>
            <a:endParaRPr lang="en-IN" dirty="0" smtClean="0"/>
          </a:p>
          <a:p>
            <a:pPr algn="just"/>
            <a:r>
              <a:rPr lang="en-US" sz="2600" dirty="0"/>
              <a:t>PERT and CPM provide quantitative tools that allow </a:t>
            </a:r>
            <a:r>
              <a:rPr lang="en-US" sz="2600" dirty="0" smtClean="0"/>
              <a:t>you –</a:t>
            </a:r>
          </a:p>
          <a:p>
            <a:pPr marL="45720" indent="0" algn="just">
              <a:buNone/>
            </a:pPr>
            <a:r>
              <a:rPr lang="en-US" sz="2400" dirty="0" smtClean="0"/>
              <a:t> </a:t>
            </a:r>
          </a:p>
          <a:p>
            <a:pPr lvl="1" algn="just"/>
            <a:r>
              <a:rPr lang="en-US" sz="2400" dirty="0" smtClean="0"/>
              <a:t>To determine </a:t>
            </a:r>
            <a:r>
              <a:rPr lang="en-US" sz="2400" dirty="0"/>
              <a:t>the critical path—the chain of tasks that determines the duration of the </a:t>
            </a:r>
            <a:r>
              <a:rPr lang="en-US" sz="2400" dirty="0" smtClean="0"/>
              <a:t>project</a:t>
            </a:r>
          </a:p>
          <a:p>
            <a:pPr lvl="1" algn="just"/>
            <a:r>
              <a:rPr lang="en-US" sz="2400" dirty="0" smtClean="0"/>
              <a:t>To establish </a:t>
            </a:r>
            <a:r>
              <a:rPr lang="en-US" sz="2400" dirty="0"/>
              <a:t>“most likely” time estimates for individual tasks by applying statistical models, and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To </a:t>
            </a:r>
            <a:r>
              <a:rPr lang="en-US" sz="2400" dirty="0"/>
              <a:t>calculate “boundary times” that define a time “window” for a particular task.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970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304800"/>
            <a:ext cx="8153400" cy="6248399"/>
          </a:xfrm>
        </p:spPr>
        <p:txBody>
          <a:bodyPr>
            <a:normAutofit/>
          </a:bodyPr>
          <a:lstStyle/>
          <a:p>
            <a:pPr algn="just"/>
            <a:r>
              <a:rPr lang="en-IN" sz="2600" b="1" u="sng" dirty="0" smtClean="0"/>
              <a:t>Work Breakdown Structure</a:t>
            </a:r>
            <a:r>
              <a:rPr lang="en-IN" sz="2600" b="1" dirty="0" smtClean="0"/>
              <a:t> –</a:t>
            </a:r>
          </a:p>
          <a:p>
            <a:pPr algn="just"/>
            <a:endParaRPr lang="en-IN" sz="2600" dirty="0"/>
          </a:p>
          <a:p>
            <a:pPr lvl="1" algn="just"/>
            <a:r>
              <a:rPr lang="en-IN" sz="2400" dirty="0" smtClean="0"/>
              <a:t>Dividing a large complex project into simpler, manageable and independent tasks</a:t>
            </a:r>
          </a:p>
          <a:p>
            <a:pPr lvl="1" algn="just"/>
            <a:endParaRPr lang="en-IN" sz="2400" dirty="0"/>
          </a:p>
          <a:p>
            <a:pPr lvl="1" algn="just"/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node is recursively decomposed into smaller sub-activities, until at the leaf level, the activities becomes undividable and </a:t>
            </a:r>
            <a:r>
              <a:rPr lang="en-US" sz="2400" dirty="0" smtClean="0"/>
              <a:t>independent</a:t>
            </a:r>
          </a:p>
          <a:p>
            <a:pPr lvl="1" algn="just"/>
            <a:endParaRPr lang="en-US" sz="2400" dirty="0"/>
          </a:p>
          <a:p>
            <a:pPr lvl="1" algn="just" fontAlgn="base"/>
            <a:r>
              <a:rPr lang="en-US" sz="2600" b="1" dirty="0"/>
              <a:t>Steps:</a:t>
            </a:r>
            <a:endParaRPr lang="en-US" sz="2600" dirty="0"/>
          </a:p>
          <a:p>
            <a:pPr lvl="2" algn="just" fontAlgn="base"/>
            <a:r>
              <a:rPr lang="en-US" sz="2200" dirty="0"/>
              <a:t>Step-1: Identify the major activities of the project.</a:t>
            </a:r>
          </a:p>
          <a:p>
            <a:pPr lvl="2" algn="just" fontAlgn="base"/>
            <a:r>
              <a:rPr lang="en-US" sz="2200" dirty="0"/>
              <a:t>Step-2: Identify the sub-activities of the major activities.</a:t>
            </a:r>
          </a:p>
          <a:p>
            <a:pPr lvl="2" algn="just" fontAlgn="base"/>
            <a:r>
              <a:rPr lang="en-US" sz="2200" dirty="0"/>
              <a:t>Step-3: Repeat till undividable, simple and independent activities are created.</a:t>
            </a:r>
          </a:p>
          <a:p>
            <a:pPr lvl="1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594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7" y="1295400"/>
            <a:ext cx="806757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efficiency and success of the whole project majorly depends on the quality of the Work Breakdown Structure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9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1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efficiency and success of the whole project majorly depends on the quality of the Work Breakdown Structure of the </a:t>
            </a:r>
            <a:r>
              <a:rPr lang="en-US" sz="2600" dirty="0" smtClean="0"/>
              <a:t>project</a:t>
            </a:r>
          </a:p>
          <a:p>
            <a:pPr algn="just"/>
            <a:endParaRPr lang="en-US" sz="2800" dirty="0"/>
          </a:p>
          <a:p>
            <a:pPr algn="just"/>
            <a:r>
              <a:rPr lang="en-US" sz="2600" dirty="0" smtClean="0"/>
              <a:t>Uses –</a:t>
            </a:r>
          </a:p>
          <a:p>
            <a:pPr lvl="1" algn="just" fontAlgn="base"/>
            <a:r>
              <a:rPr lang="en-US" sz="2400" dirty="0"/>
              <a:t>A</a:t>
            </a:r>
            <a:r>
              <a:rPr lang="en-US" sz="2400" dirty="0" smtClean="0"/>
              <a:t>llows </a:t>
            </a:r>
            <a:r>
              <a:rPr lang="en-US" sz="2400" dirty="0"/>
              <a:t>to do a precise cost estimation of each activity.</a:t>
            </a:r>
          </a:p>
          <a:p>
            <a:pPr lvl="1" algn="just" fontAlgn="base"/>
            <a:r>
              <a:rPr lang="en-US" sz="2400" dirty="0"/>
              <a:t>A</a:t>
            </a:r>
            <a:r>
              <a:rPr lang="en-US" sz="2400" dirty="0" smtClean="0"/>
              <a:t>llows </a:t>
            </a:r>
            <a:r>
              <a:rPr lang="en-US" sz="2400" dirty="0"/>
              <a:t>to estimate the time that each activity will take more precisely.</a:t>
            </a:r>
          </a:p>
          <a:p>
            <a:pPr lvl="1" algn="just" fontAlgn="base"/>
            <a:r>
              <a:rPr lang="en-US" sz="2400" dirty="0" smtClean="0"/>
              <a:t>Allows </a:t>
            </a:r>
            <a:r>
              <a:rPr lang="en-US" sz="2400" dirty="0"/>
              <a:t>easy management of the project.</a:t>
            </a:r>
          </a:p>
          <a:p>
            <a:pPr lvl="1" algn="just" fontAlgn="base"/>
            <a:r>
              <a:rPr lang="en-US" sz="2400" dirty="0"/>
              <a:t>H</a:t>
            </a:r>
            <a:r>
              <a:rPr lang="en-US" sz="2400" dirty="0" smtClean="0"/>
              <a:t>elps </a:t>
            </a:r>
            <a:r>
              <a:rPr lang="en-US" sz="2400" dirty="0"/>
              <a:t>in proper </a:t>
            </a:r>
            <a:r>
              <a:rPr lang="en-US" sz="2400" dirty="0" smtClean="0"/>
              <a:t>organization </a:t>
            </a:r>
            <a:r>
              <a:rPr lang="en-US" sz="2400" dirty="0"/>
              <a:t>of the project by the top management.</a:t>
            </a:r>
          </a:p>
          <a:p>
            <a:pPr marL="320040" lvl="1" indent="0" algn="just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0225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1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Reasons for creating WBS in a Project –</a:t>
            </a:r>
          </a:p>
          <a:p>
            <a:pPr lvl="1" algn="just"/>
            <a:r>
              <a:rPr lang="en-US" sz="2400" dirty="0" smtClean="0"/>
              <a:t>Accurate and readable project organization</a:t>
            </a:r>
          </a:p>
          <a:p>
            <a:pPr lvl="1" algn="just"/>
            <a:r>
              <a:rPr lang="en-US" sz="2400" dirty="0" smtClean="0"/>
              <a:t>Accurate assignment of responsibilities to the project team</a:t>
            </a:r>
          </a:p>
          <a:p>
            <a:pPr lvl="1" algn="just"/>
            <a:r>
              <a:rPr lang="en-US" sz="2400" dirty="0" smtClean="0"/>
              <a:t>Indicates the project milestones and control points</a:t>
            </a:r>
          </a:p>
          <a:p>
            <a:pPr lvl="1" algn="just"/>
            <a:r>
              <a:rPr lang="en-US" sz="2400" dirty="0" smtClean="0"/>
              <a:t>Helps to estimate the cost, time and risk</a:t>
            </a:r>
          </a:p>
          <a:p>
            <a:pPr lvl="1" algn="just"/>
            <a:endParaRPr lang="en-US" sz="2400" dirty="0"/>
          </a:p>
          <a:p>
            <a:pPr marL="320040" lvl="1" indent="0" algn="just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20127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2630</TotalTime>
  <Words>776</Words>
  <Application>Microsoft Office PowerPoint</Application>
  <PresentationFormat>On-screen Show (4:3)</PresentationFormat>
  <Paragraphs>128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Perspective</vt:lpstr>
      <vt:lpstr>Project Scheduling</vt:lpstr>
      <vt:lpstr>Objective</vt:lpstr>
      <vt:lpstr>Mechanics</vt:lpstr>
      <vt:lpstr>Representative Tools</vt:lpstr>
      <vt:lpstr>Scheduling</vt:lpstr>
      <vt:lpstr>PowerPoint Presentation</vt:lpstr>
      <vt:lpstr>PowerPoint Presentation</vt:lpstr>
      <vt:lpstr>PowerPoint Presentation</vt:lpstr>
      <vt:lpstr>PowerPoint Presentation</vt:lpstr>
      <vt:lpstr>Time-Line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Tracking 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scheduling</dc:title>
  <dc:creator>Deepshree</dc:creator>
  <cp:lastModifiedBy>Admin</cp:lastModifiedBy>
  <cp:revision>35</cp:revision>
  <dcterms:created xsi:type="dcterms:W3CDTF">2006-08-16T00:00:00Z</dcterms:created>
  <dcterms:modified xsi:type="dcterms:W3CDTF">2023-02-14T17:32:31Z</dcterms:modified>
</cp:coreProperties>
</file>