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1" r:id="rId14"/>
    <p:sldId id="268" r:id="rId15"/>
    <p:sldId id="270" r:id="rId16"/>
    <p:sldId id="269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333936" cy="2301240"/>
          </a:xfrm>
        </p:spPr>
        <p:txBody>
          <a:bodyPr>
            <a:normAutofit/>
          </a:bodyPr>
          <a:lstStyle/>
          <a:p>
            <a:pPr algn="ctr"/>
            <a:r>
              <a:rPr lang="en-IN" sz="6400" b="1" dirty="0" smtClean="0"/>
              <a:t>Software Project Management Plan</a:t>
            </a:r>
            <a:endParaRPr lang="en-IN" sz="6400" b="1" dirty="0"/>
          </a:p>
        </p:txBody>
      </p:sp>
    </p:spTree>
    <p:extLst>
      <p:ext uri="{BB962C8B-B14F-4D97-AF65-F5344CB8AC3E}">
        <p14:creationId xmlns:p14="http://schemas.microsoft.com/office/powerpoint/2010/main" val="22315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738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u="sng" dirty="0" smtClean="0"/>
              <a:t>Project Responsibilities</a:t>
            </a:r>
            <a:r>
              <a:rPr lang="en-US" b="1" dirty="0" smtClean="0"/>
              <a:t> =</a:t>
            </a:r>
          </a:p>
          <a:p>
            <a:pPr marL="64008" indent="0" algn="just">
              <a:buNone/>
            </a:pPr>
            <a:endParaRPr lang="en-US" b="1" dirty="0" smtClean="0"/>
          </a:p>
          <a:p>
            <a:pPr lvl="1" algn="just"/>
            <a:r>
              <a:rPr lang="en-US" dirty="0"/>
              <a:t>Identify and state the nature of each major project function and </a:t>
            </a:r>
            <a:r>
              <a:rPr lang="en-US" dirty="0" smtClean="0"/>
              <a:t>activity</a:t>
            </a:r>
          </a:p>
          <a:p>
            <a:pPr lvl="1" algn="just"/>
            <a:r>
              <a:rPr lang="en-US" dirty="0" smtClean="0"/>
              <a:t>Identify </a:t>
            </a:r>
            <a:r>
              <a:rPr lang="en-US" dirty="0"/>
              <a:t>the individuals who are responsible for those functions and </a:t>
            </a:r>
            <a:r>
              <a:rPr lang="en-US" dirty="0" smtClean="0"/>
              <a:t>activities</a:t>
            </a:r>
          </a:p>
          <a:p>
            <a:pPr marL="537210" lvl="1" indent="0" algn="just">
              <a:buNone/>
            </a:pPr>
            <a:endParaRPr lang="en-IN" dirty="0" smtClean="0"/>
          </a:p>
          <a:p>
            <a:pPr marL="537210" lvl="1" indent="0" algn="just">
              <a:buNone/>
            </a:pPr>
            <a:endParaRPr lang="en-IN" dirty="0"/>
          </a:p>
          <a:p>
            <a:pPr marL="537210" lvl="1" indent="0" algn="just">
              <a:buNone/>
            </a:pPr>
            <a:endParaRPr lang="en-IN" dirty="0" smtClean="0"/>
          </a:p>
          <a:p>
            <a:pPr marL="537210" lvl="1" indent="0" algn="just">
              <a:buNone/>
            </a:pPr>
            <a:endParaRPr lang="en-IN" dirty="0"/>
          </a:p>
          <a:p>
            <a:pPr marL="537210" lvl="1" indent="0" algn="just">
              <a:buNone/>
            </a:pPr>
            <a:endParaRPr lang="en-IN" dirty="0" smtClean="0"/>
          </a:p>
          <a:p>
            <a:pPr marL="537210" lvl="1" indent="0" algn="just">
              <a:buNone/>
            </a:pPr>
            <a:endParaRPr lang="en-IN" dirty="0"/>
          </a:p>
          <a:p>
            <a:pPr marL="537210" lvl="1" indent="0" algn="just">
              <a:buNone/>
            </a:pPr>
            <a:endParaRPr lang="en-IN" dirty="0" smtClean="0"/>
          </a:p>
          <a:p>
            <a:pPr marL="537210" lvl="1" indent="0" algn="ctr">
              <a:buNone/>
            </a:pPr>
            <a:r>
              <a:rPr lang="en-IN" sz="1800" b="1" dirty="0" smtClean="0"/>
              <a:t>Table: Project Responsibilities</a:t>
            </a:r>
            <a:endParaRPr lang="en-IN" sz="1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18873"/>
              </p:ext>
            </p:extLst>
          </p:nvPr>
        </p:nvGraphicFramePr>
        <p:xfrm>
          <a:off x="1447800" y="3048000"/>
          <a:ext cx="6781800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3175000"/>
                <a:gridCol w="1447800"/>
              </a:tblGrid>
              <a:tr h="889000"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Responsibility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Person</a:t>
                      </a:r>
                      <a:endParaRPr lang="en-IN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Leads project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Responsible for project deliverables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&lt;Name&gt;</a:t>
                      </a:r>
                      <a:endParaRPr lang="en-IN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IN" dirty="0" smtClean="0"/>
                        <a:t>Technical</a:t>
                      </a:r>
                      <a:r>
                        <a:rPr lang="en-IN" baseline="0" dirty="0" smtClean="0"/>
                        <a:t> Team Leader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&lt;define as locally used&gt;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&lt;Name&gt;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6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Managerial Process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71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3200" b="1" u="sng" dirty="0" smtClean="0"/>
              <a:t>Management Objectives and Priorities</a:t>
            </a:r>
            <a:r>
              <a:rPr lang="en-IN" sz="3200" b="1" dirty="0" smtClean="0"/>
              <a:t> =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Describe </a:t>
            </a:r>
            <a:r>
              <a:rPr lang="en-US" dirty="0"/>
              <a:t>the philosophy, goals, and priorities for managing this </a:t>
            </a:r>
            <a:r>
              <a:rPr lang="en-US" dirty="0" smtClean="0"/>
              <a:t>project</a:t>
            </a:r>
          </a:p>
          <a:p>
            <a:pPr marL="537210" lvl="1" indent="0"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flexibility matrix </a:t>
            </a:r>
            <a:r>
              <a:rPr lang="en-US" dirty="0" smtClean="0"/>
              <a:t>prepared to show degree of project dimensions in terms of </a:t>
            </a:r>
            <a:r>
              <a:rPr lang="en-US" dirty="0"/>
              <a:t>fixed, constrained and flexible. Each degree of flexibility column can contain only one "X</a:t>
            </a:r>
            <a:r>
              <a:rPr lang="en-US" dirty="0" smtClean="0"/>
              <a:t>".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marL="537210" lvl="1" indent="0" algn="just">
              <a:buNone/>
            </a:pPr>
            <a:endParaRPr lang="en-US" dirty="0"/>
          </a:p>
          <a:p>
            <a:pPr marL="53721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/>
              <a:t>Table: Flexibility Matrix</a:t>
            </a:r>
          </a:p>
          <a:p>
            <a:pPr marL="537210" lvl="1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IN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71389"/>
              </p:ext>
            </p:extLst>
          </p:nvPr>
        </p:nvGraphicFramePr>
        <p:xfrm>
          <a:off x="1676400" y="43434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Project Dimension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Fixed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Constraint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Flexible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Schedule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Scope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5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248400"/>
          </a:xfrm>
        </p:spPr>
        <p:txBody>
          <a:bodyPr>
            <a:normAutofit/>
          </a:bodyPr>
          <a:lstStyle/>
          <a:p>
            <a:pPr algn="just"/>
            <a:r>
              <a:rPr lang="en-IN" sz="2800" b="1" u="sng" dirty="0" smtClean="0"/>
              <a:t>Assumption, Dependencies and Constraints</a:t>
            </a:r>
            <a:r>
              <a:rPr lang="en-IN" sz="2800" b="1" dirty="0" smtClean="0"/>
              <a:t> = 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State assumptions on which the project is based on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Any external event on which the project is dependent</a:t>
            </a:r>
          </a:p>
          <a:p>
            <a:pPr lvl="1" algn="just"/>
            <a:endParaRPr lang="en-IN" dirty="0"/>
          </a:p>
          <a:p>
            <a:pPr marL="537210" lvl="1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6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248400"/>
          </a:xfrm>
        </p:spPr>
        <p:txBody>
          <a:bodyPr>
            <a:normAutofit/>
          </a:bodyPr>
          <a:lstStyle/>
          <a:p>
            <a:pPr algn="just"/>
            <a:r>
              <a:rPr lang="en-IN" b="1" u="sng" dirty="0" smtClean="0"/>
              <a:t>Risk Management</a:t>
            </a:r>
            <a:r>
              <a:rPr lang="en-IN" b="1" dirty="0" smtClean="0"/>
              <a:t> =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Describe the process to be used to identify, analyse and manage the risk factors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Describe mechanism for tracking the various risk factors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Risk factors = contractual risk, technological risk, risk due to size and complexity, risk in customer acceptance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9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534400" cy="6934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b="1" u="sng" dirty="0" smtClean="0"/>
              <a:t>Monitoring and Controlling Mechanism</a:t>
            </a:r>
            <a:r>
              <a:rPr lang="en-IN" sz="2800" b="1" dirty="0" smtClean="0"/>
              <a:t> = 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Define </a:t>
            </a:r>
            <a:r>
              <a:rPr lang="en-US" dirty="0"/>
              <a:t>the reporting mechanisms, report formats, review and audit mechanisms, and other tools and techniques to be used in monitoring and </a:t>
            </a:r>
            <a:r>
              <a:rPr lang="en-US" dirty="0" smtClean="0"/>
              <a:t>controlling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Communication table is used to show regular reports (weekly status report, regular reviews or as-needed communication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marL="537210" lvl="1" indent="0" algn="ctr">
              <a:buNone/>
            </a:pPr>
            <a:r>
              <a:rPr lang="en-US" sz="1800" b="1" dirty="0" smtClean="0"/>
              <a:t>Table: Communication and Reporting Plan</a:t>
            </a:r>
          </a:p>
          <a:p>
            <a:pPr lvl="1" algn="just"/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83225"/>
              </p:ext>
            </p:extLst>
          </p:nvPr>
        </p:nvGraphicFramePr>
        <p:xfrm>
          <a:off x="1143000" y="4495800"/>
          <a:ext cx="7772400" cy="185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09800"/>
                <a:gridCol w="2438400"/>
                <a:gridCol w="1295400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/>
                        <a:t>Information communicated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/>
                        <a:t>From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/>
                        <a:t>To 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/>
                        <a:t>Time Period</a:t>
                      </a:r>
                      <a:endParaRPr lang="en-IN" sz="1700" dirty="0"/>
                    </a:p>
                  </a:txBody>
                  <a:tcPr/>
                </a:tc>
              </a:tr>
              <a:tr h="483869"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Status Report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Project Team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 smtClean="0"/>
                        <a:t>Project Manager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Weekly</a:t>
                      </a:r>
                      <a:endParaRPr lang="en-IN" sz="1700" dirty="0"/>
                    </a:p>
                  </a:txBody>
                  <a:tcPr/>
                </a:tc>
              </a:tr>
              <a:tr h="407669"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Status Report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Project Manager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Software Manager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Weekly</a:t>
                      </a:r>
                      <a:endParaRPr lang="en-IN" sz="1700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Project Review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Project Team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 smtClean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Monthly</a:t>
                      </a:r>
                      <a:endParaRPr lang="en-IN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6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Technical Process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IN" sz="3200" b="1" u="sng" dirty="0" smtClean="0"/>
              <a:t>Methods, Tools and Techniques</a:t>
            </a:r>
            <a:r>
              <a:rPr lang="en-IN" sz="3200" b="1" dirty="0" smtClean="0"/>
              <a:t> =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Identify computing systems, development methods, standards, policies, procedures, team structure, programming languages etc.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Methods to be used to specify, design, build, test, integrate, document etc. </a:t>
            </a:r>
          </a:p>
          <a:p>
            <a:pPr lvl="1" algn="just"/>
            <a:endParaRPr lang="en-US" dirty="0"/>
          </a:p>
          <a:p>
            <a:pPr marL="537210" lvl="1" indent="0" algn="just">
              <a:buNone/>
            </a:pPr>
            <a:endParaRPr lang="en-US" dirty="0"/>
          </a:p>
          <a:p>
            <a:pPr lvl="1" algn="just"/>
            <a:endParaRPr lang="en-US" dirty="0" smtClean="0"/>
          </a:p>
          <a:p>
            <a:pPr marL="537210" lvl="1" indent="0" algn="just">
              <a:buNone/>
            </a:pPr>
            <a:endParaRPr lang="en-US" dirty="0"/>
          </a:p>
          <a:p>
            <a:pPr marL="537210" lvl="1" indent="0" algn="just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40390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2620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</a:t>
            </a:r>
            <a:r>
              <a:rPr lang="en-US" b="1" u="sng" dirty="0"/>
              <a:t>oftware Documentation</a:t>
            </a:r>
            <a:r>
              <a:rPr lang="en-US" b="1" dirty="0"/>
              <a:t> =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Specify </a:t>
            </a:r>
            <a:r>
              <a:rPr lang="en-US" dirty="0"/>
              <a:t>the work products to be built for this project and the types of peer reviews to be held for those </a:t>
            </a:r>
            <a:r>
              <a:rPr lang="en-US" dirty="0" smtClean="0"/>
              <a:t>products,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Software Requirement Specification =</a:t>
            </a:r>
          </a:p>
          <a:p>
            <a:pPr lvl="2" algn="just"/>
            <a:r>
              <a:rPr lang="en-US" dirty="0" smtClean="0"/>
              <a:t>Clearly and precisely describes each of the essential requirements (functions, performance, design constraint and attributes)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4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26208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Software Design Description =</a:t>
            </a:r>
          </a:p>
          <a:p>
            <a:pPr lvl="2" algn="just"/>
            <a:r>
              <a:rPr lang="en-US" dirty="0" smtClean="0"/>
              <a:t>Describes major components of the software design including databases and internal interfaces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Software Test Plan =</a:t>
            </a:r>
          </a:p>
          <a:p>
            <a:pPr lvl="2" algn="just"/>
            <a:r>
              <a:rPr lang="en-US" dirty="0" smtClean="0"/>
              <a:t>Describes the methods to be used for testing at all levels of development and integration</a:t>
            </a:r>
          </a:p>
          <a:p>
            <a:pPr lvl="2" algn="just"/>
            <a:r>
              <a:rPr lang="en-US" dirty="0" smtClean="0"/>
              <a:t>Describes test procedure, test cases and test results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3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26208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 smtClean="0"/>
              <a:t>User Documentation</a:t>
            </a:r>
            <a:r>
              <a:rPr lang="en-US" b="1" dirty="0" smtClean="0"/>
              <a:t> </a:t>
            </a:r>
            <a:r>
              <a:rPr lang="en-US" b="1" dirty="0"/>
              <a:t>=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Include </a:t>
            </a:r>
            <a:r>
              <a:rPr lang="en-US" dirty="0"/>
              <a:t>work planned for online as well as paper documentation, online help, network accessible files and support </a:t>
            </a:r>
            <a:r>
              <a:rPr lang="en-US" dirty="0" smtClean="0"/>
              <a:t>facilities</a:t>
            </a:r>
          </a:p>
          <a:p>
            <a:pPr marL="53721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Work Packages and Schedule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IN" sz="3200" b="1" u="sng" dirty="0" smtClean="0"/>
              <a:t>Work Package</a:t>
            </a:r>
            <a:r>
              <a:rPr lang="en-IN" sz="3200" b="1" dirty="0" smtClean="0"/>
              <a:t> =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/>
              <a:t>Specify the work packages for the activities and tasks that must be completed in order to satisfy the project </a:t>
            </a:r>
            <a:r>
              <a:rPr lang="en-US" dirty="0" smtClean="0"/>
              <a:t>agreement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b="1" u="sng" dirty="0" smtClean="0"/>
              <a:t>Budget and Resource Allocation</a:t>
            </a:r>
            <a:r>
              <a:rPr lang="en-US" b="1" dirty="0" smtClean="0"/>
              <a:t> = 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/>
              <a:t>Specify the allocation of budget and resources to the various project functions, activities, and task</a:t>
            </a:r>
            <a:endParaRPr lang="en-US" dirty="0" smtClean="0"/>
          </a:p>
          <a:p>
            <a:pPr lvl="1" algn="just"/>
            <a:endParaRPr lang="en-US" dirty="0"/>
          </a:p>
          <a:p>
            <a:pPr marL="537210" lvl="1" indent="0" algn="just">
              <a:buNone/>
            </a:pPr>
            <a:endParaRPr lang="en-US" dirty="0"/>
          </a:p>
          <a:p>
            <a:pPr lvl="1" algn="just"/>
            <a:endParaRPr lang="en-US" dirty="0" smtClean="0"/>
          </a:p>
          <a:p>
            <a:pPr marL="537210" lvl="1" indent="0" algn="just">
              <a:buNone/>
            </a:pPr>
            <a:endParaRPr lang="en-US" dirty="0"/>
          </a:p>
          <a:p>
            <a:pPr marL="537210" lvl="1" indent="0" algn="just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79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Organization of Software Project Management Plan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610600" cy="477840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Introduction</a:t>
            </a:r>
          </a:p>
          <a:p>
            <a:pPr lvl="1"/>
            <a:r>
              <a:rPr lang="en-IN" dirty="0" smtClean="0"/>
              <a:t>Project Overview</a:t>
            </a:r>
          </a:p>
          <a:p>
            <a:pPr lvl="1"/>
            <a:r>
              <a:rPr lang="en-IN" dirty="0" smtClean="0"/>
              <a:t>Project Deliverables</a:t>
            </a:r>
          </a:p>
          <a:p>
            <a:pPr lvl="1"/>
            <a:r>
              <a:rPr lang="en-IN" dirty="0" smtClean="0"/>
              <a:t>Evolution of SPMP</a:t>
            </a:r>
          </a:p>
          <a:p>
            <a:pPr lvl="1"/>
            <a:r>
              <a:rPr lang="en-IN" dirty="0" smtClean="0"/>
              <a:t>Reference Material</a:t>
            </a:r>
          </a:p>
          <a:p>
            <a:pPr lvl="1"/>
            <a:r>
              <a:rPr lang="en-IN" dirty="0" smtClean="0"/>
              <a:t>Definitions and Acronym</a:t>
            </a:r>
          </a:p>
          <a:p>
            <a:pPr lvl="1"/>
            <a:endParaRPr lang="en-IN" dirty="0" smtClean="0"/>
          </a:p>
          <a:p>
            <a:r>
              <a:rPr lang="en-IN" b="1" dirty="0" smtClean="0"/>
              <a:t>Project Organization</a:t>
            </a:r>
          </a:p>
          <a:p>
            <a:pPr lvl="1"/>
            <a:r>
              <a:rPr lang="en-IN" dirty="0" smtClean="0"/>
              <a:t>Process Model</a:t>
            </a:r>
          </a:p>
          <a:p>
            <a:pPr lvl="1"/>
            <a:r>
              <a:rPr lang="en-IN" dirty="0" smtClean="0"/>
              <a:t>Organizational Structure</a:t>
            </a:r>
          </a:p>
          <a:p>
            <a:pPr lvl="1"/>
            <a:r>
              <a:rPr lang="en-IN" dirty="0" smtClean="0"/>
              <a:t>Organizational Interface</a:t>
            </a:r>
          </a:p>
          <a:p>
            <a:pPr lvl="1"/>
            <a:r>
              <a:rPr lang="en-IN" dirty="0" smtClean="0"/>
              <a:t>Project Responsibilities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5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26208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 smtClean="0"/>
              <a:t>Schedule</a:t>
            </a:r>
            <a:r>
              <a:rPr lang="en-US" b="1" dirty="0" smtClean="0"/>
              <a:t> </a:t>
            </a:r>
            <a:r>
              <a:rPr lang="en-US" b="1" dirty="0"/>
              <a:t>=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Provide the schedule for the various project functions, activities, and tasks, taking into account the precedence relations and the required milestone </a:t>
            </a:r>
            <a:r>
              <a:rPr lang="en-US" dirty="0" smtClean="0"/>
              <a:t>dates</a:t>
            </a:r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Schedules </a:t>
            </a:r>
            <a:r>
              <a:rPr lang="en-US" dirty="0"/>
              <a:t>may be expressed in </a:t>
            </a:r>
            <a:r>
              <a:rPr lang="en-US" dirty="0" smtClean="0"/>
              <a:t>calendar </a:t>
            </a:r>
            <a:r>
              <a:rPr lang="en-US" dirty="0"/>
              <a:t>time or in increments relative to a key project milestones</a:t>
            </a:r>
            <a:endParaRPr lang="en-US" dirty="0" smtClean="0"/>
          </a:p>
          <a:p>
            <a:pPr marL="53721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Additional Component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IN" sz="3200" b="1" u="sng" dirty="0" smtClean="0"/>
              <a:t>Index</a:t>
            </a:r>
            <a:r>
              <a:rPr lang="en-IN" sz="3200" b="1" dirty="0" smtClean="0"/>
              <a:t> =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To </a:t>
            </a:r>
            <a:r>
              <a:rPr lang="en-US" dirty="0"/>
              <a:t>improve usability of the </a:t>
            </a:r>
            <a:r>
              <a:rPr lang="en-US" dirty="0" smtClean="0"/>
              <a:t>SPMP an </a:t>
            </a:r>
            <a:r>
              <a:rPr lang="en-US" dirty="0"/>
              <a:t>index to the key terms and acronyms used throughout the SPMP </a:t>
            </a:r>
            <a:r>
              <a:rPr lang="en-US" dirty="0" smtClean="0"/>
              <a:t>is recommended </a:t>
            </a:r>
          </a:p>
          <a:p>
            <a:pPr lvl="1" algn="just"/>
            <a:endParaRPr lang="en-US" b="1" dirty="0"/>
          </a:p>
          <a:p>
            <a:pPr algn="just"/>
            <a:r>
              <a:rPr lang="en-US" b="1" u="sng" dirty="0" smtClean="0"/>
              <a:t>Appendices</a:t>
            </a:r>
            <a:r>
              <a:rPr lang="en-US" b="1" dirty="0" smtClean="0"/>
              <a:t> =</a:t>
            </a:r>
          </a:p>
          <a:p>
            <a:pPr lvl="1" algn="just"/>
            <a:r>
              <a:rPr lang="en-US" dirty="0" smtClean="0"/>
              <a:t>To provide -</a:t>
            </a:r>
          </a:p>
          <a:p>
            <a:pPr lvl="2" algn="just"/>
            <a:r>
              <a:rPr lang="en-US" dirty="0" smtClean="0"/>
              <a:t>Current </a:t>
            </a:r>
            <a:r>
              <a:rPr lang="en-US" dirty="0"/>
              <a:t>Top 10 Risk Chart </a:t>
            </a:r>
            <a:endParaRPr lang="en-US" dirty="0" smtClean="0"/>
          </a:p>
          <a:p>
            <a:pPr lvl="2" algn="just"/>
            <a:r>
              <a:rPr lang="en-US" dirty="0" smtClean="0"/>
              <a:t>Current </a:t>
            </a:r>
            <a:r>
              <a:rPr lang="en-US" dirty="0"/>
              <a:t>Project Work Breakdown </a:t>
            </a:r>
            <a:r>
              <a:rPr lang="en-US" dirty="0" smtClean="0"/>
              <a:t>Structure</a:t>
            </a:r>
          </a:p>
          <a:p>
            <a:pPr lvl="2" algn="just"/>
            <a:r>
              <a:rPr lang="en-US" dirty="0" smtClean="0"/>
              <a:t>Current </a:t>
            </a:r>
            <a:r>
              <a:rPr lang="en-US" dirty="0"/>
              <a:t>Detailed </a:t>
            </a:r>
            <a:r>
              <a:rPr lang="en-US"/>
              <a:t>Project </a:t>
            </a:r>
            <a:r>
              <a:rPr lang="en-US" smtClean="0"/>
              <a:t>Schedule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0713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073808"/>
          </a:xfrm>
        </p:spPr>
        <p:txBody>
          <a:bodyPr/>
          <a:lstStyle/>
          <a:p>
            <a:r>
              <a:rPr lang="en-IN" sz="2800" b="1" dirty="0" smtClean="0"/>
              <a:t>Managerial Process</a:t>
            </a:r>
          </a:p>
          <a:p>
            <a:pPr lvl="1"/>
            <a:r>
              <a:rPr lang="en-IN" sz="2400" dirty="0" smtClean="0"/>
              <a:t>Management Objectives and Priorities</a:t>
            </a:r>
          </a:p>
          <a:p>
            <a:pPr lvl="1"/>
            <a:r>
              <a:rPr lang="en-IN" sz="2400" dirty="0" smtClean="0"/>
              <a:t>Assumption, Dependencies and Constraints</a:t>
            </a:r>
          </a:p>
          <a:p>
            <a:pPr lvl="1"/>
            <a:r>
              <a:rPr lang="en-IN" sz="2400" dirty="0" smtClean="0"/>
              <a:t>Risk Management</a:t>
            </a:r>
          </a:p>
          <a:p>
            <a:pPr lvl="1"/>
            <a:r>
              <a:rPr lang="en-IN" sz="2400" dirty="0" smtClean="0"/>
              <a:t>Monitoring and Controlling Mechanism</a:t>
            </a:r>
          </a:p>
          <a:p>
            <a:pPr lvl="1"/>
            <a:r>
              <a:rPr lang="en-IN" sz="2400" dirty="0" smtClean="0"/>
              <a:t>Staffing Approach</a:t>
            </a:r>
          </a:p>
          <a:p>
            <a:pPr marL="537210" lvl="1" indent="0">
              <a:buNone/>
            </a:pPr>
            <a:endParaRPr lang="en-IN" dirty="0" smtClean="0"/>
          </a:p>
          <a:p>
            <a:r>
              <a:rPr lang="en-IN" sz="2800" b="1" dirty="0" smtClean="0"/>
              <a:t>Technical Process</a:t>
            </a:r>
          </a:p>
          <a:p>
            <a:pPr lvl="1"/>
            <a:r>
              <a:rPr lang="en-IN" sz="2400" dirty="0" smtClean="0"/>
              <a:t>Methods, Tools and Techniques</a:t>
            </a:r>
          </a:p>
          <a:p>
            <a:pPr lvl="1"/>
            <a:r>
              <a:rPr lang="en-IN" sz="2400" dirty="0" smtClean="0"/>
              <a:t>Software Documentation</a:t>
            </a:r>
          </a:p>
          <a:p>
            <a:pPr lvl="1"/>
            <a:r>
              <a:rPr lang="en-IN" sz="2400" dirty="0" smtClean="0"/>
              <a:t>User Documentation</a:t>
            </a:r>
          </a:p>
          <a:p>
            <a:pPr lvl="1"/>
            <a:r>
              <a:rPr lang="en-IN" sz="2400" dirty="0" smtClean="0"/>
              <a:t>Project Support Function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6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150008"/>
          </a:xfrm>
        </p:spPr>
        <p:txBody>
          <a:bodyPr/>
          <a:lstStyle/>
          <a:p>
            <a:r>
              <a:rPr lang="en-IN" sz="2800" b="1" dirty="0" smtClean="0"/>
              <a:t>Work Packages, Schedule and Budget</a:t>
            </a:r>
          </a:p>
          <a:p>
            <a:pPr lvl="1"/>
            <a:r>
              <a:rPr lang="en-IN" sz="2400" dirty="0" smtClean="0"/>
              <a:t>Work Packages</a:t>
            </a:r>
          </a:p>
          <a:p>
            <a:pPr lvl="1"/>
            <a:r>
              <a:rPr lang="en-IN" sz="2400" dirty="0" smtClean="0"/>
              <a:t>Dependencies</a:t>
            </a:r>
          </a:p>
          <a:p>
            <a:pPr lvl="1"/>
            <a:r>
              <a:rPr lang="en-IN" sz="2400" dirty="0" smtClean="0"/>
              <a:t>Resource Requirement</a:t>
            </a:r>
          </a:p>
          <a:p>
            <a:pPr lvl="1"/>
            <a:r>
              <a:rPr lang="en-IN" sz="2400" dirty="0" smtClean="0"/>
              <a:t>Budget and Resource Allocation</a:t>
            </a:r>
          </a:p>
          <a:p>
            <a:pPr lvl="1"/>
            <a:r>
              <a:rPr lang="en-IN" sz="2400" dirty="0" smtClean="0"/>
              <a:t>Schedule</a:t>
            </a:r>
          </a:p>
          <a:p>
            <a:pPr lvl="1"/>
            <a:endParaRPr lang="en-IN" sz="2400" dirty="0"/>
          </a:p>
          <a:p>
            <a:r>
              <a:rPr lang="en-IN" sz="2800" b="1" dirty="0" smtClean="0"/>
              <a:t>Additional Component</a:t>
            </a:r>
          </a:p>
          <a:p>
            <a:pPr lvl="1"/>
            <a:r>
              <a:rPr lang="en-IN" sz="2400" dirty="0" smtClean="0"/>
              <a:t>Index</a:t>
            </a:r>
          </a:p>
          <a:p>
            <a:pPr lvl="1"/>
            <a:r>
              <a:rPr lang="en-IN" sz="2400" dirty="0" smtClean="0"/>
              <a:t>Appendices</a:t>
            </a:r>
          </a:p>
          <a:p>
            <a:pPr lvl="1"/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950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Introduction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159408"/>
          </a:xfrm>
        </p:spPr>
        <p:txBody>
          <a:bodyPr/>
          <a:lstStyle/>
          <a:p>
            <a:pPr algn="just"/>
            <a:r>
              <a:rPr lang="en-IN" b="1" u="sng" dirty="0" smtClean="0"/>
              <a:t>Project Overview</a:t>
            </a:r>
            <a:r>
              <a:rPr lang="en-IN" b="1" dirty="0" smtClean="0"/>
              <a:t> =</a:t>
            </a:r>
          </a:p>
          <a:p>
            <a:pPr marL="64008" indent="0" algn="just">
              <a:buNone/>
            </a:pPr>
            <a:endParaRPr lang="en-IN" b="1" dirty="0" smtClean="0"/>
          </a:p>
          <a:p>
            <a:pPr lvl="1" algn="just"/>
            <a:r>
              <a:rPr lang="en-US" u="sng" dirty="0" smtClean="0"/>
              <a:t>Concise </a:t>
            </a:r>
            <a:r>
              <a:rPr lang="en-US" u="sng" dirty="0"/>
              <a:t>summary of the project objectives</a:t>
            </a:r>
            <a:r>
              <a:rPr lang="en-US" dirty="0"/>
              <a:t>, major work activities, major milestones, required resources, and </a:t>
            </a:r>
            <a:r>
              <a:rPr lang="en-US" dirty="0" smtClean="0"/>
              <a:t>budget</a:t>
            </a:r>
          </a:p>
          <a:p>
            <a:pPr marL="537210" lvl="1" indent="0" algn="just">
              <a:buNone/>
            </a:pPr>
            <a:endParaRPr lang="en-IN" dirty="0" smtClean="0"/>
          </a:p>
          <a:p>
            <a:pPr lvl="1" algn="just"/>
            <a:r>
              <a:rPr lang="en-IN" dirty="0" smtClean="0"/>
              <a:t>Relationship between current project and other 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6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77000"/>
          </a:xfrm>
        </p:spPr>
        <p:txBody>
          <a:bodyPr/>
          <a:lstStyle/>
          <a:p>
            <a:pPr algn="just"/>
            <a:r>
              <a:rPr lang="en-IN" b="1" u="sng" dirty="0" smtClean="0"/>
              <a:t>Project Deliverables</a:t>
            </a:r>
            <a:r>
              <a:rPr lang="en-IN" b="1" dirty="0" smtClean="0"/>
              <a:t> =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Primary </a:t>
            </a:r>
            <a:r>
              <a:rPr lang="en-US" dirty="0"/>
              <a:t>deliverables for the customer, the delivery dates, delivery locations, and quantities required satisfying the terms of the project </a:t>
            </a:r>
            <a:r>
              <a:rPr lang="en-US" dirty="0" smtClean="0"/>
              <a:t>agreement</a:t>
            </a:r>
          </a:p>
          <a:p>
            <a:pPr lvl="1" algn="just"/>
            <a:endParaRPr lang="en-US" dirty="0"/>
          </a:p>
          <a:p>
            <a:pPr algn="just"/>
            <a:r>
              <a:rPr lang="en-US" b="1" u="sng" dirty="0" smtClean="0"/>
              <a:t>Evolution of SPMP</a:t>
            </a:r>
            <a:r>
              <a:rPr lang="en-US" b="1" dirty="0" smtClean="0"/>
              <a:t> =</a:t>
            </a:r>
          </a:p>
          <a:p>
            <a:pPr lvl="1" algn="just"/>
            <a:endParaRPr lang="en-US" u="sng" dirty="0" smtClean="0"/>
          </a:p>
          <a:p>
            <a:pPr lvl="1" algn="just"/>
            <a:r>
              <a:rPr lang="en-US" u="sng" dirty="0" smtClean="0"/>
              <a:t>Describe </a:t>
            </a:r>
            <a:r>
              <a:rPr lang="en-US" u="sng" dirty="0"/>
              <a:t>how this plan will be completed</a:t>
            </a:r>
            <a:r>
              <a:rPr lang="en-US" dirty="0"/>
              <a:t>, disseminated, and put under change control. </a:t>
            </a:r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Describe </a:t>
            </a:r>
            <a:r>
              <a:rPr lang="en-US" dirty="0"/>
              <a:t>how both scheduled and unscheduled updates will be handled.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073808"/>
          </a:xfrm>
        </p:spPr>
        <p:txBody>
          <a:bodyPr/>
          <a:lstStyle/>
          <a:p>
            <a:pPr algn="just"/>
            <a:r>
              <a:rPr lang="en-IN" b="1" u="sng" dirty="0" smtClean="0"/>
              <a:t>Reference Material</a:t>
            </a:r>
            <a:r>
              <a:rPr lang="en-IN" b="1" dirty="0" smtClean="0"/>
              <a:t> =</a:t>
            </a:r>
          </a:p>
          <a:p>
            <a:pPr lvl="1" algn="just"/>
            <a:endParaRPr lang="en-US" u="sng" dirty="0" smtClean="0"/>
          </a:p>
          <a:p>
            <a:pPr lvl="1" algn="just"/>
            <a:r>
              <a:rPr lang="en-US" u="sng" dirty="0" smtClean="0"/>
              <a:t>Provide </a:t>
            </a:r>
            <a:r>
              <a:rPr lang="en-US" u="sng" dirty="0"/>
              <a:t>a complete list of all documents and other sources of information referenced</a:t>
            </a:r>
            <a:r>
              <a:rPr lang="en-US" dirty="0"/>
              <a:t> in the </a:t>
            </a:r>
            <a:r>
              <a:rPr lang="en-US" dirty="0" smtClean="0"/>
              <a:t>plan that Include the </a:t>
            </a:r>
            <a:r>
              <a:rPr lang="en-US" dirty="0"/>
              <a:t>title, report number, date, author, and publishing </a:t>
            </a:r>
            <a:r>
              <a:rPr lang="en-US" dirty="0" smtClean="0"/>
              <a:t>organization</a:t>
            </a:r>
          </a:p>
          <a:p>
            <a:pPr marL="537210" lvl="1" indent="0" algn="just">
              <a:buNone/>
            </a:pPr>
            <a:endParaRPr lang="en-IN" dirty="0" smtClean="0"/>
          </a:p>
          <a:p>
            <a:pPr algn="just"/>
            <a:r>
              <a:rPr lang="en-IN" b="1" u="sng" dirty="0" smtClean="0"/>
              <a:t>Definitions and Acronym</a:t>
            </a:r>
            <a:r>
              <a:rPr lang="en-IN" b="1" dirty="0" smtClean="0"/>
              <a:t> =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Provide </a:t>
            </a:r>
            <a:r>
              <a:rPr lang="en-US" dirty="0"/>
              <a:t>references to the definition of all terms and acronyms required to properly interpret the SPMP.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610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Project Organization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59408"/>
          </a:xfrm>
        </p:spPr>
        <p:txBody>
          <a:bodyPr/>
          <a:lstStyle/>
          <a:p>
            <a:pPr algn="just"/>
            <a:r>
              <a:rPr lang="en-IN" b="1" u="sng" dirty="0" smtClean="0"/>
              <a:t>Process Model</a:t>
            </a:r>
            <a:r>
              <a:rPr lang="en-IN" b="1" dirty="0" smtClean="0"/>
              <a:t> =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Specify </a:t>
            </a:r>
            <a:r>
              <a:rPr lang="en-US" dirty="0"/>
              <a:t>the life cycle model to be used for this </a:t>
            </a:r>
            <a:r>
              <a:rPr lang="en-US" dirty="0" smtClean="0"/>
              <a:t>project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/>
              <a:t>The process model must include roles, activities, entry criteria and exit criteria for project initiation, product development, product release, and project termination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88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073808"/>
          </a:xfrm>
        </p:spPr>
        <p:txBody>
          <a:bodyPr>
            <a:normAutofit/>
          </a:bodyPr>
          <a:lstStyle/>
          <a:p>
            <a:pPr algn="just"/>
            <a:r>
              <a:rPr lang="en-IN" b="1" u="sng" dirty="0" smtClean="0"/>
              <a:t>Organizational Structure</a:t>
            </a:r>
            <a:r>
              <a:rPr lang="en-IN" b="1" dirty="0" smtClean="0"/>
              <a:t> =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Describe </a:t>
            </a:r>
            <a:r>
              <a:rPr lang="en-IN" u="sng" dirty="0" smtClean="0"/>
              <a:t>internal management structure</a:t>
            </a:r>
            <a:r>
              <a:rPr lang="en-IN" dirty="0" smtClean="0"/>
              <a:t> of the project</a:t>
            </a:r>
          </a:p>
          <a:p>
            <a:pPr lvl="1" algn="just"/>
            <a:endParaRPr lang="en-IN" dirty="0"/>
          </a:p>
          <a:p>
            <a:pPr algn="just"/>
            <a:r>
              <a:rPr lang="en-IN" b="1" u="sng" dirty="0" smtClean="0"/>
              <a:t>Organizational Interface</a:t>
            </a:r>
            <a:r>
              <a:rPr lang="en-IN" b="1" dirty="0" smtClean="0"/>
              <a:t> =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u="sng" dirty="0" smtClean="0"/>
              <a:t>Describe </a:t>
            </a:r>
            <a:r>
              <a:rPr lang="en-US" u="sng" dirty="0"/>
              <a:t>the administrative and managerial interfaces</a:t>
            </a:r>
            <a:r>
              <a:rPr lang="en-US" dirty="0"/>
              <a:t> between the project and the primary entities with which it </a:t>
            </a:r>
            <a:r>
              <a:rPr lang="en-US" dirty="0" smtClean="0"/>
              <a:t>interacts</a:t>
            </a:r>
          </a:p>
          <a:p>
            <a:pPr marL="53721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4007</TotalTime>
  <Words>871</Words>
  <Application>Microsoft Office PowerPoint</Application>
  <PresentationFormat>On-screen Show (4:3)</PresentationFormat>
  <Paragraphs>206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Software Project Management Plan</vt:lpstr>
      <vt:lpstr>Organization of Software Project Management Plan</vt:lpstr>
      <vt:lpstr>PowerPoint Presentation</vt:lpstr>
      <vt:lpstr>PowerPoint Presentation</vt:lpstr>
      <vt:lpstr>Introduction</vt:lpstr>
      <vt:lpstr>PowerPoint Presentation</vt:lpstr>
      <vt:lpstr>PowerPoint Presentation</vt:lpstr>
      <vt:lpstr>Project Organization</vt:lpstr>
      <vt:lpstr>PowerPoint Presentation</vt:lpstr>
      <vt:lpstr>PowerPoint Presentation</vt:lpstr>
      <vt:lpstr>Managerial Process</vt:lpstr>
      <vt:lpstr>PowerPoint Presentation</vt:lpstr>
      <vt:lpstr>PowerPoint Presentation</vt:lpstr>
      <vt:lpstr>PowerPoint Presentation</vt:lpstr>
      <vt:lpstr>Technical Process</vt:lpstr>
      <vt:lpstr>PowerPoint Presentation</vt:lpstr>
      <vt:lpstr>PowerPoint Presentation</vt:lpstr>
      <vt:lpstr>PowerPoint Presentation</vt:lpstr>
      <vt:lpstr>Work Packages and Schedule</vt:lpstr>
      <vt:lpstr>PowerPoint Presentation</vt:lpstr>
      <vt:lpstr>Additional Component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Plan</dc:title>
  <dc:creator>Deepshree</dc:creator>
  <cp:lastModifiedBy>Admin</cp:lastModifiedBy>
  <cp:revision>33</cp:revision>
  <dcterms:created xsi:type="dcterms:W3CDTF">2006-08-16T00:00:00Z</dcterms:created>
  <dcterms:modified xsi:type="dcterms:W3CDTF">2023-02-13T11:23:15Z</dcterms:modified>
</cp:coreProperties>
</file>