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5"/>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279" r:id="rId73"/>
    <p:sldId id="328"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28BF68-8FD5-4E20-B171-A847030512CB}" type="datetimeFigureOut">
              <a:rPr lang="en-IN" smtClean="0"/>
              <a:t>29-05-2023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B57B50-7AB7-43CA-80EB-60E052E3988C}" type="slidenum">
              <a:rPr lang="en-IN" smtClean="0"/>
              <a:t>‹#›</a:t>
            </a:fld>
            <a:endParaRPr lang="en-IN"/>
          </a:p>
        </p:txBody>
      </p:sp>
    </p:spTree>
    <p:extLst>
      <p:ext uri="{BB962C8B-B14F-4D97-AF65-F5344CB8AC3E}">
        <p14:creationId xmlns:p14="http://schemas.microsoft.com/office/powerpoint/2010/main" val="3851986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48</a:t>
            </a:fld>
            <a:endParaRPr lang="en-US"/>
          </a:p>
        </p:txBody>
      </p:sp>
    </p:spTree>
    <p:extLst>
      <p:ext uri="{BB962C8B-B14F-4D97-AF65-F5344CB8AC3E}">
        <p14:creationId xmlns:p14="http://schemas.microsoft.com/office/powerpoint/2010/main" val="53665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51</a:t>
            </a:fld>
            <a:endParaRPr lang="en-US"/>
          </a:p>
        </p:txBody>
      </p:sp>
    </p:spTree>
    <p:extLst>
      <p:ext uri="{BB962C8B-B14F-4D97-AF65-F5344CB8AC3E}">
        <p14:creationId xmlns:p14="http://schemas.microsoft.com/office/powerpoint/2010/main" val="3108606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62</a:t>
            </a:fld>
            <a:endParaRPr lang="en-US"/>
          </a:p>
        </p:txBody>
      </p:sp>
    </p:spTree>
    <p:extLst>
      <p:ext uri="{BB962C8B-B14F-4D97-AF65-F5344CB8AC3E}">
        <p14:creationId xmlns:p14="http://schemas.microsoft.com/office/powerpoint/2010/main" val="974958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65</a:t>
            </a:fld>
            <a:endParaRPr lang="en-US"/>
          </a:p>
        </p:txBody>
      </p:sp>
    </p:spTree>
    <p:extLst>
      <p:ext uri="{BB962C8B-B14F-4D97-AF65-F5344CB8AC3E}">
        <p14:creationId xmlns:p14="http://schemas.microsoft.com/office/powerpoint/2010/main" val="2277257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66</a:t>
            </a:fld>
            <a:endParaRPr lang="en-US"/>
          </a:p>
        </p:txBody>
      </p:sp>
    </p:spTree>
    <p:extLst>
      <p:ext uri="{BB962C8B-B14F-4D97-AF65-F5344CB8AC3E}">
        <p14:creationId xmlns:p14="http://schemas.microsoft.com/office/powerpoint/2010/main" val="394388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68</a:t>
            </a:fld>
            <a:endParaRPr lang="en-US"/>
          </a:p>
        </p:txBody>
      </p:sp>
    </p:spTree>
    <p:extLst>
      <p:ext uri="{BB962C8B-B14F-4D97-AF65-F5344CB8AC3E}">
        <p14:creationId xmlns:p14="http://schemas.microsoft.com/office/powerpoint/2010/main" val="661529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27</a:t>
            </a:fld>
            <a:endParaRPr lang="en-US"/>
          </a:p>
        </p:txBody>
      </p:sp>
    </p:spTree>
    <p:extLst>
      <p:ext uri="{BB962C8B-B14F-4D97-AF65-F5344CB8AC3E}">
        <p14:creationId xmlns:p14="http://schemas.microsoft.com/office/powerpoint/2010/main" val="2725344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28</a:t>
            </a:fld>
            <a:endParaRPr lang="en-US"/>
          </a:p>
        </p:txBody>
      </p:sp>
    </p:spTree>
    <p:extLst>
      <p:ext uri="{BB962C8B-B14F-4D97-AF65-F5344CB8AC3E}">
        <p14:creationId xmlns:p14="http://schemas.microsoft.com/office/powerpoint/2010/main" val="2725344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29</a:t>
            </a:fld>
            <a:endParaRPr lang="en-US"/>
          </a:p>
        </p:txBody>
      </p:sp>
    </p:spTree>
    <p:extLst>
      <p:ext uri="{BB962C8B-B14F-4D97-AF65-F5344CB8AC3E}">
        <p14:creationId xmlns:p14="http://schemas.microsoft.com/office/powerpoint/2010/main" val="2725344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38</a:t>
            </a:fld>
            <a:endParaRPr lang="en-US"/>
          </a:p>
        </p:txBody>
      </p:sp>
    </p:spTree>
    <p:extLst>
      <p:ext uri="{BB962C8B-B14F-4D97-AF65-F5344CB8AC3E}">
        <p14:creationId xmlns:p14="http://schemas.microsoft.com/office/powerpoint/2010/main" val="27578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41</a:t>
            </a:fld>
            <a:endParaRPr lang="en-US"/>
          </a:p>
        </p:txBody>
      </p:sp>
    </p:spTree>
    <p:extLst>
      <p:ext uri="{BB962C8B-B14F-4D97-AF65-F5344CB8AC3E}">
        <p14:creationId xmlns:p14="http://schemas.microsoft.com/office/powerpoint/2010/main" val="2215464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44</a:t>
            </a:fld>
            <a:endParaRPr lang="en-US"/>
          </a:p>
        </p:txBody>
      </p:sp>
    </p:spTree>
    <p:extLst>
      <p:ext uri="{BB962C8B-B14F-4D97-AF65-F5344CB8AC3E}">
        <p14:creationId xmlns:p14="http://schemas.microsoft.com/office/powerpoint/2010/main" val="2546381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46</a:t>
            </a:fld>
            <a:endParaRPr lang="en-US"/>
          </a:p>
        </p:txBody>
      </p:sp>
    </p:spTree>
    <p:extLst>
      <p:ext uri="{BB962C8B-B14F-4D97-AF65-F5344CB8AC3E}">
        <p14:creationId xmlns:p14="http://schemas.microsoft.com/office/powerpoint/2010/main" val="53665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47</a:t>
            </a:fld>
            <a:endParaRPr lang="en-US"/>
          </a:p>
        </p:txBody>
      </p:sp>
    </p:spTree>
    <p:extLst>
      <p:ext uri="{BB962C8B-B14F-4D97-AF65-F5344CB8AC3E}">
        <p14:creationId xmlns:p14="http://schemas.microsoft.com/office/powerpoint/2010/main" val="53665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B3F226-7F03-4B0B-99E0-08603936052B}" type="datetimeFigureOut">
              <a:rPr lang="en-IN" smtClean="0"/>
              <a:t>29-05-2023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B82DEF-C98D-4EB3-A5FC-01852D34F84F}" type="slidenum">
              <a:rPr lang="en-IN" smtClean="0"/>
              <a:t>‹#›</a:t>
            </a:fld>
            <a:endParaRPr lang="en-IN"/>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B3F226-7F03-4B0B-99E0-08603936052B}" type="datetimeFigureOut">
              <a:rPr lang="en-IN" smtClean="0"/>
              <a:t>29-05-2023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B82DEF-C98D-4EB3-A5FC-01852D34F84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B3F226-7F03-4B0B-99E0-08603936052B}" type="datetimeFigureOut">
              <a:rPr lang="en-IN" smtClean="0"/>
              <a:t>29-05-2023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B82DEF-C98D-4EB3-A5FC-01852D34F84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B3F226-7F03-4B0B-99E0-08603936052B}" type="datetimeFigureOut">
              <a:rPr lang="en-IN" smtClean="0"/>
              <a:t>29-05-2023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B82DEF-C98D-4EB3-A5FC-01852D34F84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B3F226-7F03-4B0B-99E0-08603936052B}" type="datetimeFigureOut">
              <a:rPr lang="en-IN" smtClean="0"/>
              <a:t>29-05-2023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B82DEF-C98D-4EB3-A5FC-01852D34F84F}" type="slidenum">
              <a:rPr lang="en-IN" smtClean="0"/>
              <a:t>‹#›</a:t>
            </a:fld>
            <a:endParaRPr lang="en-IN"/>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B3F226-7F03-4B0B-99E0-08603936052B}" type="datetimeFigureOut">
              <a:rPr lang="en-IN" smtClean="0"/>
              <a:t>29-05-2023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B82DEF-C98D-4EB3-A5FC-01852D34F84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B3F226-7F03-4B0B-99E0-08603936052B}" type="datetimeFigureOut">
              <a:rPr lang="en-IN" smtClean="0"/>
              <a:t>29-05-2023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B82DEF-C98D-4EB3-A5FC-01852D34F84F}" type="slidenum">
              <a:rPr lang="en-IN" smtClean="0"/>
              <a:t>‹#›</a:t>
            </a:fld>
            <a:endParaRPr lang="en-IN"/>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B3F226-7F03-4B0B-99E0-08603936052B}" type="datetimeFigureOut">
              <a:rPr lang="en-IN" smtClean="0"/>
              <a:t>29-05-2023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B82DEF-C98D-4EB3-A5FC-01852D34F84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B3F226-7F03-4B0B-99E0-08603936052B}" type="datetimeFigureOut">
              <a:rPr lang="en-IN" smtClean="0"/>
              <a:t>29-05-2023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B82DEF-C98D-4EB3-A5FC-01852D34F84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a:t>Click to edit Master title style</a:t>
            </a:r>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B3F226-7F03-4B0B-99E0-08603936052B}" type="datetimeFigureOut">
              <a:rPr lang="en-IN" smtClean="0"/>
              <a:t>29-05-2023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B82DEF-C98D-4EB3-A5FC-01852D34F84F}" type="slidenum">
              <a:rPr lang="en-IN" smtClean="0"/>
              <a:t>‹#›</a:t>
            </a:fld>
            <a:endParaRPr lang="en-IN"/>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B3F226-7F03-4B0B-99E0-08603936052B}" type="datetimeFigureOut">
              <a:rPr lang="en-IN" smtClean="0"/>
              <a:t>29-05-2023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B82DEF-C98D-4EB3-A5FC-01852D34F84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41B3F226-7F03-4B0B-99E0-08603936052B}" type="datetimeFigureOut">
              <a:rPr lang="en-IN" smtClean="0"/>
              <a:t>29-05-2023</a:t>
            </a:fld>
            <a:endParaRPr lang="en-IN"/>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IN"/>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D5B82DEF-C98D-4EB3-A5FC-01852D34F84F}" type="slidenum">
              <a:rPr lang="en-IN" smtClean="0"/>
              <a:t>‹#›</a:t>
            </a:fld>
            <a:endParaRPr lang="en-IN"/>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codahale.com/you-cant-sacrifice-partition-toleranc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hyperlink" Target="http://www.allthingsdistributed.com/2008/12/eventually_consistent.html"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dbmsmusings.blogspot.com/2010/04/problems-with-cap-and-yahoos-little.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3" Type="http://schemas.openxmlformats.org/officeDocument/2006/relationships/hyperlink" Target="http://www.infoq.com/articles/cap-twelve-years-later-how-the-rules-have-changed"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hyperlink" Target="http://www.eecs.harvard.edu/~mdw/proj/codeblue/pics/pluto3.jpg" TargetMode="External"/><Relationship Id="rId3" Type="http://schemas.openxmlformats.org/officeDocument/2006/relationships/hyperlink" Target="http://www3.nd.edu/~dwang5/teach/spring15/spring15_wang_flyer.pdf" TargetMode="External"/><Relationship Id="rId7" Type="http://schemas.openxmlformats.org/officeDocument/2006/relationships/image" Target="../media/image30.png"/><Relationship Id="rId2" Type="http://schemas.openxmlformats.org/officeDocument/2006/relationships/hyperlink" Target="mailto:dwang5@nd.edu" TargetMode="Externa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2.png"/><Relationship Id="rId4" Type="http://schemas.openxmlformats.org/officeDocument/2006/relationships/image" Target="../media/image27.jpeg"/><Relationship Id="rId9" Type="http://schemas.openxmlformats.org/officeDocument/2006/relationships/image" Target="../media/image31.jpe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8" Type="http://schemas.openxmlformats.org/officeDocument/2006/relationships/hyperlink" Target="http://www.eecs.harvard.edu/~mdw/proj/codeblue/pics/pluto3.jpg" TargetMode="External"/><Relationship Id="rId3" Type="http://schemas.openxmlformats.org/officeDocument/2006/relationships/hyperlink" Target="http://www3.nd.edu/~dwang5/teach/spring15/spring15_wang_flyer.pdf" TargetMode="External"/><Relationship Id="rId7" Type="http://schemas.openxmlformats.org/officeDocument/2006/relationships/image" Target="../media/image30.png"/><Relationship Id="rId2" Type="http://schemas.openxmlformats.org/officeDocument/2006/relationships/hyperlink" Target="mailto:dwang5@nd.edu" TargetMode="Externa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2.png"/><Relationship Id="rId4" Type="http://schemas.openxmlformats.org/officeDocument/2006/relationships/image" Target="../media/image27.jpeg"/><Relationship Id="rId9" Type="http://schemas.openxmlformats.org/officeDocument/2006/relationships/image" Target="../media/image31.jpeg"/></Relationships>
</file>

<file path=ppt/slides/_rels/slide71.xml.rels><?xml version="1.0" encoding="UTF-8" standalone="yes"?>
<Relationships xmlns="http://schemas.openxmlformats.org/package/2006/relationships"><Relationship Id="rId8" Type="http://schemas.openxmlformats.org/officeDocument/2006/relationships/image" Target="../media/image39.jpeg"/><Relationship Id="rId13" Type="http://schemas.openxmlformats.org/officeDocument/2006/relationships/image" Target="../media/image44.jpeg"/><Relationship Id="rId18" Type="http://schemas.openxmlformats.org/officeDocument/2006/relationships/hyperlink" Target="http://www3.nd.edu/~dwang5/teach/spring15/spring15_wang_flyer.pdf" TargetMode="External"/><Relationship Id="rId3" Type="http://schemas.openxmlformats.org/officeDocument/2006/relationships/image" Target="../media/image34.png"/><Relationship Id="rId21" Type="http://schemas.openxmlformats.org/officeDocument/2006/relationships/image" Target="../media/image50.png"/><Relationship Id="rId7" Type="http://schemas.openxmlformats.org/officeDocument/2006/relationships/image" Target="../media/image38.jpeg"/><Relationship Id="rId12" Type="http://schemas.openxmlformats.org/officeDocument/2006/relationships/image" Target="../media/image43.jpeg"/><Relationship Id="rId17" Type="http://schemas.openxmlformats.org/officeDocument/2006/relationships/hyperlink" Target="mailto:dwang5@nd.edu" TargetMode="External"/><Relationship Id="rId2" Type="http://schemas.openxmlformats.org/officeDocument/2006/relationships/image" Target="../media/image33.jpeg"/><Relationship Id="rId16" Type="http://schemas.openxmlformats.org/officeDocument/2006/relationships/image" Target="../media/image47.jpeg"/><Relationship Id="rId20"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37.jpeg"/><Relationship Id="rId11" Type="http://schemas.openxmlformats.org/officeDocument/2006/relationships/image" Target="../media/image42.jpeg"/><Relationship Id="rId5" Type="http://schemas.openxmlformats.org/officeDocument/2006/relationships/image" Target="../media/image36.jpeg"/><Relationship Id="rId15" Type="http://schemas.openxmlformats.org/officeDocument/2006/relationships/image" Target="../media/image46.jpeg"/><Relationship Id="rId10" Type="http://schemas.openxmlformats.org/officeDocument/2006/relationships/image" Target="../media/image41.jpeg"/><Relationship Id="rId19" Type="http://schemas.openxmlformats.org/officeDocument/2006/relationships/image" Target="../media/image48.png"/><Relationship Id="rId4" Type="http://schemas.openxmlformats.org/officeDocument/2006/relationships/image" Target="../media/image35.jpeg"/><Relationship Id="rId9" Type="http://schemas.openxmlformats.org/officeDocument/2006/relationships/image" Target="../media/image40.jpeg"/><Relationship Id="rId14" Type="http://schemas.openxmlformats.org/officeDocument/2006/relationships/image" Target="../media/image4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8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NoSQL </a:t>
            </a:r>
          </a:p>
        </p:txBody>
      </p:sp>
    </p:spTree>
    <p:extLst>
      <p:ext uri="{BB962C8B-B14F-4D97-AF65-F5344CB8AC3E}">
        <p14:creationId xmlns:p14="http://schemas.microsoft.com/office/powerpoint/2010/main" val="3252259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476672"/>
            <a:ext cx="8568952" cy="4862870"/>
          </a:xfrm>
          <a:prstGeom prst="rect">
            <a:avLst/>
          </a:prstGeom>
        </p:spPr>
        <p:txBody>
          <a:bodyPr wrap="square">
            <a:spAutoFit/>
          </a:bodyPr>
          <a:lstStyle/>
          <a:p>
            <a:r>
              <a:rPr lang="en-US" sz="2000" b="1" dirty="0"/>
              <a:t>Types of NoSQL Databases</a:t>
            </a:r>
          </a:p>
          <a:p>
            <a:endParaRPr lang="en-US" sz="2000" b="1" dirty="0"/>
          </a:p>
          <a:p>
            <a:pPr>
              <a:lnSpc>
                <a:spcPct val="150000"/>
              </a:lnSpc>
            </a:pPr>
            <a:r>
              <a:rPr lang="en-US" dirty="0"/>
              <a:t>NoSQL Databases are mainly categorized into four types: Key-value pair, Column-oriented, Graph-based and Document-oriented. Every category has its unique attributes and limitations. None of the above-specified database is better to solve all the problems. Users should select the database based on their product needs.</a:t>
            </a:r>
          </a:p>
          <a:p>
            <a:endParaRPr lang="en-US" dirty="0"/>
          </a:p>
          <a:p>
            <a:r>
              <a:rPr lang="en-US" b="1" dirty="0"/>
              <a:t>Types of NoSQL Databases:</a:t>
            </a:r>
          </a:p>
          <a:p>
            <a:endParaRPr lang="en-US" dirty="0"/>
          </a:p>
          <a:p>
            <a:pPr marL="285750" indent="-285750">
              <a:lnSpc>
                <a:spcPct val="150000"/>
              </a:lnSpc>
              <a:buFont typeface="Arial" panose="020B0604020202020204" pitchFamily="34" charset="0"/>
              <a:buChar char="•"/>
            </a:pPr>
            <a:r>
              <a:rPr lang="en-US" dirty="0"/>
              <a:t>Key-value Pair Based</a:t>
            </a:r>
          </a:p>
          <a:p>
            <a:pPr marL="285750" indent="-285750">
              <a:lnSpc>
                <a:spcPct val="150000"/>
              </a:lnSpc>
              <a:buFont typeface="Arial" panose="020B0604020202020204" pitchFamily="34" charset="0"/>
              <a:buChar char="•"/>
            </a:pPr>
            <a:r>
              <a:rPr lang="en-US" dirty="0"/>
              <a:t>Column-oriented Graph</a:t>
            </a:r>
          </a:p>
          <a:p>
            <a:pPr marL="285750" indent="-285750">
              <a:lnSpc>
                <a:spcPct val="150000"/>
              </a:lnSpc>
              <a:buFont typeface="Arial" panose="020B0604020202020204" pitchFamily="34" charset="0"/>
              <a:buChar char="•"/>
            </a:pPr>
            <a:r>
              <a:rPr lang="en-US" dirty="0"/>
              <a:t>Graphs based</a:t>
            </a:r>
          </a:p>
          <a:p>
            <a:pPr marL="285750" indent="-285750">
              <a:lnSpc>
                <a:spcPct val="150000"/>
              </a:lnSpc>
              <a:buFont typeface="Arial" panose="020B0604020202020204" pitchFamily="34" charset="0"/>
              <a:buChar char="•"/>
            </a:pPr>
            <a:r>
              <a:rPr lang="en-US" dirty="0"/>
              <a:t>Document-oriented</a:t>
            </a:r>
            <a:endParaRPr lang="en-IN" dirty="0"/>
          </a:p>
        </p:txBody>
      </p:sp>
    </p:spTree>
    <p:extLst>
      <p:ext uri="{BB962C8B-B14F-4D97-AF65-F5344CB8AC3E}">
        <p14:creationId xmlns:p14="http://schemas.microsoft.com/office/powerpoint/2010/main" val="3040526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www.guru99.com/images/1/101818_0537_NoSQLTutori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764704"/>
            <a:ext cx="7770302" cy="411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094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352" y="12282"/>
            <a:ext cx="8712968" cy="2954655"/>
          </a:xfrm>
          <a:prstGeom prst="rect">
            <a:avLst/>
          </a:prstGeom>
        </p:spPr>
        <p:txBody>
          <a:bodyPr wrap="square">
            <a:spAutoFit/>
          </a:bodyPr>
          <a:lstStyle/>
          <a:p>
            <a:r>
              <a:rPr lang="en-US" sz="2400" b="1" dirty="0"/>
              <a:t>Key Value Pair Based</a:t>
            </a:r>
          </a:p>
          <a:p>
            <a:pPr>
              <a:lnSpc>
                <a:spcPct val="150000"/>
              </a:lnSpc>
            </a:pPr>
            <a:r>
              <a:rPr lang="en-US" dirty="0"/>
              <a:t>Data is stored in key/value pairs. It is designed in such a way to handle lots of data and heavy load.</a:t>
            </a:r>
          </a:p>
          <a:p>
            <a:pPr>
              <a:lnSpc>
                <a:spcPct val="150000"/>
              </a:lnSpc>
            </a:pPr>
            <a:r>
              <a:rPr lang="en-US" dirty="0"/>
              <a:t>Key-value pair storage databases store data as a hash table where each key is unique, and the value can be a JSON, BLOB(Binary Large Objects), string, etc.</a:t>
            </a:r>
          </a:p>
          <a:p>
            <a:pPr>
              <a:lnSpc>
                <a:spcPct val="150000"/>
              </a:lnSpc>
            </a:pPr>
            <a:r>
              <a:rPr lang="en-US" dirty="0"/>
              <a:t>For example, a key-value pair may contain a key like “Website” associated with a value like “google”.</a:t>
            </a:r>
          </a:p>
        </p:txBody>
      </p:sp>
      <p:pic>
        <p:nvPicPr>
          <p:cNvPr id="5122" name="Picture 2" descr="https://www.guru99.com/images/1/101818_0537_NoSQLTutori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010312"/>
            <a:ext cx="3960440" cy="144050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8839" y="4509120"/>
            <a:ext cx="8856984" cy="2126864"/>
          </a:xfrm>
          <a:prstGeom prst="rect">
            <a:avLst/>
          </a:prstGeom>
        </p:spPr>
        <p:txBody>
          <a:bodyPr wrap="square">
            <a:spAutoFit/>
          </a:bodyPr>
          <a:lstStyle/>
          <a:p>
            <a:pPr>
              <a:lnSpc>
                <a:spcPct val="150000"/>
              </a:lnSpc>
            </a:pPr>
            <a:r>
              <a:rPr lang="en-US" dirty="0"/>
              <a:t>It is one of the most basic NoSQL database example. This kind of NoSQL database is used as a collection, dictionaries, associative arrays, etc. Key value stores help the developer to store schema-less data. They work best for shopping cart contents.</a:t>
            </a:r>
          </a:p>
          <a:p>
            <a:pPr>
              <a:lnSpc>
                <a:spcPct val="150000"/>
              </a:lnSpc>
            </a:pPr>
            <a:r>
              <a:rPr lang="en-US" dirty="0" err="1"/>
              <a:t>Redis</a:t>
            </a:r>
            <a:r>
              <a:rPr lang="en-US" dirty="0"/>
              <a:t>, Dynamo, </a:t>
            </a:r>
            <a:r>
              <a:rPr lang="en-US" dirty="0" err="1"/>
              <a:t>Riak</a:t>
            </a:r>
            <a:r>
              <a:rPr lang="en-US" dirty="0"/>
              <a:t> are some NoSQL examples of key-value store </a:t>
            </a:r>
            <a:r>
              <a:rPr lang="en-US" dirty="0" err="1"/>
              <a:t>DataBases</a:t>
            </a:r>
            <a:r>
              <a:rPr lang="en-US" dirty="0"/>
              <a:t>. They are all based on Amazon’s Dynamo paper.</a:t>
            </a:r>
          </a:p>
        </p:txBody>
      </p:sp>
    </p:spTree>
    <p:extLst>
      <p:ext uri="{BB962C8B-B14F-4D97-AF65-F5344CB8AC3E}">
        <p14:creationId xmlns:p14="http://schemas.microsoft.com/office/powerpoint/2010/main" val="651058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40" y="116632"/>
            <a:ext cx="8784976" cy="1646605"/>
          </a:xfrm>
          <a:prstGeom prst="rect">
            <a:avLst/>
          </a:prstGeom>
        </p:spPr>
        <p:txBody>
          <a:bodyPr wrap="square">
            <a:spAutoFit/>
          </a:bodyPr>
          <a:lstStyle/>
          <a:p>
            <a:r>
              <a:rPr lang="en-US" sz="2000" b="1" dirty="0"/>
              <a:t>Column-based</a:t>
            </a:r>
          </a:p>
          <a:p>
            <a:pPr>
              <a:lnSpc>
                <a:spcPct val="150000"/>
              </a:lnSpc>
            </a:pPr>
            <a:r>
              <a:rPr lang="en-US" dirty="0"/>
              <a:t>Column-oriented databases work on columns and are based on </a:t>
            </a:r>
            <a:r>
              <a:rPr lang="en-US" dirty="0" err="1"/>
              <a:t>BigTable</a:t>
            </a:r>
            <a:r>
              <a:rPr lang="en-US" dirty="0"/>
              <a:t> paper by Google. Every column is treated separately. Values of single column databases are stored contiguously.</a:t>
            </a:r>
          </a:p>
        </p:txBody>
      </p:sp>
      <p:pic>
        <p:nvPicPr>
          <p:cNvPr id="6146" name="Picture 2" descr="https://www.guru99.com/images/1/101818_0537_NoSQLTutori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1628800"/>
            <a:ext cx="1944216" cy="16049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795887" y="3391776"/>
            <a:ext cx="2004075" cy="261610"/>
          </a:xfrm>
          <a:prstGeom prst="rect">
            <a:avLst/>
          </a:prstGeom>
        </p:spPr>
        <p:txBody>
          <a:bodyPr wrap="none">
            <a:spAutoFit/>
          </a:bodyPr>
          <a:lstStyle/>
          <a:p>
            <a:r>
              <a:rPr lang="en-IN" sz="1100" b="1" dirty="0"/>
              <a:t>Column based NoSQL database</a:t>
            </a:r>
          </a:p>
        </p:txBody>
      </p:sp>
      <p:sp>
        <p:nvSpPr>
          <p:cNvPr id="5" name="Rectangle 4"/>
          <p:cNvSpPr/>
          <p:nvPr/>
        </p:nvSpPr>
        <p:spPr>
          <a:xfrm>
            <a:off x="13840" y="3933056"/>
            <a:ext cx="8928992" cy="2169825"/>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t>They deliver high performance on aggregation queries like SUM, COUNT, AVG, MIN etc. as the data is readily available in a column.</a:t>
            </a:r>
          </a:p>
          <a:p>
            <a:pPr marL="285750" indent="-285750">
              <a:lnSpc>
                <a:spcPct val="150000"/>
              </a:lnSpc>
              <a:buFont typeface="Arial" panose="020B0604020202020204" pitchFamily="34" charset="0"/>
              <a:buChar char="•"/>
            </a:pPr>
            <a:r>
              <a:rPr lang="en-IN" dirty="0"/>
              <a:t>Column-based NoSQL databases are widely used to manage data warehouses, business intelligence, CRM, Library card </a:t>
            </a:r>
            <a:r>
              <a:rPr lang="en-IN" dirty="0" err="1"/>
              <a:t>catalogs</a:t>
            </a:r>
            <a:r>
              <a:rPr lang="en-IN" dirty="0"/>
              <a:t> , </a:t>
            </a:r>
            <a:r>
              <a:rPr lang="en-IN" dirty="0" err="1"/>
              <a:t>HBase</a:t>
            </a:r>
            <a:r>
              <a:rPr lang="en-IN" dirty="0"/>
              <a:t>, Cassandra, </a:t>
            </a:r>
            <a:r>
              <a:rPr lang="en-IN" dirty="0" err="1"/>
              <a:t>HBase</a:t>
            </a:r>
            <a:r>
              <a:rPr lang="en-IN" dirty="0"/>
              <a:t>, </a:t>
            </a:r>
            <a:r>
              <a:rPr lang="en-IN" dirty="0" err="1"/>
              <a:t>Hypertable</a:t>
            </a:r>
            <a:r>
              <a:rPr lang="en-IN" dirty="0"/>
              <a:t> are NoSQL query examples of column based database</a:t>
            </a:r>
          </a:p>
        </p:txBody>
      </p:sp>
    </p:spTree>
    <p:extLst>
      <p:ext uri="{BB962C8B-B14F-4D97-AF65-F5344CB8AC3E}">
        <p14:creationId xmlns:p14="http://schemas.microsoft.com/office/powerpoint/2010/main" val="3516631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260648"/>
            <a:ext cx="8640960" cy="1646605"/>
          </a:xfrm>
          <a:prstGeom prst="rect">
            <a:avLst/>
          </a:prstGeom>
        </p:spPr>
        <p:txBody>
          <a:bodyPr wrap="square">
            <a:spAutoFit/>
          </a:bodyPr>
          <a:lstStyle/>
          <a:p>
            <a:r>
              <a:rPr lang="en-US" sz="2000" b="1" dirty="0"/>
              <a:t>Document-Oriented:</a:t>
            </a:r>
          </a:p>
          <a:p>
            <a:pPr>
              <a:lnSpc>
                <a:spcPct val="150000"/>
              </a:lnSpc>
            </a:pPr>
            <a:r>
              <a:rPr lang="en-US" dirty="0"/>
              <a:t>Document-Oriented NoSQL DB stores and retrieves data as a key value pair but the value part is stored as a document. The document is stored in JSON or XML formats. The value is understood by the DB and can be queried.</a:t>
            </a:r>
            <a:endParaRPr lang="en-IN" dirty="0"/>
          </a:p>
        </p:txBody>
      </p:sp>
      <p:pic>
        <p:nvPicPr>
          <p:cNvPr id="7170" name="Picture 2" descr="https://www.guru99.com/images/1/101818_0537_NoSQLTutori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060848"/>
            <a:ext cx="6943725" cy="20574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195112" y="4221088"/>
            <a:ext cx="2009781" cy="307777"/>
          </a:xfrm>
          <a:prstGeom prst="rect">
            <a:avLst/>
          </a:prstGeom>
        </p:spPr>
        <p:txBody>
          <a:bodyPr wrap="none">
            <a:spAutoFit/>
          </a:bodyPr>
          <a:lstStyle/>
          <a:p>
            <a:r>
              <a:rPr lang="en-IN" sz="1400" b="1" dirty="0"/>
              <a:t>Relational Vs. Document</a:t>
            </a:r>
          </a:p>
        </p:txBody>
      </p:sp>
    </p:spTree>
    <p:extLst>
      <p:ext uri="{BB962C8B-B14F-4D97-AF65-F5344CB8AC3E}">
        <p14:creationId xmlns:p14="http://schemas.microsoft.com/office/powerpoint/2010/main" val="4041551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58" y="188640"/>
            <a:ext cx="8892480" cy="3788858"/>
          </a:xfrm>
          <a:prstGeom prst="rect">
            <a:avLst/>
          </a:prstGeom>
        </p:spPr>
        <p:txBody>
          <a:bodyPr wrap="square">
            <a:spAutoFit/>
          </a:bodyPr>
          <a:lstStyle/>
          <a:p>
            <a:pPr>
              <a:lnSpc>
                <a:spcPct val="150000"/>
              </a:lnSpc>
            </a:pPr>
            <a:r>
              <a:rPr lang="en-US" dirty="0"/>
              <a:t>In this diagram on your left you can see we have rows and columns, and in the right, we have a document database which has a similar structure to JSON. Now for the relational database, you have to know what columns you have and so on. However, for a document database, you have data store like JSON object. You do not require to define which make it flexible.</a:t>
            </a:r>
          </a:p>
          <a:p>
            <a:pPr>
              <a:lnSpc>
                <a:spcPct val="150000"/>
              </a:lnSpc>
            </a:pPr>
            <a:r>
              <a:rPr lang="en-US" dirty="0"/>
              <a:t>The document type is mostly used for CMS systems, blogging platforms, real-time analytics &amp; e-commerce applications. It should not use for complex transactions which require multiple operations or queries against varying aggregate structures.</a:t>
            </a:r>
          </a:p>
          <a:p>
            <a:pPr>
              <a:lnSpc>
                <a:spcPct val="150000"/>
              </a:lnSpc>
            </a:pPr>
            <a:r>
              <a:rPr lang="en-US" dirty="0"/>
              <a:t>Amazon </a:t>
            </a:r>
            <a:r>
              <a:rPr lang="en-US" dirty="0" err="1"/>
              <a:t>SimpleDB</a:t>
            </a:r>
            <a:r>
              <a:rPr lang="en-US" dirty="0"/>
              <a:t>, </a:t>
            </a:r>
            <a:r>
              <a:rPr lang="en-US" dirty="0" err="1"/>
              <a:t>CouchDB</a:t>
            </a:r>
            <a:r>
              <a:rPr lang="en-US" dirty="0"/>
              <a:t>, MongoDB, </a:t>
            </a:r>
            <a:r>
              <a:rPr lang="en-US" dirty="0" err="1"/>
              <a:t>Riak</a:t>
            </a:r>
            <a:r>
              <a:rPr lang="en-US" dirty="0"/>
              <a:t>, Lotus Notes, MongoDB, are popular Document originated DBMS systems.</a:t>
            </a:r>
          </a:p>
        </p:txBody>
      </p:sp>
    </p:spTree>
    <p:extLst>
      <p:ext uri="{BB962C8B-B14F-4D97-AF65-F5344CB8AC3E}">
        <p14:creationId xmlns:p14="http://schemas.microsoft.com/office/powerpoint/2010/main" val="4135884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44624"/>
            <a:ext cx="8928992" cy="1892826"/>
          </a:xfrm>
          <a:prstGeom prst="rect">
            <a:avLst/>
          </a:prstGeom>
        </p:spPr>
        <p:txBody>
          <a:bodyPr wrap="square">
            <a:spAutoFit/>
          </a:bodyPr>
          <a:lstStyle/>
          <a:p>
            <a:r>
              <a:rPr lang="en-US" b="1" dirty="0"/>
              <a:t>Graph-Based</a:t>
            </a:r>
          </a:p>
          <a:p>
            <a:endParaRPr lang="en-US" b="1" dirty="0"/>
          </a:p>
          <a:p>
            <a:pPr>
              <a:lnSpc>
                <a:spcPct val="150000"/>
              </a:lnSpc>
            </a:pPr>
            <a:r>
              <a:rPr lang="en-US" dirty="0"/>
              <a:t>A graph type database stores entities as well the relations amongst those entities. The entity is stored as a node with the relationship as edges. An edge gives a relationship between nodes. Every node and edge has a unique identifier.</a:t>
            </a:r>
          </a:p>
        </p:txBody>
      </p:sp>
      <p:pic>
        <p:nvPicPr>
          <p:cNvPr id="8194" name="Picture 2" descr="https://www.guru99.com/images/1/101818_0537_NoSQLTutori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2132856"/>
            <a:ext cx="3063255" cy="187220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79512" y="4293096"/>
            <a:ext cx="8712968" cy="2126864"/>
          </a:xfrm>
          <a:prstGeom prst="rect">
            <a:avLst/>
          </a:prstGeom>
        </p:spPr>
        <p:txBody>
          <a:bodyPr wrap="square">
            <a:spAutoFit/>
          </a:bodyPr>
          <a:lstStyle/>
          <a:p>
            <a:pPr>
              <a:lnSpc>
                <a:spcPct val="150000"/>
              </a:lnSpc>
            </a:pPr>
            <a:r>
              <a:rPr lang="en-US" dirty="0"/>
              <a:t>Compared to a relational database where tables are loosely connected, a Graph database is a multi-relational in nature. Traversing relationship is fast as they are already captured into the DB, and there is no need to calculate them.</a:t>
            </a:r>
          </a:p>
          <a:p>
            <a:pPr>
              <a:lnSpc>
                <a:spcPct val="150000"/>
              </a:lnSpc>
            </a:pPr>
            <a:r>
              <a:rPr lang="en-US" dirty="0"/>
              <a:t>Graph base database mostly used for social networks, logistics, spatial data.</a:t>
            </a:r>
          </a:p>
          <a:p>
            <a:pPr>
              <a:lnSpc>
                <a:spcPct val="150000"/>
              </a:lnSpc>
            </a:pPr>
            <a:r>
              <a:rPr lang="en-US" dirty="0"/>
              <a:t>Neo4J, Infinite Graph, </a:t>
            </a:r>
            <a:r>
              <a:rPr lang="en-US" dirty="0" err="1"/>
              <a:t>OrientDB</a:t>
            </a:r>
            <a:r>
              <a:rPr lang="en-US" dirty="0"/>
              <a:t>, </a:t>
            </a:r>
            <a:r>
              <a:rPr lang="en-US" dirty="0" err="1"/>
              <a:t>FlockDB</a:t>
            </a:r>
            <a:r>
              <a:rPr lang="en-US" dirty="0"/>
              <a:t> are some popular graph-based databases.</a:t>
            </a:r>
          </a:p>
        </p:txBody>
      </p:sp>
    </p:spTree>
    <p:extLst>
      <p:ext uri="{BB962C8B-B14F-4D97-AF65-F5344CB8AC3E}">
        <p14:creationId xmlns:p14="http://schemas.microsoft.com/office/powerpoint/2010/main" val="1048182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332656"/>
            <a:ext cx="8568952" cy="3000821"/>
          </a:xfrm>
          <a:prstGeom prst="rect">
            <a:avLst/>
          </a:prstGeom>
        </p:spPr>
        <p:txBody>
          <a:bodyPr wrap="square">
            <a:spAutoFit/>
          </a:bodyPr>
          <a:lstStyle/>
          <a:p>
            <a:pPr>
              <a:lnSpc>
                <a:spcPct val="150000"/>
              </a:lnSpc>
            </a:pPr>
            <a:r>
              <a:rPr lang="en-US" b="1" dirty="0"/>
              <a:t>Query Mechanism tools for NoSQL</a:t>
            </a:r>
          </a:p>
          <a:p>
            <a:pPr>
              <a:lnSpc>
                <a:spcPct val="150000"/>
              </a:lnSpc>
            </a:pPr>
            <a:endParaRPr lang="en-US" b="1" dirty="0"/>
          </a:p>
          <a:p>
            <a:pPr>
              <a:lnSpc>
                <a:spcPct val="150000"/>
              </a:lnSpc>
            </a:pPr>
            <a:r>
              <a:rPr lang="en-US" dirty="0"/>
              <a:t>The most common data retrieval mechanism is the REST-based retrieval of a value based on its key/ID with GET resource</a:t>
            </a:r>
          </a:p>
          <a:p>
            <a:pPr>
              <a:lnSpc>
                <a:spcPct val="150000"/>
              </a:lnSpc>
            </a:pPr>
            <a:endParaRPr lang="en-US" dirty="0"/>
          </a:p>
          <a:p>
            <a:pPr>
              <a:lnSpc>
                <a:spcPct val="150000"/>
              </a:lnSpc>
            </a:pPr>
            <a:r>
              <a:rPr lang="en-US" dirty="0"/>
              <a:t>Document store Database offers more difficult queries as they understand the value in a key-value pair. For example, </a:t>
            </a:r>
            <a:r>
              <a:rPr lang="en-US" dirty="0" err="1"/>
              <a:t>CouchDB</a:t>
            </a:r>
            <a:r>
              <a:rPr lang="en-US" dirty="0"/>
              <a:t> allows defining views with MapReduce</a:t>
            </a:r>
            <a:endParaRPr lang="en-IN" dirty="0"/>
          </a:p>
        </p:txBody>
      </p:sp>
    </p:spTree>
    <p:extLst>
      <p:ext uri="{BB962C8B-B14F-4D97-AF65-F5344CB8AC3E}">
        <p14:creationId xmlns:p14="http://schemas.microsoft.com/office/powerpoint/2010/main" val="337210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183" y="188640"/>
            <a:ext cx="8784976" cy="4662815"/>
          </a:xfrm>
          <a:prstGeom prst="rect">
            <a:avLst/>
          </a:prstGeom>
        </p:spPr>
        <p:txBody>
          <a:bodyPr wrap="square">
            <a:spAutoFit/>
          </a:bodyPr>
          <a:lstStyle/>
          <a:p>
            <a:pPr>
              <a:lnSpc>
                <a:spcPct val="150000"/>
              </a:lnSpc>
            </a:pPr>
            <a:r>
              <a:rPr lang="en-US" b="1" dirty="0"/>
              <a:t>What is the CAP Theorem?</a:t>
            </a:r>
          </a:p>
          <a:p>
            <a:pPr>
              <a:lnSpc>
                <a:spcPct val="150000"/>
              </a:lnSpc>
            </a:pPr>
            <a:r>
              <a:rPr lang="en-US" dirty="0"/>
              <a:t>CAP theorem is also called brewer’s theorem. It states that is impossible for a distributed data store to offer more than two out of three guarantees</a:t>
            </a:r>
          </a:p>
          <a:p>
            <a:pPr>
              <a:lnSpc>
                <a:spcPct val="150000"/>
              </a:lnSpc>
            </a:pPr>
            <a:endParaRPr lang="en-US" dirty="0"/>
          </a:p>
          <a:p>
            <a:pPr marL="742950" lvl="1" indent="-285750">
              <a:lnSpc>
                <a:spcPct val="150000"/>
              </a:lnSpc>
              <a:buFont typeface="Arial" panose="020B0604020202020204" pitchFamily="34" charset="0"/>
              <a:buChar char="•"/>
            </a:pPr>
            <a:r>
              <a:rPr lang="en-US" dirty="0"/>
              <a:t>Consistency</a:t>
            </a:r>
          </a:p>
          <a:p>
            <a:pPr marL="742950" lvl="1" indent="-285750">
              <a:lnSpc>
                <a:spcPct val="150000"/>
              </a:lnSpc>
              <a:buFont typeface="Arial" panose="020B0604020202020204" pitchFamily="34" charset="0"/>
              <a:buChar char="•"/>
            </a:pPr>
            <a:r>
              <a:rPr lang="en-US" dirty="0"/>
              <a:t>Availability</a:t>
            </a:r>
          </a:p>
          <a:p>
            <a:pPr marL="742950" lvl="1" indent="-285750">
              <a:lnSpc>
                <a:spcPct val="150000"/>
              </a:lnSpc>
              <a:buFont typeface="Arial" panose="020B0604020202020204" pitchFamily="34" charset="0"/>
              <a:buChar char="•"/>
            </a:pPr>
            <a:r>
              <a:rPr lang="en-US" dirty="0"/>
              <a:t>Partition Tolerance</a:t>
            </a:r>
          </a:p>
          <a:p>
            <a:pPr>
              <a:lnSpc>
                <a:spcPct val="150000"/>
              </a:lnSpc>
            </a:pPr>
            <a:r>
              <a:rPr lang="en-US" b="1" dirty="0"/>
              <a:t>Consistency:</a:t>
            </a:r>
            <a:endParaRPr lang="en-US" dirty="0"/>
          </a:p>
          <a:p>
            <a:pPr>
              <a:lnSpc>
                <a:spcPct val="150000"/>
              </a:lnSpc>
            </a:pPr>
            <a:r>
              <a:rPr lang="en-US" dirty="0"/>
              <a:t>The data should remain consistent even after the execution of an operation. This means once data is written, any future read request should contain that data. For example, after updating the order status, all the clients should be able to see the same data.</a:t>
            </a:r>
            <a:endParaRPr lang="en-IN" dirty="0"/>
          </a:p>
        </p:txBody>
      </p:sp>
    </p:spTree>
    <p:extLst>
      <p:ext uri="{BB962C8B-B14F-4D97-AF65-F5344CB8AC3E}">
        <p14:creationId xmlns:p14="http://schemas.microsoft.com/office/powerpoint/2010/main" val="3215391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33" y="480261"/>
            <a:ext cx="8640960" cy="3416320"/>
          </a:xfrm>
          <a:prstGeom prst="rect">
            <a:avLst/>
          </a:prstGeom>
        </p:spPr>
        <p:txBody>
          <a:bodyPr wrap="square">
            <a:spAutoFit/>
          </a:bodyPr>
          <a:lstStyle/>
          <a:p>
            <a:r>
              <a:rPr lang="en-US" b="1" dirty="0"/>
              <a:t>Availability:</a:t>
            </a:r>
          </a:p>
          <a:p>
            <a:endParaRPr lang="en-US" dirty="0"/>
          </a:p>
          <a:p>
            <a:r>
              <a:rPr lang="en-US" dirty="0"/>
              <a:t>The database should always be available and responsive. It should not have any downtime.</a:t>
            </a:r>
          </a:p>
          <a:p>
            <a:endParaRPr lang="en-US" dirty="0"/>
          </a:p>
          <a:p>
            <a:r>
              <a:rPr lang="en-US" b="1" dirty="0"/>
              <a:t>Partition Tolerance:</a:t>
            </a:r>
          </a:p>
          <a:p>
            <a:endParaRPr lang="en-US" dirty="0"/>
          </a:p>
          <a:p>
            <a:pPr algn="just">
              <a:lnSpc>
                <a:spcPct val="150000"/>
              </a:lnSpc>
            </a:pPr>
            <a:r>
              <a:rPr lang="en-US" dirty="0"/>
              <a:t>Partition Tolerance means that the system should continue to function even if the communication among the servers is not stable. For example, the servers can be partitioned into multiple groups which may not communicate with each other. Here, if part of the database is unavailable, other parts are always unaffected.</a:t>
            </a:r>
            <a:endParaRPr lang="en-IN" dirty="0"/>
          </a:p>
        </p:txBody>
      </p:sp>
    </p:spTree>
    <p:extLst>
      <p:ext uri="{BB962C8B-B14F-4D97-AF65-F5344CB8AC3E}">
        <p14:creationId xmlns:p14="http://schemas.microsoft.com/office/powerpoint/2010/main" val="1919305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14"/>
          <p:cNvSpPr txBox="1">
            <a:spLocks noGrp="1"/>
          </p:cNvSpPr>
          <p:nvPr>
            <p:ph type="title"/>
          </p:nvPr>
        </p:nvSpPr>
        <p:spPr>
          <a:xfrm>
            <a:off x="457200" y="338328"/>
            <a:ext cx="8229600" cy="12527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FFFF"/>
              </a:buClr>
              <a:buSzPts val="5400"/>
              <a:buFont typeface="Candara"/>
              <a:buNone/>
            </a:pPr>
            <a:r>
              <a:rPr lang="en-US" sz="5400" b="1" dirty="0"/>
              <a:t>Contents</a:t>
            </a:r>
            <a:endParaRPr sz="5400" b="1" dirty="0"/>
          </a:p>
        </p:txBody>
      </p:sp>
      <p:sp>
        <p:nvSpPr>
          <p:cNvPr id="142" name="Google Shape;142;p14"/>
          <p:cNvSpPr txBox="1">
            <a:spLocks noGrp="1"/>
          </p:cNvSpPr>
          <p:nvPr>
            <p:ph idx="1"/>
          </p:nvPr>
        </p:nvSpPr>
        <p:spPr>
          <a:xfrm>
            <a:off x="457200" y="1828800"/>
            <a:ext cx="8229600" cy="4800600"/>
          </a:xfrm>
          <a:prstGeom prst="rect">
            <a:avLst/>
          </a:prstGeom>
          <a:noFill/>
          <a:ln>
            <a:noFill/>
          </a:ln>
        </p:spPr>
        <p:txBody>
          <a:bodyPr spcFirstLastPara="1" wrap="square" lIns="91425" tIns="45700" rIns="91425" bIns="45700" anchor="t" anchorCtr="0">
            <a:normAutofit/>
          </a:bodyPr>
          <a:lstStyle/>
          <a:p>
            <a:pPr marL="576263" lvl="1" indent="-274319" algn="l" rtl="0">
              <a:spcBef>
                <a:spcPts val="0"/>
              </a:spcBef>
              <a:spcAft>
                <a:spcPts val="0"/>
              </a:spcAft>
              <a:buSzPts val="2200"/>
              <a:buChar char="*"/>
            </a:pPr>
            <a:r>
              <a:rPr lang="en-US" dirty="0"/>
              <a:t>What  is NoSQL ,  why NoSQL</a:t>
            </a:r>
            <a:endParaRPr dirty="0"/>
          </a:p>
          <a:p>
            <a:pPr marL="576263" lvl="1" indent="-274319" algn="l" rtl="0">
              <a:spcBef>
                <a:spcPts val="440"/>
              </a:spcBef>
              <a:spcAft>
                <a:spcPts val="0"/>
              </a:spcAft>
              <a:buSzPts val="2200"/>
              <a:buChar char="*"/>
            </a:pPr>
            <a:r>
              <a:rPr lang="en-US" dirty="0"/>
              <a:t> Understand NoSQL business Drivers</a:t>
            </a:r>
            <a:endParaRPr dirty="0"/>
          </a:p>
          <a:p>
            <a:pPr marL="576263" lvl="1" indent="-274319" algn="l" rtl="0">
              <a:spcBef>
                <a:spcPts val="440"/>
              </a:spcBef>
              <a:spcAft>
                <a:spcPts val="0"/>
              </a:spcAft>
              <a:buSzPts val="2200"/>
              <a:buChar char="*"/>
            </a:pPr>
            <a:r>
              <a:rPr lang="en-US" dirty="0"/>
              <a:t>Desirable features of NoSQL</a:t>
            </a:r>
            <a:endParaRPr dirty="0"/>
          </a:p>
          <a:p>
            <a:pPr marL="576263" lvl="1" indent="-274319" algn="l" rtl="0">
              <a:spcBef>
                <a:spcPts val="440"/>
              </a:spcBef>
              <a:spcAft>
                <a:spcPts val="0"/>
              </a:spcAft>
              <a:buSzPts val="2200"/>
              <a:buChar char="*"/>
            </a:pPr>
            <a:r>
              <a:rPr lang="en-US" dirty="0"/>
              <a:t>Need for NoSQL through case studies</a:t>
            </a:r>
            <a:endParaRPr dirty="0"/>
          </a:p>
          <a:p>
            <a:pPr marL="576263" lvl="1" indent="-274319" algn="l" rtl="0">
              <a:spcBef>
                <a:spcPts val="440"/>
              </a:spcBef>
              <a:spcAft>
                <a:spcPts val="0"/>
              </a:spcAft>
              <a:buSzPts val="2200"/>
              <a:buChar char="*"/>
            </a:pPr>
            <a:r>
              <a:rPr lang="en-US" dirty="0"/>
              <a:t>NoSQL data Architectural Pattern</a:t>
            </a:r>
            <a:endParaRPr dirty="0"/>
          </a:p>
          <a:p>
            <a:pPr marL="576263" lvl="1" indent="-274319" algn="l" rtl="0">
              <a:spcBef>
                <a:spcPts val="440"/>
              </a:spcBef>
              <a:spcAft>
                <a:spcPts val="0"/>
              </a:spcAft>
              <a:buSzPts val="2200"/>
              <a:buChar char="*"/>
            </a:pPr>
            <a:r>
              <a:rPr lang="en-US" dirty="0"/>
              <a:t> variations of NoSQL Architectural Pattern</a:t>
            </a:r>
            <a:endParaRPr dirty="0"/>
          </a:p>
          <a:p>
            <a:pPr marL="576263" lvl="1" indent="-274319" algn="l" rtl="0">
              <a:spcBef>
                <a:spcPts val="440"/>
              </a:spcBef>
              <a:spcAft>
                <a:spcPts val="0"/>
              </a:spcAft>
              <a:buSzPts val="2200"/>
              <a:buChar char="*"/>
            </a:pPr>
            <a:r>
              <a:rPr lang="en-US" dirty="0"/>
              <a:t>How NoSQL is used to manage big data</a:t>
            </a:r>
            <a:endParaRPr dirty="0"/>
          </a:p>
          <a:p>
            <a:pPr marL="576263" lvl="1" indent="-274319" algn="l" rtl="0">
              <a:spcBef>
                <a:spcPts val="440"/>
              </a:spcBef>
              <a:spcAft>
                <a:spcPts val="0"/>
              </a:spcAft>
              <a:buSzPts val="2200"/>
              <a:buChar char="*"/>
            </a:pPr>
            <a:r>
              <a:rPr lang="en-US" dirty="0"/>
              <a:t>How NoSQL system handles big data problems</a:t>
            </a:r>
            <a:endParaRPr dirty="0"/>
          </a:p>
        </p:txBody>
      </p:sp>
    </p:spTree>
    <p:extLst>
      <p:ext uri="{BB962C8B-B14F-4D97-AF65-F5344CB8AC3E}">
        <p14:creationId xmlns:p14="http://schemas.microsoft.com/office/powerpoint/2010/main" val="602889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2204864"/>
            <a:ext cx="8568952" cy="4524315"/>
          </a:xfrm>
          <a:prstGeom prst="rect">
            <a:avLst/>
          </a:prstGeom>
        </p:spPr>
        <p:txBody>
          <a:bodyPr wrap="square">
            <a:spAutoFit/>
          </a:bodyPr>
          <a:lstStyle/>
          <a:p>
            <a:r>
              <a:rPr lang="en-US" b="1" dirty="0"/>
              <a:t>Eventual Consistency</a:t>
            </a:r>
          </a:p>
          <a:p>
            <a:pPr algn="just">
              <a:lnSpc>
                <a:spcPct val="150000"/>
              </a:lnSpc>
            </a:pPr>
            <a:r>
              <a:rPr lang="en-US" dirty="0"/>
              <a:t>The term “eventual consistency” means to have copies of data on multiple machines to get high availability and scalability. Thus, changes made to any data item on one machine has to be propagated to other replicas.</a:t>
            </a:r>
          </a:p>
          <a:p>
            <a:pPr algn="just">
              <a:lnSpc>
                <a:spcPct val="150000"/>
              </a:lnSpc>
            </a:pPr>
            <a:r>
              <a:rPr lang="en-US" dirty="0"/>
              <a:t>Data replication may not be instantaneous as some copies will be updated immediately while others in due course of time. These copies may be mutually, but in due course of time, they become consistent. Hence, the name eventual consistency.</a:t>
            </a:r>
          </a:p>
          <a:p>
            <a:pPr algn="just">
              <a:lnSpc>
                <a:spcPct val="150000"/>
              </a:lnSpc>
            </a:pPr>
            <a:r>
              <a:rPr lang="en-US" dirty="0"/>
              <a:t>BASE: </a:t>
            </a:r>
            <a:r>
              <a:rPr lang="en-US" b="1" dirty="0"/>
              <a:t>B</a:t>
            </a:r>
            <a:r>
              <a:rPr lang="en-US" dirty="0"/>
              <a:t>asically </a:t>
            </a:r>
            <a:r>
              <a:rPr lang="en-US" b="1" dirty="0"/>
              <a:t>A</a:t>
            </a:r>
            <a:r>
              <a:rPr lang="en-US" dirty="0"/>
              <a:t>vailable, </a:t>
            </a:r>
            <a:r>
              <a:rPr lang="en-US" b="1" dirty="0"/>
              <a:t>S</a:t>
            </a:r>
            <a:r>
              <a:rPr lang="en-US" dirty="0"/>
              <a:t>oft state, </a:t>
            </a:r>
            <a:r>
              <a:rPr lang="en-US" b="1" dirty="0"/>
              <a:t>E</a:t>
            </a:r>
            <a:r>
              <a:rPr lang="en-US" dirty="0"/>
              <a:t>ventual consistency</a:t>
            </a:r>
          </a:p>
          <a:p>
            <a:pPr marL="742950" lvl="1" indent="-285750" algn="just">
              <a:lnSpc>
                <a:spcPct val="150000"/>
              </a:lnSpc>
              <a:buFont typeface="Arial" panose="020B0604020202020204" pitchFamily="34" charset="0"/>
              <a:buChar char="•"/>
            </a:pPr>
            <a:r>
              <a:rPr lang="en-US" dirty="0"/>
              <a:t>Basically, available means DB is available all the time as per CAP theorem</a:t>
            </a:r>
          </a:p>
          <a:p>
            <a:pPr marL="742950" lvl="1" indent="-285750" algn="just">
              <a:lnSpc>
                <a:spcPct val="150000"/>
              </a:lnSpc>
              <a:buFont typeface="Arial" panose="020B0604020202020204" pitchFamily="34" charset="0"/>
              <a:buChar char="•"/>
            </a:pPr>
            <a:r>
              <a:rPr lang="en-US" dirty="0"/>
              <a:t>Soft state means even without an input; the system state may change</a:t>
            </a:r>
          </a:p>
          <a:p>
            <a:pPr marL="742950" lvl="1" indent="-285750" algn="just">
              <a:lnSpc>
                <a:spcPct val="150000"/>
              </a:lnSpc>
              <a:buFont typeface="Arial" panose="020B0604020202020204" pitchFamily="34" charset="0"/>
              <a:buChar char="•"/>
            </a:pPr>
            <a:r>
              <a:rPr lang="en-US" dirty="0"/>
              <a:t>Eventual consistency means that the system will become consistent over time</a:t>
            </a:r>
          </a:p>
        </p:txBody>
      </p:sp>
    </p:spTree>
    <p:extLst>
      <p:ext uri="{BB962C8B-B14F-4D97-AF65-F5344CB8AC3E}">
        <p14:creationId xmlns:p14="http://schemas.microsoft.com/office/powerpoint/2010/main" val="4268415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guru99.com/images/1/101818_0537_NoSQLTutori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1" y="404664"/>
            <a:ext cx="7915275" cy="439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916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259" y="0"/>
            <a:ext cx="8856984" cy="7432804"/>
          </a:xfrm>
          <a:prstGeom prst="rect">
            <a:avLst/>
          </a:prstGeom>
        </p:spPr>
        <p:txBody>
          <a:bodyPr wrap="square">
            <a:spAutoFit/>
          </a:bodyPr>
          <a:lstStyle/>
          <a:p>
            <a:r>
              <a:rPr lang="en-US" b="1" dirty="0"/>
              <a:t>Advantages of NoSQL</a:t>
            </a:r>
          </a:p>
          <a:p>
            <a:pPr marL="285750" indent="-285750">
              <a:lnSpc>
                <a:spcPct val="150000"/>
              </a:lnSpc>
              <a:buFont typeface="Arial" panose="020B0604020202020204" pitchFamily="34" charset="0"/>
              <a:buChar char="•"/>
            </a:pPr>
            <a:r>
              <a:rPr lang="en-US" dirty="0"/>
              <a:t>Can be used as Primary or Analytic Data Source</a:t>
            </a:r>
          </a:p>
          <a:p>
            <a:pPr marL="285750" indent="-285750">
              <a:lnSpc>
                <a:spcPct val="150000"/>
              </a:lnSpc>
              <a:buFont typeface="Arial" panose="020B0604020202020204" pitchFamily="34" charset="0"/>
              <a:buChar char="•"/>
            </a:pPr>
            <a:r>
              <a:rPr lang="en-US" dirty="0"/>
              <a:t>Big Data Capability</a:t>
            </a:r>
          </a:p>
          <a:p>
            <a:pPr marL="285750" indent="-285750">
              <a:lnSpc>
                <a:spcPct val="150000"/>
              </a:lnSpc>
              <a:buFont typeface="Arial" panose="020B0604020202020204" pitchFamily="34" charset="0"/>
              <a:buChar char="•"/>
            </a:pPr>
            <a:r>
              <a:rPr lang="en-US" dirty="0"/>
              <a:t>No Single Point of Failure</a:t>
            </a:r>
          </a:p>
          <a:p>
            <a:pPr marL="285750" indent="-285750">
              <a:lnSpc>
                <a:spcPct val="150000"/>
              </a:lnSpc>
              <a:buFont typeface="Arial" panose="020B0604020202020204" pitchFamily="34" charset="0"/>
              <a:buChar char="•"/>
            </a:pPr>
            <a:r>
              <a:rPr lang="en-US" dirty="0"/>
              <a:t>Easy Replication</a:t>
            </a:r>
          </a:p>
          <a:p>
            <a:pPr marL="285750" indent="-285750">
              <a:lnSpc>
                <a:spcPct val="150000"/>
              </a:lnSpc>
              <a:buFont typeface="Arial" panose="020B0604020202020204" pitchFamily="34" charset="0"/>
              <a:buChar char="•"/>
            </a:pPr>
            <a:r>
              <a:rPr lang="en-US" dirty="0"/>
              <a:t>No Need for Separate Caching Layer</a:t>
            </a:r>
          </a:p>
          <a:p>
            <a:pPr marL="285750" indent="-285750">
              <a:lnSpc>
                <a:spcPct val="150000"/>
              </a:lnSpc>
              <a:buFont typeface="Arial" panose="020B0604020202020204" pitchFamily="34" charset="0"/>
              <a:buChar char="•"/>
            </a:pPr>
            <a:r>
              <a:rPr lang="en-US" dirty="0"/>
              <a:t>It provides fast performance and horizontal scalability.</a:t>
            </a:r>
          </a:p>
          <a:p>
            <a:pPr marL="285750" indent="-285750">
              <a:lnSpc>
                <a:spcPct val="150000"/>
              </a:lnSpc>
              <a:buFont typeface="Arial" panose="020B0604020202020204" pitchFamily="34" charset="0"/>
              <a:buChar char="•"/>
            </a:pPr>
            <a:r>
              <a:rPr lang="en-US" dirty="0"/>
              <a:t>Can handle structured, semi-structured, and unstructured data with equal effect</a:t>
            </a:r>
          </a:p>
          <a:p>
            <a:pPr marL="285750" indent="-285750">
              <a:lnSpc>
                <a:spcPct val="150000"/>
              </a:lnSpc>
              <a:buFont typeface="Arial" panose="020B0604020202020204" pitchFamily="34" charset="0"/>
              <a:buChar char="•"/>
            </a:pPr>
            <a:r>
              <a:rPr lang="en-US" dirty="0"/>
              <a:t>Object-oriented programming which is easy to use and flexible</a:t>
            </a:r>
          </a:p>
          <a:p>
            <a:pPr marL="285750" indent="-285750">
              <a:lnSpc>
                <a:spcPct val="150000"/>
              </a:lnSpc>
              <a:buFont typeface="Arial" panose="020B0604020202020204" pitchFamily="34" charset="0"/>
              <a:buChar char="•"/>
            </a:pPr>
            <a:r>
              <a:rPr lang="en-US" dirty="0"/>
              <a:t>NoSQL databases don’t need a dedicated high-performance server</a:t>
            </a:r>
          </a:p>
          <a:p>
            <a:pPr marL="285750" indent="-285750">
              <a:lnSpc>
                <a:spcPct val="150000"/>
              </a:lnSpc>
              <a:buFont typeface="Arial" panose="020B0604020202020204" pitchFamily="34" charset="0"/>
              <a:buChar char="•"/>
            </a:pPr>
            <a:r>
              <a:rPr lang="en-US" dirty="0"/>
              <a:t>Support Key Developer Languages and Platforms</a:t>
            </a:r>
          </a:p>
          <a:p>
            <a:pPr marL="285750" indent="-285750">
              <a:lnSpc>
                <a:spcPct val="150000"/>
              </a:lnSpc>
              <a:buFont typeface="Arial" panose="020B0604020202020204" pitchFamily="34" charset="0"/>
              <a:buChar char="•"/>
            </a:pPr>
            <a:r>
              <a:rPr lang="en-US" dirty="0"/>
              <a:t>Simple to implement than using RDBMS</a:t>
            </a:r>
          </a:p>
          <a:p>
            <a:pPr marL="285750" indent="-285750">
              <a:lnSpc>
                <a:spcPct val="150000"/>
              </a:lnSpc>
              <a:buFont typeface="Arial" panose="020B0604020202020204" pitchFamily="34" charset="0"/>
              <a:buChar char="•"/>
            </a:pPr>
            <a:r>
              <a:rPr lang="en-US" dirty="0"/>
              <a:t>It can serve as the primary data source for online applications.</a:t>
            </a:r>
          </a:p>
          <a:p>
            <a:pPr marL="285750" indent="-285750">
              <a:lnSpc>
                <a:spcPct val="150000"/>
              </a:lnSpc>
              <a:buFont typeface="Arial" panose="020B0604020202020204" pitchFamily="34" charset="0"/>
              <a:buChar char="•"/>
            </a:pPr>
            <a:r>
              <a:rPr lang="en-US" dirty="0"/>
              <a:t>Handles big data which manages data velocity, variety, volume, and complexity</a:t>
            </a:r>
          </a:p>
          <a:p>
            <a:pPr marL="285750" indent="-285750">
              <a:lnSpc>
                <a:spcPct val="150000"/>
              </a:lnSpc>
              <a:buFont typeface="Arial" panose="020B0604020202020204" pitchFamily="34" charset="0"/>
              <a:buChar char="•"/>
            </a:pPr>
            <a:r>
              <a:rPr lang="en-US" dirty="0"/>
              <a:t>Excels at distributed database and multi-data center operations</a:t>
            </a:r>
          </a:p>
          <a:p>
            <a:pPr marL="285750" indent="-285750">
              <a:lnSpc>
                <a:spcPct val="150000"/>
              </a:lnSpc>
              <a:buFont typeface="Arial" panose="020B0604020202020204" pitchFamily="34" charset="0"/>
              <a:buChar char="•"/>
            </a:pPr>
            <a:r>
              <a:rPr lang="en-US" dirty="0"/>
              <a:t>Eliminates the need for a specific caching layer to store data</a:t>
            </a:r>
          </a:p>
          <a:p>
            <a:pPr marL="285750" indent="-285750">
              <a:lnSpc>
                <a:spcPct val="150000"/>
              </a:lnSpc>
              <a:buFont typeface="Arial" panose="020B0604020202020204" pitchFamily="34" charset="0"/>
              <a:buChar char="•"/>
            </a:pPr>
            <a:r>
              <a:rPr lang="en-US" dirty="0"/>
              <a:t>Offers a flexible schema design which can easily be altered without downtime or service disruption</a:t>
            </a:r>
          </a:p>
        </p:txBody>
      </p:sp>
    </p:spTree>
    <p:extLst>
      <p:ext uri="{BB962C8B-B14F-4D97-AF65-F5344CB8AC3E}">
        <p14:creationId xmlns:p14="http://schemas.microsoft.com/office/powerpoint/2010/main" val="1527908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548680"/>
            <a:ext cx="8352928" cy="4801314"/>
          </a:xfrm>
          <a:prstGeom prst="rect">
            <a:avLst/>
          </a:prstGeom>
        </p:spPr>
        <p:txBody>
          <a:bodyPr wrap="square">
            <a:spAutoFit/>
          </a:bodyPr>
          <a:lstStyle/>
          <a:p>
            <a:pPr>
              <a:lnSpc>
                <a:spcPct val="150000"/>
              </a:lnSpc>
            </a:pPr>
            <a:r>
              <a:rPr lang="en-US" sz="2400" b="1" dirty="0"/>
              <a:t>Disadvantages of NoSQL</a:t>
            </a:r>
          </a:p>
          <a:p>
            <a:pPr marL="285750" indent="-285750">
              <a:lnSpc>
                <a:spcPct val="150000"/>
              </a:lnSpc>
              <a:buFont typeface="Arial" panose="020B0604020202020204" pitchFamily="34" charset="0"/>
              <a:buChar char="•"/>
            </a:pPr>
            <a:r>
              <a:rPr lang="en-US" dirty="0"/>
              <a:t>No standardization rules</a:t>
            </a:r>
          </a:p>
          <a:p>
            <a:pPr marL="285750" indent="-285750">
              <a:lnSpc>
                <a:spcPct val="150000"/>
              </a:lnSpc>
              <a:buFont typeface="Arial" panose="020B0604020202020204" pitchFamily="34" charset="0"/>
              <a:buChar char="•"/>
            </a:pPr>
            <a:r>
              <a:rPr lang="en-US" dirty="0"/>
              <a:t>Limited query capabilities</a:t>
            </a:r>
          </a:p>
          <a:p>
            <a:pPr marL="285750" indent="-285750">
              <a:lnSpc>
                <a:spcPct val="150000"/>
              </a:lnSpc>
              <a:buFont typeface="Arial" panose="020B0604020202020204" pitchFamily="34" charset="0"/>
              <a:buChar char="•"/>
            </a:pPr>
            <a:r>
              <a:rPr lang="en-US" dirty="0"/>
              <a:t>RDBMS databases and tools are comparatively mature</a:t>
            </a:r>
          </a:p>
          <a:p>
            <a:pPr marL="285750" indent="-285750">
              <a:lnSpc>
                <a:spcPct val="150000"/>
              </a:lnSpc>
              <a:buFont typeface="Arial" panose="020B0604020202020204" pitchFamily="34" charset="0"/>
              <a:buChar char="•"/>
            </a:pPr>
            <a:r>
              <a:rPr lang="en-US" dirty="0"/>
              <a:t>It does not offer any traditional database capabilities, like consistency when multiple transactions are performed simultaneously.</a:t>
            </a:r>
          </a:p>
          <a:p>
            <a:pPr marL="285750" indent="-285750">
              <a:lnSpc>
                <a:spcPct val="150000"/>
              </a:lnSpc>
              <a:buFont typeface="Arial" panose="020B0604020202020204" pitchFamily="34" charset="0"/>
              <a:buChar char="•"/>
            </a:pPr>
            <a:r>
              <a:rPr lang="en-US" dirty="0"/>
              <a:t>When the volume of data increases it is difficult to maintain unique values as keys become difficult</a:t>
            </a:r>
          </a:p>
          <a:p>
            <a:pPr marL="285750" indent="-285750">
              <a:lnSpc>
                <a:spcPct val="150000"/>
              </a:lnSpc>
              <a:buFont typeface="Arial" panose="020B0604020202020204" pitchFamily="34" charset="0"/>
              <a:buChar char="•"/>
            </a:pPr>
            <a:r>
              <a:rPr lang="en-US" dirty="0"/>
              <a:t>Doesn’t work as well with relational data</a:t>
            </a:r>
          </a:p>
          <a:p>
            <a:pPr marL="285750" indent="-285750">
              <a:lnSpc>
                <a:spcPct val="150000"/>
              </a:lnSpc>
              <a:buFont typeface="Arial" panose="020B0604020202020204" pitchFamily="34" charset="0"/>
              <a:buChar char="•"/>
            </a:pPr>
            <a:r>
              <a:rPr lang="en-US" dirty="0"/>
              <a:t>The learning curve is stiff for new developers</a:t>
            </a:r>
          </a:p>
          <a:p>
            <a:pPr marL="285750" indent="-285750">
              <a:lnSpc>
                <a:spcPct val="150000"/>
              </a:lnSpc>
              <a:buFont typeface="Arial" panose="020B0604020202020204" pitchFamily="34" charset="0"/>
              <a:buChar char="•"/>
            </a:pPr>
            <a:r>
              <a:rPr lang="en-US" dirty="0"/>
              <a:t>Open source options so not so popular for enterprises.</a:t>
            </a:r>
            <a:endParaRPr lang="en-IN" dirty="0"/>
          </a:p>
        </p:txBody>
      </p:sp>
    </p:spTree>
    <p:extLst>
      <p:ext uri="{BB962C8B-B14F-4D97-AF65-F5344CB8AC3E}">
        <p14:creationId xmlns:p14="http://schemas.microsoft.com/office/powerpoint/2010/main" val="270051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CAP Theorem</a:t>
            </a:r>
          </a:p>
        </p:txBody>
      </p:sp>
      <p:pic>
        <p:nvPicPr>
          <p:cNvPr id="5" name="Picture 4"/>
          <p:cNvPicPr>
            <a:picLocks noChangeAspect="1"/>
          </p:cNvPicPr>
          <p:nvPr/>
        </p:nvPicPr>
        <p:blipFill>
          <a:blip r:embed="rId2"/>
          <a:stretch>
            <a:fillRect/>
          </a:stretch>
        </p:blipFill>
        <p:spPr>
          <a:xfrm>
            <a:off x="6615363" y="1671640"/>
            <a:ext cx="2071437" cy="2978151"/>
          </a:xfrm>
          <a:prstGeom prst="rect">
            <a:avLst/>
          </a:prstGeom>
        </p:spPr>
      </p:pic>
      <p:sp>
        <p:nvSpPr>
          <p:cNvPr id="6" name="TextBox 5"/>
          <p:cNvSpPr txBox="1"/>
          <p:nvPr/>
        </p:nvSpPr>
        <p:spPr>
          <a:xfrm>
            <a:off x="310435" y="986795"/>
            <a:ext cx="5999747" cy="5693867"/>
          </a:xfrm>
          <a:prstGeom prst="rect">
            <a:avLst/>
          </a:prstGeom>
          <a:noFill/>
        </p:spPr>
        <p:txBody>
          <a:bodyPr wrap="square" rtlCol="0">
            <a:spAutoFit/>
          </a:bodyPr>
          <a:lstStyle/>
          <a:p>
            <a:pPr marL="285750" indent="-285750">
              <a:buFontTx/>
              <a:buChar char="•"/>
            </a:pPr>
            <a:r>
              <a:rPr lang="en-US" sz="2800" dirty="0"/>
              <a:t>Conjectured by Prof. Eric Brewer at PODC (Principle of Distributed Computing) 2000 keynote talk</a:t>
            </a:r>
          </a:p>
          <a:p>
            <a:endParaRPr lang="en-US" sz="2800" dirty="0"/>
          </a:p>
          <a:p>
            <a:pPr marL="285750" indent="-285750">
              <a:buFontTx/>
              <a:buChar char="•"/>
            </a:pPr>
            <a:r>
              <a:rPr lang="en-US" sz="2800" dirty="0"/>
              <a:t>Described the </a:t>
            </a:r>
            <a:r>
              <a:rPr lang="en-US" sz="2800" i="1" dirty="0"/>
              <a:t>trade-offs involved in distributed system</a:t>
            </a:r>
          </a:p>
          <a:p>
            <a:endParaRPr lang="en-US" sz="2800" dirty="0"/>
          </a:p>
          <a:p>
            <a:pPr marL="285750" indent="-285750">
              <a:buFontTx/>
              <a:buChar char="•"/>
            </a:pPr>
            <a:r>
              <a:rPr lang="en-US" sz="2800" dirty="0"/>
              <a:t>It is impossible for a web service to provide following </a:t>
            </a:r>
            <a:r>
              <a:rPr lang="en-US" sz="2800" i="1" dirty="0"/>
              <a:t>three guarantees at the same time</a:t>
            </a:r>
            <a:r>
              <a:rPr lang="en-US" sz="2800" dirty="0"/>
              <a:t>:</a:t>
            </a:r>
          </a:p>
          <a:p>
            <a:pPr marL="742950" lvl="1" indent="-285750">
              <a:buFontTx/>
              <a:buChar char="•"/>
            </a:pPr>
            <a:r>
              <a:rPr lang="en-US" sz="2800" b="1" dirty="0"/>
              <a:t>Consistency</a:t>
            </a:r>
          </a:p>
          <a:p>
            <a:pPr marL="742950" lvl="1" indent="-285750">
              <a:buFontTx/>
              <a:buChar char="•"/>
            </a:pPr>
            <a:r>
              <a:rPr lang="en-US" sz="2800" b="1" dirty="0"/>
              <a:t>Availability</a:t>
            </a:r>
          </a:p>
          <a:p>
            <a:pPr marL="742950" lvl="1" indent="-285750">
              <a:buFontTx/>
              <a:buChar char="•"/>
            </a:pPr>
            <a:r>
              <a:rPr lang="en-US" sz="2800" b="1" dirty="0"/>
              <a:t>Partition-tolerance  </a:t>
            </a:r>
          </a:p>
        </p:txBody>
      </p:sp>
    </p:spTree>
    <p:extLst>
      <p:ext uri="{BB962C8B-B14F-4D97-AF65-F5344CB8AC3E}">
        <p14:creationId xmlns:p14="http://schemas.microsoft.com/office/powerpoint/2010/main" val="424330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 Theorem</a:t>
            </a:r>
          </a:p>
        </p:txBody>
      </p:sp>
      <p:sp>
        <p:nvSpPr>
          <p:cNvPr id="3" name="Content Placeholder 2"/>
          <p:cNvSpPr>
            <a:spLocks noGrp="1"/>
          </p:cNvSpPr>
          <p:nvPr>
            <p:ph idx="1"/>
          </p:nvPr>
        </p:nvSpPr>
        <p:spPr/>
        <p:txBody>
          <a:bodyPr>
            <a:normAutofit/>
          </a:bodyPr>
          <a:lstStyle/>
          <a:p>
            <a:r>
              <a:rPr lang="en-US" b="1" u="sng" dirty="0"/>
              <a:t>C</a:t>
            </a:r>
            <a:r>
              <a:rPr lang="en-US" dirty="0"/>
              <a:t>onsistency:</a:t>
            </a:r>
          </a:p>
          <a:p>
            <a:pPr lvl="1"/>
            <a:r>
              <a:rPr lang="en-US" dirty="0"/>
              <a:t>All nodes should see the same data at the same time</a:t>
            </a:r>
          </a:p>
          <a:p>
            <a:r>
              <a:rPr lang="en-US" b="1" u="sng" dirty="0"/>
              <a:t>A</a:t>
            </a:r>
            <a:r>
              <a:rPr lang="en-US" dirty="0"/>
              <a:t>vailability:</a:t>
            </a:r>
          </a:p>
          <a:p>
            <a:pPr lvl="1"/>
            <a:r>
              <a:rPr lang="en-US" dirty="0"/>
              <a:t>Node failures do not prevent survivors from continuing to operate</a:t>
            </a:r>
          </a:p>
          <a:p>
            <a:r>
              <a:rPr lang="en-US" b="1" u="sng" dirty="0"/>
              <a:t>P</a:t>
            </a:r>
            <a:r>
              <a:rPr lang="en-US" dirty="0"/>
              <a:t>artition-tolerance:</a:t>
            </a:r>
          </a:p>
          <a:p>
            <a:pPr lvl="1"/>
            <a:r>
              <a:rPr lang="en-US" dirty="0"/>
              <a:t>The system continues to operate despite network partitions</a:t>
            </a:r>
          </a:p>
          <a:p>
            <a:r>
              <a:rPr lang="en-US" dirty="0"/>
              <a:t>A distributed system can satisfy any two of these guarantees at the same time </a:t>
            </a:r>
            <a:r>
              <a:rPr lang="en-US" b="1" dirty="0"/>
              <a:t>but not all three</a:t>
            </a:r>
          </a:p>
          <a:p>
            <a:pPr marL="457200" lvl="1" indent="0">
              <a:buNone/>
            </a:pPr>
            <a:endParaRPr lang="en-US" dirty="0"/>
          </a:p>
        </p:txBody>
      </p:sp>
    </p:spTree>
    <p:extLst>
      <p:ext uri="{BB962C8B-B14F-4D97-AF65-F5344CB8AC3E}">
        <p14:creationId xmlns:p14="http://schemas.microsoft.com/office/powerpoint/2010/main" val="579727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253" y="114217"/>
            <a:ext cx="8229600" cy="1143000"/>
          </a:xfrm>
        </p:spPr>
        <p:txBody>
          <a:bodyPr/>
          <a:lstStyle/>
          <a:p>
            <a:r>
              <a:rPr lang="en-US" dirty="0"/>
              <a:t>CAP Theorem</a:t>
            </a:r>
          </a:p>
        </p:txBody>
      </p:sp>
      <p:sp>
        <p:nvSpPr>
          <p:cNvPr id="4" name="Oval 3"/>
          <p:cNvSpPr/>
          <p:nvPr/>
        </p:nvSpPr>
        <p:spPr>
          <a:xfrm>
            <a:off x="1657675" y="1417639"/>
            <a:ext cx="3141579" cy="3154362"/>
          </a:xfrm>
          <a:prstGeom prst="ellipse">
            <a:avLst/>
          </a:prstGeom>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C</a:t>
            </a:r>
          </a:p>
        </p:txBody>
      </p:sp>
      <p:sp>
        <p:nvSpPr>
          <p:cNvPr id="5" name="Oval 4"/>
          <p:cNvSpPr/>
          <p:nvPr/>
        </p:nvSpPr>
        <p:spPr>
          <a:xfrm>
            <a:off x="4069339" y="1417639"/>
            <a:ext cx="3336756" cy="3154362"/>
          </a:xfrm>
          <a:prstGeom prst="ellipse">
            <a:avLst/>
          </a:prstGeom>
          <a:solidFill>
            <a:srgbClr val="008000">
              <a:alpha val="5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A</a:t>
            </a:r>
          </a:p>
        </p:txBody>
      </p:sp>
      <p:sp>
        <p:nvSpPr>
          <p:cNvPr id="6" name="Oval 5"/>
          <p:cNvSpPr/>
          <p:nvPr/>
        </p:nvSpPr>
        <p:spPr>
          <a:xfrm>
            <a:off x="2847464" y="3088107"/>
            <a:ext cx="3395578" cy="3342105"/>
          </a:xfrm>
          <a:prstGeom prst="ellipse">
            <a:avLst/>
          </a:prstGeom>
          <a:solidFill>
            <a:srgbClr val="FF0000">
              <a:alpha val="50000"/>
            </a:srgbClr>
          </a:solidFill>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P</a:t>
            </a:r>
          </a:p>
        </p:txBody>
      </p:sp>
      <p:sp>
        <p:nvSpPr>
          <p:cNvPr id="7" name="Multiply 6"/>
          <p:cNvSpPr/>
          <p:nvPr/>
        </p:nvSpPr>
        <p:spPr>
          <a:xfrm>
            <a:off x="4197684" y="2954421"/>
            <a:ext cx="507990" cy="1002632"/>
          </a:xfrm>
          <a:prstGeom prst="mathMultiply">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47111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 Theorem</a:t>
            </a:r>
          </a:p>
        </p:txBody>
      </p:sp>
      <p:sp>
        <p:nvSpPr>
          <p:cNvPr id="3" name="Content Placeholder 2"/>
          <p:cNvSpPr>
            <a:spLocks noGrp="1"/>
          </p:cNvSpPr>
          <p:nvPr>
            <p:ph idx="1"/>
          </p:nvPr>
        </p:nvSpPr>
        <p:spPr>
          <a:xfrm>
            <a:off x="457200" y="1431293"/>
            <a:ext cx="8229600" cy="4985836"/>
          </a:xfrm>
        </p:spPr>
        <p:txBody>
          <a:bodyPr/>
          <a:lstStyle/>
          <a:p>
            <a:r>
              <a:rPr lang="en-US" dirty="0"/>
              <a:t>A simple example:</a:t>
            </a:r>
          </a:p>
        </p:txBody>
      </p:sp>
      <p:sp>
        <p:nvSpPr>
          <p:cNvPr id="7" name="TextBox 6"/>
          <p:cNvSpPr txBox="1"/>
          <p:nvPr/>
        </p:nvSpPr>
        <p:spPr>
          <a:xfrm>
            <a:off x="1630947" y="2219161"/>
            <a:ext cx="6670842" cy="954107"/>
          </a:xfrm>
          <a:prstGeom prst="rect">
            <a:avLst/>
          </a:prstGeom>
          <a:noFill/>
        </p:spPr>
        <p:txBody>
          <a:bodyPr wrap="square" rtlCol="0">
            <a:spAutoFit/>
          </a:bodyPr>
          <a:lstStyle/>
          <a:p>
            <a:r>
              <a:rPr lang="en-US" sz="2800" b="1" dirty="0"/>
              <a:t>Hotel Booking</a:t>
            </a:r>
            <a:r>
              <a:rPr lang="en-US" sz="2800" dirty="0"/>
              <a:t>: are we double-booking the same room?</a:t>
            </a:r>
          </a:p>
        </p:txBody>
      </p:sp>
      <p:sp>
        <p:nvSpPr>
          <p:cNvPr id="8" name="TextBox 7"/>
          <p:cNvSpPr txBox="1"/>
          <p:nvPr/>
        </p:nvSpPr>
        <p:spPr>
          <a:xfrm>
            <a:off x="160423" y="5551287"/>
            <a:ext cx="1323473" cy="523220"/>
          </a:xfrm>
          <a:prstGeom prst="rect">
            <a:avLst/>
          </a:prstGeom>
          <a:noFill/>
        </p:spPr>
        <p:txBody>
          <a:bodyPr wrap="square" rtlCol="0">
            <a:spAutoFit/>
          </a:bodyPr>
          <a:lstStyle/>
          <a:p>
            <a:r>
              <a:rPr lang="en-US" sz="2800" dirty="0"/>
              <a:t>Bob</a:t>
            </a:r>
          </a:p>
        </p:txBody>
      </p:sp>
      <p:sp>
        <p:nvSpPr>
          <p:cNvPr id="9" name="TextBox 8"/>
          <p:cNvSpPr txBox="1"/>
          <p:nvPr/>
        </p:nvSpPr>
        <p:spPr>
          <a:xfrm>
            <a:off x="7363328" y="5551287"/>
            <a:ext cx="1323473" cy="523220"/>
          </a:xfrm>
          <a:prstGeom prst="rect">
            <a:avLst/>
          </a:prstGeom>
          <a:noFill/>
        </p:spPr>
        <p:txBody>
          <a:bodyPr wrap="square" rtlCol="0">
            <a:spAutoFit/>
          </a:bodyPr>
          <a:lstStyle/>
          <a:p>
            <a:r>
              <a:rPr lang="en-US" sz="2800" dirty="0"/>
              <a:t>Dong</a:t>
            </a:r>
          </a:p>
        </p:txBody>
      </p:sp>
      <p:pic>
        <p:nvPicPr>
          <p:cNvPr id="10" name="Picture 9"/>
          <p:cNvPicPr>
            <a:picLocks noChangeAspect="1"/>
          </p:cNvPicPr>
          <p:nvPr/>
        </p:nvPicPr>
        <p:blipFill>
          <a:blip r:embed="rId3"/>
          <a:stretch>
            <a:fillRect/>
          </a:stretch>
        </p:blipFill>
        <p:spPr>
          <a:xfrm>
            <a:off x="7640052" y="4523617"/>
            <a:ext cx="757040" cy="900364"/>
          </a:xfrm>
          <a:prstGeom prst="rect">
            <a:avLst/>
          </a:prstGeom>
        </p:spPr>
      </p:pic>
      <p:pic>
        <p:nvPicPr>
          <p:cNvPr id="11" name="Picture 10"/>
          <p:cNvPicPr>
            <a:picLocks noChangeAspect="1"/>
          </p:cNvPicPr>
          <p:nvPr/>
        </p:nvPicPr>
        <p:blipFill>
          <a:blip r:embed="rId3"/>
          <a:stretch>
            <a:fillRect/>
          </a:stretch>
        </p:blipFill>
        <p:spPr>
          <a:xfrm>
            <a:off x="307474" y="4380474"/>
            <a:ext cx="794175" cy="944529"/>
          </a:xfrm>
          <a:prstGeom prst="rect">
            <a:avLst/>
          </a:prstGeom>
        </p:spPr>
      </p:pic>
      <p:sp>
        <p:nvSpPr>
          <p:cNvPr id="12" name="Rectangle 11"/>
          <p:cNvSpPr/>
          <p:nvPr/>
        </p:nvSpPr>
        <p:spPr>
          <a:xfrm>
            <a:off x="2339475" y="4487113"/>
            <a:ext cx="1096211" cy="952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379452" y="4483515"/>
            <a:ext cx="1197810" cy="952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rapezoid 13"/>
          <p:cNvSpPr/>
          <p:nvPr/>
        </p:nvSpPr>
        <p:spPr>
          <a:xfrm>
            <a:off x="2900948" y="4781837"/>
            <a:ext cx="347579" cy="345831"/>
          </a:xfrm>
          <a:prstGeom prst="trapezoid">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rapezoid 14"/>
          <p:cNvSpPr/>
          <p:nvPr/>
        </p:nvSpPr>
        <p:spPr>
          <a:xfrm>
            <a:off x="5486400" y="4852739"/>
            <a:ext cx="347579" cy="345831"/>
          </a:xfrm>
          <a:prstGeom prst="trapezoid">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ight Arrow 15"/>
          <p:cNvSpPr/>
          <p:nvPr/>
        </p:nvSpPr>
        <p:spPr>
          <a:xfrm>
            <a:off x="1390317" y="4655402"/>
            <a:ext cx="534737" cy="543166"/>
          </a:xfrm>
          <a:prstGeom prst="right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Left Arrow 16"/>
          <p:cNvSpPr/>
          <p:nvPr/>
        </p:nvSpPr>
        <p:spPr>
          <a:xfrm>
            <a:off x="6858001" y="4667023"/>
            <a:ext cx="612274" cy="571244"/>
          </a:xfrm>
          <a:prstGeom prst="left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3494509" y="4963490"/>
            <a:ext cx="1804736" cy="0"/>
          </a:xfrm>
          <a:prstGeom prst="line">
            <a:avLst/>
          </a:prstGeom>
          <a:ln w="76200">
            <a:solidFill>
              <a:schemeClr val="accent2"/>
            </a:solidFill>
          </a:ln>
        </p:spPr>
        <p:style>
          <a:lnRef idx="2">
            <a:schemeClr val="accent1"/>
          </a:lnRef>
          <a:fillRef idx="0">
            <a:schemeClr val="accent1"/>
          </a:fillRef>
          <a:effectRef idx="1">
            <a:schemeClr val="accent1"/>
          </a:effectRef>
          <a:fontRef idx="minor">
            <a:schemeClr val="tx1"/>
          </a:fontRef>
        </p:style>
      </p:cxnSp>
      <p:sp>
        <p:nvSpPr>
          <p:cNvPr id="23" name="Multiply 22"/>
          <p:cNvSpPr/>
          <p:nvPr/>
        </p:nvSpPr>
        <p:spPr>
          <a:xfrm>
            <a:off x="3983789" y="4257511"/>
            <a:ext cx="868948" cy="1411961"/>
          </a:xfrm>
          <a:prstGeom prst="mathMultiply">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8396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 Theorem</a:t>
            </a:r>
          </a:p>
        </p:txBody>
      </p:sp>
      <p:sp>
        <p:nvSpPr>
          <p:cNvPr id="3" name="Content Placeholder 2"/>
          <p:cNvSpPr>
            <a:spLocks noGrp="1"/>
          </p:cNvSpPr>
          <p:nvPr>
            <p:ph idx="1"/>
          </p:nvPr>
        </p:nvSpPr>
        <p:spPr>
          <a:xfrm>
            <a:off x="457200" y="1417638"/>
            <a:ext cx="8229600" cy="4985836"/>
          </a:xfrm>
        </p:spPr>
        <p:txBody>
          <a:bodyPr/>
          <a:lstStyle/>
          <a:p>
            <a:r>
              <a:rPr lang="en-US" dirty="0"/>
              <a:t>A simple example:</a:t>
            </a:r>
          </a:p>
        </p:txBody>
      </p:sp>
      <p:sp>
        <p:nvSpPr>
          <p:cNvPr id="7" name="TextBox 6"/>
          <p:cNvSpPr txBox="1"/>
          <p:nvPr/>
        </p:nvSpPr>
        <p:spPr>
          <a:xfrm>
            <a:off x="1630947" y="2219161"/>
            <a:ext cx="6670842" cy="954107"/>
          </a:xfrm>
          <a:prstGeom prst="rect">
            <a:avLst/>
          </a:prstGeom>
          <a:noFill/>
        </p:spPr>
        <p:txBody>
          <a:bodyPr wrap="square" rtlCol="0">
            <a:spAutoFit/>
          </a:bodyPr>
          <a:lstStyle/>
          <a:p>
            <a:r>
              <a:rPr lang="en-US" sz="2800" b="1" dirty="0"/>
              <a:t>Hotel Booking</a:t>
            </a:r>
            <a:r>
              <a:rPr lang="en-US" sz="2800" dirty="0"/>
              <a:t>: are we double-booking the same room?</a:t>
            </a:r>
          </a:p>
        </p:txBody>
      </p:sp>
      <p:sp>
        <p:nvSpPr>
          <p:cNvPr id="8" name="TextBox 7"/>
          <p:cNvSpPr txBox="1"/>
          <p:nvPr/>
        </p:nvSpPr>
        <p:spPr>
          <a:xfrm>
            <a:off x="160423" y="5551287"/>
            <a:ext cx="1323473" cy="523220"/>
          </a:xfrm>
          <a:prstGeom prst="rect">
            <a:avLst/>
          </a:prstGeom>
          <a:noFill/>
        </p:spPr>
        <p:txBody>
          <a:bodyPr wrap="square" rtlCol="0">
            <a:spAutoFit/>
          </a:bodyPr>
          <a:lstStyle/>
          <a:p>
            <a:r>
              <a:rPr lang="en-US" sz="2800" dirty="0"/>
              <a:t>Bob</a:t>
            </a:r>
          </a:p>
        </p:txBody>
      </p:sp>
      <p:sp>
        <p:nvSpPr>
          <p:cNvPr id="9" name="TextBox 8"/>
          <p:cNvSpPr txBox="1"/>
          <p:nvPr/>
        </p:nvSpPr>
        <p:spPr>
          <a:xfrm>
            <a:off x="7363328" y="5551287"/>
            <a:ext cx="1323473" cy="523220"/>
          </a:xfrm>
          <a:prstGeom prst="rect">
            <a:avLst/>
          </a:prstGeom>
          <a:noFill/>
        </p:spPr>
        <p:txBody>
          <a:bodyPr wrap="square" rtlCol="0">
            <a:spAutoFit/>
          </a:bodyPr>
          <a:lstStyle/>
          <a:p>
            <a:r>
              <a:rPr lang="en-US" sz="2800" dirty="0"/>
              <a:t>Dong</a:t>
            </a:r>
          </a:p>
        </p:txBody>
      </p:sp>
      <p:pic>
        <p:nvPicPr>
          <p:cNvPr id="10" name="Picture 9"/>
          <p:cNvPicPr>
            <a:picLocks noChangeAspect="1"/>
          </p:cNvPicPr>
          <p:nvPr/>
        </p:nvPicPr>
        <p:blipFill>
          <a:blip r:embed="rId3"/>
          <a:stretch>
            <a:fillRect/>
          </a:stretch>
        </p:blipFill>
        <p:spPr>
          <a:xfrm>
            <a:off x="7640052" y="4523617"/>
            <a:ext cx="757040" cy="900364"/>
          </a:xfrm>
          <a:prstGeom prst="rect">
            <a:avLst/>
          </a:prstGeom>
        </p:spPr>
      </p:pic>
      <p:pic>
        <p:nvPicPr>
          <p:cNvPr id="11" name="Picture 10"/>
          <p:cNvPicPr>
            <a:picLocks noChangeAspect="1"/>
          </p:cNvPicPr>
          <p:nvPr/>
        </p:nvPicPr>
        <p:blipFill>
          <a:blip r:embed="rId3"/>
          <a:stretch>
            <a:fillRect/>
          </a:stretch>
        </p:blipFill>
        <p:spPr>
          <a:xfrm>
            <a:off x="307474" y="4380474"/>
            <a:ext cx="794175" cy="944529"/>
          </a:xfrm>
          <a:prstGeom prst="rect">
            <a:avLst/>
          </a:prstGeom>
        </p:spPr>
      </p:pic>
      <p:sp>
        <p:nvSpPr>
          <p:cNvPr id="12" name="Rectangle 11"/>
          <p:cNvSpPr/>
          <p:nvPr/>
        </p:nvSpPr>
        <p:spPr>
          <a:xfrm>
            <a:off x="2339475" y="4487113"/>
            <a:ext cx="1096211" cy="952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379452" y="4483515"/>
            <a:ext cx="1197810" cy="952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rapezoid 13"/>
          <p:cNvSpPr/>
          <p:nvPr/>
        </p:nvSpPr>
        <p:spPr>
          <a:xfrm>
            <a:off x="2900948" y="4781837"/>
            <a:ext cx="347579" cy="345831"/>
          </a:xfrm>
          <a:prstGeom prst="trapezoid">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rapezoid 14"/>
          <p:cNvSpPr/>
          <p:nvPr/>
        </p:nvSpPr>
        <p:spPr>
          <a:xfrm>
            <a:off x="5486400" y="4852739"/>
            <a:ext cx="347579" cy="345831"/>
          </a:xfrm>
          <a:prstGeom prst="trapezoid">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ight Arrow 15"/>
          <p:cNvSpPr/>
          <p:nvPr/>
        </p:nvSpPr>
        <p:spPr>
          <a:xfrm>
            <a:off x="1390317" y="4655402"/>
            <a:ext cx="534737" cy="543166"/>
          </a:xfrm>
          <a:prstGeom prst="right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Left Arrow 16"/>
          <p:cNvSpPr/>
          <p:nvPr/>
        </p:nvSpPr>
        <p:spPr>
          <a:xfrm>
            <a:off x="6858001" y="4667023"/>
            <a:ext cx="612274" cy="571244"/>
          </a:xfrm>
          <a:prstGeom prst="left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3494509" y="4963490"/>
            <a:ext cx="1804736" cy="0"/>
          </a:xfrm>
          <a:prstGeom prst="line">
            <a:avLst/>
          </a:prstGeom>
          <a:ln w="76200">
            <a:solidFill>
              <a:schemeClr val="accent2"/>
            </a:solidFill>
          </a:ln>
        </p:spPr>
        <p:style>
          <a:lnRef idx="2">
            <a:schemeClr val="accent1"/>
          </a:lnRef>
          <a:fillRef idx="0">
            <a:schemeClr val="accent1"/>
          </a:fillRef>
          <a:effectRef idx="1">
            <a:schemeClr val="accent1"/>
          </a:effectRef>
          <a:fontRef idx="minor">
            <a:schemeClr val="tx1"/>
          </a:fontRef>
        </p:style>
      </p:cxnSp>
      <p:sp>
        <p:nvSpPr>
          <p:cNvPr id="23" name="Multiply 22"/>
          <p:cNvSpPr/>
          <p:nvPr/>
        </p:nvSpPr>
        <p:spPr>
          <a:xfrm>
            <a:off x="3983789" y="4257511"/>
            <a:ext cx="868948" cy="1411961"/>
          </a:xfrm>
          <a:prstGeom prst="mathMultiply">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Multiply 17"/>
          <p:cNvSpPr/>
          <p:nvPr/>
        </p:nvSpPr>
        <p:spPr>
          <a:xfrm>
            <a:off x="1156365" y="4199409"/>
            <a:ext cx="868948" cy="1411961"/>
          </a:xfrm>
          <a:prstGeom prst="mathMultiply">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Multiply 19"/>
          <p:cNvSpPr/>
          <p:nvPr/>
        </p:nvSpPr>
        <p:spPr>
          <a:xfrm>
            <a:off x="6771104" y="4193601"/>
            <a:ext cx="868948" cy="1411961"/>
          </a:xfrm>
          <a:prstGeom prst="mathMultiply">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07692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 Theorem</a:t>
            </a:r>
          </a:p>
        </p:txBody>
      </p:sp>
      <p:sp>
        <p:nvSpPr>
          <p:cNvPr id="3" name="Content Placeholder 2"/>
          <p:cNvSpPr>
            <a:spLocks noGrp="1"/>
          </p:cNvSpPr>
          <p:nvPr>
            <p:ph idx="1"/>
          </p:nvPr>
        </p:nvSpPr>
        <p:spPr>
          <a:xfrm>
            <a:off x="457200" y="1417638"/>
            <a:ext cx="8229600" cy="4985836"/>
          </a:xfrm>
        </p:spPr>
        <p:txBody>
          <a:bodyPr/>
          <a:lstStyle/>
          <a:p>
            <a:r>
              <a:rPr lang="en-US" dirty="0"/>
              <a:t>A simple example:</a:t>
            </a:r>
          </a:p>
        </p:txBody>
      </p:sp>
      <p:sp>
        <p:nvSpPr>
          <p:cNvPr id="7" name="TextBox 6"/>
          <p:cNvSpPr txBox="1"/>
          <p:nvPr/>
        </p:nvSpPr>
        <p:spPr>
          <a:xfrm>
            <a:off x="1630947" y="2219161"/>
            <a:ext cx="6670842" cy="954107"/>
          </a:xfrm>
          <a:prstGeom prst="rect">
            <a:avLst/>
          </a:prstGeom>
          <a:noFill/>
        </p:spPr>
        <p:txBody>
          <a:bodyPr wrap="square" rtlCol="0">
            <a:spAutoFit/>
          </a:bodyPr>
          <a:lstStyle/>
          <a:p>
            <a:r>
              <a:rPr lang="en-US" sz="2800" b="1" dirty="0"/>
              <a:t>Hotel Booking</a:t>
            </a:r>
            <a:r>
              <a:rPr lang="en-US" sz="2800" dirty="0"/>
              <a:t>: are we double-booking the same room?</a:t>
            </a:r>
          </a:p>
        </p:txBody>
      </p:sp>
      <p:sp>
        <p:nvSpPr>
          <p:cNvPr id="8" name="TextBox 7"/>
          <p:cNvSpPr txBox="1"/>
          <p:nvPr/>
        </p:nvSpPr>
        <p:spPr>
          <a:xfrm>
            <a:off x="160423" y="5551287"/>
            <a:ext cx="1323473" cy="523220"/>
          </a:xfrm>
          <a:prstGeom prst="rect">
            <a:avLst/>
          </a:prstGeom>
          <a:noFill/>
        </p:spPr>
        <p:txBody>
          <a:bodyPr wrap="square" rtlCol="0">
            <a:spAutoFit/>
          </a:bodyPr>
          <a:lstStyle/>
          <a:p>
            <a:r>
              <a:rPr lang="en-US" sz="2800" dirty="0"/>
              <a:t>Bob</a:t>
            </a:r>
          </a:p>
        </p:txBody>
      </p:sp>
      <p:sp>
        <p:nvSpPr>
          <p:cNvPr id="9" name="TextBox 8"/>
          <p:cNvSpPr txBox="1"/>
          <p:nvPr/>
        </p:nvSpPr>
        <p:spPr>
          <a:xfrm>
            <a:off x="7363328" y="5551287"/>
            <a:ext cx="1323473" cy="523220"/>
          </a:xfrm>
          <a:prstGeom prst="rect">
            <a:avLst/>
          </a:prstGeom>
          <a:noFill/>
        </p:spPr>
        <p:txBody>
          <a:bodyPr wrap="square" rtlCol="0">
            <a:spAutoFit/>
          </a:bodyPr>
          <a:lstStyle/>
          <a:p>
            <a:r>
              <a:rPr lang="en-US" sz="2800" dirty="0"/>
              <a:t>Dong</a:t>
            </a:r>
          </a:p>
        </p:txBody>
      </p:sp>
      <p:pic>
        <p:nvPicPr>
          <p:cNvPr id="10" name="Picture 9"/>
          <p:cNvPicPr>
            <a:picLocks noChangeAspect="1"/>
          </p:cNvPicPr>
          <p:nvPr/>
        </p:nvPicPr>
        <p:blipFill>
          <a:blip r:embed="rId3"/>
          <a:stretch>
            <a:fillRect/>
          </a:stretch>
        </p:blipFill>
        <p:spPr>
          <a:xfrm>
            <a:off x="7640052" y="4523617"/>
            <a:ext cx="757040" cy="900364"/>
          </a:xfrm>
          <a:prstGeom prst="rect">
            <a:avLst/>
          </a:prstGeom>
        </p:spPr>
      </p:pic>
      <p:pic>
        <p:nvPicPr>
          <p:cNvPr id="11" name="Picture 10"/>
          <p:cNvPicPr>
            <a:picLocks noChangeAspect="1"/>
          </p:cNvPicPr>
          <p:nvPr/>
        </p:nvPicPr>
        <p:blipFill>
          <a:blip r:embed="rId3"/>
          <a:stretch>
            <a:fillRect/>
          </a:stretch>
        </p:blipFill>
        <p:spPr>
          <a:xfrm>
            <a:off x="307474" y="4380474"/>
            <a:ext cx="794175" cy="944529"/>
          </a:xfrm>
          <a:prstGeom prst="rect">
            <a:avLst/>
          </a:prstGeom>
        </p:spPr>
      </p:pic>
      <p:sp>
        <p:nvSpPr>
          <p:cNvPr id="12" name="Rectangle 11"/>
          <p:cNvSpPr/>
          <p:nvPr/>
        </p:nvSpPr>
        <p:spPr>
          <a:xfrm>
            <a:off x="2339475" y="4487113"/>
            <a:ext cx="1096211" cy="952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379452" y="4483515"/>
            <a:ext cx="1197810" cy="952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rapezoid 13"/>
          <p:cNvSpPr/>
          <p:nvPr/>
        </p:nvSpPr>
        <p:spPr>
          <a:xfrm>
            <a:off x="2900948" y="4781837"/>
            <a:ext cx="347579" cy="345831"/>
          </a:xfrm>
          <a:prstGeom prst="trapezoid">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rapezoid 14"/>
          <p:cNvSpPr/>
          <p:nvPr/>
        </p:nvSpPr>
        <p:spPr>
          <a:xfrm>
            <a:off x="5486400" y="4852739"/>
            <a:ext cx="347579" cy="345831"/>
          </a:xfrm>
          <a:prstGeom prst="trapezoid">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ight Arrow 15"/>
          <p:cNvSpPr/>
          <p:nvPr/>
        </p:nvSpPr>
        <p:spPr>
          <a:xfrm>
            <a:off x="1390317" y="4655402"/>
            <a:ext cx="534737" cy="543166"/>
          </a:xfrm>
          <a:prstGeom prst="right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Left Arrow 16"/>
          <p:cNvSpPr/>
          <p:nvPr/>
        </p:nvSpPr>
        <p:spPr>
          <a:xfrm>
            <a:off x="6858001" y="4667023"/>
            <a:ext cx="612274" cy="571244"/>
          </a:xfrm>
          <a:prstGeom prst="left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3494509" y="4963490"/>
            <a:ext cx="1804736" cy="0"/>
          </a:xfrm>
          <a:prstGeom prst="line">
            <a:avLst/>
          </a:prstGeom>
          <a:ln w="76200">
            <a:solidFill>
              <a:schemeClr val="accent2"/>
            </a:solidFill>
          </a:ln>
        </p:spPr>
        <p:style>
          <a:lnRef idx="2">
            <a:schemeClr val="accent1"/>
          </a:lnRef>
          <a:fillRef idx="0">
            <a:schemeClr val="accent1"/>
          </a:fillRef>
          <a:effectRef idx="1">
            <a:schemeClr val="accent1"/>
          </a:effectRef>
          <a:fontRef idx="minor">
            <a:schemeClr val="tx1"/>
          </a:fontRef>
        </p:style>
      </p:cxnSp>
      <p:sp>
        <p:nvSpPr>
          <p:cNvPr id="23" name="Multiply 22"/>
          <p:cNvSpPr/>
          <p:nvPr/>
        </p:nvSpPr>
        <p:spPr>
          <a:xfrm>
            <a:off x="3983789" y="4257511"/>
            <a:ext cx="868948" cy="1411961"/>
          </a:xfrm>
          <a:prstGeom prst="mathMultiply">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stretch>
            <a:fillRect/>
          </a:stretch>
        </p:blipFill>
        <p:spPr>
          <a:xfrm>
            <a:off x="1088282" y="3484272"/>
            <a:ext cx="1196473" cy="896200"/>
          </a:xfrm>
          <a:prstGeom prst="rect">
            <a:avLst/>
          </a:prstGeom>
        </p:spPr>
      </p:pic>
      <p:pic>
        <p:nvPicPr>
          <p:cNvPr id="21" name="Picture 20"/>
          <p:cNvPicPr>
            <a:picLocks noChangeAspect="1"/>
          </p:cNvPicPr>
          <p:nvPr/>
        </p:nvPicPr>
        <p:blipFill>
          <a:blip r:embed="rId4"/>
          <a:stretch>
            <a:fillRect/>
          </a:stretch>
        </p:blipFill>
        <p:spPr>
          <a:xfrm>
            <a:off x="6765090" y="3627417"/>
            <a:ext cx="1196473" cy="896200"/>
          </a:xfrm>
          <a:prstGeom prst="rect">
            <a:avLst/>
          </a:prstGeom>
        </p:spPr>
      </p:pic>
    </p:spTree>
    <p:extLst>
      <p:ext uri="{BB962C8B-B14F-4D97-AF65-F5344CB8AC3E}">
        <p14:creationId xmlns:p14="http://schemas.microsoft.com/office/powerpoint/2010/main" val="382396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1412776"/>
            <a:ext cx="8064896" cy="2784737"/>
          </a:xfrm>
          <a:prstGeom prst="rect">
            <a:avLst/>
          </a:prstGeom>
        </p:spPr>
        <p:txBody>
          <a:bodyPr wrap="square">
            <a:spAutoFit/>
          </a:bodyPr>
          <a:lstStyle/>
          <a:p>
            <a:pPr marL="285750" indent="-285750">
              <a:lnSpc>
                <a:spcPct val="200000"/>
              </a:lnSpc>
              <a:buFont typeface="Arial" panose="020B0604020202020204" pitchFamily="34" charset="0"/>
              <a:buChar char="•"/>
            </a:pPr>
            <a:r>
              <a:rPr lang="en-US" dirty="0"/>
              <a:t>NoSQL Database is a non-relational Data Management System, that does not require a fixed schema. It avoids joins, and is easy to scale.</a:t>
            </a:r>
          </a:p>
          <a:p>
            <a:pPr marL="285750" indent="-285750">
              <a:lnSpc>
                <a:spcPct val="200000"/>
              </a:lnSpc>
              <a:buFont typeface="Arial" panose="020B0604020202020204" pitchFamily="34" charset="0"/>
              <a:buChar char="•"/>
            </a:pPr>
            <a:r>
              <a:rPr lang="en-US" dirty="0"/>
              <a:t>NoSQL is used for Big data and real-time web apps.</a:t>
            </a:r>
          </a:p>
          <a:p>
            <a:pPr marL="285750" indent="-285750">
              <a:lnSpc>
                <a:spcPct val="200000"/>
              </a:lnSpc>
              <a:buFont typeface="Arial" panose="020B0604020202020204" pitchFamily="34" charset="0"/>
              <a:buChar char="•"/>
            </a:pPr>
            <a:r>
              <a:rPr lang="en-US" dirty="0"/>
              <a:t>For example, companies like Twitter, Facebook and Google collect terabytes of user data every single day.</a:t>
            </a:r>
            <a:endParaRPr lang="en-IN" dirty="0"/>
          </a:p>
        </p:txBody>
      </p:sp>
    </p:spTree>
    <p:extLst>
      <p:ext uri="{BB962C8B-B14F-4D97-AF65-F5344CB8AC3E}">
        <p14:creationId xmlns:p14="http://schemas.microsoft.com/office/powerpoint/2010/main" val="468834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 Theorem: Proof</a:t>
            </a:r>
          </a:p>
        </p:txBody>
      </p:sp>
      <p:sp>
        <p:nvSpPr>
          <p:cNvPr id="3" name="Content Placeholder 2"/>
          <p:cNvSpPr>
            <a:spLocks noGrp="1"/>
          </p:cNvSpPr>
          <p:nvPr>
            <p:ph idx="1"/>
          </p:nvPr>
        </p:nvSpPr>
        <p:spPr>
          <a:xfrm>
            <a:off x="457201" y="1747252"/>
            <a:ext cx="5224379" cy="1782012"/>
          </a:xfrm>
        </p:spPr>
        <p:txBody>
          <a:bodyPr>
            <a:normAutofit/>
          </a:bodyPr>
          <a:lstStyle/>
          <a:p>
            <a:r>
              <a:rPr lang="en-US" dirty="0"/>
              <a:t>2002: Proven by research conducted by Nancy Lynch and Seth Gilbert at MIT</a:t>
            </a:r>
          </a:p>
          <a:p>
            <a:endParaRPr lang="en-US" dirty="0"/>
          </a:p>
        </p:txBody>
      </p:sp>
      <p:pic>
        <p:nvPicPr>
          <p:cNvPr id="6" name="Picture 5"/>
          <p:cNvPicPr>
            <a:picLocks noChangeAspect="1"/>
          </p:cNvPicPr>
          <p:nvPr/>
        </p:nvPicPr>
        <p:blipFill>
          <a:blip r:embed="rId2"/>
          <a:stretch>
            <a:fillRect/>
          </a:stretch>
        </p:blipFill>
        <p:spPr>
          <a:xfrm>
            <a:off x="6079741" y="1737893"/>
            <a:ext cx="2369101" cy="4401096"/>
          </a:xfrm>
          <a:prstGeom prst="rect">
            <a:avLst/>
          </a:prstGeom>
        </p:spPr>
      </p:pic>
      <p:sp>
        <p:nvSpPr>
          <p:cNvPr id="7" name="TextBox 6"/>
          <p:cNvSpPr txBox="1"/>
          <p:nvPr/>
        </p:nvSpPr>
        <p:spPr>
          <a:xfrm>
            <a:off x="291543" y="3844482"/>
            <a:ext cx="5685966" cy="1569660"/>
          </a:xfrm>
          <a:prstGeom prst="rect">
            <a:avLst/>
          </a:prstGeom>
          <a:noFill/>
        </p:spPr>
        <p:txBody>
          <a:bodyPr wrap="square" rtlCol="0">
            <a:spAutoFit/>
          </a:bodyPr>
          <a:lstStyle/>
          <a:p>
            <a:r>
              <a:rPr lang="en-US" sz="2400" dirty="0"/>
              <a:t>Gilbert, Seth, and Nancy Lynch. "Brewer's conjecture and  the feasibility of consistent, available, partition-tolerant web services." ACM SIGACT News 33.2 (2002): 51-59.</a:t>
            </a:r>
          </a:p>
        </p:txBody>
      </p:sp>
    </p:spTree>
    <p:extLst>
      <p:ext uri="{BB962C8B-B14F-4D97-AF65-F5344CB8AC3E}">
        <p14:creationId xmlns:p14="http://schemas.microsoft.com/office/powerpoint/2010/main" val="12354368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 Theorem: Proof</a:t>
            </a:r>
          </a:p>
        </p:txBody>
      </p:sp>
      <p:sp>
        <p:nvSpPr>
          <p:cNvPr id="3" name="Content Placeholder 2"/>
          <p:cNvSpPr>
            <a:spLocks noGrp="1"/>
          </p:cNvSpPr>
          <p:nvPr>
            <p:ph idx="1"/>
          </p:nvPr>
        </p:nvSpPr>
        <p:spPr>
          <a:xfrm>
            <a:off x="457200" y="1747254"/>
            <a:ext cx="7349958" cy="832853"/>
          </a:xfrm>
        </p:spPr>
        <p:txBody>
          <a:bodyPr>
            <a:normAutofit/>
          </a:bodyPr>
          <a:lstStyle/>
          <a:p>
            <a:r>
              <a:rPr lang="en-US" dirty="0"/>
              <a:t>A simple proof using two nodes:</a:t>
            </a:r>
          </a:p>
          <a:p>
            <a:endParaRPr lang="en-US" dirty="0"/>
          </a:p>
        </p:txBody>
      </p:sp>
      <p:sp>
        <p:nvSpPr>
          <p:cNvPr id="4" name="Oval 3"/>
          <p:cNvSpPr/>
          <p:nvPr/>
        </p:nvSpPr>
        <p:spPr>
          <a:xfrm>
            <a:off x="1537368" y="3048000"/>
            <a:ext cx="1122948" cy="109621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A</a:t>
            </a:r>
          </a:p>
        </p:txBody>
      </p:sp>
      <p:sp>
        <p:nvSpPr>
          <p:cNvPr id="8" name="Oval 7"/>
          <p:cNvSpPr/>
          <p:nvPr/>
        </p:nvSpPr>
        <p:spPr>
          <a:xfrm>
            <a:off x="5005136" y="3048000"/>
            <a:ext cx="1122948" cy="109621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000000"/>
                </a:solidFill>
              </a:rPr>
              <a:t>B</a:t>
            </a:r>
          </a:p>
        </p:txBody>
      </p:sp>
      <p:cxnSp>
        <p:nvCxnSpPr>
          <p:cNvPr id="10" name="Straight Connector 9"/>
          <p:cNvCxnSpPr/>
          <p:nvPr/>
        </p:nvCxnSpPr>
        <p:spPr>
          <a:xfrm>
            <a:off x="3930315" y="2673684"/>
            <a:ext cx="0" cy="2820737"/>
          </a:xfrm>
          <a:prstGeom prst="line">
            <a:avLst/>
          </a:prstGeom>
          <a:ln w="63500"/>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4852737" y="4318002"/>
            <a:ext cx="614947" cy="160421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6" name="5-Point Star 15"/>
          <p:cNvSpPr/>
          <p:nvPr/>
        </p:nvSpPr>
        <p:spPr>
          <a:xfrm>
            <a:off x="5753769" y="4919578"/>
            <a:ext cx="748631" cy="668422"/>
          </a:xfrm>
          <a:prstGeom prst="star5">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61663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 Theorem: Proof</a:t>
            </a:r>
          </a:p>
        </p:txBody>
      </p:sp>
      <p:sp>
        <p:nvSpPr>
          <p:cNvPr id="3" name="Content Placeholder 2"/>
          <p:cNvSpPr>
            <a:spLocks noGrp="1"/>
          </p:cNvSpPr>
          <p:nvPr>
            <p:ph idx="1"/>
          </p:nvPr>
        </p:nvSpPr>
        <p:spPr>
          <a:xfrm>
            <a:off x="457200" y="1747254"/>
            <a:ext cx="7349958" cy="832853"/>
          </a:xfrm>
        </p:spPr>
        <p:txBody>
          <a:bodyPr>
            <a:normAutofit/>
          </a:bodyPr>
          <a:lstStyle/>
          <a:p>
            <a:r>
              <a:rPr lang="en-US" dirty="0"/>
              <a:t>A simple proof using two nodes:</a:t>
            </a:r>
          </a:p>
          <a:p>
            <a:endParaRPr lang="en-US" dirty="0"/>
          </a:p>
        </p:txBody>
      </p:sp>
      <p:sp>
        <p:nvSpPr>
          <p:cNvPr id="4" name="Oval 3"/>
          <p:cNvSpPr/>
          <p:nvPr/>
        </p:nvSpPr>
        <p:spPr>
          <a:xfrm>
            <a:off x="1537368" y="3048000"/>
            <a:ext cx="1122948" cy="109621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000000"/>
                </a:solidFill>
              </a:rPr>
              <a:t>A</a:t>
            </a:r>
          </a:p>
        </p:txBody>
      </p:sp>
      <p:sp>
        <p:nvSpPr>
          <p:cNvPr id="8" name="Oval 7"/>
          <p:cNvSpPr/>
          <p:nvPr/>
        </p:nvSpPr>
        <p:spPr>
          <a:xfrm>
            <a:off x="5005136" y="3048000"/>
            <a:ext cx="1122948" cy="109621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000000"/>
                </a:solidFill>
              </a:rPr>
              <a:t>B</a:t>
            </a:r>
          </a:p>
        </p:txBody>
      </p:sp>
      <p:cxnSp>
        <p:nvCxnSpPr>
          <p:cNvPr id="10" name="Straight Connector 9"/>
          <p:cNvCxnSpPr/>
          <p:nvPr/>
        </p:nvCxnSpPr>
        <p:spPr>
          <a:xfrm>
            <a:off x="3930315" y="2673684"/>
            <a:ext cx="0" cy="2820737"/>
          </a:xfrm>
          <a:prstGeom prst="line">
            <a:avLst/>
          </a:prstGeom>
          <a:ln w="63500"/>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4852737" y="4318002"/>
            <a:ext cx="614947" cy="160421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6" name="5-Point Star 15"/>
          <p:cNvSpPr/>
          <p:nvPr/>
        </p:nvSpPr>
        <p:spPr>
          <a:xfrm>
            <a:off x="5753769" y="4919578"/>
            <a:ext cx="748631" cy="668422"/>
          </a:xfrm>
          <a:prstGeom prst="star5">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2118895" y="4318002"/>
            <a:ext cx="688474" cy="160421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1256633" y="4919580"/>
            <a:ext cx="681789" cy="574843"/>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6128085" y="2511410"/>
            <a:ext cx="2802021" cy="523220"/>
          </a:xfrm>
          <a:prstGeom prst="rect">
            <a:avLst/>
          </a:prstGeom>
          <a:noFill/>
        </p:spPr>
        <p:txBody>
          <a:bodyPr wrap="square" rtlCol="0">
            <a:spAutoFit/>
          </a:bodyPr>
          <a:lstStyle/>
          <a:p>
            <a:r>
              <a:rPr lang="en-US" sz="2800" b="1" u="sng" dirty="0"/>
              <a:t>Not Consistent!</a:t>
            </a:r>
          </a:p>
        </p:txBody>
      </p:sp>
      <p:sp>
        <p:nvSpPr>
          <p:cNvPr id="14" name="TextBox 13"/>
          <p:cNvSpPr txBox="1"/>
          <p:nvPr/>
        </p:nvSpPr>
        <p:spPr>
          <a:xfrm>
            <a:off x="842211" y="6114352"/>
            <a:ext cx="3636210" cy="523220"/>
          </a:xfrm>
          <a:prstGeom prst="rect">
            <a:avLst/>
          </a:prstGeom>
          <a:noFill/>
        </p:spPr>
        <p:txBody>
          <a:bodyPr wrap="square" rtlCol="0">
            <a:spAutoFit/>
          </a:bodyPr>
          <a:lstStyle/>
          <a:p>
            <a:r>
              <a:rPr lang="en-US" sz="2800" dirty="0"/>
              <a:t>Respond to client</a:t>
            </a:r>
          </a:p>
        </p:txBody>
      </p:sp>
    </p:spTree>
    <p:extLst>
      <p:ext uri="{BB962C8B-B14F-4D97-AF65-F5344CB8AC3E}">
        <p14:creationId xmlns:p14="http://schemas.microsoft.com/office/powerpoint/2010/main" val="415312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 Theorem: Proof</a:t>
            </a:r>
          </a:p>
        </p:txBody>
      </p:sp>
      <p:sp>
        <p:nvSpPr>
          <p:cNvPr id="3" name="Content Placeholder 2"/>
          <p:cNvSpPr>
            <a:spLocks noGrp="1"/>
          </p:cNvSpPr>
          <p:nvPr>
            <p:ph idx="1"/>
          </p:nvPr>
        </p:nvSpPr>
        <p:spPr>
          <a:xfrm>
            <a:off x="457200" y="1747254"/>
            <a:ext cx="7349958" cy="832853"/>
          </a:xfrm>
        </p:spPr>
        <p:txBody>
          <a:bodyPr>
            <a:normAutofit/>
          </a:bodyPr>
          <a:lstStyle/>
          <a:p>
            <a:r>
              <a:rPr lang="en-US" dirty="0"/>
              <a:t>A simple proof using two nodes:</a:t>
            </a:r>
          </a:p>
          <a:p>
            <a:endParaRPr lang="en-US" dirty="0"/>
          </a:p>
        </p:txBody>
      </p:sp>
      <p:sp>
        <p:nvSpPr>
          <p:cNvPr id="4" name="Oval 3"/>
          <p:cNvSpPr/>
          <p:nvPr/>
        </p:nvSpPr>
        <p:spPr>
          <a:xfrm>
            <a:off x="1537368" y="3048000"/>
            <a:ext cx="1122948" cy="109621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000000"/>
                </a:solidFill>
              </a:rPr>
              <a:t>A</a:t>
            </a:r>
          </a:p>
        </p:txBody>
      </p:sp>
      <p:sp>
        <p:nvSpPr>
          <p:cNvPr id="8" name="Oval 7"/>
          <p:cNvSpPr/>
          <p:nvPr/>
        </p:nvSpPr>
        <p:spPr>
          <a:xfrm>
            <a:off x="5005136" y="3048000"/>
            <a:ext cx="1122948" cy="109621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000000"/>
                </a:solidFill>
              </a:rPr>
              <a:t>B</a:t>
            </a:r>
          </a:p>
        </p:txBody>
      </p:sp>
      <p:cxnSp>
        <p:nvCxnSpPr>
          <p:cNvPr id="10" name="Straight Connector 9"/>
          <p:cNvCxnSpPr/>
          <p:nvPr/>
        </p:nvCxnSpPr>
        <p:spPr>
          <a:xfrm>
            <a:off x="3930315" y="2673684"/>
            <a:ext cx="0" cy="2820737"/>
          </a:xfrm>
          <a:prstGeom prst="line">
            <a:avLst/>
          </a:prstGeom>
          <a:ln w="63500"/>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4852737" y="4318002"/>
            <a:ext cx="614947" cy="160421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6" name="5-Point Star 15"/>
          <p:cNvSpPr/>
          <p:nvPr/>
        </p:nvSpPr>
        <p:spPr>
          <a:xfrm>
            <a:off x="5753769" y="4919578"/>
            <a:ext cx="748631" cy="668422"/>
          </a:xfrm>
          <a:prstGeom prst="star5">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2118895" y="4318002"/>
            <a:ext cx="688474" cy="160421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128085" y="2511410"/>
            <a:ext cx="2802021" cy="523220"/>
          </a:xfrm>
          <a:prstGeom prst="rect">
            <a:avLst/>
          </a:prstGeom>
          <a:noFill/>
        </p:spPr>
        <p:txBody>
          <a:bodyPr wrap="square" rtlCol="0">
            <a:spAutoFit/>
          </a:bodyPr>
          <a:lstStyle/>
          <a:p>
            <a:r>
              <a:rPr lang="en-US" sz="2800" b="1" u="sng" dirty="0"/>
              <a:t>Not Available!</a:t>
            </a:r>
          </a:p>
        </p:txBody>
      </p:sp>
      <p:pic>
        <p:nvPicPr>
          <p:cNvPr id="11" name="Picture 10"/>
          <p:cNvPicPr>
            <a:picLocks noChangeAspect="1"/>
          </p:cNvPicPr>
          <p:nvPr/>
        </p:nvPicPr>
        <p:blipFill>
          <a:blip r:embed="rId2"/>
          <a:stretch>
            <a:fillRect/>
          </a:stretch>
        </p:blipFill>
        <p:spPr>
          <a:xfrm>
            <a:off x="2455452" y="4144210"/>
            <a:ext cx="703833" cy="694490"/>
          </a:xfrm>
          <a:prstGeom prst="rect">
            <a:avLst/>
          </a:prstGeom>
        </p:spPr>
      </p:pic>
      <p:sp>
        <p:nvSpPr>
          <p:cNvPr id="17" name="TextBox 16"/>
          <p:cNvSpPr txBox="1"/>
          <p:nvPr/>
        </p:nvSpPr>
        <p:spPr>
          <a:xfrm>
            <a:off x="842211" y="6114352"/>
            <a:ext cx="3636210" cy="523220"/>
          </a:xfrm>
          <a:prstGeom prst="rect">
            <a:avLst/>
          </a:prstGeom>
          <a:noFill/>
        </p:spPr>
        <p:txBody>
          <a:bodyPr wrap="square" rtlCol="0">
            <a:spAutoFit/>
          </a:bodyPr>
          <a:lstStyle/>
          <a:p>
            <a:r>
              <a:rPr lang="en-US" sz="2800" dirty="0"/>
              <a:t>Wait to be updated</a:t>
            </a:r>
          </a:p>
        </p:txBody>
      </p:sp>
    </p:spTree>
    <p:extLst>
      <p:ext uri="{BB962C8B-B14F-4D97-AF65-F5344CB8AC3E}">
        <p14:creationId xmlns:p14="http://schemas.microsoft.com/office/powerpoint/2010/main" val="13865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 Theorem: Proof</a:t>
            </a:r>
          </a:p>
        </p:txBody>
      </p:sp>
      <p:sp>
        <p:nvSpPr>
          <p:cNvPr id="3" name="Content Placeholder 2"/>
          <p:cNvSpPr>
            <a:spLocks noGrp="1"/>
          </p:cNvSpPr>
          <p:nvPr>
            <p:ph idx="1"/>
          </p:nvPr>
        </p:nvSpPr>
        <p:spPr>
          <a:xfrm>
            <a:off x="457200" y="1747254"/>
            <a:ext cx="7349958" cy="832853"/>
          </a:xfrm>
        </p:spPr>
        <p:txBody>
          <a:bodyPr>
            <a:normAutofit/>
          </a:bodyPr>
          <a:lstStyle/>
          <a:p>
            <a:r>
              <a:rPr lang="en-US" dirty="0"/>
              <a:t>A simple proof using two nodes:</a:t>
            </a:r>
          </a:p>
          <a:p>
            <a:endParaRPr lang="en-US" dirty="0"/>
          </a:p>
        </p:txBody>
      </p:sp>
      <p:sp>
        <p:nvSpPr>
          <p:cNvPr id="4" name="Oval 3"/>
          <p:cNvSpPr/>
          <p:nvPr/>
        </p:nvSpPr>
        <p:spPr>
          <a:xfrm>
            <a:off x="1537368" y="3048000"/>
            <a:ext cx="1122948" cy="109621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000000"/>
                </a:solidFill>
              </a:rPr>
              <a:t>A</a:t>
            </a:r>
          </a:p>
        </p:txBody>
      </p:sp>
      <p:sp>
        <p:nvSpPr>
          <p:cNvPr id="8" name="Oval 7"/>
          <p:cNvSpPr/>
          <p:nvPr/>
        </p:nvSpPr>
        <p:spPr>
          <a:xfrm>
            <a:off x="5005136" y="3048000"/>
            <a:ext cx="1122948" cy="109621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000000"/>
                </a:solidFill>
              </a:rPr>
              <a:t>B</a:t>
            </a:r>
          </a:p>
        </p:txBody>
      </p:sp>
      <p:cxnSp>
        <p:nvCxnSpPr>
          <p:cNvPr id="15" name="Straight Arrow Connector 14"/>
          <p:cNvCxnSpPr/>
          <p:nvPr/>
        </p:nvCxnSpPr>
        <p:spPr>
          <a:xfrm flipV="1">
            <a:off x="4852737" y="4318002"/>
            <a:ext cx="614947" cy="160421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6" name="5-Point Star 15"/>
          <p:cNvSpPr/>
          <p:nvPr/>
        </p:nvSpPr>
        <p:spPr>
          <a:xfrm>
            <a:off x="5753769" y="4919578"/>
            <a:ext cx="748631" cy="668422"/>
          </a:xfrm>
          <a:prstGeom prst="star5">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2118895" y="4318002"/>
            <a:ext cx="688474" cy="160421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128084" y="2511412"/>
            <a:ext cx="2815390" cy="954107"/>
          </a:xfrm>
          <a:prstGeom prst="rect">
            <a:avLst/>
          </a:prstGeom>
          <a:noFill/>
        </p:spPr>
        <p:txBody>
          <a:bodyPr wrap="square" rtlCol="0">
            <a:spAutoFit/>
          </a:bodyPr>
          <a:lstStyle/>
          <a:p>
            <a:r>
              <a:rPr lang="en-US" sz="2800" b="1" u="sng" dirty="0"/>
              <a:t>Not Partition Tolerant!</a:t>
            </a:r>
          </a:p>
        </p:txBody>
      </p:sp>
      <p:sp>
        <p:nvSpPr>
          <p:cNvPr id="17" name="TextBox 16"/>
          <p:cNvSpPr txBox="1"/>
          <p:nvPr/>
        </p:nvSpPr>
        <p:spPr>
          <a:xfrm>
            <a:off x="842211" y="6114352"/>
            <a:ext cx="3636210" cy="523220"/>
          </a:xfrm>
          <a:prstGeom prst="rect">
            <a:avLst/>
          </a:prstGeom>
          <a:noFill/>
        </p:spPr>
        <p:txBody>
          <a:bodyPr wrap="square" rtlCol="0">
            <a:spAutoFit/>
          </a:bodyPr>
          <a:lstStyle/>
          <a:p>
            <a:r>
              <a:rPr lang="en-US" sz="2800" dirty="0"/>
              <a:t>A gets updated from B</a:t>
            </a:r>
          </a:p>
        </p:txBody>
      </p:sp>
      <p:sp>
        <p:nvSpPr>
          <p:cNvPr id="14" name="5-Point Star 13"/>
          <p:cNvSpPr/>
          <p:nvPr/>
        </p:nvSpPr>
        <p:spPr>
          <a:xfrm>
            <a:off x="1370264" y="4737767"/>
            <a:ext cx="748631" cy="668422"/>
          </a:xfrm>
          <a:prstGeom prst="star5">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2807369" y="3556000"/>
            <a:ext cx="2045369" cy="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9" name="5-Point Star 18"/>
          <p:cNvSpPr/>
          <p:nvPr/>
        </p:nvSpPr>
        <p:spPr>
          <a:xfrm>
            <a:off x="3513222" y="2713788"/>
            <a:ext cx="748631" cy="668422"/>
          </a:xfrm>
          <a:prstGeom prst="star5">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69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this is important?</a:t>
            </a:r>
          </a:p>
        </p:txBody>
      </p:sp>
      <p:sp>
        <p:nvSpPr>
          <p:cNvPr id="3" name="Content Placeholder 2"/>
          <p:cNvSpPr>
            <a:spLocks noGrp="1"/>
          </p:cNvSpPr>
          <p:nvPr>
            <p:ph idx="1"/>
          </p:nvPr>
        </p:nvSpPr>
        <p:spPr>
          <a:xfrm>
            <a:off x="457200" y="1417640"/>
            <a:ext cx="8229600" cy="4708525"/>
          </a:xfrm>
        </p:spPr>
        <p:txBody>
          <a:bodyPr>
            <a:normAutofit/>
          </a:bodyPr>
          <a:lstStyle/>
          <a:p>
            <a:r>
              <a:rPr lang="en-US" dirty="0"/>
              <a:t>The future of databases is </a:t>
            </a:r>
            <a:r>
              <a:rPr lang="en-US" b="1" dirty="0"/>
              <a:t>distributed</a:t>
            </a:r>
            <a:r>
              <a:rPr lang="en-US" dirty="0"/>
              <a:t> (Big Data Trend, etc.)</a:t>
            </a:r>
          </a:p>
          <a:p>
            <a:r>
              <a:rPr lang="en-US" dirty="0"/>
              <a:t>CAP theorem describes the </a:t>
            </a:r>
            <a:r>
              <a:rPr lang="en-US" b="1" dirty="0"/>
              <a:t>trade-offs </a:t>
            </a:r>
            <a:r>
              <a:rPr lang="en-US" dirty="0"/>
              <a:t>involved in distributed systems</a:t>
            </a:r>
          </a:p>
          <a:p>
            <a:r>
              <a:rPr lang="en-US" dirty="0"/>
              <a:t>A proper understanding of CAP theorem is essential to </a:t>
            </a:r>
            <a:r>
              <a:rPr lang="en-US" b="1" dirty="0"/>
              <a:t>making decisions </a:t>
            </a:r>
            <a:r>
              <a:rPr lang="en-US" dirty="0"/>
              <a:t>about the future of distributed database </a:t>
            </a:r>
            <a:r>
              <a:rPr lang="en-US" b="1" dirty="0"/>
              <a:t>design</a:t>
            </a:r>
          </a:p>
          <a:p>
            <a:r>
              <a:rPr lang="en-US" dirty="0"/>
              <a:t>Misunderstanding can lead to </a:t>
            </a:r>
            <a:r>
              <a:rPr lang="en-US" b="1" dirty="0"/>
              <a:t>erroneous or inappropriate</a:t>
            </a:r>
            <a:r>
              <a:rPr lang="en-US" dirty="0"/>
              <a:t> design choices</a:t>
            </a:r>
          </a:p>
        </p:txBody>
      </p:sp>
    </p:spTree>
    <p:extLst>
      <p:ext uri="{BB962C8B-B14F-4D97-AF65-F5344CB8AC3E}">
        <p14:creationId xmlns:p14="http://schemas.microsoft.com/office/powerpoint/2010/main" val="23877362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54" y="274638"/>
            <a:ext cx="8689473" cy="1143000"/>
          </a:xfrm>
        </p:spPr>
        <p:txBody>
          <a:bodyPr>
            <a:normAutofit fontScale="90000"/>
          </a:bodyPr>
          <a:lstStyle/>
          <a:p>
            <a:r>
              <a:rPr lang="en-US" dirty="0"/>
              <a:t>Problem for Relational Database to Scale</a:t>
            </a:r>
          </a:p>
        </p:txBody>
      </p:sp>
      <p:sp>
        <p:nvSpPr>
          <p:cNvPr id="3" name="Content Placeholder 2"/>
          <p:cNvSpPr>
            <a:spLocks noGrp="1"/>
          </p:cNvSpPr>
          <p:nvPr>
            <p:ph idx="1"/>
          </p:nvPr>
        </p:nvSpPr>
        <p:spPr/>
        <p:txBody>
          <a:bodyPr/>
          <a:lstStyle/>
          <a:p>
            <a:r>
              <a:rPr lang="en-US" dirty="0"/>
              <a:t>The Relational Database is built on the principle of </a:t>
            </a:r>
            <a:r>
              <a:rPr lang="en-US" b="1" dirty="0"/>
              <a:t>ACID</a:t>
            </a:r>
            <a:r>
              <a:rPr lang="en-US" dirty="0"/>
              <a:t> (Atomicity, Consistency, Isolation, Durability)</a:t>
            </a:r>
          </a:p>
          <a:p>
            <a:r>
              <a:rPr lang="en-US" dirty="0"/>
              <a:t>It implies that a truly distributed relational database should have </a:t>
            </a:r>
            <a:r>
              <a:rPr lang="en-US" b="1" dirty="0"/>
              <a:t>availability, consistency and partition tolerance</a:t>
            </a:r>
            <a:r>
              <a:rPr lang="en-US" dirty="0"/>
              <a:t>.</a:t>
            </a:r>
          </a:p>
          <a:p>
            <a:r>
              <a:rPr lang="en-US" dirty="0"/>
              <a:t>Which unfortunately is </a:t>
            </a:r>
            <a:r>
              <a:rPr lang="en-US" b="1" dirty="0"/>
              <a:t>impossible</a:t>
            </a:r>
            <a:r>
              <a:rPr lang="en-US" dirty="0"/>
              <a:t> …</a:t>
            </a:r>
          </a:p>
        </p:txBody>
      </p:sp>
    </p:spTree>
    <p:extLst>
      <p:ext uri="{BB962C8B-B14F-4D97-AF65-F5344CB8AC3E}">
        <p14:creationId xmlns:p14="http://schemas.microsoft.com/office/powerpoint/2010/main" val="34868298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158" y="114219"/>
            <a:ext cx="8529052" cy="955257"/>
          </a:xfrm>
        </p:spPr>
        <p:txBody>
          <a:bodyPr>
            <a:normAutofit/>
          </a:bodyPr>
          <a:lstStyle/>
          <a:p>
            <a:r>
              <a:rPr lang="en-US" dirty="0"/>
              <a:t>Revisit CAP Theorem</a:t>
            </a:r>
          </a:p>
        </p:txBody>
      </p:sp>
      <p:grpSp>
        <p:nvGrpSpPr>
          <p:cNvPr id="3" name="Group 2"/>
          <p:cNvGrpSpPr/>
          <p:nvPr/>
        </p:nvGrpSpPr>
        <p:grpSpPr>
          <a:xfrm>
            <a:off x="4834385" y="2260950"/>
            <a:ext cx="3916958" cy="3261308"/>
            <a:chOff x="1657674" y="1417639"/>
            <a:chExt cx="5748420" cy="5012571"/>
          </a:xfrm>
        </p:grpSpPr>
        <p:sp>
          <p:nvSpPr>
            <p:cNvPr id="4" name="Oval 3"/>
            <p:cNvSpPr/>
            <p:nvPr/>
          </p:nvSpPr>
          <p:spPr>
            <a:xfrm>
              <a:off x="1657674" y="1417639"/>
              <a:ext cx="3141579" cy="3154362"/>
            </a:xfrm>
            <a:prstGeom prst="ellipse">
              <a:avLst/>
            </a:prstGeom>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C</a:t>
              </a:r>
            </a:p>
          </p:txBody>
        </p:sp>
        <p:sp>
          <p:nvSpPr>
            <p:cNvPr id="5" name="Oval 4"/>
            <p:cNvSpPr/>
            <p:nvPr/>
          </p:nvSpPr>
          <p:spPr>
            <a:xfrm>
              <a:off x="4069338" y="1417639"/>
              <a:ext cx="3336756" cy="3154362"/>
            </a:xfrm>
            <a:prstGeom prst="ellipse">
              <a:avLst/>
            </a:prstGeom>
            <a:solidFill>
              <a:srgbClr val="008000">
                <a:alpha val="5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A</a:t>
              </a:r>
            </a:p>
          </p:txBody>
        </p:sp>
        <p:sp>
          <p:nvSpPr>
            <p:cNvPr id="6" name="Oval 5"/>
            <p:cNvSpPr/>
            <p:nvPr/>
          </p:nvSpPr>
          <p:spPr>
            <a:xfrm>
              <a:off x="2847464" y="3088105"/>
              <a:ext cx="3395578" cy="3342105"/>
            </a:xfrm>
            <a:prstGeom prst="ellipse">
              <a:avLst/>
            </a:prstGeom>
            <a:solidFill>
              <a:srgbClr val="FF0000">
                <a:alpha val="50000"/>
              </a:srgbClr>
            </a:solidFill>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P</a:t>
              </a:r>
            </a:p>
          </p:txBody>
        </p:sp>
        <p:sp>
          <p:nvSpPr>
            <p:cNvPr id="7" name="Multiply 6"/>
            <p:cNvSpPr/>
            <p:nvPr/>
          </p:nvSpPr>
          <p:spPr>
            <a:xfrm>
              <a:off x="4197684" y="2954421"/>
              <a:ext cx="507990" cy="1002632"/>
            </a:xfrm>
            <a:prstGeom prst="mathMultiply">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TextBox 7"/>
          <p:cNvSpPr txBox="1"/>
          <p:nvPr/>
        </p:nvSpPr>
        <p:spPr>
          <a:xfrm>
            <a:off x="441158" y="949158"/>
            <a:ext cx="4892842" cy="5632312"/>
          </a:xfrm>
          <a:prstGeom prst="rect">
            <a:avLst/>
          </a:prstGeom>
          <a:noFill/>
        </p:spPr>
        <p:txBody>
          <a:bodyPr wrap="square" rtlCol="0">
            <a:spAutoFit/>
          </a:bodyPr>
          <a:lstStyle/>
          <a:p>
            <a:pPr marL="285750" indent="-285750">
              <a:buFontTx/>
              <a:buChar char="•"/>
            </a:pPr>
            <a:r>
              <a:rPr lang="en-US" sz="2800" dirty="0"/>
              <a:t>Of the following three guarantees potentially offered a by distributed systems:</a:t>
            </a:r>
          </a:p>
          <a:p>
            <a:pPr marL="742950" lvl="1" indent="-285750">
              <a:buFontTx/>
              <a:buChar char="•"/>
            </a:pPr>
            <a:r>
              <a:rPr lang="en-US" sz="2800" dirty="0"/>
              <a:t>Consistency</a:t>
            </a:r>
          </a:p>
          <a:p>
            <a:pPr marL="742950" lvl="1" indent="-285750">
              <a:buFontTx/>
              <a:buChar char="•"/>
            </a:pPr>
            <a:r>
              <a:rPr lang="en-US" sz="2800" dirty="0"/>
              <a:t>Availability</a:t>
            </a:r>
          </a:p>
          <a:p>
            <a:pPr marL="742950" lvl="1" indent="-285750">
              <a:buFontTx/>
              <a:buChar char="•"/>
            </a:pPr>
            <a:r>
              <a:rPr lang="en-US" sz="2800" dirty="0"/>
              <a:t>Partition tolerance</a:t>
            </a:r>
          </a:p>
          <a:p>
            <a:pPr lvl="1"/>
            <a:endParaRPr lang="en-US" sz="1200" dirty="0"/>
          </a:p>
          <a:p>
            <a:pPr marL="285750" indent="-285750">
              <a:buFontTx/>
              <a:buChar char="•"/>
            </a:pPr>
            <a:r>
              <a:rPr lang="en-US" sz="2800" dirty="0"/>
              <a:t>Pick two</a:t>
            </a:r>
          </a:p>
          <a:p>
            <a:endParaRPr lang="en-US" sz="1200" dirty="0"/>
          </a:p>
          <a:p>
            <a:pPr marL="285750" indent="-285750">
              <a:buFontTx/>
              <a:buChar char="•"/>
            </a:pPr>
            <a:r>
              <a:rPr lang="en-US" sz="2800" dirty="0"/>
              <a:t>This suggests there are three kinds of distributed systems:</a:t>
            </a:r>
          </a:p>
          <a:p>
            <a:pPr marL="742950" lvl="1" indent="-285750">
              <a:buFontTx/>
              <a:buChar char="•"/>
            </a:pPr>
            <a:r>
              <a:rPr lang="en-US" sz="2800" dirty="0"/>
              <a:t>CP</a:t>
            </a:r>
          </a:p>
          <a:p>
            <a:pPr marL="742950" lvl="1" indent="-285750">
              <a:buFontTx/>
              <a:buChar char="•"/>
            </a:pPr>
            <a:r>
              <a:rPr lang="en-US" sz="2800" dirty="0"/>
              <a:t>AP</a:t>
            </a:r>
          </a:p>
          <a:p>
            <a:pPr marL="742950" lvl="1" indent="-285750">
              <a:buFontTx/>
              <a:buChar char="•"/>
            </a:pPr>
            <a:r>
              <a:rPr lang="en-US" sz="2800" dirty="0"/>
              <a:t>CA</a:t>
            </a:r>
          </a:p>
        </p:txBody>
      </p:sp>
      <p:sp>
        <p:nvSpPr>
          <p:cNvPr id="9" name="Rectangle 8"/>
          <p:cNvSpPr/>
          <p:nvPr/>
        </p:nvSpPr>
        <p:spPr>
          <a:xfrm>
            <a:off x="2811000" y="5522260"/>
            <a:ext cx="2406316" cy="6550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i="1" dirty="0">
                <a:solidFill>
                  <a:srgbClr val="000000"/>
                </a:solidFill>
              </a:rPr>
              <a:t>Any problems?</a:t>
            </a:r>
          </a:p>
        </p:txBody>
      </p:sp>
    </p:spTree>
    <p:extLst>
      <p:ext uri="{BB962C8B-B14F-4D97-AF65-F5344CB8AC3E}">
        <p14:creationId xmlns:p14="http://schemas.microsoft.com/office/powerpoint/2010/main" val="2344438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popular misconception: 2 out 3</a:t>
            </a:r>
          </a:p>
        </p:txBody>
      </p:sp>
      <p:sp>
        <p:nvSpPr>
          <p:cNvPr id="3" name="Content Placeholder 2"/>
          <p:cNvSpPr>
            <a:spLocks noGrp="1"/>
          </p:cNvSpPr>
          <p:nvPr>
            <p:ph idx="1"/>
          </p:nvPr>
        </p:nvSpPr>
        <p:spPr>
          <a:xfrm>
            <a:off x="225058" y="1600202"/>
            <a:ext cx="5491747" cy="4525963"/>
          </a:xfrm>
        </p:spPr>
        <p:txBody>
          <a:bodyPr/>
          <a:lstStyle/>
          <a:p>
            <a:r>
              <a:rPr lang="en-US" dirty="0"/>
              <a:t>How about CA?</a:t>
            </a:r>
          </a:p>
          <a:p>
            <a:r>
              <a:rPr lang="en-US" dirty="0"/>
              <a:t>Can a distributed system (with unreliable network) really be not tolerant of partitions?</a:t>
            </a:r>
          </a:p>
        </p:txBody>
      </p:sp>
      <p:sp>
        <p:nvSpPr>
          <p:cNvPr id="5" name="Oval 4"/>
          <p:cNvSpPr/>
          <p:nvPr/>
        </p:nvSpPr>
        <p:spPr>
          <a:xfrm>
            <a:off x="5016571" y="1966847"/>
            <a:ext cx="2140664" cy="2052309"/>
          </a:xfrm>
          <a:prstGeom prst="ellipse">
            <a:avLst/>
          </a:prstGeom>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C</a:t>
            </a:r>
          </a:p>
        </p:txBody>
      </p:sp>
      <p:sp>
        <p:nvSpPr>
          <p:cNvPr id="6" name="Oval 5"/>
          <p:cNvSpPr/>
          <p:nvPr/>
        </p:nvSpPr>
        <p:spPr>
          <a:xfrm>
            <a:off x="6659872" y="1966847"/>
            <a:ext cx="2273657" cy="2052309"/>
          </a:xfrm>
          <a:prstGeom prst="ellipse">
            <a:avLst/>
          </a:prstGeom>
          <a:solidFill>
            <a:srgbClr val="008000">
              <a:alpha val="5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A</a:t>
            </a:r>
          </a:p>
        </p:txBody>
      </p:sp>
    </p:spTree>
    <p:extLst>
      <p:ext uri="{BB962C8B-B14F-4D97-AF65-F5344CB8AC3E}">
        <p14:creationId xmlns:p14="http://schemas.microsoft.com/office/powerpoint/2010/main" val="30946172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few witnesses</a:t>
            </a:r>
          </a:p>
        </p:txBody>
      </p:sp>
      <p:sp>
        <p:nvSpPr>
          <p:cNvPr id="3" name="Content Placeholder 2"/>
          <p:cNvSpPr>
            <a:spLocks noGrp="1"/>
          </p:cNvSpPr>
          <p:nvPr>
            <p:ph idx="1"/>
          </p:nvPr>
        </p:nvSpPr>
        <p:spPr>
          <a:xfrm>
            <a:off x="457199" y="1600202"/>
            <a:ext cx="7978275" cy="4525963"/>
          </a:xfrm>
        </p:spPr>
        <p:txBody>
          <a:bodyPr>
            <a:normAutofit/>
          </a:bodyPr>
          <a:lstStyle/>
          <a:p>
            <a:r>
              <a:rPr lang="en-US" dirty="0"/>
              <a:t>Coda Hale, Yammer software engineer:</a:t>
            </a:r>
          </a:p>
          <a:p>
            <a:pPr lvl="1"/>
            <a:r>
              <a:rPr lang="en-US" dirty="0"/>
              <a:t>“Of the CAP theorem’s Consistency, Availability, and Partition Tolerance, </a:t>
            </a:r>
            <a:r>
              <a:rPr lang="en-US" b="1" dirty="0"/>
              <a:t>Partition Tolerance is mandatory in distributed systems</a:t>
            </a:r>
            <a:r>
              <a:rPr lang="en-US" dirty="0"/>
              <a:t>. You cannot not choose it.”</a:t>
            </a:r>
          </a:p>
        </p:txBody>
      </p:sp>
      <p:sp>
        <p:nvSpPr>
          <p:cNvPr id="5" name="TextBox 4"/>
          <p:cNvSpPr txBox="1"/>
          <p:nvPr/>
        </p:nvSpPr>
        <p:spPr>
          <a:xfrm>
            <a:off x="457201" y="6126163"/>
            <a:ext cx="6442789" cy="400110"/>
          </a:xfrm>
          <a:prstGeom prst="rect">
            <a:avLst/>
          </a:prstGeom>
          <a:noFill/>
        </p:spPr>
        <p:txBody>
          <a:bodyPr wrap="none" rtlCol="0">
            <a:spAutoFit/>
          </a:bodyPr>
          <a:lstStyle/>
          <a:p>
            <a:r>
              <a:rPr lang="en-US" sz="2000" dirty="0">
                <a:hlinkClick r:id="rId2"/>
              </a:rPr>
              <a:t>http://codahale.com/you-cant-sacrifice-partition-tolerance/</a:t>
            </a:r>
            <a:r>
              <a:rPr lang="en-US" sz="2000" dirty="0"/>
              <a:t> </a:t>
            </a:r>
          </a:p>
        </p:txBody>
      </p:sp>
      <p:pic>
        <p:nvPicPr>
          <p:cNvPr id="6" name="Picture 5"/>
          <p:cNvPicPr>
            <a:picLocks noChangeAspect="1"/>
          </p:cNvPicPr>
          <p:nvPr/>
        </p:nvPicPr>
        <p:blipFill>
          <a:blip r:embed="rId3"/>
          <a:stretch>
            <a:fillRect/>
          </a:stretch>
        </p:blipFill>
        <p:spPr>
          <a:xfrm>
            <a:off x="5836964" y="3695045"/>
            <a:ext cx="1836510" cy="2310803"/>
          </a:xfrm>
          <a:prstGeom prst="rect">
            <a:avLst/>
          </a:prstGeom>
        </p:spPr>
      </p:pic>
    </p:spTree>
    <p:extLst>
      <p:ext uri="{BB962C8B-B14F-4D97-AF65-F5344CB8AC3E}">
        <p14:creationId xmlns:p14="http://schemas.microsoft.com/office/powerpoint/2010/main" val="3481478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1934" y="980728"/>
            <a:ext cx="8208912" cy="880369"/>
          </a:xfrm>
          <a:prstGeom prst="rect">
            <a:avLst/>
          </a:prstGeom>
        </p:spPr>
        <p:txBody>
          <a:bodyPr wrap="square">
            <a:spAutoFit/>
          </a:bodyPr>
          <a:lstStyle/>
          <a:p>
            <a:pPr>
              <a:lnSpc>
                <a:spcPct val="150000"/>
              </a:lnSpc>
            </a:pPr>
            <a:r>
              <a:rPr lang="en-US" dirty="0"/>
              <a:t> NoSQL database system encompasses a wide range of database technologies that can store structured, semi-structured, unstructured and polymorphic data. </a:t>
            </a:r>
            <a:endParaRPr lang="en-IN" dirty="0"/>
          </a:p>
        </p:txBody>
      </p:sp>
      <p:pic>
        <p:nvPicPr>
          <p:cNvPr id="1026" name="Picture 2" descr="https://www.guru99.com/images/1/101818_0537_NoSQLTutori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060848"/>
            <a:ext cx="6543675"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31734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few witnesses</a:t>
            </a:r>
          </a:p>
        </p:txBody>
      </p:sp>
      <p:sp>
        <p:nvSpPr>
          <p:cNvPr id="3" name="Content Placeholder 2"/>
          <p:cNvSpPr>
            <a:spLocks noGrp="1"/>
          </p:cNvSpPr>
          <p:nvPr>
            <p:ph idx="1"/>
          </p:nvPr>
        </p:nvSpPr>
        <p:spPr/>
        <p:txBody>
          <a:bodyPr/>
          <a:lstStyle/>
          <a:p>
            <a:r>
              <a:rPr lang="en-US" dirty="0"/>
              <a:t>Werner </a:t>
            </a:r>
            <a:r>
              <a:rPr lang="en-US" dirty="0" err="1"/>
              <a:t>Vogels</a:t>
            </a:r>
            <a:r>
              <a:rPr lang="en-US" dirty="0"/>
              <a:t>, Amazon CTO</a:t>
            </a:r>
          </a:p>
          <a:p>
            <a:pPr lvl="1"/>
            <a:r>
              <a:rPr lang="en-US" dirty="0"/>
              <a:t>“An important observation is that in larger distributed-scale systems, network partitions are a given; therefore, </a:t>
            </a:r>
            <a:r>
              <a:rPr lang="en-US" b="1" dirty="0"/>
              <a:t>consistency and availability cannot be achieved at the same time</a:t>
            </a:r>
            <a:r>
              <a:rPr lang="en-US" dirty="0"/>
              <a:t>.”</a:t>
            </a:r>
          </a:p>
          <a:p>
            <a:pPr marL="457200" lvl="1" indent="0">
              <a:buNone/>
            </a:pPr>
            <a:endParaRPr lang="en-US" dirty="0"/>
          </a:p>
        </p:txBody>
      </p:sp>
      <p:pic>
        <p:nvPicPr>
          <p:cNvPr id="4" name="Picture 3"/>
          <p:cNvPicPr>
            <a:picLocks noChangeAspect="1"/>
          </p:cNvPicPr>
          <p:nvPr/>
        </p:nvPicPr>
        <p:blipFill>
          <a:blip r:embed="rId2"/>
          <a:stretch>
            <a:fillRect/>
          </a:stretch>
        </p:blipFill>
        <p:spPr>
          <a:xfrm>
            <a:off x="6139380" y="4107531"/>
            <a:ext cx="2301140" cy="2286000"/>
          </a:xfrm>
          <a:prstGeom prst="rect">
            <a:avLst/>
          </a:prstGeom>
        </p:spPr>
      </p:pic>
      <p:sp>
        <p:nvSpPr>
          <p:cNvPr id="5" name="TextBox 4"/>
          <p:cNvSpPr txBox="1"/>
          <p:nvPr/>
        </p:nvSpPr>
        <p:spPr>
          <a:xfrm>
            <a:off x="296780" y="6318281"/>
            <a:ext cx="8847221" cy="400110"/>
          </a:xfrm>
          <a:prstGeom prst="rect">
            <a:avLst/>
          </a:prstGeom>
          <a:noFill/>
        </p:spPr>
        <p:txBody>
          <a:bodyPr wrap="square" rtlCol="0">
            <a:spAutoFit/>
          </a:bodyPr>
          <a:lstStyle/>
          <a:p>
            <a:r>
              <a:rPr lang="en-US" sz="2000" dirty="0">
                <a:hlinkClick r:id="rId3"/>
              </a:rPr>
              <a:t>http://www.allthingsdistributed.com/2008/12/eventually_consistent.html</a:t>
            </a:r>
            <a:r>
              <a:rPr lang="en-US" sz="2000" dirty="0"/>
              <a:t> </a:t>
            </a:r>
          </a:p>
        </p:txBody>
      </p:sp>
    </p:spTree>
    <p:extLst>
      <p:ext uri="{BB962C8B-B14F-4D97-AF65-F5344CB8AC3E}">
        <p14:creationId xmlns:p14="http://schemas.microsoft.com/office/powerpoint/2010/main" val="832276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few witnesses</a:t>
            </a:r>
          </a:p>
        </p:txBody>
      </p:sp>
      <p:sp>
        <p:nvSpPr>
          <p:cNvPr id="3" name="Content Placeholder 2"/>
          <p:cNvSpPr>
            <a:spLocks noGrp="1"/>
          </p:cNvSpPr>
          <p:nvPr>
            <p:ph idx="1"/>
          </p:nvPr>
        </p:nvSpPr>
        <p:spPr/>
        <p:txBody>
          <a:bodyPr/>
          <a:lstStyle/>
          <a:p>
            <a:r>
              <a:rPr lang="en-US" dirty="0" err="1"/>
              <a:t>Daneil</a:t>
            </a:r>
            <a:r>
              <a:rPr lang="en-US" dirty="0"/>
              <a:t> </a:t>
            </a:r>
            <a:r>
              <a:rPr lang="en-US" dirty="0" err="1"/>
              <a:t>Abadi</a:t>
            </a:r>
            <a:r>
              <a:rPr lang="en-US" dirty="0"/>
              <a:t>, Co-founder of </a:t>
            </a:r>
            <a:r>
              <a:rPr lang="en-US" dirty="0" err="1"/>
              <a:t>Hadapt</a:t>
            </a:r>
            <a:endParaRPr lang="en-US" dirty="0"/>
          </a:p>
          <a:p>
            <a:pPr lvl="1"/>
            <a:r>
              <a:rPr lang="en-US" dirty="0"/>
              <a:t>So in reality, there are only two types of systems ... I.e., if there is a partition, </a:t>
            </a:r>
            <a:r>
              <a:rPr lang="en-US" b="1" dirty="0"/>
              <a:t>does the system give up availability or consistency? </a:t>
            </a:r>
          </a:p>
        </p:txBody>
      </p:sp>
      <p:sp>
        <p:nvSpPr>
          <p:cNvPr id="4" name="TextBox 3"/>
          <p:cNvSpPr txBox="1"/>
          <p:nvPr/>
        </p:nvSpPr>
        <p:spPr>
          <a:xfrm>
            <a:off x="50042" y="6134548"/>
            <a:ext cx="9234244" cy="400110"/>
          </a:xfrm>
          <a:prstGeom prst="rect">
            <a:avLst/>
          </a:prstGeom>
          <a:noFill/>
        </p:spPr>
        <p:txBody>
          <a:bodyPr wrap="none" rtlCol="0">
            <a:spAutoFit/>
          </a:bodyPr>
          <a:lstStyle/>
          <a:p>
            <a:r>
              <a:rPr lang="en-US" sz="2000" dirty="0">
                <a:hlinkClick r:id="rId3"/>
              </a:rPr>
              <a:t>http://dbmsmusings.blogspot.com/2010/04/problems-with-cap-and-yahoos-little.html</a:t>
            </a:r>
            <a:r>
              <a:rPr lang="en-US" sz="2000" dirty="0"/>
              <a:t> </a:t>
            </a:r>
          </a:p>
        </p:txBody>
      </p:sp>
      <p:pic>
        <p:nvPicPr>
          <p:cNvPr id="6" name="Picture 5"/>
          <p:cNvPicPr>
            <a:picLocks noChangeAspect="1"/>
          </p:cNvPicPr>
          <p:nvPr/>
        </p:nvPicPr>
        <p:blipFill>
          <a:blip r:embed="rId4"/>
          <a:stretch>
            <a:fillRect/>
          </a:stretch>
        </p:blipFill>
        <p:spPr>
          <a:xfrm>
            <a:off x="5735052" y="3709742"/>
            <a:ext cx="1703805" cy="2416423"/>
          </a:xfrm>
          <a:prstGeom prst="rect">
            <a:avLst/>
          </a:prstGeom>
        </p:spPr>
      </p:pic>
    </p:spTree>
    <p:extLst>
      <p:ext uri="{BB962C8B-B14F-4D97-AF65-F5344CB8AC3E}">
        <p14:creationId xmlns:p14="http://schemas.microsoft.com/office/powerpoint/2010/main" val="19435412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CAP Theorem 12 year later</a:t>
            </a:r>
          </a:p>
        </p:txBody>
      </p:sp>
      <p:pic>
        <p:nvPicPr>
          <p:cNvPr id="5" name="Picture 4"/>
          <p:cNvPicPr>
            <a:picLocks noChangeAspect="1"/>
          </p:cNvPicPr>
          <p:nvPr/>
        </p:nvPicPr>
        <p:blipFill>
          <a:blip r:embed="rId2"/>
          <a:stretch>
            <a:fillRect/>
          </a:stretch>
        </p:blipFill>
        <p:spPr>
          <a:xfrm>
            <a:off x="6481680" y="2126166"/>
            <a:ext cx="2071437" cy="2978151"/>
          </a:xfrm>
          <a:prstGeom prst="rect">
            <a:avLst/>
          </a:prstGeom>
        </p:spPr>
      </p:pic>
      <p:sp>
        <p:nvSpPr>
          <p:cNvPr id="6" name="TextBox 5"/>
          <p:cNvSpPr txBox="1"/>
          <p:nvPr/>
        </p:nvSpPr>
        <p:spPr>
          <a:xfrm>
            <a:off x="296780" y="1417639"/>
            <a:ext cx="5999747" cy="4832093"/>
          </a:xfrm>
          <a:prstGeom prst="rect">
            <a:avLst/>
          </a:prstGeom>
          <a:noFill/>
        </p:spPr>
        <p:txBody>
          <a:bodyPr wrap="square" rtlCol="0">
            <a:spAutoFit/>
          </a:bodyPr>
          <a:lstStyle/>
          <a:p>
            <a:pPr marL="285750" indent="-285750">
              <a:buFontTx/>
              <a:buChar char="•"/>
            </a:pPr>
            <a:r>
              <a:rPr lang="en-US" sz="2800" dirty="0"/>
              <a:t>Prof. Eric Brewer: father of CAP theorem</a:t>
            </a:r>
          </a:p>
          <a:p>
            <a:pPr marL="742950" lvl="1" indent="-285750">
              <a:buFontTx/>
              <a:buChar char="•"/>
            </a:pPr>
            <a:r>
              <a:rPr lang="en-US" sz="2800" dirty="0"/>
              <a:t>“The “2 of 3” formulation was always </a:t>
            </a:r>
            <a:r>
              <a:rPr lang="en-US" sz="2800" b="1" dirty="0"/>
              <a:t>misleading</a:t>
            </a:r>
            <a:r>
              <a:rPr lang="en-US" sz="2800" dirty="0"/>
              <a:t> because it tended to oversimplify the tensions among properties. ...</a:t>
            </a:r>
          </a:p>
          <a:p>
            <a:pPr marL="742950" lvl="1" indent="-285750">
              <a:buFontTx/>
              <a:buChar char="•"/>
            </a:pPr>
            <a:r>
              <a:rPr lang="en-US" sz="2800" b="1" dirty="0"/>
              <a:t>CAP prohibits only a tiny part of the design space</a:t>
            </a:r>
            <a:r>
              <a:rPr lang="en-US" sz="2800" dirty="0"/>
              <a:t>: </a:t>
            </a:r>
            <a:r>
              <a:rPr lang="en-US" sz="2800" i="1" dirty="0"/>
              <a:t>perfect availability and consistency in the presence of partitions</a:t>
            </a:r>
            <a:r>
              <a:rPr lang="en-US" sz="2800" dirty="0"/>
              <a:t>, which are rare.”</a:t>
            </a:r>
          </a:p>
        </p:txBody>
      </p:sp>
      <p:sp>
        <p:nvSpPr>
          <p:cNvPr id="3" name="TextBox 2"/>
          <p:cNvSpPr txBox="1"/>
          <p:nvPr/>
        </p:nvSpPr>
        <p:spPr>
          <a:xfrm>
            <a:off x="296779" y="6249731"/>
            <a:ext cx="8934056" cy="400110"/>
          </a:xfrm>
          <a:prstGeom prst="rect">
            <a:avLst/>
          </a:prstGeom>
          <a:noFill/>
        </p:spPr>
        <p:txBody>
          <a:bodyPr wrap="none" rtlCol="0">
            <a:spAutoFit/>
          </a:bodyPr>
          <a:lstStyle/>
          <a:p>
            <a:r>
              <a:rPr lang="en-US" sz="2000" dirty="0">
                <a:hlinkClick r:id="rId3"/>
              </a:rPr>
              <a:t>http://www.infoq.com/articles/cap-twelve-years-later-how-the-rules-have-changed</a:t>
            </a:r>
            <a:r>
              <a:rPr lang="en-US" sz="2000" dirty="0"/>
              <a:t> </a:t>
            </a:r>
          </a:p>
        </p:txBody>
      </p:sp>
    </p:spTree>
    <p:extLst>
      <p:ext uri="{BB962C8B-B14F-4D97-AF65-F5344CB8AC3E}">
        <p14:creationId xmlns:p14="http://schemas.microsoft.com/office/powerpoint/2010/main" val="783587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158" y="114219"/>
            <a:ext cx="8529052" cy="955257"/>
          </a:xfrm>
        </p:spPr>
        <p:txBody>
          <a:bodyPr>
            <a:normAutofit/>
          </a:bodyPr>
          <a:lstStyle/>
          <a:p>
            <a:r>
              <a:rPr lang="en-US" dirty="0"/>
              <a:t>Consistency or Availability</a:t>
            </a:r>
          </a:p>
        </p:txBody>
      </p:sp>
      <p:grpSp>
        <p:nvGrpSpPr>
          <p:cNvPr id="3" name="Group 2"/>
          <p:cNvGrpSpPr/>
          <p:nvPr/>
        </p:nvGrpSpPr>
        <p:grpSpPr>
          <a:xfrm>
            <a:off x="5016570" y="1940113"/>
            <a:ext cx="3916958" cy="3261308"/>
            <a:chOff x="1657674" y="1417639"/>
            <a:chExt cx="5748420" cy="5012571"/>
          </a:xfrm>
        </p:grpSpPr>
        <p:sp>
          <p:nvSpPr>
            <p:cNvPr id="4" name="Oval 3"/>
            <p:cNvSpPr/>
            <p:nvPr/>
          </p:nvSpPr>
          <p:spPr>
            <a:xfrm>
              <a:off x="1657674" y="1417639"/>
              <a:ext cx="3141579" cy="3154362"/>
            </a:xfrm>
            <a:prstGeom prst="ellipse">
              <a:avLst/>
            </a:prstGeom>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C</a:t>
              </a:r>
            </a:p>
          </p:txBody>
        </p:sp>
        <p:sp>
          <p:nvSpPr>
            <p:cNvPr id="5" name="Oval 4"/>
            <p:cNvSpPr/>
            <p:nvPr/>
          </p:nvSpPr>
          <p:spPr>
            <a:xfrm>
              <a:off x="4069338" y="1417639"/>
              <a:ext cx="3336756" cy="3154362"/>
            </a:xfrm>
            <a:prstGeom prst="ellipse">
              <a:avLst/>
            </a:prstGeom>
            <a:solidFill>
              <a:srgbClr val="008000">
                <a:alpha val="5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A</a:t>
              </a:r>
            </a:p>
          </p:txBody>
        </p:sp>
        <p:sp>
          <p:nvSpPr>
            <p:cNvPr id="6" name="Oval 5"/>
            <p:cNvSpPr/>
            <p:nvPr/>
          </p:nvSpPr>
          <p:spPr>
            <a:xfrm>
              <a:off x="2847464" y="3088105"/>
              <a:ext cx="3395578" cy="3342105"/>
            </a:xfrm>
            <a:prstGeom prst="ellipse">
              <a:avLst/>
            </a:prstGeom>
            <a:solidFill>
              <a:srgbClr val="FF0000">
                <a:alpha val="50000"/>
              </a:srgbClr>
            </a:solidFill>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P</a:t>
              </a:r>
            </a:p>
          </p:txBody>
        </p:sp>
        <p:sp>
          <p:nvSpPr>
            <p:cNvPr id="7" name="Multiply 6"/>
            <p:cNvSpPr/>
            <p:nvPr/>
          </p:nvSpPr>
          <p:spPr>
            <a:xfrm>
              <a:off x="4197684" y="2954421"/>
              <a:ext cx="507990" cy="1002632"/>
            </a:xfrm>
            <a:prstGeom prst="mathMultiply">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TextBox 7"/>
          <p:cNvSpPr txBox="1"/>
          <p:nvPr/>
        </p:nvSpPr>
        <p:spPr>
          <a:xfrm>
            <a:off x="441158" y="949158"/>
            <a:ext cx="4892842" cy="5816978"/>
          </a:xfrm>
          <a:prstGeom prst="rect">
            <a:avLst/>
          </a:prstGeom>
          <a:noFill/>
        </p:spPr>
        <p:txBody>
          <a:bodyPr wrap="square" rtlCol="0">
            <a:spAutoFit/>
          </a:bodyPr>
          <a:lstStyle/>
          <a:p>
            <a:pPr marL="285750" indent="-285750">
              <a:buFontTx/>
              <a:buChar char="•"/>
            </a:pPr>
            <a:r>
              <a:rPr lang="en-US" sz="2800" dirty="0"/>
              <a:t>Consistency and Availability is not “binary” decision</a:t>
            </a:r>
          </a:p>
          <a:p>
            <a:pPr lvl="1"/>
            <a:endParaRPr lang="en-US" sz="1200" dirty="0"/>
          </a:p>
          <a:p>
            <a:pPr marL="285750" indent="-285750">
              <a:buFontTx/>
              <a:buChar char="•"/>
            </a:pPr>
            <a:r>
              <a:rPr lang="en-US" sz="2800" dirty="0"/>
              <a:t>AP systems relax consistency in favor of availability – but are not inconsistent</a:t>
            </a:r>
          </a:p>
          <a:p>
            <a:endParaRPr lang="en-US" sz="1200" dirty="0"/>
          </a:p>
          <a:p>
            <a:pPr marL="285750" indent="-285750">
              <a:buFontTx/>
              <a:buChar char="•"/>
            </a:pPr>
            <a:r>
              <a:rPr lang="en-US" sz="2800" dirty="0"/>
              <a:t>CP systems sacrifice availability for consistency- but are not unavailable</a:t>
            </a:r>
          </a:p>
          <a:p>
            <a:endParaRPr lang="en-US" sz="1200" dirty="0"/>
          </a:p>
          <a:p>
            <a:pPr marL="285750" indent="-285750">
              <a:buFontTx/>
              <a:buChar char="•"/>
            </a:pPr>
            <a:r>
              <a:rPr lang="en-US" sz="2800" dirty="0"/>
              <a:t>This suggests both AP and CP systems can offer a degree of consistency, and availability, as well as partition tolerance</a:t>
            </a:r>
          </a:p>
        </p:txBody>
      </p:sp>
    </p:spTree>
    <p:extLst>
      <p:ext uri="{BB962C8B-B14F-4D97-AF65-F5344CB8AC3E}">
        <p14:creationId xmlns:p14="http://schemas.microsoft.com/office/powerpoint/2010/main" val="12979051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 Best Effort Consistency</a:t>
            </a:r>
          </a:p>
        </p:txBody>
      </p:sp>
      <p:sp>
        <p:nvSpPr>
          <p:cNvPr id="3" name="Content Placeholder 2"/>
          <p:cNvSpPr>
            <a:spLocks noGrp="1"/>
          </p:cNvSpPr>
          <p:nvPr>
            <p:ph idx="1"/>
          </p:nvPr>
        </p:nvSpPr>
        <p:spPr/>
        <p:txBody>
          <a:bodyPr/>
          <a:lstStyle/>
          <a:p>
            <a:r>
              <a:rPr lang="en-US" dirty="0"/>
              <a:t>Example:</a:t>
            </a:r>
          </a:p>
          <a:p>
            <a:pPr lvl="1"/>
            <a:r>
              <a:rPr lang="en-US" dirty="0"/>
              <a:t>Web Caching</a:t>
            </a:r>
          </a:p>
          <a:p>
            <a:pPr lvl="1"/>
            <a:r>
              <a:rPr lang="en-US" dirty="0"/>
              <a:t>DNS</a:t>
            </a:r>
          </a:p>
          <a:p>
            <a:r>
              <a:rPr lang="en-US" dirty="0"/>
              <a:t>Trait:</a:t>
            </a:r>
          </a:p>
          <a:p>
            <a:pPr lvl="1"/>
            <a:r>
              <a:rPr lang="en-US" dirty="0"/>
              <a:t>Optimistic</a:t>
            </a:r>
          </a:p>
          <a:p>
            <a:pPr lvl="1"/>
            <a:r>
              <a:rPr lang="en-US" dirty="0"/>
              <a:t>Expiration/Time-to-live</a:t>
            </a:r>
          </a:p>
          <a:p>
            <a:pPr lvl="1"/>
            <a:r>
              <a:rPr lang="en-US" dirty="0"/>
              <a:t>Conflict resolution</a:t>
            </a:r>
          </a:p>
        </p:txBody>
      </p:sp>
    </p:spTree>
    <p:extLst>
      <p:ext uri="{BB962C8B-B14F-4D97-AF65-F5344CB8AC3E}">
        <p14:creationId xmlns:p14="http://schemas.microsoft.com/office/powerpoint/2010/main" val="36225456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CP: Best Effort Availability</a:t>
            </a:r>
          </a:p>
        </p:txBody>
      </p:sp>
      <p:sp>
        <p:nvSpPr>
          <p:cNvPr id="3" name="Content Placeholder 2"/>
          <p:cNvSpPr>
            <a:spLocks noGrp="1"/>
          </p:cNvSpPr>
          <p:nvPr>
            <p:ph idx="1"/>
          </p:nvPr>
        </p:nvSpPr>
        <p:spPr/>
        <p:txBody>
          <a:bodyPr/>
          <a:lstStyle/>
          <a:p>
            <a:r>
              <a:rPr lang="en-US" dirty="0"/>
              <a:t>Example:</a:t>
            </a:r>
          </a:p>
          <a:p>
            <a:pPr lvl="1"/>
            <a:r>
              <a:rPr lang="en-US" dirty="0"/>
              <a:t>Majority protocols</a:t>
            </a:r>
          </a:p>
          <a:p>
            <a:pPr lvl="1"/>
            <a:r>
              <a:rPr lang="en-US" dirty="0"/>
              <a:t>Distributed Locking (Google Chubby Lock service)</a:t>
            </a:r>
          </a:p>
          <a:p>
            <a:r>
              <a:rPr lang="en-US" dirty="0"/>
              <a:t>Trait:</a:t>
            </a:r>
          </a:p>
          <a:p>
            <a:pPr lvl="1"/>
            <a:r>
              <a:rPr lang="en-US" dirty="0"/>
              <a:t>Pessimistic locking</a:t>
            </a:r>
          </a:p>
          <a:p>
            <a:pPr lvl="1"/>
            <a:r>
              <a:rPr lang="en-US" dirty="0"/>
              <a:t>Make minority partition unavailable</a:t>
            </a:r>
          </a:p>
        </p:txBody>
      </p:sp>
    </p:spTree>
    <p:extLst>
      <p:ext uri="{BB962C8B-B14F-4D97-AF65-F5344CB8AC3E}">
        <p14:creationId xmlns:p14="http://schemas.microsoft.com/office/powerpoint/2010/main" val="21595732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Consistency</a:t>
            </a:r>
          </a:p>
        </p:txBody>
      </p:sp>
      <p:sp>
        <p:nvSpPr>
          <p:cNvPr id="3" name="Content Placeholder 2"/>
          <p:cNvSpPr>
            <a:spLocks noGrp="1"/>
          </p:cNvSpPr>
          <p:nvPr>
            <p:ph idx="1"/>
          </p:nvPr>
        </p:nvSpPr>
        <p:spPr>
          <a:xfrm>
            <a:off x="457199" y="1417638"/>
            <a:ext cx="8406063" cy="5146257"/>
          </a:xfrm>
        </p:spPr>
        <p:txBody>
          <a:bodyPr>
            <a:normAutofit/>
          </a:bodyPr>
          <a:lstStyle/>
          <a:p>
            <a:r>
              <a:rPr lang="en-US" dirty="0"/>
              <a:t>Strong Consistency</a:t>
            </a:r>
          </a:p>
          <a:p>
            <a:pPr lvl="1"/>
            <a:r>
              <a:rPr lang="en-US" dirty="0"/>
              <a:t>After the update completes, </a:t>
            </a:r>
            <a:r>
              <a:rPr lang="en-US" b="1" dirty="0"/>
              <a:t>any subsequent access</a:t>
            </a:r>
            <a:r>
              <a:rPr lang="en-US" dirty="0"/>
              <a:t> will return the </a:t>
            </a:r>
            <a:r>
              <a:rPr lang="en-US" b="1" dirty="0"/>
              <a:t>same</a:t>
            </a:r>
            <a:r>
              <a:rPr lang="en-US" dirty="0"/>
              <a:t> updated value.</a:t>
            </a:r>
          </a:p>
          <a:p>
            <a:r>
              <a:rPr lang="en-US" dirty="0"/>
              <a:t>Weak Consistency</a:t>
            </a:r>
          </a:p>
          <a:p>
            <a:pPr lvl="1"/>
            <a:r>
              <a:rPr lang="en-US" dirty="0"/>
              <a:t>It is </a:t>
            </a:r>
            <a:r>
              <a:rPr lang="en-US" b="1" dirty="0"/>
              <a:t>not guaranteed </a:t>
            </a:r>
            <a:r>
              <a:rPr lang="en-US" dirty="0"/>
              <a:t>that subsequent accesses will return the updated value.</a:t>
            </a:r>
          </a:p>
          <a:p>
            <a:r>
              <a:rPr lang="en-US" b="1" dirty="0"/>
              <a:t>Eventual Consistency</a:t>
            </a:r>
          </a:p>
          <a:p>
            <a:pPr lvl="1"/>
            <a:r>
              <a:rPr lang="en-US" dirty="0"/>
              <a:t>Specific form of weak consistency</a:t>
            </a:r>
          </a:p>
          <a:p>
            <a:pPr lvl="1"/>
            <a:r>
              <a:rPr lang="en-US" dirty="0"/>
              <a:t>It is guaranteed that if </a:t>
            </a:r>
            <a:r>
              <a:rPr lang="en-US" b="1" dirty="0"/>
              <a:t>no new updates </a:t>
            </a:r>
            <a:r>
              <a:rPr lang="en-US" dirty="0"/>
              <a:t>are made to object, </a:t>
            </a:r>
            <a:r>
              <a:rPr lang="en-US" b="1" dirty="0"/>
              <a:t>eventually</a:t>
            </a:r>
            <a:r>
              <a:rPr lang="en-US" dirty="0"/>
              <a:t> all accesses will return the last updated value (e.g., </a:t>
            </a:r>
            <a:r>
              <a:rPr lang="en-US" i="1" dirty="0"/>
              <a:t>propagate updates to replicas in a lazy fashion</a:t>
            </a:r>
            <a:r>
              <a:rPr lang="en-US" dirty="0"/>
              <a:t>)</a:t>
            </a:r>
          </a:p>
        </p:txBody>
      </p:sp>
    </p:spTree>
    <p:extLst>
      <p:ext uri="{BB962C8B-B14F-4D97-AF65-F5344CB8AC3E}">
        <p14:creationId xmlns:p14="http://schemas.microsoft.com/office/powerpoint/2010/main" val="33517670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Eventual Consistency Variations</a:t>
            </a:r>
          </a:p>
        </p:txBody>
      </p:sp>
      <p:sp>
        <p:nvSpPr>
          <p:cNvPr id="3" name="Content Placeholder 2"/>
          <p:cNvSpPr>
            <a:spLocks noGrp="1"/>
          </p:cNvSpPr>
          <p:nvPr>
            <p:ph idx="1"/>
          </p:nvPr>
        </p:nvSpPr>
        <p:spPr>
          <a:xfrm>
            <a:off x="457199" y="1417638"/>
            <a:ext cx="8406063" cy="5146257"/>
          </a:xfrm>
        </p:spPr>
        <p:txBody>
          <a:bodyPr>
            <a:normAutofit/>
          </a:bodyPr>
          <a:lstStyle/>
          <a:p>
            <a:r>
              <a:rPr lang="en-US" dirty="0"/>
              <a:t>Causal consistency</a:t>
            </a:r>
          </a:p>
          <a:p>
            <a:pPr lvl="1"/>
            <a:r>
              <a:rPr lang="en-US" dirty="0"/>
              <a:t>Processes that have causal relationship will see consistent data</a:t>
            </a:r>
          </a:p>
          <a:p>
            <a:r>
              <a:rPr lang="en-US" dirty="0"/>
              <a:t>Read-your-write consistency</a:t>
            </a:r>
          </a:p>
          <a:p>
            <a:pPr lvl="1"/>
            <a:r>
              <a:rPr lang="en-US" dirty="0"/>
              <a:t>A process always accesses the data item after it’s update operation and never sees an older value</a:t>
            </a:r>
          </a:p>
          <a:p>
            <a:r>
              <a:rPr lang="en-US" dirty="0"/>
              <a:t>Session consistency</a:t>
            </a:r>
          </a:p>
          <a:p>
            <a:pPr lvl="1"/>
            <a:r>
              <a:rPr lang="en-US" dirty="0"/>
              <a:t>As long as session exists, system guarantees read-your-write consistency</a:t>
            </a:r>
          </a:p>
          <a:p>
            <a:pPr lvl="1"/>
            <a:r>
              <a:rPr lang="en-US" dirty="0"/>
              <a:t>Guarantees do not overlap sessions</a:t>
            </a:r>
          </a:p>
        </p:txBody>
      </p:sp>
    </p:spTree>
    <p:extLst>
      <p:ext uri="{BB962C8B-B14F-4D97-AF65-F5344CB8AC3E}">
        <p14:creationId xmlns:p14="http://schemas.microsoft.com/office/powerpoint/2010/main" val="28829386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Eventual Consistency Variations</a:t>
            </a:r>
          </a:p>
        </p:txBody>
      </p:sp>
      <p:sp>
        <p:nvSpPr>
          <p:cNvPr id="3" name="Content Placeholder 2"/>
          <p:cNvSpPr>
            <a:spLocks noGrp="1"/>
          </p:cNvSpPr>
          <p:nvPr>
            <p:ph idx="1"/>
          </p:nvPr>
        </p:nvSpPr>
        <p:spPr>
          <a:xfrm>
            <a:off x="457199" y="1417638"/>
            <a:ext cx="8406063" cy="5146257"/>
          </a:xfrm>
        </p:spPr>
        <p:txBody>
          <a:bodyPr>
            <a:normAutofit/>
          </a:bodyPr>
          <a:lstStyle/>
          <a:p>
            <a:r>
              <a:rPr lang="en-US" dirty="0"/>
              <a:t>Monotonic read consistency</a:t>
            </a:r>
          </a:p>
          <a:p>
            <a:pPr lvl="1"/>
            <a:r>
              <a:rPr lang="en-US" dirty="0"/>
              <a:t>If a process has seen a particular value of data item, any subsequent processes will never return any previous values</a:t>
            </a:r>
          </a:p>
          <a:p>
            <a:r>
              <a:rPr lang="en-US" dirty="0"/>
              <a:t>Monotonic write consistency</a:t>
            </a:r>
          </a:p>
          <a:p>
            <a:pPr lvl="1"/>
            <a:r>
              <a:rPr lang="en-US" dirty="0"/>
              <a:t>The system guarantees to serialize the writes by the </a:t>
            </a:r>
            <a:r>
              <a:rPr lang="en-US" i="1" dirty="0"/>
              <a:t>same</a:t>
            </a:r>
            <a:r>
              <a:rPr lang="en-US" dirty="0"/>
              <a:t> process </a:t>
            </a:r>
          </a:p>
          <a:p>
            <a:r>
              <a:rPr lang="en-US" dirty="0"/>
              <a:t>In practice </a:t>
            </a:r>
          </a:p>
          <a:p>
            <a:pPr lvl="1"/>
            <a:r>
              <a:rPr lang="en-US" dirty="0"/>
              <a:t>A number of these properties can be combined</a:t>
            </a:r>
          </a:p>
          <a:p>
            <a:pPr lvl="1"/>
            <a:r>
              <a:rPr lang="en-US" dirty="0"/>
              <a:t>Monotonic reads and read-your-writes are most desirable</a:t>
            </a:r>
          </a:p>
        </p:txBody>
      </p:sp>
    </p:spTree>
    <p:extLst>
      <p:ext uri="{BB962C8B-B14F-4D97-AF65-F5344CB8AC3E}">
        <p14:creationId xmlns:p14="http://schemas.microsoft.com/office/powerpoint/2010/main" val="20188786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Eventual Consistency</a:t>
            </a:r>
            <a:br>
              <a:rPr lang="en-US" dirty="0"/>
            </a:br>
            <a:r>
              <a:rPr lang="en-US" dirty="0"/>
              <a:t>- A Facebook Example</a:t>
            </a:r>
          </a:p>
        </p:txBody>
      </p:sp>
      <p:sp>
        <p:nvSpPr>
          <p:cNvPr id="3" name="Content Placeholder 2"/>
          <p:cNvSpPr>
            <a:spLocks noGrp="1"/>
          </p:cNvSpPr>
          <p:nvPr>
            <p:ph idx="1"/>
          </p:nvPr>
        </p:nvSpPr>
        <p:spPr/>
        <p:txBody>
          <a:bodyPr/>
          <a:lstStyle/>
          <a:p>
            <a:r>
              <a:rPr lang="en-US" dirty="0"/>
              <a:t>Bob finds an interesting story and shares with Alice by posting on her Facebook wall</a:t>
            </a:r>
          </a:p>
          <a:p>
            <a:r>
              <a:rPr lang="en-US" dirty="0"/>
              <a:t>Bob asks Alice to check it out</a:t>
            </a:r>
          </a:p>
          <a:p>
            <a:r>
              <a:rPr lang="en-US" dirty="0"/>
              <a:t>Alice logs in her account, checks her Facebook wall but finds:</a:t>
            </a:r>
          </a:p>
          <a:p>
            <a:pPr marL="0" indent="0">
              <a:buNone/>
            </a:pPr>
            <a:r>
              <a:rPr lang="en-US" dirty="0"/>
              <a:t>	- </a:t>
            </a:r>
            <a:r>
              <a:rPr lang="en-US" b="1" dirty="0"/>
              <a:t>Nothing is there!</a:t>
            </a:r>
          </a:p>
        </p:txBody>
      </p:sp>
      <p:pic>
        <p:nvPicPr>
          <p:cNvPr id="4" name="Picture 3"/>
          <p:cNvPicPr>
            <a:picLocks noChangeAspect="1"/>
          </p:cNvPicPr>
          <p:nvPr/>
        </p:nvPicPr>
        <p:blipFill>
          <a:blip r:embed="rId2"/>
          <a:stretch>
            <a:fillRect/>
          </a:stretch>
        </p:blipFill>
        <p:spPr>
          <a:xfrm>
            <a:off x="723225" y="5072141"/>
            <a:ext cx="2417519" cy="1468979"/>
          </a:xfrm>
          <a:prstGeom prst="rect">
            <a:avLst/>
          </a:prstGeom>
        </p:spPr>
      </p:pic>
      <p:pic>
        <p:nvPicPr>
          <p:cNvPr id="5" name="Picture 4"/>
          <p:cNvPicPr>
            <a:picLocks noChangeAspect="1"/>
          </p:cNvPicPr>
          <p:nvPr/>
        </p:nvPicPr>
        <p:blipFill>
          <a:blip r:embed="rId3"/>
          <a:stretch>
            <a:fillRect/>
          </a:stretch>
        </p:blipFill>
        <p:spPr>
          <a:xfrm>
            <a:off x="6499972" y="4684300"/>
            <a:ext cx="1952400" cy="1952400"/>
          </a:xfrm>
          <a:prstGeom prst="rect">
            <a:avLst/>
          </a:prstGeom>
        </p:spPr>
      </p:pic>
      <p:pic>
        <p:nvPicPr>
          <p:cNvPr id="6" name="Picture 5"/>
          <p:cNvPicPr>
            <a:picLocks noChangeAspect="1"/>
          </p:cNvPicPr>
          <p:nvPr/>
        </p:nvPicPr>
        <p:blipFill>
          <a:blip r:embed="rId4"/>
          <a:stretch>
            <a:fillRect/>
          </a:stretch>
        </p:blipFill>
        <p:spPr>
          <a:xfrm>
            <a:off x="4024502" y="4889075"/>
            <a:ext cx="1560652" cy="1560652"/>
          </a:xfrm>
          <a:prstGeom prst="rect">
            <a:avLst/>
          </a:prstGeom>
        </p:spPr>
      </p:pic>
      <p:sp>
        <p:nvSpPr>
          <p:cNvPr id="7" name="Right Arrow 6"/>
          <p:cNvSpPr/>
          <p:nvPr/>
        </p:nvSpPr>
        <p:spPr>
          <a:xfrm>
            <a:off x="3140744" y="5775877"/>
            <a:ext cx="764703" cy="35028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a:off x="5735269" y="5798454"/>
            <a:ext cx="764703" cy="35028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889596" y="4852547"/>
            <a:ext cx="505555" cy="923330"/>
          </a:xfrm>
          <a:prstGeom prst="rect">
            <a:avLst/>
          </a:prstGeom>
          <a:noFill/>
          <a:ln>
            <a:noFill/>
          </a:ln>
        </p:spPr>
        <p:txBody>
          <a:bodyPr wrap="none" lIns="91440" tIns="45720" rIns="91440" bIns="45720">
            <a:spAutoFit/>
          </a:bodyPr>
          <a:lstStyle/>
          <a:p>
            <a:pPr algn="ctr"/>
            <a:r>
              <a:rPr lang="en-US" sz="5400" b="1" cap="none" spc="0" dirty="0">
                <a:ln w="12700">
                  <a:solidFill>
                    <a:schemeClr val="tx2">
                      <a:satMod val="155000"/>
                    </a:schemeClr>
                  </a:solidFill>
                  <a:prstDash val="solid"/>
                </a:ln>
                <a:solidFill>
                  <a:schemeClr val="accent5"/>
                </a:solidFill>
                <a:effectLst>
                  <a:outerShdw blurRad="41275" dist="20320" dir="1800000" algn="tl" rotWithShape="0">
                    <a:srgbClr val="000000">
                      <a:alpha val="40000"/>
                    </a:srgbClr>
                  </a:outerShdw>
                </a:effectLst>
              </a:rPr>
              <a:t>?</a:t>
            </a:r>
          </a:p>
        </p:txBody>
      </p:sp>
    </p:spTree>
    <p:extLst>
      <p:ext uri="{BB962C8B-B14F-4D97-AF65-F5344CB8AC3E}">
        <p14:creationId xmlns:p14="http://schemas.microsoft.com/office/powerpoint/2010/main" val="4201291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404664"/>
            <a:ext cx="8784976" cy="3970318"/>
          </a:xfrm>
          <a:prstGeom prst="rect">
            <a:avLst/>
          </a:prstGeom>
        </p:spPr>
        <p:txBody>
          <a:bodyPr wrap="square">
            <a:spAutoFit/>
          </a:bodyPr>
          <a:lstStyle/>
          <a:p>
            <a:pPr>
              <a:lnSpc>
                <a:spcPct val="150000"/>
              </a:lnSpc>
            </a:pPr>
            <a:r>
              <a:rPr lang="en-US" sz="2400" b="1" dirty="0"/>
              <a:t>Brief History of NoSQL Databases</a:t>
            </a:r>
          </a:p>
          <a:p>
            <a:pPr lvl="1">
              <a:lnSpc>
                <a:spcPct val="150000"/>
              </a:lnSpc>
            </a:pPr>
            <a:r>
              <a:rPr lang="en-US" dirty="0"/>
              <a:t>1998- Carlo </a:t>
            </a:r>
            <a:r>
              <a:rPr lang="en-US" dirty="0" err="1"/>
              <a:t>Strozzi</a:t>
            </a:r>
            <a:r>
              <a:rPr lang="en-US" dirty="0"/>
              <a:t> use the term NoSQL for his lightweight, open-source relational  </a:t>
            </a:r>
          </a:p>
          <a:p>
            <a:pPr lvl="1">
              <a:lnSpc>
                <a:spcPct val="150000"/>
              </a:lnSpc>
            </a:pPr>
            <a:r>
              <a:rPr lang="en-US" dirty="0"/>
              <a:t>           database</a:t>
            </a:r>
          </a:p>
          <a:p>
            <a:pPr lvl="1">
              <a:lnSpc>
                <a:spcPct val="150000"/>
              </a:lnSpc>
            </a:pPr>
            <a:r>
              <a:rPr lang="en-US" dirty="0"/>
              <a:t>2000- Graph database Neo4j is launched</a:t>
            </a:r>
          </a:p>
          <a:p>
            <a:pPr lvl="1">
              <a:lnSpc>
                <a:spcPct val="150000"/>
              </a:lnSpc>
            </a:pPr>
            <a:r>
              <a:rPr lang="en-US" dirty="0"/>
              <a:t>2004- Google </a:t>
            </a:r>
            <a:r>
              <a:rPr lang="en-US" dirty="0" err="1"/>
              <a:t>BigTable</a:t>
            </a:r>
            <a:r>
              <a:rPr lang="en-US" dirty="0"/>
              <a:t> is launched</a:t>
            </a:r>
          </a:p>
          <a:p>
            <a:pPr lvl="1">
              <a:lnSpc>
                <a:spcPct val="150000"/>
              </a:lnSpc>
            </a:pPr>
            <a:r>
              <a:rPr lang="en-US" dirty="0"/>
              <a:t>2005- </a:t>
            </a:r>
            <a:r>
              <a:rPr lang="en-US" dirty="0" err="1"/>
              <a:t>CouchDB</a:t>
            </a:r>
            <a:r>
              <a:rPr lang="en-US" dirty="0"/>
              <a:t> is launched</a:t>
            </a:r>
          </a:p>
          <a:p>
            <a:pPr lvl="1">
              <a:lnSpc>
                <a:spcPct val="150000"/>
              </a:lnSpc>
            </a:pPr>
            <a:r>
              <a:rPr lang="en-US" dirty="0"/>
              <a:t>2007- The research paper on Amazon Dynamo is released</a:t>
            </a:r>
          </a:p>
          <a:p>
            <a:pPr lvl="1">
              <a:lnSpc>
                <a:spcPct val="150000"/>
              </a:lnSpc>
            </a:pPr>
            <a:r>
              <a:rPr lang="en-US" dirty="0"/>
              <a:t>2008- Facebooks open sources the Cassandra project</a:t>
            </a:r>
          </a:p>
          <a:p>
            <a:pPr lvl="1">
              <a:lnSpc>
                <a:spcPct val="150000"/>
              </a:lnSpc>
            </a:pPr>
            <a:r>
              <a:rPr lang="en-US" dirty="0"/>
              <a:t>2009- The term NoSQL was reintroduced</a:t>
            </a:r>
            <a:endParaRPr lang="en-IN" dirty="0"/>
          </a:p>
        </p:txBody>
      </p:sp>
    </p:spTree>
    <p:extLst>
      <p:ext uri="{BB962C8B-B14F-4D97-AF65-F5344CB8AC3E}">
        <p14:creationId xmlns:p14="http://schemas.microsoft.com/office/powerpoint/2010/main" val="42643341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Eventual Consistency</a:t>
            </a:r>
            <a:br>
              <a:rPr lang="en-US" dirty="0"/>
            </a:br>
            <a:r>
              <a:rPr lang="en-US" dirty="0"/>
              <a:t>- A Facebook Example</a:t>
            </a:r>
          </a:p>
        </p:txBody>
      </p:sp>
      <p:sp>
        <p:nvSpPr>
          <p:cNvPr id="3" name="Content Placeholder 2"/>
          <p:cNvSpPr>
            <a:spLocks noGrp="1"/>
          </p:cNvSpPr>
          <p:nvPr>
            <p:ph idx="1"/>
          </p:nvPr>
        </p:nvSpPr>
        <p:spPr/>
        <p:txBody>
          <a:bodyPr/>
          <a:lstStyle/>
          <a:p>
            <a:r>
              <a:rPr lang="en-US" dirty="0"/>
              <a:t>Bob tells Alice to wait a bit and check out later</a:t>
            </a:r>
          </a:p>
          <a:p>
            <a:r>
              <a:rPr lang="en-US" dirty="0"/>
              <a:t>Alice waits for a minute or so and checks back:</a:t>
            </a:r>
          </a:p>
          <a:p>
            <a:pPr marL="0" indent="0">
              <a:buNone/>
            </a:pPr>
            <a:r>
              <a:rPr lang="en-US" dirty="0"/>
              <a:t>	- </a:t>
            </a:r>
            <a:r>
              <a:rPr lang="en-US" b="1" dirty="0"/>
              <a:t>She finds the story Bob shared with her!</a:t>
            </a:r>
          </a:p>
        </p:txBody>
      </p:sp>
      <p:pic>
        <p:nvPicPr>
          <p:cNvPr id="4" name="Picture 3"/>
          <p:cNvPicPr>
            <a:picLocks noChangeAspect="1"/>
          </p:cNvPicPr>
          <p:nvPr/>
        </p:nvPicPr>
        <p:blipFill>
          <a:blip r:embed="rId2"/>
          <a:stretch>
            <a:fillRect/>
          </a:stretch>
        </p:blipFill>
        <p:spPr>
          <a:xfrm>
            <a:off x="457201" y="5072141"/>
            <a:ext cx="2417519" cy="1468979"/>
          </a:xfrm>
          <a:prstGeom prst="rect">
            <a:avLst/>
          </a:prstGeom>
        </p:spPr>
      </p:pic>
      <p:pic>
        <p:nvPicPr>
          <p:cNvPr id="5" name="Picture 4"/>
          <p:cNvPicPr>
            <a:picLocks noChangeAspect="1"/>
          </p:cNvPicPr>
          <p:nvPr/>
        </p:nvPicPr>
        <p:blipFill>
          <a:blip r:embed="rId3"/>
          <a:stretch>
            <a:fillRect/>
          </a:stretch>
        </p:blipFill>
        <p:spPr>
          <a:xfrm>
            <a:off x="6734400" y="4684300"/>
            <a:ext cx="1952400" cy="1952400"/>
          </a:xfrm>
          <a:prstGeom prst="rect">
            <a:avLst/>
          </a:prstGeom>
        </p:spPr>
      </p:pic>
      <p:pic>
        <p:nvPicPr>
          <p:cNvPr id="6" name="Picture 5"/>
          <p:cNvPicPr>
            <a:picLocks noChangeAspect="1"/>
          </p:cNvPicPr>
          <p:nvPr/>
        </p:nvPicPr>
        <p:blipFill>
          <a:blip r:embed="rId4"/>
          <a:stretch>
            <a:fillRect/>
          </a:stretch>
        </p:blipFill>
        <p:spPr>
          <a:xfrm>
            <a:off x="3833327" y="4884343"/>
            <a:ext cx="1560652" cy="1560652"/>
          </a:xfrm>
          <a:prstGeom prst="rect">
            <a:avLst/>
          </a:prstGeom>
        </p:spPr>
      </p:pic>
      <p:sp>
        <p:nvSpPr>
          <p:cNvPr id="7" name="Right Arrow 6"/>
          <p:cNvSpPr/>
          <p:nvPr/>
        </p:nvSpPr>
        <p:spPr>
          <a:xfrm>
            <a:off x="2874719" y="5775877"/>
            <a:ext cx="764703" cy="35028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a:off x="5735269" y="5798454"/>
            <a:ext cx="764703" cy="35028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5"/>
          <a:stretch>
            <a:fillRect/>
          </a:stretch>
        </p:blipFill>
        <p:spPr>
          <a:xfrm>
            <a:off x="5628408" y="4566206"/>
            <a:ext cx="1105993" cy="1011866"/>
          </a:xfrm>
          <a:prstGeom prst="rect">
            <a:avLst/>
          </a:prstGeom>
        </p:spPr>
      </p:pic>
    </p:spTree>
    <p:extLst>
      <p:ext uri="{BB962C8B-B14F-4D97-AF65-F5344CB8AC3E}">
        <p14:creationId xmlns:p14="http://schemas.microsoft.com/office/powerpoint/2010/main" val="37496140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Eventual Consistency</a:t>
            </a:r>
            <a:br>
              <a:rPr lang="en-US" dirty="0"/>
            </a:br>
            <a:r>
              <a:rPr lang="en-US" dirty="0"/>
              <a:t>- A Facebook Example</a:t>
            </a:r>
          </a:p>
        </p:txBody>
      </p:sp>
      <p:sp>
        <p:nvSpPr>
          <p:cNvPr id="3" name="Content Placeholder 2"/>
          <p:cNvSpPr>
            <a:spLocks noGrp="1"/>
          </p:cNvSpPr>
          <p:nvPr>
            <p:ph idx="1"/>
          </p:nvPr>
        </p:nvSpPr>
        <p:spPr/>
        <p:txBody>
          <a:bodyPr>
            <a:normAutofit/>
          </a:bodyPr>
          <a:lstStyle/>
          <a:p>
            <a:r>
              <a:rPr lang="en-US" dirty="0"/>
              <a:t>Reason: it is possible because Facebook uses an </a:t>
            </a:r>
            <a:r>
              <a:rPr lang="en-US" b="1" dirty="0"/>
              <a:t>eventual consistent model</a:t>
            </a:r>
          </a:p>
          <a:p>
            <a:r>
              <a:rPr lang="en-US" dirty="0"/>
              <a:t>Why Facebook chooses eventual consistent model over the strong consistent one?</a:t>
            </a:r>
          </a:p>
          <a:p>
            <a:pPr lvl="1"/>
            <a:r>
              <a:rPr lang="en-US" dirty="0"/>
              <a:t>Facebook has more than 1 billion active users</a:t>
            </a:r>
          </a:p>
          <a:p>
            <a:pPr lvl="1"/>
            <a:r>
              <a:rPr lang="en-US" dirty="0"/>
              <a:t>It is non-trivial to efficiently and reliably store the huge amount of data generated at any given time</a:t>
            </a:r>
          </a:p>
          <a:p>
            <a:pPr lvl="1"/>
            <a:r>
              <a:rPr lang="en-US" dirty="0"/>
              <a:t>Eventual consistent model offers the option to </a:t>
            </a:r>
            <a:r>
              <a:rPr lang="en-US" b="1" dirty="0"/>
              <a:t>reduce the load and improve availability </a:t>
            </a:r>
          </a:p>
        </p:txBody>
      </p:sp>
    </p:spTree>
    <p:extLst>
      <p:ext uri="{BB962C8B-B14F-4D97-AF65-F5344CB8AC3E}">
        <p14:creationId xmlns:p14="http://schemas.microsoft.com/office/powerpoint/2010/main" val="116966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Eventual Consistency</a:t>
            </a:r>
            <a:br>
              <a:rPr lang="en-US" dirty="0"/>
            </a:br>
            <a:r>
              <a:rPr lang="en-US" dirty="0"/>
              <a:t>- A </a:t>
            </a:r>
            <a:r>
              <a:rPr lang="en-US" dirty="0" err="1"/>
              <a:t>Dropbox</a:t>
            </a:r>
            <a:r>
              <a:rPr lang="en-US" dirty="0"/>
              <a:t> Example</a:t>
            </a:r>
          </a:p>
        </p:txBody>
      </p:sp>
      <p:sp>
        <p:nvSpPr>
          <p:cNvPr id="3" name="Content Placeholder 2"/>
          <p:cNvSpPr>
            <a:spLocks noGrp="1"/>
          </p:cNvSpPr>
          <p:nvPr>
            <p:ph idx="1"/>
          </p:nvPr>
        </p:nvSpPr>
        <p:spPr/>
        <p:txBody>
          <a:bodyPr/>
          <a:lstStyle/>
          <a:p>
            <a:r>
              <a:rPr lang="en-US" dirty="0" err="1"/>
              <a:t>Dropbox</a:t>
            </a:r>
            <a:r>
              <a:rPr lang="en-US" dirty="0"/>
              <a:t> enabled immediate consistency via synchronization in many cases.</a:t>
            </a:r>
          </a:p>
          <a:p>
            <a:r>
              <a:rPr lang="en-US" dirty="0"/>
              <a:t>However, what happens in case of a network partition? </a:t>
            </a:r>
          </a:p>
        </p:txBody>
      </p:sp>
      <p:pic>
        <p:nvPicPr>
          <p:cNvPr id="10" name="Picture 9"/>
          <p:cNvPicPr>
            <a:picLocks noChangeAspect="1"/>
          </p:cNvPicPr>
          <p:nvPr/>
        </p:nvPicPr>
        <p:blipFill>
          <a:blip r:embed="rId2"/>
          <a:stretch>
            <a:fillRect/>
          </a:stretch>
        </p:blipFill>
        <p:spPr>
          <a:xfrm>
            <a:off x="5990299" y="3959820"/>
            <a:ext cx="2348508" cy="2348508"/>
          </a:xfrm>
          <a:prstGeom prst="rect">
            <a:avLst/>
          </a:prstGeom>
        </p:spPr>
      </p:pic>
      <p:pic>
        <p:nvPicPr>
          <p:cNvPr id="11" name="Picture 10"/>
          <p:cNvPicPr>
            <a:picLocks noChangeAspect="1"/>
          </p:cNvPicPr>
          <p:nvPr/>
        </p:nvPicPr>
        <p:blipFill>
          <a:blip r:embed="rId3"/>
          <a:stretch>
            <a:fillRect/>
          </a:stretch>
        </p:blipFill>
        <p:spPr>
          <a:xfrm>
            <a:off x="696404" y="3959822"/>
            <a:ext cx="2793913" cy="2567057"/>
          </a:xfrm>
          <a:prstGeom prst="rect">
            <a:avLst/>
          </a:prstGeom>
        </p:spPr>
      </p:pic>
      <p:pic>
        <p:nvPicPr>
          <p:cNvPr id="12" name="Picture 11"/>
          <p:cNvPicPr>
            <a:picLocks noChangeAspect="1"/>
          </p:cNvPicPr>
          <p:nvPr/>
        </p:nvPicPr>
        <p:blipFill>
          <a:blip r:embed="rId4"/>
          <a:stretch>
            <a:fillRect/>
          </a:stretch>
        </p:blipFill>
        <p:spPr>
          <a:xfrm>
            <a:off x="4047198" y="4164640"/>
            <a:ext cx="1605227" cy="1605227"/>
          </a:xfrm>
          <a:prstGeom prst="rect">
            <a:avLst/>
          </a:prstGeom>
        </p:spPr>
      </p:pic>
    </p:spTree>
    <p:extLst>
      <p:ext uri="{BB962C8B-B14F-4D97-AF65-F5344CB8AC3E}">
        <p14:creationId xmlns:p14="http://schemas.microsoft.com/office/powerpoint/2010/main" val="40270798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Eventual Consistency</a:t>
            </a:r>
            <a:br>
              <a:rPr lang="en-US" dirty="0"/>
            </a:br>
            <a:r>
              <a:rPr lang="en-US" dirty="0"/>
              <a:t>- A </a:t>
            </a:r>
            <a:r>
              <a:rPr lang="en-US" dirty="0" err="1"/>
              <a:t>Dropbox</a:t>
            </a:r>
            <a:r>
              <a:rPr lang="en-US" dirty="0"/>
              <a:t> Example</a:t>
            </a:r>
          </a:p>
        </p:txBody>
      </p:sp>
      <p:sp>
        <p:nvSpPr>
          <p:cNvPr id="3" name="Content Placeholder 2"/>
          <p:cNvSpPr>
            <a:spLocks noGrp="1"/>
          </p:cNvSpPr>
          <p:nvPr>
            <p:ph idx="1"/>
          </p:nvPr>
        </p:nvSpPr>
        <p:spPr/>
        <p:txBody>
          <a:bodyPr>
            <a:normAutofit/>
          </a:bodyPr>
          <a:lstStyle/>
          <a:p>
            <a:r>
              <a:rPr lang="en-US" dirty="0"/>
              <a:t>Let’s do a simple experiment here:</a:t>
            </a:r>
          </a:p>
          <a:p>
            <a:pPr lvl="1"/>
            <a:r>
              <a:rPr lang="en-US" dirty="0"/>
              <a:t>Open a file in your drop box</a:t>
            </a:r>
          </a:p>
          <a:p>
            <a:pPr lvl="1"/>
            <a:r>
              <a:rPr lang="en-US" dirty="0"/>
              <a:t>Disable your network connection (e.g., </a:t>
            </a:r>
            <a:r>
              <a:rPr lang="en-US" dirty="0" err="1"/>
              <a:t>WiFi</a:t>
            </a:r>
            <a:r>
              <a:rPr lang="en-US" dirty="0"/>
              <a:t>, 4G) </a:t>
            </a:r>
          </a:p>
          <a:p>
            <a:pPr lvl="1"/>
            <a:r>
              <a:rPr lang="en-US" dirty="0"/>
              <a:t>Try to edit the file in the drop box: can you do that?</a:t>
            </a:r>
          </a:p>
          <a:p>
            <a:pPr lvl="1"/>
            <a:r>
              <a:rPr lang="en-US" dirty="0"/>
              <a:t>Re-enable your network connection: what happens to your </a:t>
            </a:r>
            <a:r>
              <a:rPr lang="en-US" dirty="0" err="1"/>
              <a:t>dropbox</a:t>
            </a:r>
            <a:r>
              <a:rPr lang="en-US" dirty="0"/>
              <a:t> folder?</a:t>
            </a:r>
          </a:p>
        </p:txBody>
      </p:sp>
    </p:spTree>
    <p:extLst>
      <p:ext uri="{BB962C8B-B14F-4D97-AF65-F5344CB8AC3E}">
        <p14:creationId xmlns:p14="http://schemas.microsoft.com/office/powerpoint/2010/main" val="39135406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Eventual Consistency</a:t>
            </a:r>
            <a:br>
              <a:rPr lang="en-US" dirty="0"/>
            </a:br>
            <a:r>
              <a:rPr lang="en-US" dirty="0"/>
              <a:t>- A </a:t>
            </a:r>
            <a:r>
              <a:rPr lang="en-US" dirty="0" err="1"/>
              <a:t>Dropbox</a:t>
            </a:r>
            <a:r>
              <a:rPr lang="en-US" dirty="0"/>
              <a:t> Example</a:t>
            </a:r>
          </a:p>
        </p:txBody>
      </p:sp>
      <p:sp>
        <p:nvSpPr>
          <p:cNvPr id="3" name="Content Placeholder 2"/>
          <p:cNvSpPr>
            <a:spLocks noGrp="1"/>
          </p:cNvSpPr>
          <p:nvPr>
            <p:ph idx="1"/>
          </p:nvPr>
        </p:nvSpPr>
        <p:spPr/>
        <p:txBody>
          <a:bodyPr>
            <a:normAutofit/>
          </a:bodyPr>
          <a:lstStyle/>
          <a:p>
            <a:r>
              <a:rPr lang="en-US" dirty="0" err="1"/>
              <a:t>Dropbox</a:t>
            </a:r>
            <a:r>
              <a:rPr lang="en-US" dirty="0"/>
              <a:t> embraces eventual consistency:</a:t>
            </a:r>
          </a:p>
          <a:p>
            <a:pPr lvl="1"/>
            <a:r>
              <a:rPr lang="en-US" dirty="0"/>
              <a:t>Immediate consistency is impossible in case of a network partition</a:t>
            </a:r>
          </a:p>
          <a:p>
            <a:pPr lvl="1"/>
            <a:r>
              <a:rPr lang="en-US" dirty="0"/>
              <a:t>Users will feel bad if their word documents freeze each time they hit </a:t>
            </a:r>
            <a:r>
              <a:rPr lang="en-US" dirty="0" err="1"/>
              <a:t>Ctrl+S</a:t>
            </a:r>
            <a:r>
              <a:rPr lang="en-US" dirty="0"/>
              <a:t> , simply due to the large latency to update all devices across WAN </a:t>
            </a:r>
          </a:p>
          <a:p>
            <a:pPr lvl="1"/>
            <a:r>
              <a:rPr lang="en-US" dirty="0" err="1"/>
              <a:t>Dropbox</a:t>
            </a:r>
            <a:r>
              <a:rPr lang="en-US" dirty="0"/>
              <a:t> is oriented to </a:t>
            </a:r>
            <a:r>
              <a:rPr lang="en-US" b="1" dirty="0"/>
              <a:t>personal syncing</a:t>
            </a:r>
            <a:r>
              <a:rPr lang="en-US" dirty="0"/>
              <a:t>, not on collaboration, so it is not a real limitation.</a:t>
            </a:r>
          </a:p>
        </p:txBody>
      </p:sp>
    </p:spTree>
    <p:extLst>
      <p:ext uri="{BB962C8B-B14F-4D97-AF65-F5344CB8AC3E}">
        <p14:creationId xmlns:p14="http://schemas.microsoft.com/office/powerpoint/2010/main" val="35603184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4438"/>
            <a:ext cx="8229600" cy="1143000"/>
          </a:xfrm>
        </p:spPr>
        <p:txBody>
          <a:bodyPr>
            <a:normAutofit fontScale="90000"/>
          </a:bodyPr>
          <a:lstStyle/>
          <a:p>
            <a:r>
              <a:rPr lang="en-US" dirty="0"/>
              <a:t>Eventual Consistency</a:t>
            </a:r>
            <a:br>
              <a:rPr lang="en-US" dirty="0"/>
            </a:br>
            <a:r>
              <a:rPr lang="en-US" dirty="0"/>
              <a:t>- An ATM Example</a:t>
            </a:r>
          </a:p>
        </p:txBody>
      </p:sp>
      <p:sp>
        <p:nvSpPr>
          <p:cNvPr id="3" name="Content Placeholder 2"/>
          <p:cNvSpPr>
            <a:spLocks noGrp="1"/>
          </p:cNvSpPr>
          <p:nvPr>
            <p:ph idx="1"/>
          </p:nvPr>
        </p:nvSpPr>
        <p:spPr>
          <a:xfrm>
            <a:off x="457200" y="1390329"/>
            <a:ext cx="8229600" cy="4525963"/>
          </a:xfrm>
        </p:spPr>
        <p:txBody>
          <a:bodyPr>
            <a:normAutofit/>
          </a:bodyPr>
          <a:lstStyle/>
          <a:p>
            <a:r>
              <a:rPr lang="en-US" dirty="0"/>
              <a:t>In design of automated teller machine (ATM):</a:t>
            </a:r>
          </a:p>
          <a:p>
            <a:pPr lvl="1"/>
            <a:r>
              <a:rPr lang="en-US" dirty="0"/>
              <a:t>Strong consistency appear to be a nature choice</a:t>
            </a:r>
          </a:p>
          <a:p>
            <a:pPr lvl="1"/>
            <a:r>
              <a:rPr lang="en-US" dirty="0"/>
              <a:t>However, in practice, </a:t>
            </a:r>
            <a:r>
              <a:rPr lang="en-US" b="1" dirty="0"/>
              <a:t>A beats C</a:t>
            </a:r>
          </a:p>
          <a:p>
            <a:pPr lvl="1"/>
            <a:r>
              <a:rPr lang="en-US" dirty="0"/>
              <a:t>Higher availability means </a:t>
            </a:r>
            <a:r>
              <a:rPr lang="en-US" b="1" dirty="0"/>
              <a:t>higher revenue</a:t>
            </a:r>
          </a:p>
          <a:p>
            <a:pPr lvl="1"/>
            <a:r>
              <a:rPr lang="en-US" dirty="0"/>
              <a:t>ATM will allow you to withdraw money </a:t>
            </a:r>
            <a:r>
              <a:rPr lang="en-US" i="1" dirty="0"/>
              <a:t>even if the machine is partitioned from the network</a:t>
            </a:r>
          </a:p>
          <a:p>
            <a:pPr lvl="1"/>
            <a:r>
              <a:rPr lang="en-US" dirty="0"/>
              <a:t>However, it puts </a:t>
            </a:r>
            <a:r>
              <a:rPr lang="en-US" b="1" dirty="0"/>
              <a:t>a limit </a:t>
            </a:r>
            <a:r>
              <a:rPr lang="en-US" dirty="0"/>
              <a:t>on the amount of withdraw (e.g., $200)</a:t>
            </a:r>
          </a:p>
          <a:p>
            <a:pPr lvl="1"/>
            <a:r>
              <a:rPr lang="en-US" dirty="0"/>
              <a:t>The bank might also charge you a fee when a overdraft happens</a:t>
            </a:r>
          </a:p>
          <a:p>
            <a:pPr marL="0" indent="0">
              <a:buNone/>
            </a:pPr>
            <a:endParaRPr lang="en-US" dirty="0"/>
          </a:p>
        </p:txBody>
      </p:sp>
      <p:pic>
        <p:nvPicPr>
          <p:cNvPr id="4" name="Picture 3"/>
          <p:cNvPicPr>
            <a:picLocks noChangeAspect="1"/>
          </p:cNvPicPr>
          <p:nvPr/>
        </p:nvPicPr>
        <p:blipFill>
          <a:blip r:embed="rId2"/>
          <a:stretch>
            <a:fillRect/>
          </a:stretch>
        </p:blipFill>
        <p:spPr>
          <a:xfrm>
            <a:off x="5008087" y="5379892"/>
            <a:ext cx="2625285" cy="1371732"/>
          </a:xfrm>
          <a:prstGeom prst="rect">
            <a:avLst/>
          </a:prstGeom>
        </p:spPr>
      </p:pic>
    </p:spTree>
    <p:extLst>
      <p:ext uri="{BB962C8B-B14F-4D97-AF65-F5344CB8AC3E}">
        <p14:creationId xmlns:p14="http://schemas.microsoft.com/office/powerpoint/2010/main" val="143691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Dynamic Tradeoff between </a:t>
            </a:r>
            <a:r>
              <a:rPr lang="en-US" b="1" dirty="0"/>
              <a:t>C</a:t>
            </a:r>
            <a:r>
              <a:rPr lang="en-US" dirty="0"/>
              <a:t> and </a:t>
            </a:r>
            <a:r>
              <a:rPr lang="en-US" b="1" dirty="0"/>
              <a:t>A</a:t>
            </a:r>
          </a:p>
        </p:txBody>
      </p:sp>
      <p:sp>
        <p:nvSpPr>
          <p:cNvPr id="3" name="Content Placeholder 2"/>
          <p:cNvSpPr>
            <a:spLocks noGrp="1"/>
          </p:cNvSpPr>
          <p:nvPr>
            <p:ph idx="1"/>
          </p:nvPr>
        </p:nvSpPr>
        <p:spPr/>
        <p:txBody>
          <a:bodyPr>
            <a:normAutofit/>
          </a:bodyPr>
          <a:lstStyle/>
          <a:p>
            <a:r>
              <a:rPr lang="en-US" dirty="0"/>
              <a:t>An airline reservation system:</a:t>
            </a:r>
          </a:p>
          <a:p>
            <a:pPr lvl="1"/>
            <a:r>
              <a:rPr lang="en-US" dirty="0"/>
              <a:t>When most of seats are available: it is ok to rely on somewhat out-of-date data, availability is more critical</a:t>
            </a:r>
          </a:p>
          <a:p>
            <a:pPr lvl="1"/>
            <a:r>
              <a:rPr lang="en-US" dirty="0"/>
              <a:t>When the plane is close to be filled: it needs more accurate data to ensure the plane is not overbooked, consistency is more critical</a:t>
            </a:r>
          </a:p>
          <a:p>
            <a:r>
              <a:rPr lang="en-US" dirty="0"/>
              <a:t>Neither strong consistency nor guaranteed availability, but it may significantly increase the tolerance of network disruption</a:t>
            </a:r>
          </a:p>
        </p:txBody>
      </p:sp>
    </p:spTree>
    <p:extLst>
      <p:ext uri="{BB962C8B-B14F-4D97-AF65-F5344CB8AC3E}">
        <p14:creationId xmlns:p14="http://schemas.microsoft.com/office/powerpoint/2010/main" val="11782646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Heterogeneity: Segmenting </a:t>
            </a:r>
            <a:r>
              <a:rPr lang="en-US" b="1" dirty="0"/>
              <a:t>C</a:t>
            </a:r>
            <a:r>
              <a:rPr lang="en-US" dirty="0"/>
              <a:t> and </a:t>
            </a:r>
            <a:r>
              <a:rPr lang="en-US" b="1" dirty="0"/>
              <a:t>A</a:t>
            </a:r>
          </a:p>
        </p:txBody>
      </p:sp>
      <p:sp>
        <p:nvSpPr>
          <p:cNvPr id="3" name="Content Placeholder 2"/>
          <p:cNvSpPr>
            <a:spLocks noGrp="1"/>
          </p:cNvSpPr>
          <p:nvPr>
            <p:ph idx="1"/>
          </p:nvPr>
        </p:nvSpPr>
        <p:spPr/>
        <p:txBody>
          <a:bodyPr>
            <a:normAutofit/>
          </a:bodyPr>
          <a:lstStyle/>
          <a:p>
            <a:r>
              <a:rPr lang="en-US" dirty="0"/>
              <a:t>No single uniform requirement</a:t>
            </a:r>
          </a:p>
          <a:p>
            <a:pPr lvl="1"/>
            <a:r>
              <a:rPr lang="en-US" dirty="0"/>
              <a:t>Some aspects require strong consistency</a:t>
            </a:r>
          </a:p>
          <a:p>
            <a:pPr lvl="1"/>
            <a:r>
              <a:rPr lang="en-US" dirty="0"/>
              <a:t>Others require high availability</a:t>
            </a:r>
          </a:p>
          <a:p>
            <a:r>
              <a:rPr lang="en-US" dirty="0"/>
              <a:t>Segment the system into different components</a:t>
            </a:r>
          </a:p>
          <a:p>
            <a:pPr lvl="1"/>
            <a:r>
              <a:rPr lang="en-US" dirty="0"/>
              <a:t>Each provides different types of guarantees </a:t>
            </a:r>
          </a:p>
          <a:p>
            <a:r>
              <a:rPr lang="en-US" dirty="0"/>
              <a:t>Overall guarantees neither consistency nor availability</a:t>
            </a:r>
          </a:p>
          <a:p>
            <a:pPr lvl="1"/>
            <a:r>
              <a:rPr lang="en-US" dirty="0"/>
              <a:t>Each part of the service gets exactly what it needs 	</a:t>
            </a:r>
          </a:p>
          <a:p>
            <a:r>
              <a:rPr lang="en-US" dirty="0"/>
              <a:t>Can be partitioned along different dimensions</a:t>
            </a:r>
          </a:p>
          <a:p>
            <a:endParaRPr lang="en-US" dirty="0"/>
          </a:p>
        </p:txBody>
      </p:sp>
    </p:spTree>
    <p:extLst>
      <p:ext uri="{BB962C8B-B14F-4D97-AF65-F5344CB8AC3E}">
        <p14:creationId xmlns:p14="http://schemas.microsoft.com/office/powerpoint/2010/main" val="4715365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a:xfrm>
            <a:off x="457200" y="1600200"/>
            <a:ext cx="8229600" cy="4994950"/>
          </a:xfrm>
        </p:spPr>
        <p:txBody>
          <a:bodyPr>
            <a:normAutofit/>
          </a:bodyPr>
          <a:lstStyle/>
          <a:p>
            <a:r>
              <a:rPr lang="en-US" dirty="0"/>
              <a:t>In an e-commercial system (e.g., Amazon, e-Bay, </a:t>
            </a:r>
            <a:r>
              <a:rPr lang="en-US" dirty="0" err="1"/>
              <a:t>etc</a:t>
            </a:r>
            <a:r>
              <a:rPr lang="en-US" dirty="0"/>
              <a:t>), what are the trade-offs between consistency and availability you can think of? What is your strategy?</a:t>
            </a:r>
          </a:p>
          <a:p>
            <a:r>
              <a:rPr lang="en-US" dirty="0"/>
              <a:t>Hint -&gt; Things you might want to consider:</a:t>
            </a:r>
          </a:p>
          <a:p>
            <a:pPr lvl="1"/>
            <a:r>
              <a:rPr lang="en-US" dirty="0"/>
              <a:t>Different types of data (e.g., shopping cart, billing, product, etc.)</a:t>
            </a:r>
          </a:p>
          <a:p>
            <a:pPr lvl="1"/>
            <a:r>
              <a:rPr lang="en-US" dirty="0"/>
              <a:t>Different types of operations (e.g., query, purchase, etc.)</a:t>
            </a:r>
          </a:p>
          <a:p>
            <a:pPr lvl="1"/>
            <a:r>
              <a:rPr lang="en-US" dirty="0"/>
              <a:t>Different types of services (e.g., distributed lock, DNS, etc.)</a:t>
            </a:r>
          </a:p>
          <a:p>
            <a:pPr lvl="1"/>
            <a:r>
              <a:rPr lang="en-US" dirty="0"/>
              <a:t>Different groups of users (e.g., users in different geographic areas, etc.)</a:t>
            </a:r>
          </a:p>
        </p:txBody>
      </p:sp>
    </p:spTree>
    <p:extLst>
      <p:ext uri="{BB962C8B-B14F-4D97-AF65-F5344CB8AC3E}">
        <p14:creationId xmlns:p14="http://schemas.microsoft.com/office/powerpoint/2010/main" val="26205430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Examples</a:t>
            </a:r>
          </a:p>
        </p:txBody>
      </p:sp>
      <p:sp>
        <p:nvSpPr>
          <p:cNvPr id="3" name="Content Placeholder 2"/>
          <p:cNvSpPr>
            <a:spLocks noGrp="1"/>
          </p:cNvSpPr>
          <p:nvPr>
            <p:ph idx="1"/>
          </p:nvPr>
        </p:nvSpPr>
        <p:spPr/>
        <p:txBody>
          <a:bodyPr/>
          <a:lstStyle/>
          <a:p>
            <a:r>
              <a:rPr lang="en-US" dirty="0"/>
              <a:t>Data Partitioning</a:t>
            </a:r>
          </a:p>
          <a:p>
            <a:r>
              <a:rPr lang="en-US" dirty="0"/>
              <a:t>Operational Partitioning</a:t>
            </a:r>
          </a:p>
          <a:p>
            <a:r>
              <a:rPr lang="en-US" dirty="0"/>
              <a:t>Functional Partitioning</a:t>
            </a:r>
          </a:p>
          <a:p>
            <a:r>
              <a:rPr lang="en-US" dirty="0"/>
              <a:t>User Partitioning</a:t>
            </a:r>
          </a:p>
          <a:p>
            <a:r>
              <a:rPr lang="en-US" dirty="0"/>
              <a:t>Hierarchical Partitioning</a:t>
            </a:r>
          </a:p>
        </p:txBody>
      </p:sp>
    </p:spTree>
    <p:extLst>
      <p:ext uri="{BB962C8B-B14F-4D97-AF65-F5344CB8AC3E}">
        <p14:creationId xmlns:p14="http://schemas.microsoft.com/office/powerpoint/2010/main" val="1360028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839" y="116632"/>
            <a:ext cx="8964488" cy="5478423"/>
          </a:xfrm>
          <a:prstGeom prst="rect">
            <a:avLst/>
          </a:prstGeom>
        </p:spPr>
        <p:txBody>
          <a:bodyPr wrap="square">
            <a:spAutoFit/>
          </a:bodyPr>
          <a:lstStyle/>
          <a:p>
            <a:pPr>
              <a:lnSpc>
                <a:spcPct val="150000"/>
              </a:lnSpc>
            </a:pPr>
            <a:r>
              <a:rPr lang="en-US" sz="2000" b="1" dirty="0"/>
              <a:t>Features of NoSQL</a:t>
            </a:r>
          </a:p>
          <a:p>
            <a:pPr>
              <a:lnSpc>
                <a:spcPct val="150000"/>
              </a:lnSpc>
            </a:pPr>
            <a:r>
              <a:rPr lang="en-US" sz="2000" b="1" dirty="0"/>
              <a:t>Non-relational</a:t>
            </a:r>
          </a:p>
          <a:p>
            <a:endParaRPr lang="en-US" dirty="0"/>
          </a:p>
          <a:p>
            <a:pPr marL="285750" indent="-285750">
              <a:lnSpc>
                <a:spcPct val="150000"/>
              </a:lnSpc>
              <a:buFont typeface="Arial" panose="020B0604020202020204" pitchFamily="34" charset="0"/>
              <a:buChar char="•"/>
            </a:pPr>
            <a:r>
              <a:rPr lang="en-US" dirty="0"/>
              <a:t>NoSQL databases never follow the relational model</a:t>
            </a:r>
          </a:p>
          <a:p>
            <a:pPr marL="285750" indent="-285750">
              <a:lnSpc>
                <a:spcPct val="150000"/>
              </a:lnSpc>
              <a:buFont typeface="Arial" panose="020B0604020202020204" pitchFamily="34" charset="0"/>
              <a:buChar char="•"/>
            </a:pPr>
            <a:r>
              <a:rPr lang="en-US" dirty="0"/>
              <a:t>Never provide tables with flat fixed-column records</a:t>
            </a:r>
          </a:p>
          <a:p>
            <a:pPr marL="285750" indent="-285750">
              <a:lnSpc>
                <a:spcPct val="150000"/>
              </a:lnSpc>
              <a:buFont typeface="Arial" panose="020B0604020202020204" pitchFamily="34" charset="0"/>
              <a:buChar char="•"/>
            </a:pPr>
            <a:r>
              <a:rPr lang="en-US" dirty="0"/>
              <a:t>Work with self-contained aggregates or BLOBs</a:t>
            </a:r>
          </a:p>
          <a:p>
            <a:pPr marL="285750" indent="-285750">
              <a:lnSpc>
                <a:spcPct val="150000"/>
              </a:lnSpc>
              <a:buFont typeface="Arial" panose="020B0604020202020204" pitchFamily="34" charset="0"/>
              <a:buChar char="•"/>
            </a:pPr>
            <a:r>
              <a:rPr lang="en-US" dirty="0"/>
              <a:t>Doesn’t require object-relational mapping and data normalization</a:t>
            </a:r>
          </a:p>
          <a:p>
            <a:pPr marL="285750" indent="-285750">
              <a:lnSpc>
                <a:spcPct val="150000"/>
              </a:lnSpc>
              <a:buFont typeface="Arial" panose="020B0604020202020204" pitchFamily="34" charset="0"/>
              <a:buChar char="•"/>
            </a:pPr>
            <a:r>
              <a:rPr lang="en-US" dirty="0"/>
              <a:t>No complex features like query languages, query planners , referential integrity joins, ACID</a:t>
            </a:r>
          </a:p>
          <a:p>
            <a:endParaRPr lang="en-US" dirty="0"/>
          </a:p>
          <a:p>
            <a:r>
              <a:rPr lang="en-US" sz="2000" b="1" dirty="0"/>
              <a:t>Schema-free</a:t>
            </a:r>
          </a:p>
          <a:p>
            <a:endParaRPr lang="en-US" dirty="0"/>
          </a:p>
          <a:p>
            <a:pPr marL="285750" indent="-285750">
              <a:lnSpc>
                <a:spcPct val="150000"/>
              </a:lnSpc>
              <a:buFont typeface="Arial" panose="020B0604020202020204" pitchFamily="34" charset="0"/>
              <a:buChar char="•"/>
            </a:pPr>
            <a:r>
              <a:rPr lang="en-US" dirty="0"/>
              <a:t>NoSQL databases are either schema-free or have relaxed schemas</a:t>
            </a:r>
          </a:p>
          <a:p>
            <a:pPr marL="285750" indent="-285750">
              <a:lnSpc>
                <a:spcPct val="150000"/>
              </a:lnSpc>
              <a:buFont typeface="Arial" panose="020B0604020202020204" pitchFamily="34" charset="0"/>
              <a:buChar char="•"/>
            </a:pPr>
            <a:r>
              <a:rPr lang="en-US" dirty="0"/>
              <a:t>Do not require any sort of definition of the schema of the data</a:t>
            </a:r>
          </a:p>
          <a:p>
            <a:pPr marL="285750" indent="-285750">
              <a:lnSpc>
                <a:spcPct val="150000"/>
              </a:lnSpc>
              <a:buFont typeface="Arial" panose="020B0604020202020204" pitchFamily="34" charset="0"/>
              <a:buChar char="•"/>
            </a:pPr>
            <a:r>
              <a:rPr lang="en-US" dirty="0"/>
              <a:t>Offers heterogeneous structures of data in the same domain</a:t>
            </a:r>
            <a:endParaRPr lang="en-IN" dirty="0"/>
          </a:p>
        </p:txBody>
      </p:sp>
    </p:spTree>
    <p:extLst>
      <p:ext uri="{BB962C8B-B14F-4D97-AF65-F5344CB8AC3E}">
        <p14:creationId xmlns:p14="http://schemas.microsoft.com/office/powerpoint/2010/main" val="40214741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Examples</a:t>
            </a:r>
          </a:p>
        </p:txBody>
      </p:sp>
      <p:sp>
        <p:nvSpPr>
          <p:cNvPr id="3" name="Content Placeholder 2"/>
          <p:cNvSpPr>
            <a:spLocks noGrp="1"/>
          </p:cNvSpPr>
          <p:nvPr>
            <p:ph idx="1"/>
          </p:nvPr>
        </p:nvSpPr>
        <p:spPr/>
        <p:txBody>
          <a:bodyPr>
            <a:normAutofit/>
          </a:bodyPr>
          <a:lstStyle/>
          <a:p>
            <a:pPr marL="0" indent="0">
              <a:buNone/>
            </a:pPr>
            <a:r>
              <a:rPr lang="en-US" dirty="0"/>
              <a:t>Data Partitioning</a:t>
            </a:r>
          </a:p>
          <a:p>
            <a:pPr>
              <a:buFontTx/>
              <a:buChar char="•"/>
            </a:pPr>
            <a:r>
              <a:rPr lang="en-US" dirty="0"/>
              <a:t>Different data may require different consistency and availability</a:t>
            </a:r>
          </a:p>
          <a:p>
            <a:pPr>
              <a:buFontTx/>
              <a:buChar char="•"/>
            </a:pPr>
            <a:r>
              <a:rPr lang="en-US" dirty="0"/>
              <a:t>Example:</a:t>
            </a:r>
          </a:p>
          <a:p>
            <a:pPr lvl="1">
              <a:buFontTx/>
              <a:buChar char="•"/>
            </a:pPr>
            <a:r>
              <a:rPr lang="en-US" dirty="0"/>
              <a:t>Shopping cart: high availability, responsive, can sometimes suffer anomalies</a:t>
            </a:r>
          </a:p>
          <a:p>
            <a:pPr lvl="1">
              <a:buFontTx/>
              <a:buChar char="•"/>
            </a:pPr>
            <a:r>
              <a:rPr lang="en-US" dirty="0"/>
              <a:t>Product information need to be available, slight variation in inventory is sufferable</a:t>
            </a:r>
          </a:p>
          <a:p>
            <a:pPr lvl="1">
              <a:buFontTx/>
              <a:buChar char="•"/>
            </a:pPr>
            <a:r>
              <a:rPr lang="en-US" dirty="0"/>
              <a:t>Checkout, billing, shipping records must be consistent</a:t>
            </a:r>
          </a:p>
        </p:txBody>
      </p:sp>
    </p:spTree>
    <p:extLst>
      <p:ext uri="{BB962C8B-B14F-4D97-AF65-F5344CB8AC3E}">
        <p14:creationId xmlns:p14="http://schemas.microsoft.com/office/powerpoint/2010/main" val="30060574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Examples</a:t>
            </a:r>
          </a:p>
        </p:txBody>
      </p:sp>
      <p:sp>
        <p:nvSpPr>
          <p:cNvPr id="3" name="Content Placeholder 2"/>
          <p:cNvSpPr>
            <a:spLocks noGrp="1"/>
          </p:cNvSpPr>
          <p:nvPr>
            <p:ph idx="1"/>
          </p:nvPr>
        </p:nvSpPr>
        <p:spPr/>
        <p:txBody>
          <a:bodyPr>
            <a:normAutofit/>
          </a:bodyPr>
          <a:lstStyle/>
          <a:p>
            <a:pPr marL="0" indent="0">
              <a:buNone/>
            </a:pPr>
            <a:r>
              <a:rPr lang="en-US" dirty="0"/>
              <a:t>Operational Partitioning</a:t>
            </a:r>
          </a:p>
          <a:p>
            <a:pPr>
              <a:buFontTx/>
              <a:buChar char="•"/>
            </a:pPr>
            <a:r>
              <a:rPr lang="en-US" dirty="0"/>
              <a:t>Each operation may require different balance between consistency and availability</a:t>
            </a:r>
          </a:p>
          <a:p>
            <a:pPr>
              <a:buFontTx/>
              <a:buChar char="•"/>
            </a:pPr>
            <a:r>
              <a:rPr lang="en-US" dirty="0"/>
              <a:t>Example:</a:t>
            </a:r>
          </a:p>
          <a:p>
            <a:pPr lvl="1">
              <a:buFontTx/>
              <a:buChar char="•"/>
            </a:pPr>
            <a:r>
              <a:rPr lang="en-US" dirty="0"/>
              <a:t>Reads: high availability; e.g.., “query”</a:t>
            </a:r>
          </a:p>
          <a:p>
            <a:pPr lvl="1">
              <a:buFontTx/>
              <a:buChar char="•"/>
            </a:pPr>
            <a:r>
              <a:rPr lang="en-US" dirty="0"/>
              <a:t>Writes: high consistency, lock when writing; e.g., “purchase”</a:t>
            </a:r>
          </a:p>
        </p:txBody>
      </p:sp>
    </p:spTree>
    <p:extLst>
      <p:ext uri="{BB962C8B-B14F-4D97-AF65-F5344CB8AC3E}">
        <p14:creationId xmlns:p14="http://schemas.microsoft.com/office/powerpoint/2010/main" val="27469167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Examples</a:t>
            </a:r>
          </a:p>
        </p:txBody>
      </p:sp>
      <p:sp>
        <p:nvSpPr>
          <p:cNvPr id="3" name="Content Placeholder 2"/>
          <p:cNvSpPr>
            <a:spLocks noGrp="1"/>
          </p:cNvSpPr>
          <p:nvPr>
            <p:ph idx="1"/>
          </p:nvPr>
        </p:nvSpPr>
        <p:spPr/>
        <p:txBody>
          <a:bodyPr>
            <a:normAutofit/>
          </a:bodyPr>
          <a:lstStyle/>
          <a:p>
            <a:pPr marL="0" indent="0">
              <a:buNone/>
            </a:pPr>
            <a:r>
              <a:rPr lang="en-US" dirty="0"/>
              <a:t>Functional Partitioning</a:t>
            </a:r>
          </a:p>
          <a:p>
            <a:pPr>
              <a:buFontTx/>
              <a:buChar char="•"/>
            </a:pPr>
            <a:r>
              <a:rPr lang="en-US" dirty="0"/>
              <a:t>System consists of sub-services</a:t>
            </a:r>
          </a:p>
          <a:p>
            <a:pPr>
              <a:buFontTx/>
              <a:buChar char="•"/>
            </a:pPr>
            <a:r>
              <a:rPr lang="en-US" dirty="0"/>
              <a:t>Different sub-services provide different balances</a:t>
            </a:r>
          </a:p>
          <a:p>
            <a:r>
              <a:rPr lang="en-US" dirty="0"/>
              <a:t>Example: A comprehensive distributed system</a:t>
            </a:r>
          </a:p>
          <a:p>
            <a:pPr lvl="1"/>
            <a:r>
              <a:rPr lang="en-US" dirty="0"/>
              <a:t>Distributed lock service (e.g., Chubby) :</a:t>
            </a:r>
          </a:p>
          <a:p>
            <a:pPr lvl="2"/>
            <a:r>
              <a:rPr lang="en-US" dirty="0"/>
              <a:t>Strong consistency</a:t>
            </a:r>
          </a:p>
          <a:p>
            <a:pPr lvl="1"/>
            <a:r>
              <a:rPr lang="en-US" dirty="0"/>
              <a:t>DNS service:</a:t>
            </a:r>
          </a:p>
          <a:p>
            <a:pPr lvl="2"/>
            <a:r>
              <a:rPr lang="en-US" dirty="0"/>
              <a:t>High availability</a:t>
            </a:r>
          </a:p>
        </p:txBody>
      </p:sp>
    </p:spTree>
    <p:extLst>
      <p:ext uri="{BB962C8B-B14F-4D97-AF65-F5344CB8AC3E}">
        <p14:creationId xmlns:p14="http://schemas.microsoft.com/office/powerpoint/2010/main" val="10010888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Examples</a:t>
            </a:r>
          </a:p>
        </p:txBody>
      </p:sp>
      <p:sp>
        <p:nvSpPr>
          <p:cNvPr id="3" name="Content Placeholder 2"/>
          <p:cNvSpPr>
            <a:spLocks noGrp="1"/>
          </p:cNvSpPr>
          <p:nvPr>
            <p:ph idx="1"/>
          </p:nvPr>
        </p:nvSpPr>
        <p:spPr/>
        <p:txBody>
          <a:bodyPr>
            <a:normAutofit/>
          </a:bodyPr>
          <a:lstStyle/>
          <a:p>
            <a:pPr marL="0" indent="0">
              <a:buNone/>
            </a:pPr>
            <a:r>
              <a:rPr lang="en-US" dirty="0"/>
              <a:t>User Partitioning</a:t>
            </a:r>
          </a:p>
          <a:p>
            <a:pPr>
              <a:buFontTx/>
              <a:buChar char="•"/>
            </a:pPr>
            <a:r>
              <a:rPr lang="en-US" dirty="0"/>
              <a:t>Try to keep related data close together to assure better performance</a:t>
            </a:r>
          </a:p>
          <a:p>
            <a:r>
              <a:rPr lang="en-US" dirty="0"/>
              <a:t>Example: </a:t>
            </a:r>
            <a:r>
              <a:rPr lang="en-US" dirty="0" err="1"/>
              <a:t>Craglist</a:t>
            </a:r>
            <a:endParaRPr lang="en-US" dirty="0"/>
          </a:p>
          <a:p>
            <a:pPr lvl="1"/>
            <a:r>
              <a:rPr lang="en-US" dirty="0"/>
              <a:t>Might want to divide its service into several data centers,  e.g., east coast and west coast</a:t>
            </a:r>
          </a:p>
          <a:p>
            <a:pPr lvl="2"/>
            <a:r>
              <a:rPr lang="en-US" dirty="0"/>
              <a:t>Users get high performance (e.g., high availability and good consistency) if they query servers closet to them</a:t>
            </a:r>
          </a:p>
          <a:p>
            <a:pPr lvl="2"/>
            <a:r>
              <a:rPr lang="en-US" dirty="0"/>
              <a:t>Poorer performance if a New York user query </a:t>
            </a:r>
            <a:r>
              <a:rPr lang="en-US" dirty="0" err="1"/>
              <a:t>Craglist</a:t>
            </a:r>
            <a:r>
              <a:rPr lang="en-US" dirty="0"/>
              <a:t> in San Francisco</a:t>
            </a:r>
          </a:p>
        </p:txBody>
      </p:sp>
    </p:spTree>
    <p:extLst>
      <p:ext uri="{BB962C8B-B14F-4D97-AF65-F5344CB8AC3E}">
        <p14:creationId xmlns:p14="http://schemas.microsoft.com/office/powerpoint/2010/main" val="20707912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Examples</a:t>
            </a:r>
          </a:p>
        </p:txBody>
      </p:sp>
      <p:sp>
        <p:nvSpPr>
          <p:cNvPr id="3" name="Content Placeholder 2"/>
          <p:cNvSpPr>
            <a:spLocks noGrp="1"/>
          </p:cNvSpPr>
          <p:nvPr>
            <p:ph idx="1"/>
          </p:nvPr>
        </p:nvSpPr>
        <p:spPr/>
        <p:txBody>
          <a:bodyPr>
            <a:normAutofit/>
          </a:bodyPr>
          <a:lstStyle/>
          <a:p>
            <a:pPr marL="0" indent="0">
              <a:buNone/>
            </a:pPr>
            <a:r>
              <a:rPr lang="en-US" dirty="0"/>
              <a:t>Hierarchical Partitioning</a:t>
            </a:r>
          </a:p>
          <a:p>
            <a:pPr>
              <a:buFontTx/>
              <a:buChar char="•"/>
            </a:pPr>
            <a:r>
              <a:rPr lang="en-US" dirty="0"/>
              <a:t>Large global service with local “extensions”</a:t>
            </a:r>
          </a:p>
          <a:p>
            <a:r>
              <a:rPr lang="en-US" dirty="0"/>
              <a:t>Different location in hierarchy may use different consistency</a:t>
            </a:r>
          </a:p>
          <a:p>
            <a:r>
              <a:rPr lang="en-US" dirty="0"/>
              <a:t>Example: </a:t>
            </a:r>
          </a:p>
          <a:p>
            <a:pPr lvl="1"/>
            <a:r>
              <a:rPr lang="en-US" dirty="0"/>
              <a:t>Local servers (better connected) guarantee more consistency and availability</a:t>
            </a:r>
          </a:p>
          <a:p>
            <a:pPr lvl="1"/>
            <a:r>
              <a:rPr lang="en-US" dirty="0"/>
              <a:t>Global servers has more partition and relax one of the requirement</a:t>
            </a:r>
          </a:p>
        </p:txBody>
      </p:sp>
    </p:spTree>
    <p:extLst>
      <p:ext uri="{BB962C8B-B14F-4D97-AF65-F5344CB8AC3E}">
        <p14:creationId xmlns:p14="http://schemas.microsoft.com/office/powerpoint/2010/main" val="4782066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if there are no partitions?</a:t>
            </a:r>
          </a:p>
        </p:txBody>
      </p:sp>
      <p:sp>
        <p:nvSpPr>
          <p:cNvPr id="3" name="Content Placeholder 2"/>
          <p:cNvSpPr>
            <a:spLocks noGrp="1"/>
          </p:cNvSpPr>
          <p:nvPr>
            <p:ph idx="1"/>
          </p:nvPr>
        </p:nvSpPr>
        <p:spPr>
          <a:xfrm>
            <a:off x="457200" y="1600200"/>
            <a:ext cx="8229600" cy="4936958"/>
          </a:xfrm>
        </p:spPr>
        <p:txBody>
          <a:bodyPr>
            <a:normAutofit/>
          </a:bodyPr>
          <a:lstStyle/>
          <a:p>
            <a:r>
              <a:rPr lang="en-US" dirty="0"/>
              <a:t>Tradeoff between </a:t>
            </a:r>
            <a:r>
              <a:rPr lang="en-US" b="1" dirty="0"/>
              <a:t>Consistency</a:t>
            </a:r>
            <a:r>
              <a:rPr lang="en-US" dirty="0"/>
              <a:t> and </a:t>
            </a:r>
            <a:r>
              <a:rPr lang="en-US" b="1" dirty="0"/>
              <a:t>Latency</a:t>
            </a:r>
            <a:r>
              <a:rPr lang="en-US" dirty="0"/>
              <a:t>:</a:t>
            </a:r>
          </a:p>
          <a:p>
            <a:r>
              <a:rPr lang="en-US" dirty="0"/>
              <a:t>Caused by the </a:t>
            </a:r>
            <a:r>
              <a:rPr lang="en-US" b="1" dirty="0"/>
              <a:t>possibility of failure </a:t>
            </a:r>
            <a:r>
              <a:rPr lang="en-US" dirty="0"/>
              <a:t>in distributed systems</a:t>
            </a:r>
          </a:p>
          <a:p>
            <a:pPr lvl="1"/>
            <a:r>
              <a:rPr lang="en-US" dirty="0"/>
              <a:t>High availability -&gt; replicate data -&gt; consistency problem</a:t>
            </a:r>
          </a:p>
          <a:p>
            <a:r>
              <a:rPr lang="en-US" dirty="0"/>
              <a:t>Basic idea:</a:t>
            </a:r>
          </a:p>
          <a:p>
            <a:pPr lvl="1"/>
            <a:r>
              <a:rPr lang="en-US" dirty="0"/>
              <a:t>Availability and latency are arguably </a:t>
            </a:r>
            <a:r>
              <a:rPr lang="en-US" b="1" dirty="0"/>
              <a:t>the same thing</a:t>
            </a:r>
            <a:r>
              <a:rPr lang="en-US" dirty="0"/>
              <a:t>: unavailable -&gt; extreme high latency</a:t>
            </a:r>
          </a:p>
          <a:p>
            <a:pPr lvl="1"/>
            <a:r>
              <a:rPr lang="en-US" dirty="0"/>
              <a:t>Achieving different levels of consistency/availability takes different amount of time</a:t>
            </a:r>
            <a:endParaRPr lang="en-US" b="1" dirty="0"/>
          </a:p>
          <a:p>
            <a:endParaRPr lang="en-US" dirty="0"/>
          </a:p>
        </p:txBody>
      </p:sp>
    </p:spTree>
    <p:extLst>
      <p:ext uri="{BB962C8B-B14F-4D97-AF65-F5344CB8AC3E}">
        <p14:creationId xmlns:p14="http://schemas.microsoft.com/office/powerpoint/2010/main" val="10733987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 -&gt; PACELC</a:t>
            </a:r>
          </a:p>
        </p:txBody>
      </p:sp>
      <p:sp>
        <p:nvSpPr>
          <p:cNvPr id="3" name="Content Placeholder 2"/>
          <p:cNvSpPr>
            <a:spLocks noGrp="1"/>
          </p:cNvSpPr>
          <p:nvPr>
            <p:ph idx="1"/>
          </p:nvPr>
        </p:nvSpPr>
        <p:spPr/>
        <p:txBody>
          <a:bodyPr>
            <a:normAutofit/>
          </a:bodyPr>
          <a:lstStyle/>
          <a:p>
            <a:r>
              <a:rPr lang="en-US" dirty="0"/>
              <a:t>A more complete description of the space of potential tradeoffs for distributed system:</a:t>
            </a:r>
          </a:p>
          <a:p>
            <a:pPr lvl="1"/>
            <a:r>
              <a:rPr lang="en-US" dirty="0"/>
              <a:t>If there is a </a:t>
            </a:r>
            <a:r>
              <a:rPr lang="en-US" b="1" dirty="0"/>
              <a:t>partition (P)</a:t>
            </a:r>
            <a:r>
              <a:rPr lang="en-US" dirty="0"/>
              <a:t>, how does the system trade off </a:t>
            </a:r>
            <a:r>
              <a:rPr lang="en-US" b="1" dirty="0"/>
              <a:t>availability and consistency (A and C)</a:t>
            </a:r>
            <a:r>
              <a:rPr lang="en-US" dirty="0"/>
              <a:t>; </a:t>
            </a:r>
            <a:r>
              <a:rPr lang="en-US" b="1" dirty="0"/>
              <a:t>else (E)</a:t>
            </a:r>
            <a:r>
              <a:rPr lang="en-US" dirty="0"/>
              <a:t>, when the system is running normally in the absence of partitions, how does the system trade off </a:t>
            </a:r>
            <a:r>
              <a:rPr lang="en-US" b="1" dirty="0"/>
              <a:t>latency (L) and consistency (C)</a:t>
            </a:r>
            <a:r>
              <a:rPr lang="en-US" dirty="0"/>
              <a:t>?</a:t>
            </a:r>
          </a:p>
        </p:txBody>
      </p:sp>
      <p:sp>
        <p:nvSpPr>
          <p:cNvPr id="4" name="TextBox 3"/>
          <p:cNvSpPr txBox="1"/>
          <p:nvPr/>
        </p:nvSpPr>
        <p:spPr>
          <a:xfrm>
            <a:off x="1256632" y="5323151"/>
            <a:ext cx="6924842" cy="646331"/>
          </a:xfrm>
          <a:prstGeom prst="rect">
            <a:avLst/>
          </a:prstGeom>
          <a:noFill/>
        </p:spPr>
        <p:txBody>
          <a:bodyPr wrap="square" rtlCol="0">
            <a:spAutoFit/>
          </a:bodyPr>
          <a:lstStyle/>
          <a:p>
            <a:r>
              <a:rPr lang="en-US" dirty="0" err="1"/>
              <a:t>Abadi</a:t>
            </a:r>
            <a:r>
              <a:rPr lang="en-US" dirty="0"/>
              <a:t>, Daniel J. "Consistency tradeoffs in modern distributed database system design." Computer-IEEE Computer Magazine 45.2 (2012): 37.</a:t>
            </a:r>
          </a:p>
        </p:txBody>
      </p:sp>
    </p:spTree>
    <p:extLst>
      <p:ext uri="{BB962C8B-B14F-4D97-AF65-F5344CB8AC3E}">
        <p14:creationId xmlns:p14="http://schemas.microsoft.com/office/powerpoint/2010/main" val="4511080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833" y="274638"/>
            <a:ext cx="8229600" cy="1143000"/>
          </a:xfrm>
        </p:spPr>
        <p:txBody>
          <a:bodyPr/>
          <a:lstStyle/>
          <a:p>
            <a:r>
              <a:rPr lang="en-US" dirty="0"/>
              <a:t>PACELC</a:t>
            </a:r>
          </a:p>
        </p:txBody>
      </p:sp>
      <p:sp>
        <p:nvSpPr>
          <p:cNvPr id="5" name="Oval 4"/>
          <p:cNvSpPr/>
          <p:nvPr/>
        </p:nvSpPr>
        <p:spPr>
          <a:xfrm>
            <a:off x="489805" y="2174611"/>
            <a:ext cx="2140664" cy="2052309"/>
          </a:xfrm>
          <a:prstGeom prst="ellipse">
            <a:avLst/>
          </a:prstGeom>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C</a:t>
            </a:r>
          </a:p>
        </p:txBody>
      </p:sp>
      <p:sp>
        <p:nvSpPr>
          <p:cNvPr id="6" name="Oval 5"/>
          <p:cNvSpPr/>
          <p:nvPr/>
        </p:nvSpPr>
        <p:spPr>
          <a:xfrm>
            <a:off x="2133106" y="2174611"/>
            <a:ext cx="2273657" cy="2052309"/>
          </a:xfrm>
          <a:prstGeom prst="ellipse">
            <a:avLst/>
          </a:prstGeom>
          <a:solidFill>
            <a:srgbClr val="008000">
              <a:alpha val="5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A</a:t>
            </a:r>
          </a:p>
        </p:txBody>
      </p:sp>
      <p:sp>
        <p:nvSpPr>
          <p:cNvPr id="9" name="Oval 8"/>
          <p:cNvSpPr/>
          <p:nvPr/>
        </p:nvSpPr>
        <p:spPr>
          <a:xfrm>
            <a:off x="4893362" y="2073011"/>
            <a:ext cx="2140664" cy="2052309"/>
          </a:xfrm>
          <a:prstGeom prst="ellipse">
            <a:avLst/>
          </a:prstGeom>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C</a:t>
            </a:r>
          </a:p>
        </p:txBody>
      </p:sp>
      <p:sp>
        <p:nvSpPr>
          <p:cNvPr id="10" name="Oval 9"/>
          <p:cNvSpPr/>
          <p:nvPr/>
        </p:nvSpPr>
        <p:spPr>
          <a:xfrm>
            <a:off x="6536663" y="2073011"/>
            <a:ext cx="2273657" cy="2052309"/>
          </a:xfrm>
          <a:prstGeom prst="ellipse">
            <a:avLst/>
          </a:prstGeom>
          <a:solidFill>
            <a:srgbClr val="008000">
              <a:alpha val="5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L</a:t>
            </a:r>
          </a:p>
        </p:txBody>
      </p:sp>
      <p:cxnSp>
        <p:nvCxnSpPr>
          <p:cNvPr id="12" name="Straight Connector 11"/>
          <p:cNvCxnSpPr/>
          <p:nvPr/>
        </p:nvCxnSpPr>
        <p:spPr>
          <a:xfrm>
            <a:off x="4697445" y="1430419"/>
            <a:ext cx="0" cy="4117474"/>
          </a:xfrm>
          <a:prstGeom prst="line">
            <a:avLst/>
          </a:prstGeom>
          <a:ln w="101600">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1168182" y="4799262"/>
            <a:ext cx="2005263"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rgbClr val="000000"/>
                </a:solidFill>
              </a:rPr>
              <a:t>Partitioned </a:t>
            </a:r>
          </a:p>
        </p:txBody>
      </p:sp>
      <p:sp>
        <p:nvSpPr>
          <p:cNvPr id="14" name="Rectangle 13"/>
          <p:cNvSpPr/>
          <p:nvPr/>
        </p:nvSpPr>
        <p:spPr>
          <a:xfrm>
            <a:off x="5879213" y="4633493"/>
            <a:ext cx="2005263"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rgbClr val="000000"/>
                </a:solidFill>
              </a:rPr>
              <a:t>Normal </a:t>
            </a:r>
          </a:p>
        </p:txBody>
      </p:sp>
    </p:spTree>
    <p:extLst>
      <p:ext uri="{BB962C8B-B14F-4D97-AF65-F5344CB8AC3E}">
        <p14:creationId xmlns:p14="http://schemas.microsoft.com/office/powerpoint/2010/main" val="28242910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8"/>
            <a:ext cx="8229600" cy="1143000"/>
          </a:xfrm>
        </p:spPr>
        <p:txBody>
          <a:bodyPr/>
          <a:lstStyle/>
          <a:p>
            <a:r>
              <a:rPr lang="en-US" dirty="0"/>
              <a:t>Examples</a:t>
            </a:r>
          </a:p>
        </p:txBody>
      </p:sp>
      <p:sp>
        <p:nvSpPr>
          <p:cNvPr id="3" name="Content Placeholder 2"/>
          <p:cNvSpPr>
            <a:spLocks noGrp="1"/>
          </p:cNvSpPr>
          <p:nvPr>
            <p:ph idx="1"/>
          </p:nvPr>
        </p:nvSpPr>
        <p:spPr>
          <a:xfrm>
            <a:off x="404541" y="1027668"/>
            <a:ext cx="8229600" cy="5279941"/>
          </a:xfrm>
        </p:spPr>
        <p:txBody>
          <a:bodyPr>
            <a:noAutofit/>
          </a:bodyPr>
          <a:lstStyle/>
          <a:p>
            <a:r>
              <a:rPr lang="en-US" sz="2600" b="1" dirty="0"/>
              <a:t>PA/EL Systems: </a:t>
            </a:r>
            <a:r>
              <a:rPr lang="en-US" sz="2600" dirty="0"/>
              <a:t>Give up both Cs for availability and lower latency</a:t>
            </a:r>
          </a:p>
          <a:p>
            <a:pPr lvl="1"/>
            <a:r>
              <a:rPr lang="en-US" sz="2600" dirty="0"/>
              <a:t>Dynamo, Cassandra, </a:t>
            </a:r>
            <a:r>
              <a:rPr lang="en-US" sz="2600" dirty="0" err="1"/>
              <a:t>Riak</a:t>
            </a:r>
            <a:endParaRPr lang="en-US" sz="2600" dirty="0"/>
          </a:p>
          <a:p>
            <a:r>
              <a:rPr lang="en-US" sz="2600" b="1" dirty="0"/>
              <a:t>PC/EC Systems: </a:t>
            </a:r>
            <a:r>
              <a:rPr lang="en-US" sz="2600" dirty="0"/>
              <a:t>Refuse to give up consistency and pay the cost of availability and latency</a:t>
            </a:r>
          </a:p>
          <a:p>
            <a:pPr lvl="1"/>
            <a:r>
              <a:rPr lang="en-US" sz="2600" dirty="0" err="1"/>
              <a:t>BigTable</a:t>
            </a:r>
            <a:r>
              <a:rPr lang="en-US" sz="2600" dirty="0"/>
              <a:t>, </a:t>
            </a:r>
            <a:r>
              <a:rPr lang="en-US" sz="2600" dirty="0" err="1"/>
              <a:t>Hbase</a:t>
            </a:r>
            <a:r>
              <a:rPr lang="en-US" sz="2600" dirty="0"/>
              <a:t>, </a:t>
            </a:r>
            <a:r>
              <a:rPr lang="en-US" sz="2600" dirty="0" err="1"/>
              <a:t>VoltDB</a:t>
            </a:r>
            <a:r>
              <a:rPr lang="en-US" sz="2600" dirty="0"/>
              <a:t>/H-Store</a:t>
            </a:r>
            <a:endParaRPr lang="en-US" sz="2600" b="1" dirty="0"/>
          </a:p>
          <a:p>
            <a:r>
              <a:rPr lang="en-US" sz="2600" b="1" dirty="0"/>
              <a:t>PA/EC Systems: </a:t>
            </a:r>
            <a:r>
              <a:rPr lang="en-US" sz="2600" dirty="0"/>
              <a:t>Give up consistency when a partition happens and keep consistency in normal operations</a:t>
            </a:r>
          </a:p>
          <a:p>
            <a:pPr lvl="1"/>
            <a:r>
              <a:rPr lang="en-US" sz="2600" dirty="0" err="1"/>
              <a:t>MongoDB</a:t>
            </a:r>
            <a:endParaRPr lang="en-US" sz="2600" dirty="0"/>
          </a:p>
          <a:p>
            <a:r>
              <a:rPr lang="en-US" sz="2600" b="1" dirty="0"/>
              <a:t>PC/EL System: </a:t>
            </a:r>
            <a:r>
              <a:rPr lang="en-US" sz="2600" dirty="0"/>
              <a:t>Keep consistency if a partition occurs but gives up consistency for latency in normal operations</a:t>
            </a:r>
          </a:p>
          <a:p>
            <a:pPr lvl="1"/>
            <a:r>
              <a:rPr lang="en-US" sz="2600" dirty="0"/>
              <a:t>Yahoo! PNUTS</a:t>
            </a:r>
          </a:p>
        </p:txBody>
      </p:sp>
    </p:spTree>
    <p:extLst>
      <p:ext uri="{BB962C8B-B14F-4D97-AF65-F5344CB8AC3E}">
        <p14:creationId xmlns:p14="http://schemas.microsoft.com/office/powerpoint/2010/main" val="4197785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6125267"/>
            <a:ext cx="7048878" cy="707886"/>
          </a:xfrm>
          <a:prstGeom prst="rect">
            <a:avLst/>
          </a:prstGeom>
          <a:solidFill>
            <a:srgbClr val="FFF0B9"/>
          </a:solidFill>
        </p:spPr>
        <p:txBody>
          <a:bodyPr wrap="square" rtlCol="0">
            <a:spAutoFit/>
          </a:bodyPr>
          <a:lstStyle/>
          <a:p>
            <a:r>
              <a:rPr lang="en-US" sz="2200" b="1" u="sng" dirty="0">
                <a:latin typeface="Tahoma" charset="0"/>
              </a:rPr>
              <a:t>Contact:</a:t>
            </a:r>
            <a:r>
              <a:rPr lang="en-US" sz="2200" b="1" dirty="0">
                <a:latin typeface="Tahoma" charset="0"/>
              </a:rPr>
              <a:t> Prof. Dong Wang: </a:t>
            </a:r>
            <a:r>
              <a:rPr lang="en-US" sz="2200" b="1" dirty="0">
                <a:latin typeface="Tahoma" charset="0"/>
                <a:hlinkClick r:id="rId2"/>
              </a:rPr>
              <a:t>dwang5@nd.edu</a:t>
            </a:r>
            <a:endParaRPr lang="en-US" sz="2200" b="1" dirty="0">
              <a:latin typeface="Tahoma" charset="0"/>
            </a:endParaRPr>
          </a:p>
          <a:p>
            <a:r>
              <a:rPr lang="en-US" dirty="0">
                <a:hlinkClick r:id="rId3"/>
              </a:rPr>
              <a:t>http://www3.nd.edu/~dwang5/teach/spring15/spring15_wang_flyer.pdf</a:t>
            </a:r>
            <a:r>
              <a:rPr lang="en-US" dirty="0"/>
              <a:t>  </a:t>
            </a:r>
          </a:p>
        </p:txBody>
      </p:sp>
      <p:sp>
        <p:nvSpPr>
          <p:cNvPr id="47" name="TextBox 46"/>
          <p:cNvSpPr txBox="1"/>
          <p:nvPr/>
        </p:nvSpPr>
        <p:spPr>
          <a:xfrm>
            <a:off x="-33985" y="132968"/>
            <a:ext cx="7505323" cy="1015663"/>
          </a:xfrm>
          <a:prstGeom prst="rect">
            <a:avLst/>
          </a:prstGeom>
          <a:noFill/>
        </p:spPr>
        <p:txBody>
          <a:bodyPr wrap="square" rtlCol="0">
            <a:spAutoFit/>
          </a:bodyPr>
          <a:lstStyle/>
          <a:p>
            <a:r>
              <a:rPr lang="en-US" sz="3200" b="1" u="sng" dirty="0">
                <a:latin typeface="Tahoma" charset="0"/>
              </a:rPr>
              <a:t>CSE 40437/60437</a:t>
            </a:r>
            <a:r>
              <a:rPr lang="en-US" sz="3200" u="sng" dirty="0">
                <a:latin typeface="Tahoma" charset="0"/>
              </a:rPr>
              <a:t>, Spring 2015: </a:t>
            </a:r>
          </a:p>
          <a:p>
            <a:r>
              <a:rPr lang="en-US" sz="2800" b="1" dirty="0">
                <a:latin typeface="Tahoma" charset="0"/>
              </a:rPr>
              <a:t>Social Sensing &amp; Cyber-Physical Systems </a:t>
            </a:r>
          </a:p>
        </p:txBody>
      </p:sp>
      <p:sp>
        <p:nvSpPr>
          <p:cNvPr id="51" name="Oval 2"/>
          <p:cNvSpPr>
            <a:spLocks noChangeArrowheads="1"/>
          </p:cNvSpPr>
          <p:nvPr/>
        </p:nvSpPr>
        <p:spPr bwMode="auto">
          <a:xfrm>
            <a:off x="2908601" y="2928749"/>
            <a:ext cx="2608182" cy="1304617"/>
          </a:xfrm>
          <a:prstGeom prst="ellipse">
            <a:avLst/>
          </a:prstGeom>
          <a:solidFill>
            <a:schemeClr val="accent3"/>
          </a:solidFill>
          <a:ln w="9525">
            <a:solidFill>
              <a:schemeClr val="tx1"/>
            </a:solidFill>
            <a:round/>
            <a:headEnd/>
            <a:tailEnd/>
          </a:ln>
        </p:spPr>
        <p:txBody>
          <a:bodyPr wrap="none" anchor="ctr"/>
          <a:lstStyle/>
          <a:p>
            <a:pPr algn="ctr"/>
            <a:r>
              <a:rPr lang="en-US" sz="2800" dirty="0">
                <a:cs typeface="Arial" charset="0"/>
              </a:rPr>
              <a:t>Cyber</a:t>
            </a:r>
          </a:p>
          <a:p>
            <a:pPr algn="ctr"/>
            <a:r>
              <a:rPr lang="en-US" sz="2800" dirty="0">
                <a:cs typeface="Arial" charset="0"/>
              </a:rPr>
              <a:t>Physical</a:t>
            </a:r>
          </a:p>
          <a:p>
            <a:pPr algn="ctr"/>
            <a:r>
              <a:rPr lang="en-US" sz="2800" dirty="0">
                <a:cs typeface="Arial" charset="0"/>
              </a:rPr>
              <a:t>Systems</a:t>
            </a:r>
          </a:p>
          <a:p>
            <a:pPr algn="ctr"/>
            <a:endParaRPr lang="en-US" sz="800" dirty="0">
              <a:cs typeface="Arial" charset="0"/>
            </a:endParaRPr>
          </a:p>
        </p:txBody>
      </p:sp>
      <p:pic>
        <p:nvPicPr>
          <p:cNvPr id="52" name="Picture 10" descr="http://jasonjeffrey.files.wordpress.com/2009/04/air_f-35b_cutaway_lg.jpg"/>
          <p:cNvPicPr>
            <a:picLocks noChangeAspect="1" noChangeArrowheads="1"/>
          </p:cNvPicPr>
          <p:nvPr/>
        </p:nvPicPr>
        <p:blipFill>
          <a:blip r:embed="rId4" cstate="print">
            <a:extLst>
              <a:ext uri="{28A0092B-C50C-407E-A947-70E740481C1C}">
                <a14:useLocalDpi xmlns:a14="http://schemas.microsoft.com/office/drawing/2010/main" val="0"/>
              </a:ext>
            </a:extLst>
          </a:blip>
          <a:srcRect t="8447"/>
          <a:stretch>
            <a:fillRect/>
          </a:stretch>
        </p:blipFill>
        <p:spPr bwMode="auto">
          <a:xfrm>
            <a:off x="134097" y="1323258"/>
            <a:ext cx="2153745" cy="129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Content Placeholder 2"/>
          <p:cNvSpPr>
            <a:spLocks noGrp="1"/>
          </p:cNvSpPr>
          <p:nvPr>
            <p:ph idx="1"/>
          </p:nvPr>
        </p:nvSpPr>
        <p:spPr>
          <a:xfrm>
            <a:off x="223419" y="2630921"/>
            <a:ext cx="2466696" cy="632518"/>
          </a:xfrm>
        </p:spPr>
        <p:txBody>
          <a:bodyPr>
            <a:normAutofit/>
          </a:bodyPr>
          <a:lstStyle/>
          <a:p>
            <a:pPr>
              <a:buFont typeface="Wingdings" charset="0"/>
              <a:buNone/>
            </a:pPr>
            <a:r>
              <a:rPr lang="en-US" sz="1600" dirty="0">
                <a:latin typeface="Tahoma" charset="0"/>
              </a:rPr>
              <a:t> Embedded Computing Systems</a:t>
            </a:r>
          </a:p>
        </p:txBody>
      </p:sp>
      <p:pic>
        <p:nvPicPr>
          <p:cNvPr id="8" name="Picture 7"/>
          <p:cNvPicPr>
            <a:picLocks noChangeAspect="1"/>
          </p:cNvPicPr>
          <p:nvPr/>
        </p:nvPicPr>
        <p:blipFill>
          <a:blip r:embed="rId5"/>
          <a:stretch>
            <a:fillRect/>
          </a:stretch>
        </p:blipFill>
        <p:spPr>
          <a:xfrm>
            <a:off x="223419" y="3618288"/>
            <a:ext cx="1793001" cy="874227"/>
          </a:xfrm>
          <a:prstGeom prst="rect">
            <a:avLst/>
          </a:prstGeom>
        </p:spPr>
      </p:pic>
      <p:sp>
        <p:nvSpPr>
          <p:cNvPr id="54" name="Content Placeholder 2"/>
          <p:cNvSpPr txBox="1">
            <a:spLocks/>
          </p:cNvSpPr>
          <p:nvPr/>
        </p:nvSpPr>
        <p:spPr>
          <a:xfrm>
            <a:off x="223419" y="4722268"/>
            <a:ext cx="1906824" cy="6325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charset="0"/>
              <a:buNone/>
            </a:pPr>
            <a:r>
              <a:rPr lang="en-US" sz="1600" dirty="0">
                <a:latin typeface="Tahoma" charset="0"/>
              </a:rPr>
              <a:t>Green Navigation Systems</a:t>
            </a:r>
          </a:p>
        </p:txBody>
      </p:sp>
      <p:pic>
        <p:nvPicPr>
          <p:cNvPr id="55"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5783" y="1304280"/>
            <a:ext cx="1543061" cy="907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Content Placeholder 2"/>
          <p:cNvSpPr txBox="1">
            <a:spLocks/>
          </p:cNvSpPr>
          <p:nvPr/>
        </p:nvSpPr>
        <p:spPr>
          <a:xfrm>
            <a:off x="5325607" y="1433720"/>
            <a:ext cx="2193364" cy="43695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charset="0"/>
              <a:buNone/>
            </a:pPr>
            <a:r>
              <a:rPr lang="en-US" sz="1600" dirty="0">
                <a:latin typeface="Tahoma" charset="0"/>
              </a:rPr>
              <a:t>Zero-Energy Buildings</a:t>
            </a:r>
          </a:p>
        </p:txBody>
      </p:sp>
      <p:pic>
        <p:nvPicPr>
          <p:cNvPr id="57"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5153" y="4847367"/>
            <a:ext cx="1303541" cy="77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Content Placeholder 2"/>
          <p:cNvSpPr txBox="1">
            <a:spLocks/>
          </p:cNvSpPr>
          <p:nvPr/>
        </p:nvSpPr>
        <p:spPr>
          <a:xfrm>
            <a:off x="3844514" y="5672239"/>
            <a:ext cx="1453783" cy="43695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charset="0"/>
              <a:buNone/>
            </a:pPr>
            <a:r>
              <a:rPr lang="en-US" sz="1600" dirty="0">
                <a:latin typeface="Tahoma" charset="0"/>
              </a:rPr>
              <a:t>Smart Grids</a:t>
            </a:r>
          </a:p>
        </p:txBody>
      </p:sp>
      <p:pic>
        <p:nvPicPr>
          <p:cNvPr id="59" name="Picture 47" descr="pluto3-small">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41611" y="4287986"/>
            <a:ext cx="1371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Content Placeholder 2"/>
          <p:cNvSpPr txBox="1">
            <a:spLocks/>
          </p:cNvSpPr>
          <p:nvPr/>
        </p:nvSpPr>
        <p:spPr>
          <a:xfrm>
            <a:off x="6341611" y="5496930"/>
            <a:ext cx="2040967" cy="43695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charset="0"/>
              <a:buNone/>
            </a:pPr>
            <a:r>
              <a:rPr lang="en-US" sz="1600" dirty="0">
                <a:latin typeface="Tahoma" charset="0"/>
              </a:rPr>
              <a:t>Body Area Networks</a:t>
            </a:r>
          </a:p>
        </p:txBody>
      </p:sp>
      <p:pic>
        <p:nvPicPr>
          <p:cNvPr id="9" name="Picture 8"/>
          <p:cNvPicPr>
            <a:picLocks noChangeAspect="1"/>
          </p:cNvPicPr>
          <p:nvPr/>
        </p:nvPicPr>
        <p:blipFill>
          <a:blip r:embed="rId10"/>
          <a:stretch>
            <a:fillRect/>
          </a:stretch>
        </p:blipFill>
        <p:spPr>
          <a:xfrm>
            <a:off x="6238225" y="2090954"/>
            <a:ext cx="1474985" cy="1474985"/>
          </a:xfrm>
          <a:prstGeom prst="rect">
            <a:avLst/>
          </a:prstGeom>
        </p:spPr>
      </p:pic>
      <p:sp>
        <p:nvSpPr>
          <p:cNvPr id="61" name="Content Placeholder 2"/>
          <p:cNvSpPr txBox="1">
            <a:spLocks/>
          </p:cNvSpPr>
          <p:nvPr/>
        </p:nvSpPr>
        <p:spPr>
          <a:xfrm>
            <a:off x="6341611" y="3618288"/>
            <a:ext cx="2193364" cy="43695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charset="0"/>
              <a:buNone/>
            </a:pPr>
            <a:r>
              <a:rPr lang="en-US" sz="1600" b="1" dirty="0">
                <a:latin typeface="Tahoma" charset="0"/>
              </a:rPr>
              <a:t>Social Sensing</a:t>
            </a:r>
          </a:p>
        </p:txBody>
      </p:sp>
      <p:sp>
        <p:nvSpPr>
          <p:cNvPr id="10" name="Right Arrow 9"/>
          <p:cNvSpPr/>
          <p:nvPr/>
        </p:nvSpPr>
        <p:spPr>
          <a:xfrm>
            <a:off x="5617526" y="3430403"/>
            <a:ext cx="538588" cy="37577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Up Arrow 11"/>
          <p:cNvSpPr/>
          <p:nvPr/>
        </p:nvSpPr>
        <p:spPr>
          <a:xfrm>
            <a:off x="3963881" y="2403202"/>
            <a:ext cx="456656" cy="355018"/>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Left Arrow 13"/>
          <p:cNvSpPr/>
          <p:nvPr/>
        </p:nvSpPr>
        <p:spPr>
          <a:xfrm>
            <a:off x="2130243" y="3373636"/>
            <a:ext cx="559872" cy="432537"/>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wn Arrow 16"/>
          <p:cNvSpPr/>
          <p:nvPr/>
        </p:nvSpPr>
        <p:spPr>
          <a:xfrm>
            <a:off x="4042000" y="4381360"/>
            <a:ext cx="409662" cy="35485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156114" y="1870674"/>
            <a:ext cx="1968851" cy="2184568"/>
          </a:xfrm>
          <a:prstGeom prst="rect">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156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www.guru99.com/images/1/101818_0537_NoSQLTutori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976082"/>
            <a:ext cx="7124700" cy="45365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275856" y="6037257"/>
            <a:ext cx="2554225" cy="400110"/>
          </a:xfrm>
          <a:prstGeom prst="rect">
            <a:avLst/>
          </a:prstGeom>
        </p:spPr>
        <p:txBody>
          <a:bodyPr wrap="none">
            <a:spAutoFit/>
          </a:bodyPr>
          <a:lstStyle/>
          <a:p>
            <a:r>
              <a:rPr lang="en-IN" sz="2000" b="1" dirty="0"/>
              <a:t>NoSQL is Schema-Free</a:t>
            </a:r>
          </a:p>
        </p:txBody>
      </p:sp>
    </p:spTree>
    <p:extLst>
      <p:ext uri="{BB962C8B-B14F-4D97-AF65-F5344CB8AC3E}">
        <p14:creationId xmlns:p14="http://schemas.microsoft.com/office/powerpoint/2010/main" val="13002761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6125267"/>
            <a:ext cx="7048878" cy="707886"/>
          </a:xfrm>
          <a:prstGeom prst="rect">
            <a:avLst/>
          </a:prstGeom>
          <a:solidFill>
            <a:srgbClr val="FFF0B9"/>
          </a:solidFill>
        </p:spPr>
        <p:txBody>
          <a:bodyPr wrap="square" rtlCol="0">
            <a:spAutoFit/>
          </a:bodyPr>
          <a:lstStyle/>
          <a:p>
            <a:r>
              <a:rPr lang="en-US" sz="2200" b="1" u="sng" dirty="0">
                <a:latin typeface="Tahoma" charset="0"/>
              </a:rPr>
              <a:t>Contact:</a:t>
            </a:r>
            <a:r>
              <a:rPr lang="en-US" sz="2200" b="1" dirty="0">
                <a:latin typeface="Tahoma" charset="0"/>
              </a:rPr>
              <a:t> Prof. Dong Wang: </a:t>
            </a:r>
            <a:r>
              <a:rPr lang="en-US" sz="2200" b="1" dirty="0">
                <a:latin typeface="Tahoma" charset="0"/>
                <a:hlinkClick r:id="rId2"/>
              </a:rPr>
              <a:t>dwang5@nd.edu</a:t>
            </a:r>
            <a:endParaRPr lang="en-US" sz="2200" b="1" dirty="0">
              <a:latin typeface="Tahoma" charset="0"/>
            </a:endParaRPr>
          </a:p>
          <a:p>
            <a:r>
              <a:rPr lang="en-US" dirty="0">
                <a:hlinkClick r:id="rId3"/>
              </a:rPr>
              <a:t>http://www3.nd.edu/~dwang5/teach/spring15/spring15_wang_flyer.pdf</a:t>
            </a:r>
            <a:r>
              <a:rPr lang="en-US" dirty="0"/>
              <a:t>  </a:t>
            </a:r>
          </a:p>
        </p:txBody>
      </p:sp>
      <p:sp>
        <p:nvSpPr>
          <p:cNvPr id="47" name="TextBox 46"/>
          <p:cNvSpPr txBox="1"/>
          <p:nvPr/>
        </p:nvSpPr>
        <p:spPr>
          <a:xfrm>
            <a:off x="-33985" y="132968"/>
            <a:ext cx="7505323" cy="1015663"/>
          </a:xfrm>
          <a:prstGeom prst="rect">
            <a:avLst/>
          </a:prstGeom>
          <a:noFill/>
        </p:spPr>
        <p:txBody>
          <a:bodyPr wrap="square" rtlCol="0">
            <a:spAutoFit/>
          </a:bodyPr>
          <a:lstStyle/>
          <a:p>
            <a:r>
              <a:rPr lang="en-US" sz="3200" b="1" u="sng" dirty="0">
                <a:latin typeface="Tahoma" charset="0"/>
              </a:rPr>
              <a:t>CSE 40437/60437</a:t>
            </a:r>
            <a:r>
              <a:rPr lang="en-US" sz="3200" u="sng" dirty="0">
                <a:latin typeface="Tahoma" charset="0"/>
              </a:rPr>
              <a:t>, Spring 2015: </a:t>
            </a:r>
          </a:p>
          <a:p>
            <a:r>
              <a:rPr lang="en-US" sz="2800" b="1" dirty="0">
                <a:latin typeface="Tahoma" charset="0"/>
              </a:rPr>
              <a:t>Social Sensing &amp; Cyber-Physical Systems </a:t>
            </a:r>
          </a:p>
        </p:txBody>
      </p:sp>
      <p:sp>
        <p:nvSpPr>
          <p:cNvPr id="51" name="Oval 2"/>
          <p:cNvSpPr>
            <a:spLocks noChangeArrowheads="1"/>
          </p:cNvSpPr>
          <p:nvPr/>
        </p:nvSpPr>
        <p:spPr bwMode="auto">
          <a:xfrm>
            <a:off x="2908601" y="2928749"/>
            <a:ext cx="2608182" cy="1304617"/>
          </a:xfrm>
          <a:prstGeom prst="ellipse">
            <a:avLst/>
          </a:prstGeom>
          <a:solidFill>
            <a:schemeClr val="accent3"/>
          </a:solidFill>
          <a:ln w="9525">
            <a:solidFill>
              <a:schemeClr val="tx1"/>
            </a:solidFill>
            <a:round/>
            <a:headEnd/>
            <a:tailEnd/>
          </a:ln>
        </p:spPr>
        <p:txBody>
          <a:bodyPr wrap="none" anchor="ctr"/>
          <a:lstStyle/>
          <a:p>
            <a:pPr algn="ctr"/>
            <a:r>
              <a:rPr lang="en-US" sz="2800" dirty="0">
                <a:cs typeface="Arial" charset="0"/>
              </a:rPr>
              <a:t>Cyber</a:t>
            </a:r>
          </a:p>
          <a:p>
            <a:pPr algn="ctr"/>
            <a:r>
              <a:rPr lang="en-US" sz="2800" dirty="0">
                <a:cs typeface="Arial" charset="0"/>
              </a:rPr>
              <a:t>Physical</a:t>
            </a:r>
          </a:p>
          <a:p>
            <a:pPr algn="ctr"/>
            <a:r>
              <a:rPr lang="en-US" sz="2800" dirty="0">
                <a:cs typeface="Arial" charset="0"/>
              </a:rPr>
              <a:t>Systems</a:t>
            </a:r>
          </a:p>
          <a:p>
            <a:pPr algn="ctr"/>
            <a:endParaRPr lang="en-US" sz="800" dirty="0">
              <a:cs typeface="Arial" charset="0"/>
            </a:endParaRPr>
          </a:p>
        </p:txBody>
      </p:sp>
      <p:pic>
        <p:nvPicPr>
          <p:cNvPr id="52" name="Picture 10" descr="http://jasonjeffrey.files.wordpress.com/2009/04/air_f-35b_cutaway_lg.jpg"/>
          <p:cNvPicPr>
            <a:picLocks noChangeAspect="1" noChangeArrowheads="1"/>
          </p:cNvPicPr>
          <p:nvPr/>
        </p:nvPicPr>
        <p:blipFill>
          <a:blip r:embed="rId4" cstate="print">
            <a:extLst>
              <a:ext uri="{28A0092B-C50C-407E-A947-70E740481C1C}">
                <a14:useLocalDpi xmlns:a14="http://schemas.microsoft.com/office/drawing/2010/main" val="0"/>
              </a:ext>
            </a:extLst>
          </a:blip>
          <a:srcRect t="8447"/>
          <a:stretch>
            <a:fillRect/>
          </a:stretch>
        </p:blipFill>
        <p:spPr bwMode="auto">
          <a:xfrm>
            <a:off x="134097" y="1323258"/>
            <a:ext cx="2153745" cy="129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Content Placeholder 2"/>
          <p:cNvSpPr>
            <a:spLocks noGrp="1"/>
          </p:cNvSpPr>
          <p:nvPr>
            <p:ph idx="1"/>
          </p:nvPr>
        </p:nvSpPr>
        <p:spPr>
          <a:xfrm>
            <a:off x="223419" y="2630921"/>
            <a:ext cx="2466696" cy="632518"/>
          </a:xfrm>
        </p:spPr>
        <p:txBody>
          <a:bodyPr>
            <a:normAutofit/>
          </a:bodyPr>
          <a:lstStyle/>
          <a:p>
            <a:pPr>
              <a:buFont typeface="Wingdings" charset="0"/>
              <a:buNone/>
            </a:pPr>
            <a:r>
              <a:rPr lang="en-US" sz="1600" dirty="0">
                <a:latin typeface="Tahoma" charset="0"/>
              </a:rPr>
              <a:t> Embedded Computing Systems</a:t>
            </a:r>
          </a:p>
        </p:txBody>
      </p:sp>
      <p:pic>
        <p:nvPicPr>
          <p:cNvPr id="8" name="Picture 7"/>
          <p:cNvPicPr>
            <a:picLocks noChangeAspect="1"/>
          </p:cNvPicPr>
          <p:nvPr/>
        </p:nvPicPr>
        <p:blipFill>
          <a:blip r:embed="rId5"/>
          <a:stretch>
            <a:fillRect/>
          </a:stretch>
        </p:blipFill>
        <p:spPr>
          <a:xfrm>
            <a:off x="223419" y="3618288"/>
            <a:ext cx="1793001" cy="874227"/>
          </a:xfrm>
          <a:prstGeom prst="rect">
            <a:avLst/>
          </a:prstGeom>
        </p:spPr>
      </p:pic>
      <p:sp>
        <p:nvSpPr>
          <p:cNvPr id="54" name="Content Placeholder 2"/>
          <p:cNvSpPr txBox="1">
            <a:spLocks/>
          </p:cNvSpPr>
          <p:nvPr/>
        </p:nvSpPr>
        <p:spPr>
          <a:xfrm>
            <a:off x="223419" y="4722268"/>
            <a:ext cx="1906824" cy="6325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charset="0"/>
              <a:buNone/>
            </a:pPr>
            <a:r>
              <a:rPr lang="en-US" sz="1600" dirty="0">
                <a:latin typeface="Tahoma" charset="0"/>
              </a:rPr>
              <a:t>Green Navigation Systems</a:t>
            </a:r>
          </a:p>
        </p:txBody>
      </p:sp>
      <p:pic>
        <p:nvPicPr>
          <p:cNvPr id="55"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5783" y="1304280"/>
            <a:ext cx="1543061" cy="907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Content Placeholder 2"/>
          <p:cNvSpPr txBox="1">
            <a:spLocks/>
          </p:cNvSpPr>
          <p:nvPr/>
        </p:nvSpPr>
        <p:spPr>
          <a:xfrm>
            <a:off x="5325607" y="1433720"/>
            <a:ext cx="2193364" cy="43695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charset="0"/>
              <a:buNone/>
            </a:pPr>
            <a:r>
              <a:rPr lang="en-US" sz="1600" dirty="0">
                <a:latin typeface="Tahoma" charset="0"/>
              </a:rPr>
              <a:t>Zero-Energy Buildings</a:t>
            </a:r>
          </a:p>
        </p:txBody>
      </p:sp>
      <p:pic>
        <p:nvPicPr>
          <p:cNvPr id="57"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5153" y="4847367"/>
            <a:ext cx="1303541" cy="77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Content Placeholder 2"/>
          <p:cNvSpPr txBox="1">
            <a:spLocks/>
          </p:cNvSpPr>
          <p:nvPr/>
        </p:nvSpPr>
        <p:spPr>
          <a:xfrm>
            <a:off x="3844514" y="5672239"/>
            <a:ext cx="1453783" cy="43695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charset="0"/>
              <a:buNone/>
            </a:pPr>
            <a:r>
              <a:rPr lang="en-US" sz="1600" dirty="0">
                <a:latin typeface="Tahoma" charset="0"/>
              </a:rPr>
              <a:t>Smart Grids</a:t>
            </a:r>
          </a:p>
        </p:txBody>
      </p:sp>
      <p:pic>
        <p:nvPicPr>
          <p:cNvPr id="59" name="Picture 47" descr="pluto3-small">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41611" y="4287986"/>
            <a:ext cx="1371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Content Placeholder 2"/>
          <p:cNvSpPr txBox="1">
            <a:spLocks/>
          </p:cNvSpPr>
          <p:nvPr/>
        </p:nvSpPr>
        <p:spPr>
          <a:xfrm>
            <a:off x="6341611" y="5496930"/>
            <a:ext cx="2040967" cy="43695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charset="0"/>
              <a:buNone/>
            </a:pPr>
            <a:r>
              <a:rPr lang="en-US" sz="1600" dirty="0">
                <a:latin typeface="Tahoma" charset="0"/>
              </a:rPr>
              <a:t>Body Area Networks</a:t>
            </a:r>
          </a:p>
        </p:txBody>
      </p:sp>
      <p:pic>
        <p:nvPicPr>
          <p:cNvPr id="9" name="Picture 8"/>
          <p:cNvPicPr>
            <a:picLocks noChangeAspect="1"/>
          </p:cNvPicPr>
          <p:nvPr/>
        </p:nvPicPr>
        <p:blipFill>
          <a:blip r:embed="rId10"/>
          <a:stretch>
            <a:fillRect/>
          </a:stretch>
        </p:blipFill>
        <p:spPr>
          <a:xfrm>
            <a:off x="6238225" y="2090954"/>
            <a:ext cx="1474985" cy="1474985"/>
          </a:xfrm>
          <a:prstGeom prst="rect">
            <a:avLst/>
          </a:prstGeom>
        </p:spPr>
      </p:pic>
      <p:sp>
        <p:nvSpPr>
          <p:cNvPr id="61" name="Content Placeholder 2"/>
          <p:cNvSpPr txBox="1">
            <a:spLocks/>
          </p:cNvSpPr>
          <p:nvPr/>
        </p:nvSpPr>
        <p:spPr>
          <a:xfrm>
            <a:off x="6341611" y="3618288"/>
            <a:ext cx="2193364" cy="43695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charset="0"/>
              <a:buNone/>
            </a:pPr>
            <a:r>
              <a:rPr lang="en-US" sz="1600" dirty="0">
                <a:latin typeface="Tahoma" charset="0"/>
              </a:rPr>
              <a:t>Social Sensing</a:t>
            </a:r>
          </a:p>
        </p:txBody>
      </p:sp>
      <p:sp>
        <p:nvSpPr>
          <p:cNvPr id="10" name="Right Arrow 9"/>
          <p:cNvSpPr/>
          <p:nvPr/>
        </p:nvSpPr>
        <p:spPr>
          <a:xfrm>
            <a:off x="5617526" y="3430403"/>
            <a:ext cx="538588" cy="37577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Up Arrow 11"/>
          <p:cNvSpPr/>
          <p:nvPr/>
        </p:nvSpPr>
        <p:spPr>
          <a:xfrm>
            <a:off x="3963881" y="2403202"/>
            <a:ext cx="456656" cy="355018"/>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Left Arrow 13"/>
          <p:cNvSpPr/>
          <p:nvPr/>
        </p:nvSpPr>
        <p:spPr>
          <a:xfrm>
            <a:off x="2130243" y="3373636"/>
            <a:ext cx="559872" cy="432537"/>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wn Arrow 16"/>
          <p:cNvSpPr/>
          <p:nvPr/>
        </p:nvSpPr>
        <p:spPr>
          <a:xfrm>
            <a:off x="4042000" y="4381360"/>
            <a:ext cx="409662" cy="35485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Freeform 31"/>
          <p:cNvSpPr/>
          <p:nvPr/>
        </p:nvSpPr>
        <p:spPr>
          <a:xfrm>
            <a:off x="4876977" y="998776"/>
            <a:ext cx="3505601" cy="2625839"/>
          </a:xfrm>
          <a:custGeom>
            <a:avLst/>
            <a:gdLst>
              <a:gd name="connsiteX0" fmla="*/ 2595796 w 4049842"/>
              <a:gd name="connsiteY0" fmla="*/ 0 h 3227882"/>
              <a:gd name="connsiteX1" fmla="*/ 242341 w 4049842"/>
              <a:gd name="connsiteY1" fmla="*/ 2983043 h 3227882"/>
              <a:gd name="connsiteX2" fmla="*/ 4049842 w 4049842"/>
              <a:gd name="connsiteY2" fmla="*/ 1469036 h 3227882"/>
              <a:gd name="connsiteX0" fmla="*/ 2382851 w 3877865"/>
              <a:gd name="connsiteY0" fmla="*/ 0 h 3026736"/>
              <a:gd name="connsiteX1" fmla="*/ 29396 w 3877865"/>
              <a:gd name="connsiteY1" fmla="*/ 2983043 h 3026736"/>
              <a:gd name="connsiteX2" fmla="*/ 3877865 w 3877865"/>
              <a:gd name="connsiteY2" fmla="*/ 1523663 h 3026736"/>
            </a:gdLst>
            <a:ahLst/>
            <a:cxnLst>
              <a:cxn ang="0">
                <a:pos x="connsiteX0" y="connsiteY0"/>
              </a:cxn>
              <a:cxn ang="0">
                <a:pos x="connsiteX1" y="connsiteY1"/>
              </a:cxn>
              <a:cxn ang="0">
                <a:pos x="connsiteX2" y="connsiteY2"/>
              </a:cxn>
            </a:cxnLst>
            <a:rect l="l" t="t" r="r" b="b"/>
            <a:pathLst>
              <a:path w="3877865" h="3026736">
                <a:moveTo>
                  <a:pt x="2382851" y="0"/>
                </a:moveTo>
                <a:cubicBezTo>
                  <a:pt x="1084953" y="1369102"/>
                  <a:pt x="-212945" y="2738204"/>
                  <a:pt x="29396" y="2983043"/>
                </a:cubicBezTo>
                <a:cubicBezTo>
                  <a:pt x="271737" y="3227882"/>
                  <a:pt x="2095285" y="2403086"/>
                  <a:pt x="3877865" y="1523663"/>
                </a:cubicBezTo>
              </a:path>
            </a:pathLst>
          </a:custGeom>
          <a:solidFill>
            <a:schemeClr val="accent1"/>
          </a:solidFill>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3" name="TextBox 20"/>
          <p:cNvSpPr txBox="1">
            <a:spLocks noChangeArrowheads="1"/>
          </p:cNvSpPr>
          <p:nvPr/>
        </p:nvSpPr>
        <p:spPr bwMode="auto">
          <a:xfrm rot="19441047">
            <a:off x="5751440" y="1880238"/>
            <a:ext cx="174984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lgn="ctr"/>
            <a:r>
              <a:rPr lang="en-US" sz="4000" dirty="0"/>
              <a:t>Energy</a:t>
            </a:r>
          </a:p>
        </p:txBody>
      </p:sp>
      <p:sp>
        <p:nvSpPr>
          <p:cNvPr id="34" name="Freeform 33"/>
          <p:cNvSpPr/>
          <p:nvPr/>
        </p:nvSpPr>
        <p:spPr>
          <a:xfrm flipH="1">
            <a:off x="-2" y="998777"/>
            <a:ext cx="3495783" cy="2567161"/>
          </a:xfrm>
          <a:custGeom>
            <a:avLst/>
            <a:gdLst>
              <a:gd name="connsiteX0" fmla="*/ 2595796 w 4049842"/>
              <a:gd name="connsiteY0" fmla="*/ 0 h 3227882"/>
              <a:gd name="connsiteX1" fmla="*/ 242341 w 4049842"/>
              <a:gd name="connsiteY1" fmla="*/ 2983043 h 3227882"/>
              <a:gd name="connsiteX2" fmla="*/ 4049842 w 4049842"/>
              <a:gd name="connsiteY2" fmla="*/ 1469036 h 3227882"/>
              <a:gd name="connsiteX0" fmla="*/ 2382851 w 3877865"/>
              <a:gd name="connsiteY0" fmla="*/ 0 h 3026736"/>
              <a:gd name="connsiteX1" fmla="*/ 29396 w 3877865"/>
              <a:gd name="connsiteY1" fmla="*/ 2983043 h 3026736"/>
              <a:gd name="connsiteX2" fmla="*/ 3877865 w 3877865"/>
              <a:gd name="connsiteY2" fmla="*/ 1523663 h 3026736"/>
            </a:gdLst>
            <a:ahLst/>
            <a:cxnLst>
              <a:cxn ang="0">
                <a:pos x="connsiteX0" y="connsiteY0"/>
              </a:cxn>
              <a:cxn ang="0">
                <a:pos x="connsiteX1" y="connsiteY1"/>
              </a:cxn>
              <a:cxn ang="0">
                <a:pos x="connsiteX2" y="connsiteY2"/>
              </a:cxn>
            </a:cxnLst>
            <a:rect l="l" t="t" r="r" b="b"/>
            <a:pathLst>
              <a:path w="3877865" h="3026736">
                <a:moveTo>
                  <a:pt x="2382851" y="0"/>
                </a:moveTo>
                <a:cubicBezTo>
                  <a:pt x="1084953" y="1369102"/>
                  <a:pt x="-212945" y="2738204"/>
                  <a:pt x="29396" y="2983043"/>
                </a:cubicBezTo>
                <a:cubicBezTo>
                  <a:pt x="271737" y="3227882"/>
                  <a:pt x="2095285" y="2403086"/>
                  <a:pt x="3877865" y="1523663"/>
                </a:cubicBezTo>
              </a:path>
            </a:pathLst>
          </a:custGeom>
          <a:solidFill>
            <a:schemeClr val="accent1"/>
          </a:solidFill>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5" name="TextBox 20"/>
          <p:cNvSpPr txBox="1">
            <a:spLocks noChangeArrowheads="1"/>
          </p:cNvSpPr>
          <p:nvPr/>
        </p:nvSpPr>
        <p:spPr bwMode="auto">
          <a:xfrm rot="2091869">
            <a:off x="1242189" y="2109035"/>
            <a:ext cx="130226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lgn="ctr"/>
            <a:r>
              <a:rPr lang="en-US" sz="4000" dirty="0"/>
              <a:t>Time</a:t>
            </a:r>
          </a:p>
        </p:txBody>
      </p:sp>
      <p:sp>
        <p:nvSpPr>
          <p:cNvPr id="36" name="Freeform 35"/>
          <p:cNvSpPr/>
          <p:nvPr/>
        </p:nvSpPr>
        <p:spPr>
          <a:xfrm rot="18131311" flipH="1">
            <a:off x="-175948" y="3853493"/>
            <a:ext cx="3417002" cy="2230548"/>
          </a:xfrm>
          <a:custGeom>
            <a:avLst/>
            <a:gdLst>
              <a:gd name="connsiteX0" fmla="*/ 2595796 w 4049842"/>
              <a:gd name="connsiteY0" fmla="*/ 0 h 3227882"/>
              <a:gd name="connsiteX1" fmla="*/ 242341 w 4049842"/>
              <a:gd name="connsiteY1" fmla="*/ 2983043 h 3227882"/>
              <a:gd name="connsiteX2" fmla="*/ 4049842 w 4049842"/>
              <a:gd name="connsiteY2" fmla="*/ 1469036 h 3227882"/>
              <a:gd name="connsiteX0" fmla="*/ 2382851 w 3877865"/>
              <a:gd name="connsiteY0" fmla="*/ 0 h 3026736"/>
              <a:gd name="connsiteX1" fmla="*/ 29396 w 3877865"/>
              <a:gd name="connsiteY1" fmla="*/ 2983043 h 3026736"/>
              <a:gd name="connsiteX2" fmla="*/ 3877865 w 3877865"/>
              <a:gd name="connsiteY2" fmla="*/ 1523663 h 3026736"/>
            </a:gdLst>
            <a:ahLst/>
            <a:cxnLst>
              <a:cxn ang="0">
                <a:pos x="connsiteX0" y="connsiteY0"/>
              </a:cxn>
              <a:cxn ang="0">
                <a:pos x="connsiteX1" y="connsiteY1"/>
              </a:cxn>
              <a:cxn ang="0">
                <a:pos x="connsiteX2" y="connsiteY2"/>
              </a:cxn>
            </a:cxnLst>
            <a:rect l="l" t="t" r="r" b="b"/>
            <a:pathLst>
              <a:path w="3877865" h="3026736">
                <a:moveTo>
                  <a:pt x="2382851" y="0"/>
                </a:moveTo>
                <a:cubicBezTo>
                  <a:pt x="1084953" y="1369102"/>
                  <a:pt x="-212945" y="2738204"/>
                  <a:pt x="29396" y="2983043"/>
                </a:cubicBezTo>
                <a:cubicBezTo>
                  <a:pt x="271737" y="3227882"/>
                  <a:pt x="2095285" y="2403086"/>
                  <a:pt x="3877865" y="1523663"/>
                </a:cubicBezTo>
              </a:path>
            </a:pathLst>
          </a:custGeom>
          <a:solidFill>
            <a:schemeClr val="accent1"/>
          </a:solidFill>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7" name="TextBox 20"/>
          <p:cNvSpPr txBox="1">
            <a:spLocks noChangeArrowheads="1"/>
          </p:cNvSpPr>
          <p:nvPr/>
        </p:nvSpPr>
        <p:spPr bwMode="auto">
          <a:xfrm rot="19807026">
            <a:off x="1026400" y="4595418"/>
            <a:ext cx="124264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lgn="ctr"/>
            <a:r>
              <a:rPr lang="en-US" sz="4000" dirty="0"/>
              <a:t>Data</a:t>
            </a:r>
          </a:p>
        </p:txBody>
      </p:sp>
      <p:sp>
        <p:nvSpPr>
          <p:cNvPr id="38" name="Freeform 37"/>
          <p:cNvSpPr/>
          <p:nvPr/>
        </p:nvSpPr>
        <p:spPr>
          <a:xfrm rot="3753373">
            <a:off x="5177663" y="3753551"/>
            <a:ext cx="3450285" cy="2408849"/>
          </a:xfrm>
          <a:custGeom>
            <a:avLst/>
            <a:gdLst>
              <a:gd name="connsiteX0" fmla="*/ 2595796 w 4049842"/>
              <a:gd name="connsiteY0" fmla="*/ 0 h 3227882"/>
              <a:gd name="connsiteX1" fmla="*/ 242341 w 4049842"/>
              <a:gd name="connsiteY1" fmla="*/ 2983043 h 3227882"/>
              <a:gd name="connsiteX2" fmla="*/ 4049842 w 4049842"/>
              <a:gd name="connsiteY2" fmla="*/ 1469036 h 3227882"/>
              <a:gd name="connsiteX0" fmla="*/ 2382851 w 3877865"/>
              <a:gd name="connsiteY0" fmla="*/ 0 h 3026736"/>
              <a:gd name="connsiteX1" fmla="*/ 29396 w 3877865"/>
              <a:gd name="connsiteY1" fmla="*/ 2983043 h 3026736"/>
              <a:gd name="connsiteX2" fmla="*/ 3877865 w 3877865"/>
              <a:gd name="connsiteY2" fmla="*/ 1523663 h 3026736"/>
            </a:gdLst>
            <a:ahLst/>
            <a:cxnLst>
              <a:cxn ang="0">
                <a:pos x="connsiteX0" y="connsiteY0"/>
              </a:cxn>
              <a:cxn ang="0">
                <a:pos x="connsiteX1" y="connsiteY1"/>
              </a:cxn>
              <a:cxn ang="0">
                <a:pos x="connsiteX2" y="connsiteY2"/>
              </a:cxn>
            </a:cxnLst>
            <a:rect l="l" t="t" r="r" b="b"/>
            <a:pathLst>
              <a:path w="3877865" h="3026736">
                <a:moveTo>
                  <a:pt x="2382851" y="0"/>
                </a:moveTo>
                <a:cubicBezTo>
                  <a:pt x="1084953" y="1369102"/>
                  <a:pt x="-212945" y="2738204"/>
                  <a:pt x="29396" y="2983043"/>
                </a:cubicBezTo>
                <a:cubicBezTo>
                  <a:pt x="271737" y="3227882"/>
                  <a:pt x="2095285" y="2403086"/>
                  <a:pt x="3877865" y="1523663"/>
                </a:cubicBezTo>
              </a:path>
            </a:pathLst>
          </a:custGeom>
          <a:solidFill>
            <a:schemeClr val="accent1"/>
          </a:solidFill>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9" name="TextBox 20"/>
          <p:cNvSpPr txBox="1">
            <a:spLocks noChangeArrowheads="1"/>
          </p:cNvSpPr>
          <p:nvPr/>
        </p:nvSpPr>
        <p:spPr bwMode="auto">
          <a:xfrm rot="2215276">
            <a:off x="6122196" y="4610030"/>
            <a:ext cx="14903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pPr algn="ctr"/>
            <a:r>
              <a:rPr lang="en-US" sz="4000" dirty="0"/>
              <a:t>Social</a:t>
            </a:r>
          </a:p>
        </p:txBody>
      </p:sp>
    </p:spTree>
    <p:extLst>
      <p:ext uri="{BB962C8B-B14F-4D97-AF65-F5344CB8AC3E}">
        <p14:creationId xmlns:p14="http://schemas.microsoft.com/office/powerpoint/2010/main" val="37533161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Picture 6" descr="https://encrypted-tbn1.google.com/images?q=tbn:ANd9GcSxPiWA2z530FmfE-IwYfZTaC9FwbEWnGVyJdqkxZTCeSHDrTx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12199">
            <a:off x="5441306" y="3377751"/>
            <a:ext cx="1039758" cy="6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6385" y="5292435"/>
            <a:ext cx="619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6535" y="2745936"/>
            <a:ext cx="1347279" cy="81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ontent Placeholder 2"/>
          <p:cNvSpPr txBox="1">
            <a:spLocks/>
          </p:cNvSpPr>
          <p:nvPr/>
        </p:nvSpPr>
        <p:spPr bwMode="auto">
          <a:xfrm>
            <a:off x="4003101" y="2020892"/>
            <a:ext cx="1342163" cy="725488"/>
          </a:xfrm>
          <a:prstGeom prst="rect">
            <a:avLst/>
          </a:prstGeom>
          <a:noFill/>
          <a:ln w="9525">
            <a:noFill/>
            <a:miter lim="800000"/>
            <a:headEnd/>
            <a:tailEnd/>
          </a:ln>
        </p:spPr>
        <p:txBody>
          <a:bodyPr/>
          <a:lstStyle/>
          <a:p>
            <a:pPr marL="342900" indent="-342900" eaLnBrk="0" hangingPunct="0">
              <a:spcBef>
                <a:spcPct val="20000"/>
              </a:spcBef>
              <a:buClr>
                <a:schemeClr val="folHlink"/>
              </a:buClr>
              <a:buSzPct val="60000"/>
              <a:buFont typeface="Wingdings" pitchFamily="2" charset="2"/>
              <a:buNone/>
              <a:defRPr/>
            </a:pPr>
            <a:r>
              <a:rPr lang="en-US" sz="2000" b="1" kern="0" dirty="0">
                <a:latin typeface="+mn-lt"/>
                <a:ea typeface="+mn-ea"/>
                <a:cs typeface="+mn-cs"/>
              </a:rPr>
              <a:t>Analytics</a:t>
            </a:r>
          </a:p>
        </p:txBody>
      </p:sp>
      <p:pic>
        <p:nvPicPr>
          <p:cNvPr id="33799" name="Picture 9"/>
          <p:cNvPicPr>
            <a:picLocks noChangeAspect="1" noChangeArrowheads="1"/>
          </p:cNvPicPr>
          <p:nvPr/>
        </p:nvPicPr>
        <p:blipFill>
          <a:blip r:embed="rId5">
            <a:extLst>
              <a:ext uri="{28A0092B-C50C-407E-A947-70E740481C1C}">
                <a14:useLocalDpi xmlns:a14="http://schemas.microsoft.com/office/drawing/2010/main" val="0"/>
              </a:ext>
            </a:extLst>
          </a:blip>
          <a:srcRect l="19037"/>
          <a:stretch>
            <a:fillRect/>
          </a:stretch>
        </p:blipFill>
        <p:spPr bwMode="auto">
          <a:xfrm>
            <a:off x="4046854" y="3949332"/>
            <a:ext cx="962113" cy="729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Content Placeholder 2"/>
          <p:cNvSpPr txBox="1">
            <a:spLocks/>
          </p:cNvSpPr>
          <p:nvPr/>
        </p:nvSpPr>
        <p:spPr bwMode="auto">
          <a:xfrm>
            <a:off x="4180666" y="4775551"/>
            <a:ext cx="828302" cy="528276"/>
          </a:xfrm>
          <a:prstGeom prst="rect">
            <a:avLst/>
          </a:prstGeom>
          <a:noFill/>
          <a:ln w="9525">
            <a:noFill/>
            <a:miter lim="800000"/>
            <a:headEnd/>
            <a:tailEnd/>
          </a:ln>
        </p:spPr>
        <p:txBody>
          <a:bodyPr/>
          <a:lstStyle/>
          <a:p>
            <a:pPr marL="342900" indent="-342900" eaLnBrk="0" hangingPunct="0">
              <a:spcBef>
                <a:spcPct val="20000"/>
              </a:spcBef>
              <a:buClr>
                <a:schemeClr val="folHlink"/>
              </a:buClr>
              <a:buSzPct val="60000"/>
              <a:buFont typeface="Wingdings" pitchFamily="2" charset="2"/>
              <a:buNone/>
              <a:defRPr/>
            </a:pPr>
            <a:r>
              <a:rPr lang="en-US" sz="2000" kern="0" dirty="0">
                <a:latin typeface="+mn-lt"/>
                <a:ea typeface="+mn-ea"/>
                <a:cs typeface="+mn-cs"/>
              </a:rPr>
              <a:t>Data</a:t>
            </a:r>
          </a:p>
        </p:txBody>
      </p:sp>
      <p:sp>
        <p:nvSpPr>
          <p:cNvPr id="16" name="Right Brace 15"/>
          <p:cNvSpPr/>
          <p:nvPr/>
        </p:nvSpPr>
        <p:spPr>
          <a:xfrm>
            <a:off x="5040464" y="1931858"/>
            <a:ext cx="304800" cy="3458192"/>
          </a:xfrm>
          <a:prstGeom prst="rightBrace">
            <a:avLst>
              <a:gd name="adj1" fmla="val 34259"/>
              <a:gd name="adj2" fmla="val 4825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pic>
        <p:nvPicPr>
          <p:cNvPr id="33802" name="Picture 2" descr="https://encrypted-tbn3.google.com/images?q=tbn:ANd9GcQ1Njqhj_j2FC9DOQ5_PwOq5_x8OjnZQ1bQoMv2_GNjMKQsZj6U"/>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4385" y="1457276"/>
            <a:ext cx="1124407" cy="1149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4" name="Picture 6" descr="http://scrappedprincess.files.wordpress.com/2010/05/times_onlinen_screenshot_610x417.jpg"/>
          <p:cNvPicPr>
            <a:picLocks noChangeAspect="1" noChangeArrowheads="1"/>
          </p:cNvPicPr>
          <p:nvPr/>
        </p:nvPicPr>
        <p:blipFill>
          <a:blip r:embed="rId7" cstate="print">
            <a:extLst>
              <a:ext uri="{28A0092B-C50C-407E-A947-70E740481C1C}">
                <a14:useLocalDpi xmlns:a14="http://schemas.microsoft.com/office/drawing/2010/main" val="0"/>
              </a:ext>
            </a:extLst>
          </a:blip>
          <a:srcRect r="48393" b="36259"/>
          <a:stretch>
            <a:fillRect/>
          </a:stretch>
        </p:blipFill>
        <p:spPr bwMode="auto">
          <a:xfrm>
            <a:off x="2746938" y="1457276"/>
            <a:ext cx="916781" cy="77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6" name="Content Placeholder 2"/>
          <p:cNvSpPr>
            <a:spLocks noGrp="1"/>
          </p:cNvSpPr>
          <p:nvPr>
            <p:ph idx="1"/>
          </p:nvPr>
        </p:nvSpPr>
        <p:spPr>
          <a:xfrm>
            <a:off x="1967475" y="2392139"/>
            <a:ext cx="1866706" cy="442941"/>
          </a:xfrm>
        </p:spPr>
        <p:txBody>
          <a:bodyPr>
            <a:noAutofit/>
          </a:bodyPr>
          <a:lstStyle/>
          <a:p>
            <a:pPr>
              <a:buFont typeface="Wingdings" charset="0"/>
              <a:buNone/>
            </a:pPr>
            <a:r>
              <a:rPr lang="en-US" sz="1800" dirty="0">
                <a:latin typeface="Tahoma" charset="0"/>
              </a:rPr>
              <a:t>News and Public Sources</a:t>
            </a:r>
          </a:p>
        </p:txBody>
      </p:sp>
      <p:pic>
        <p:nvPicPr>
          <p:cNvPr id="33808" name="Picture 14" descr="https://encrypted-tbn3.google.com/images?q=tbn:ANd9GcTUVd1MrlOUg6jvlNhEkB01ik0BK8bFQuYQGlCGAcpGaLuuGEgc"/>
          <p:cNvPicPr>
            <a:picLocks noChangeAspect="1" noChangeArrowheads="1"/>
          </p:cNvPicPr>
          <p:nvPr/>
        </p:nvPicPr>
        <p:blipFill>
          <a:blip r:embed="rId8" cstate="print">
            <a:extLst>
              <a:ext uri="{28A0092B-C50C-407E-A947-70E740481C1C}">
                <a14:useLocalDpi xmlns:a14="http://schemas.microsoft.com/office/drawing/2010/main" val="0"/>
              </a:ext>
            </a:extLst>
          </a:blip>
          <a:srcRect b="21333"/>
          <a:stretch>
            <a:fillRect/>
          </a:stretch>
        </p:blipFill>
        <p:spPr bwMode="auto">
          <a:xfrm>
            <a:off x="1884385" y="4703753"/>
            <a:ext cx="7620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ight Brace 10"/>
          <p:cNvSpPr/>
          <p:nvPr/>
        </p:nvSpPr>
        <p:spPr>
          <a:xfrm>
            <a:off x="3737940" y="1457276"/>
            <a:ext cx="347001" cy="4394751"/>
          </a:xfrm>
          <a:prstGeom prst="rightBrace">
            <a:avLst>
              <a:gd name="adj1" fmla="val 34259"/>
              <a:gd name="adj2" fmla="val 4825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6" name="Right Brace 25"/>
          <p:cNvSpPr/>
          <p:nvPr/>
        </p:nvSpPr>
        <p:spPr>
          <a:xfrm>
            <a:off x="1579585" y="1278408"/>
            <a:ext cx="304800" cy="4572000"/>
          </a:xfrm>
          <a:prstGeom prst="rightBrace">
            <a:avLst>
              <a:gd name="adj1" fmla="val 34259"/>
              <a:gd name="adj2" fmla="val 4825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1" name="Content Placeholder 2"/>
          <p:cNvSpPr txBox="1">
            <a:spLocks/>
          </p:cNvSpPr>
          <p:nvPr/>
        </p:nvSpPr>
        <p:spPr bwMode="auto">
          <a:xfrm>
            <a:off x="23158" y="1120399"/>
            <a:ext cx="1254617" cy="725488"/>
          </a:xfrm>
          <a:prstGeom prst="rect">
            <a:avLst/>
          </a:prstGeom>
          <a:noFill/>
          <a:ln w="9525">
            <a:noFill/>
            <a:miter lim="800000"/>
            <a:headEnd/>
            <a:tailEnd/>
          </a:ln>
        </p:spPr>
        <p:txBody>
          <a:bodyPr/>
          <a:lstStyle/>
          <a:p>
            <a:pPr marL="342900" indent="-342900" eaLnBrk="0" hangingPunct="0">
              <a:spcBef>
                <a:spcPct val="20000"/>
              </a:spcBef>
              <a:buClr>
                <a:schemeClr val="folHlink"/>
              </a:buClr>
              <a:buSzPct val="60000"/>
              <a:buFont typeface="Wingdings" pitchFamily="2" charset="2"/>
              <a:buNone/>
              <a:defRPr/>
            </a:pPr>
            <a:r>
              <a:rPr lang="en-US" sz="2000" b="1" kern="0" dirty="0">
                <a:latin typeface="+mn-lt"/>
                <a:ea typeface="+mn-ea"/>
                <a:cs typeface="+mn-cs"/>
              </a:rPr>
              <a:t>Events</a:t>
            </a:r>
          </a:p>
        </p:txBody>
      </p:sp>
      <p:sp>
        <p:nvSpPr>
          <p:cNvPr id="41" name="TextBox 40"/>
          <p:cNvSpPr txBox="1"/>
          <p:nvPr/>
        </p:nvSpPr>
        <p:spPr>
          <a:xfrm>
            <a:off x="5247108" y="2574083"/>
            <a:ext cx="1166605" cy="646331"/>
          </a:xfrm>
          <a:prstGeom prst="rect">
            <a:avLst/>
          </a:prstGeom>
          <a:noFill/>
        </p:spPr>
        <p:txBody>
          <a:bodyPr wrap="none">
            <a:spAutoFit/>
          </a:bodyPr>
          <a:lstStyle/>
          <a:p>
            <a:pPr algn="ctr">
              <a:defRPr/>
            </a:pPr>
            <a:r>
              <a:rPr lang="en-US" b="1" dirty="0">
                <a:solidFill>
                  <a:schemeClr val="tx2">
                    <a:lumMod val="75000"/>
                  </a:schemeClr>
                </a:solidFill>
                <a:latin typeface="Tahoma" pitchFamily="34" charset="0"/>
                <a:ea typeface="+mn-ea"/>
                <a:cs typeface="Arial" charset="0"/>
              </a:rPr>
              <a:t>Decision</a:t>
            </a:r>
          </a:p>
          <a:p>
            <a:pPr algn="ctr">
              <a:defRPr/>
            </a:pPr>
            <a:r>
              <a:rPr lang="en-US" b="1" dirty="0">
                <a:solidFill>
                  <a:schemeClr val="tx2">
                    <a:lumMod val="75000"/>
                  </a:schemeClr>
                </a:solidFill>
                <a:latin typeface="Tahoma" pitchFamily="34" charset="0"/>
                <a:ea typeface="+mn-ea"/>
                <a:cs typeface="Arial" charset="0"/>
              </a:rPr>
              <a:t>Support</a:t>
            </a:r>
          </a:p>
        </p:txBody>
      </p:sp>
      <p:pic>
        <p:nvPicPr>
          <p:cNvPr id="33816" name="Picture 2" descr="https://encrypted-tbn2.google.com/images?q=tbn:ANd9GcR8N59VdtAqxWpDd-0YY0bSO3zEHuT4RLSdM9lLYNSLfIIa9tgU"/>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46385" y="4519668"/>
            <a:ext cx="804863"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17" name="TextBox 31"/>
          <p:cNvSpPr txBox="1">
            <a:spLocks noChangeArrowheads="1"/>
          </p:cNvSpPr>
          <p:nvPr/>
        </p:nvSpPr>
        <p:spPr bwMode="auto">
          <a:xfrm>
            <a:off x="102162" y="2548442"/>
            <a:ext cx="14772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dirty="0"/>
              <a:t>Boston Bombing</a:t>
            </a:r>
          </a:p>
        </p:txBody>
      </p:sp>
      <p:sp>
        <p:nvSpPr>
          <p:cNvPr id="33818" name="TextBox 32"/>
          <p:cNvSpPr txBox="1">
            <a:spLocks noChangeArrowheads="1"/>
          </p:cNvSpPr>
          <p:nvPr/>
        </p:nvSpPr>
        <p:spPr bwMode="auto">
          <a:xfrm>
            <a:off x="53713" y="4172454"/>
            <a:ext cx="15055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Hurricane Sandy</a:t>
            </a:r>
          </a:p>
        </p:txBody>
      </p:sp>
      <p:sp>
        <p:nvSpPr>
          <p:cNvPr id="33819" name="TextBox 34"/>
          <p:cNvSpPr txBox="1">
            <a:spLocks noChangeArrowheads="1"/>
          </p:cNvSpPr>
          <p:nvPr/>
        </p:nvSpPr>
        <p:spPr bwMode="auto">
          <a:xfrm>
            <a:off x="23680" y="5618666"/>
            <a:ext cx="11977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Egypt unrest</a:t>
            </a:r>
          </a:p>
        </p:txBody>
      </p:sp>
      <p:pic>
        <p:nvPicPr>
          <p:cNvPr id="33820" name="Picture 8" descr="https://encrypted-tbn2.gstatic.com/images?q=tbn:ANd9GcS4Iv3-T9PD2z01x7_DH6E2n_QKFlvylx7JsAZrAmQfIeZKI6g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80" y="3054853"/>
            <a:ext cx="1562793"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21" name="Picture 12" descr="http://static.guim.co.uk/sys-images/Guardian/Pix/audio/video/2013/4/16/1366112671981/Explosion-at-Boston-marat-011.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2786" y="1565777"/>
            <a:ext cx="1553688" cy="933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22" name="Picture 2" descr="https://encrypted-tbn1.gstatic.com/images?q=tbn:ANd9GcR87yz44N_ndtYR6bJRj1vmvHIAxJzIcZ0QNDOqSaWhWmEnhEyB"/>
          <p:cNvPicPr>
            <a:picLocks noChangeAspect="1" noChangeArrowheads="1"/>
          </p:cNvPicPr>
          <p:nvPr/>
        </p:nvPicPr>
        <p:blipFill>
          <a:blip r:embed="rId12">
            <a:extLst>
              <a:ext uri="{28A0092B-C50C-407E-A947-70E740481C1C}">
                <a14:useLocalDpi xmlns:a14="http://schemas.microsoft.com/office/drawing/2010/main" val="0"/>
              </a:ext>
            </a:extLst>
          </a:blip>
          <a:srcRect l="6598"/>
          <a:stretch>
            <a:fillRect/>
          </a:stretch>
        </p:blipFill>
        <p:spPr bwMode="auto">
          <a:xfrm>
            <a:off x="61600" y="4570915"/>
            <a:ext cx="1527673"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p:cNvGrpSpPr/>
          <p:nvPr/>
        </p:nvGrpSpPr>
        <p:grpSpPr>
          <a:xfrm>
            <a:off x="7234465" y="372143"/>
            <a:ext cx="1938703" cy="1542602"/>
            <a:chOff x="8681358" y="372143"/>
            <a:chExt cx="2326444" cy="1542602"/>
          </a:xfrm>
        </p:grpSpPr>
        <p:pic>
          <p:nvPicPr>
            <p:cNvPr id="34" name="Picture 33" descr="stock-predict.jpg"/>
            <p:cNvPicPr>
              <a:picLocks noChangeAspect="1"/>
            </p:cNvPicPr>
            <p:nvPr/>
          </p:nvPicPr>
          <p:blipFill>
            <a:blip r:embed="rId13" cstate="print"/>
            <a:stretch>
              <a:fillRect/>
            </a:stretch>
          </p:blipFill>
          <p:spPr>
            <a:xfrm>
              <a:off x="8847533" y="372143"/>
              <a:ext cx="2077182" cy="991642"/>
            </a:xfrm>
            <a:prstGeom prst="rect">
              <a:avLst/>
            </a:prstGeom>
          </p:spPr>
        </p:pic>
        <p:sp>
          <p:nvSpPr>
            <p:cNvPr id="35" name="TextBox 34"/>
            <p:cNvSpPr txBox="1"/>
            <p:nvPr/>
          </p:nvSpPr>
          <p:spPr>
            <a:xfrm>
              <a:off x="8681358" y="1329969"/>
              <a:ext cx="2326444" cy="584776"/>
            </a:xfrm>
            <a:prstGeom prst="rect">
              <a:avLst/>
            </a:prstGeom>
            <a:noFill/>
          </p:spPr>
          <p:txBody>
            <a:bodyPr wrap="square" rtlCol="0">
              <a:spAutoFit/>
            </a:bodyPr>
            <a:lstStyle/>
            <a:p>
              <a:pPr algn="ctr"/>
              <a:r>
                <a:rPr lang="en-US" sz="1600" b="1" dirty="0"/>
                <a:t>Stock Prediction (Money)</a:t>
              </a:r>
            </a:p>
          </p:txBody>
        </p:sp>
      </p:grpSp>
      <p:grpSp>
        <p:nvGrpSpPr>
          <p:cNvPr id="6" name="Group 5"/>
          <p:cNvGrpSpPr/>
          <p:nvPr/>
        </p:nvGrpSpPr>
        <p:grpSpPr>
          <a:xfrm>
            <a:off x="7134706" y="1959704"/>
            <a:ext cx="2105197" cy="1479517"/>
            <a:chOff x="8561647" y="1959703"/>
            <a:chExt cx="2526236" cy="1479517"/>
          </a:xfrm>
        </p:grpSpPr>
        <p:pic>
          <p:nvPicPr>
            <p:cNvPr id="37" name="Picture 36" descr="traffic-monitoring.png"/>
            <p:cNvPicPr>
              <a:picLocks noChangeAspect="1"/>
            </p:cNvPicPr>
            <p:nvPr/>
          </p:nvPicPr>
          <p:blipFill>
            <a:blip r:embed="rId14" cstate="print"/>
            <a:stretch>
              <a:fillRect/>
            </a:stretch>
          </p:blipFill>
          <p:spPr>
            <a:xfrm>
              <a:off x="9000701" y="1959703"/>
              <a:ext cx="1762032" cy="932358"/>
            </a:xfrm>
            <a:prstGeom prst="rect">
              <a:avLst/>
            </a:prstGeom>
          </p:spPr>
        </p:pic>
        <p:sp>
          <p:nvSpPr>
            <p:cNvPr id="38" name="TextBox 37"/>
            <p:cNvSpPr txBox="1"/>
            <p:nvPr/>
          </p:nvSpPr>
          <p:spPr>
            <a:xfrm>
              <a:off x="8561647" y="2854444"/>
              <a:ext cx="2526236" cy="584776"/>
            </a:xfrm>
            <a:prstGeom prst="rect">
              <a:avLst/>
            </a:prstGeom>
            <a:noFill/>
          </p:spPr>
          <p:txBody>
            <a:bodyPr wrap="square" rtlCol="0">
              <a:spAutoFit/>
            </a:bodyPr>
            <a:lstStyle/>
            <a:p>
              <a:pPr algn="ctr"/>
              <a:r>
                <a:rPr lang="en-US" sz="1600" b="1" dirty="0"/>
                <a:t>Traffic Monitoring (Time)</a:t>
              </a:r>
            </a:p>
          </p:txBody>
        </p:sp>
      </p:grpSp>
      <p:grpSp>
        <p:nvGrpSpPr>
          <p:cNvPr id="3" name="Group 2"/>
          <p:cNvGrpSpPr/>
          <p:nvPr/>
        </p:nvGrpSpPr>
        <p:grpSpPr>
          <a:xfrm>
            <a:off x="7092485" y="3590968"/>
            <a:ext cx="2051515" cy="1560178"/>
            <a:chOff x="8510982" y="3590968"/>
            <a:chExt cx="2461818" cy="1560178"/>
          </a:xfrm>
        </p:grpSpPr>
        <p:sp>
          <p:nvSpPr>
            <p:cNvPr id="40" name="TextBox 39"/>
            <p:cNvSpPr txBox="1"/>
            <p:nvPr/>
          </p:nvSpPr>
          <p:spPr>
            <a:xfrm>
              <a:off x="8510982" y="4566370"/>
              <a:ext cx="2461818" cy="584776"/>
            </a:xfrm>
            <a:prstGeom prst="rect">
              <a:avLst/>
            </a:prstGeom>
            <a:noFill/>
          </p:spPr>
          <p:txBody>
            <a:bodyPr wrap="square" rtlCol="0">
              <a:spAutoFit/>
            </a:bodyPr>
            <a:lstStyle/>
            <a:p>
              <a:pPr algn="ctr"/>
              <a:r>
                <a:rPr lang="en-US" sz="1600" b="1" dirty="0"/>
                <a:t>Disaster Response (Lives)</a:t>
              </a:r>
            </a:p>
          </p:txBody>
        </p:sp>
        <p:pic>
          <p:nvPicPr>
            <p:cNvPr id="42" name="Picture 41" descr="disaster-report.jpg"/>
            <p:cNvPicPr>
              <a:picLocks noChangeAspect="1"/>
            </p:cNvPicPr>
            <p:nvPr/>
          </p:nvPicPr>
          <p:blipFill>
            <a:blip r:embed="rId15" cstate="print"/>
            <a:stretch>
              <a:fillRect/>
            </a:stretch>
          </p:blipFill>
          <p:spPr>
            <a:xfrm>
              <a:off x="8988858" y="3590968"/>
              <a:ext cx="1661298" cy="988817"/>
            </a:xfrm>
            <a:prstGeom prst="rect">
              <a:avLst/>
            </a:prstGeom>
          </p:spPr>
        </p:pic>
      </p:grpSp>
      <p:sp>
        <p:nvSpPr>
          <p:cNvPr id="43" name="TextBox 42"/>
          <p:cNvSpPr txBox="1"/>
          <p:nvPr/>
        </p:nvSpPr>
        <p:spPr>
          <a:xfrm>
            <a:off x="7081665" y="6283836"/>
            <a:ext cx="2091503" cy="584776"/>
          </a:xfrm>
          <a:prstGeom prst="rect">
            <a:avLst/>
          </a:prstGeom>
          <a:noFill/>
        </p:spPr>
        <p:txBody>
          <a:bodyPr wrap="square" rtlCol="0">
            <a:spAutoFit/>
          </a:bodyPr>
          <a:lstStyle/>
          <a:p>
            <a:pPr algn="ctr"/>
            <a:r>
              <a:rPr lang="en-US" sz="1600" b="1" dirty="0"/>
              <a:t>Geo Tagging (Smart City)</a:t>
            </a:r>
          </a:p>
        </p:txBody>
      </p:sp>
      <p:pic>
        <p:nvPicPr>
          <p:cNvPr id="44" name="Picture 43" descr="GeoTag.jpeg"/>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580578" y="5209685"/>
            <a:ext cx="1325110" cy="1048566"/>
          </a:xfrm>
          <a:prstGeom prst="rect">
            <a:avLst/>
          </a:prstGeom>
        </p:spPr>
      </p:pic>
      <p:sp>
        <p:nvSpPr>
          <p:cNvPr id="5" name="TextBox 4"/>
          <p:cNvSpPr txBox="1"/>
          <p:nvPr/>
        </p:nvSpPr>
        <p:spPr>
          <a:xfrm>
            <a:off x="32787" y="5942193"/>
            <a:ext cx="7048878" cy="707886"/>
          </a:xfrm>
          <a:prstGeom prst="rect">
            <a:avLst/>
          </a:prstGeom>
          <a:solidFill>
            <a:srgbClr val="FFF0B9"/>
          </a:solidFill>
        </p:spPr>
        <p:txBody>
          <a:bodyPr wrap="square" rtlCol="0">
            <a:spAutoFit/>
          </a:bodyPr>
          <a:lstStyle/>
          <a:p>
            <a:r>
              <a:rPr lang="en-US" sz="2200" b="1" u="sng" dirty="0">
                <a:latin typeface="Tahoma" charset="0"/>
              </a:rPr>
              <a:t>Contact:</a:t>
            </a:r>
            <a:r>
              <a:rPr lang="en-US" sz="2200" b="1" dirty="0">
                <a:latin typeface="Tahoma" charset="0"/>
              </a:rPr>
              <a:t> Prof. Dong Wang: </a:t>
            </a:r>
            <a:r>
              <a:rPr lang="en-US" sz="2200" b="1" dirty="0">
                <a:latin typeface="Tahoma" charset="0"/>
                <a:hlinkClick r:id="rId17"/>
              </a:rPr>
              <a:t>dwang5@nd.edu</a:t>
            </a:r>
            <a:endParaRPr lang="en-US" sz="2200" b="1" dirty="0">
              <a:latin typeface="Tahoma" charset="0"/>
            </a:endParaRPr>
          </a:p>
          <a:p>
            <a:r>
              <a:rPr lang="en-US" dirty="0">
                <a:hlinkClick r:id="rId18"/>
              </a:rPr>
              <a:t>http://www3.nd.edu/~dwang5/teach/spring15/spring15_wang_flyer.pdf</a:t>
            </a:r>
            <a:r>
              <a:rPr lang="en-US" dirty="0"/>
              <a:t>  </a:t>
            </a:r>
          </a:p>
        </p:txBody>
      </p:sp>
      <p:sp>
        <p:nvSpPr>
          <p:cNvPr id="70" name="Content Placeholder 2"/>
          <p:cNvSpPr txBox="1">
            <a:spLocks/>
          </p:cNvSpPr>
          <p:nvPr/>
        </p:nvSpPr>
        <p:spPr bwMode="auto">
          <a:xfrm>
            <a:off x="5363242" y="1588974"/>
            <a:ext cx="1718424" cy="725488"/>
          </a:xfrm>
          <a:prstGeom prst="rect">
            <a:avLst/>
          </a:prstGeom>
          <a:noFill/>
          <a:ln w="9525">
            <a:noFill/>
            <a:miter lim="800000"/>
            <a:headEnd/>
            <a:tailEnd/>
          </a:ln>
        </p:spPr>
        <p:txBody>
          <a:bodyPr/>
          <a:lstStyle/>
          <a:p>
            <a:pPr marL="342900" indent="-342900" eaLnBrk="0" hangingPunct="0">
              <a:spcBef>
                <a:spcPct val="20000"/>
              </a:spcBef>
              <a:buClr>
                <a:schemeClr val="folHlink"/>
              </a:buClr>
              <a:buSzPct val="60000"/>
              <a:buFont typeface="Wingdings" pitchFamily="2" charset="2"/>
              <a:buNone/>
              <a:defRPr/>
            </a:pPr>
            <a:r>
              <a:rPr lang="en-US" sz="2000" b="1" kern="0" dirty="0">
                <a:latin typeface="+mn-lt"/>
                <a:ea typeface="+mn-ea"/>
                <a:cs typeface="+mn-cs"/>
              </a:rPr>
              <a:t>Applications</a:t>
            </a:r>
          </a:p>
        </p:txBody>
      </p:sp>
      <p:pic>
        <p:nvPicPr>
          <p:cNvPr id="45" name="Picture 33"/>
          <p:cNvPicPr>
            <a:picLocks noChangeAspect="1" noChangeArrowheads="1"/>
          </p:cNvPicPr>
          <p:nvPr/>
        </p:nvPicPr>
        <p:blipFill>
          <a:blip r:embed="rId19" cstate="print">
            <a:duotone>
              <a:schemeClr val="accent5">
                <a:shade val="45000"/>
                <a:satMod val="135000"/>
              </a:schemeClr>
              <a:prstClr val="white"/>
            </a:duotone>
          </a:blip>
          <a:srcRect/>
          <a:stretch>
            <a:fillRect/>
          </a:stretch>
        </p:blipFill>
        <p:spPr bwMode="auto">
          <a:xfrm>
            <a:off x="1967474" y="3246198"/>
            <a:ext cx="1433383" cy="318211"/>
          </a:xfrm>
          <a:prstGeom prst="rect">
            <a:avLst/>
          </a:prstGeom>
          <a:solidFill>
            <a:schemeClr val="accent1"/>
          </a:solidFill>
          <a:ln w="9525">
            <a:noFill/>
            <a:miter lim="800000"/>
            <a:headEnd/>
            <a:tailEnd/>
          </a:ln>
        </p:spPr>
      </p:pic>
      <p:pic>
        <p:nvPicPr>
          <p:cNvPr id="48" name="Picture 35"/>
          <p:cNvPicPr>
            <a:picLocks noChangeAspect="1" noChangeArrowheads="1"/>
          </p:cNvPicPr>
          <p:nvPr/>
        </p:nvPicPr>
        <p:blipFill>
          <a:blip r:embed="rId20" cstate="print"/>
          <a:srcRect/>
          <a:stretch>
            <a:fillRect/>
          </a:stretch>
        </p:blipFill>
        <p:spPr bwMode="auto">
          <a:xfrm>
            <a:off x="1794387" y="3601401"/>
            <a:ext cx="1214947" cy="545731"/>
          </a:xfrm>
          <a:prstGeom prst="rect">
            <a:avLst/>
          </a:prstGeom>
          <a:noFill/>
          <a:ln w="9525">
            <a:noFill/>
            <a:miter lim="800000"/>
            <a:headEnd/>
            <a:tailEnd/>
          </a:ln>
        </p:spPr>
      </p:pic>
      <p:pic>
        <p:nvPicPr>
          <p:cNvPr id="46" name="Picture 34"/>
          <p:cNvPicPr>
            <a:picLocks noChangeAspect="1" noChangeArrowheads="1"/>
          </p:cNvPicPr>
          <p:nvPr/>
        </p:nvPicPr>
        <p:blipFill>
          <a:blip r:embed="rId21" cstate="print"/>
          <a:srcRect/>
          <a:stretch>
            <a:fillRect/>
          </a:stretch>
        </p:blipFill>
        <p:spPr bwMode="auto">
          <a:xfrm>
            <a:off x="2902317" y="3601400"/>
            <a:ext cx="931863" cy="792358"/>
          </a:xfrm>
          <a:prstGeom prst="rect">
            <a:avLst/>
          </a:prstGeom>
          <a:noFill/>
          <a:ln w="9525">
            <a:noFill/>
            <a:miter lim="800000"/>
            <a:headEnd/>
            <a:tailEnd/>
          </a:ln>
        </p:spPr>
      </p:pic>
      <p:sp>
        <p:nvSpPr>
          <p:cNvPr id="2" name="Left Brace 1"/>
          <p:cNvSpPr/>
          <p:nvPr/>
        </p:nvSpPr>
        <p:spPr>
          <a:xfrm>
            <a:off x="6820878" y="1192133"/>
            <a:ext cx="440027" cy="4946649"/>
          </a:xfrm>
          <a:prstGeom prst="leftBrace">
            <a:avLst/>
          </a:prstGeom>
          <a:ln w="381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9" name="Content Placeholder 2"/>
          <p:cNvSpPr txBox="1">
            <a:spLocks/>
          </p:cNvSpPr>
          <p:nvPr/>
        </p:nvSpPr>
        <p:spPr>
          <a:xfrm>
            <a:off x="1737430" y="5485195"/>
            <a:ext cx="935866" cy="442941"/>
          </a:xfrm>
          <a:prstGeom prst="rect">
            <a:avLst/>
          </a:prstGeom>
        </p:spPr>
        <p:txBody>
          <a:bodyPr vert="horz" lIns="91429" tIns="45714" rIns="91429" bIns="45714" rtlCol="0">
            <a:normAutofit fontScale="92500"/>
          </a:bodyPr>
          <a:lstStyle>
            <a:lvl1pPr marL="342859" indent="-342859" algn="l" defTabSz="457146" rtl="0" eaLnBrk="1" latinLnBrk="0" hangingPunct="1">
              <a:spcBef>
                <a:spcPct val="20000"/>
              </a:spcBef>
              <a:buFont typeface="Arial"/>
              <a:buChar char="•"/>
              <a:defRPr sz="3200" kern="1200">
                <a:solidFill>
                  <a:schemeClr val="tx1"/>
                </a:solidFill>
                <a:latin typeface="+mn-lt"/>
                <a:ea typeface="+mn-ea"/>
                <a:cs typeface="+mn-cs"/>
              </a:defRPr>
            </a:lvl1pPr>
            <a:lvl2pPr marL="742861" indent="-285716" algn="l" defTabSz="457146" rtl="0" eaLnBrk="1" latinLnBrk="0" hangingPunct="1">
              <a:spcBef>
                <a:spcPct val="20000"/>
              </a:spcBef>
              <a:buFont typeface="Arial"/>
              <a:buChar char="–"/>
              <a:defRPr sz="2800" kern="1200">
                <a:solidFill>
                  <a:schemeClr val="tx1"/>
                </a:solidFill>
                <a:latin typeface="+mn-lt"/>
                <a:ea typeface="+mn-ea"/>
                <a:cs typeface="+mn-cs"/>
              </a:defRPr>
            </a:lvl2pPr>
            <a:lvl3pPr marL="1142863" indent="-228573" algn="l" defTabSz="457146" rtl="0" eaLnBrk="1" latinLnBrk="0" hangingPunct="1">
              <a:spcBef>
                <a:spcPct val="20000"/>
              </a:spcBef>
              <a:buFont typeface="Arial"/>
              <a:buChar char="•"/>
              <a:defRPr sz="2400" kern="1200">
                <a:solidFill>
                  <a:schemeClr val="tx1"/>
                </a:solidFill>
                <a:latin typeface="+mn-lt"/>
                <a:ea typeface="+mn-ea"/>
                <a:cs typeface="+mn-cs"/>
              </a:defRPr>
            </a:lvl3pPr>
            <a:lvl4pPr marL="1600008" indent="-228573" algn="l" defTabSz="457146" rtl="0" eaLnBrk="1" latinLnBrk="0" hangingPunct="1">
              <a:spcBef>
                <a:spcPct val="20000"/>
              </a:spcBef>
              <a:buFont typeface="Arial"/>
              <a:buChar char="–"/>
              <a:defRPr sz="2100" kern="1200">
                <a:solidFill>
                  <a:schemeClr val="tx1"/>
                </a:solidFill>
                <a:latin typeface="+mn-lt"/>
                <a:ea typeface="+mn-ea"/>
                <a:cs typeface="+mn-cs"/>
              </a:defRPr>
            </a:lvl4pPr>
            <a:lvl5pPr marL="2057154" indent="-228573" algn="l" defTabSz="457146" rtl="0" eaLnBrk="1" latinLnBrk="0" hangingPunct="1">
              <a:spcBef>
                <a:spcPct val="20000"/>
              </a:spcBef>
              <a:buFont typeface="Arial"/>
              <a:buChar char="»"/>
              <a:defRPr sz="2100" kern="1200">
                <a:solidFill>
                  <a:schemeClr val="tx1"/>
                </a:solidFill>
                <a:latin typeface="+mn-lt"/>
                <a:ea typeface="+mn-ea"/>
                <a:cs typeface="+mn-cs"/>
              </a:defRPr>
            </a:lvl5pPr>
            <a:lvl6pPr marL="2514298" indent="-228573" algn="l" defTabSz="457146" rtl="0" eaLnBrk="1" latinLnBrk="0" hangingPunct="1">
              <a:spcBef>
                <a:spcPct val="20000"/>
              </a:spcBef>
              <a:buFont typeface="Arial"/>
              <a:buChar char="•"/>
              <a:defRPr sz="2100" kern="1200">
                <a:solidFill>
                  <a:schemeClr val="tx1"/>
                </a:solidFill>
                <a:latin typeface="+mn-lt"/>
                <a:ea typeface="+mn-ea"/>
                <a:cs typeface="+mn-cs"/>
              </a:defRPr>
            </a:lvl6pPr>
            <a:lvl7pPr marL="2971443" indent="-228573" algn="l" defTabSz="457146" rtl="0" eaLnBrk="1" latinLnBrk="0" hangingPunct="1">
              <a:spcBef>
                <a:spcPct val="20000"/>
              </a:spcBef>
              <a:buFont typeface="Arial"/>
              <a:buChar char="•"/>
              <a:defRPr sz="2100" kern="1200">
                <a:solidFill>
                  <a:schemeClr val="tx1"/>
                </a:solidFill>
                <a:latin typeface="+mn-lt"/>
                <a:ea typeface="+mn-ea"/>
                <a:cs typeface="+mn-cs"/>
              </a:defRPr>
            </a:lvl7pPr>
            <a:lvl8pPr marL="3428589" indent="-228573" algn="l" defTabSz="457146" rtl="0" eaLnBrk="1" latinLnBrk="0" hangingPunct="1">
              <a:spcBef>
                <a:spcPct val="20000"/>
              </a:spcBef>
              <a:buFont typeface="Arial"/>
              <a:buChar char="•"/>
              <a:defRPr sz="2100" kern="1200">
                <a:solidFill>
                  <a:schemeClr val="tx1"/>
                </a:solidFill>
                <a:latin typeface="+mn-lt"/>
                <a:ea typeface="+mn-ea"/>
                <a:cs typeface="+mn-cs"/>
              </a:defRPr>
            </a:lvl8pPr>
            <a:lvl9pPr marL="3885734" indent="-228573" algn="l" defTabSz="457146" rtl="0" eaLnBrk="1" latinLnBrk="0" hangingPunct="1">
              <a:spcBef>
                <a:spcPct val="20000"/>
              </a:spcBef>
              <a:buFont typeface="Arial"/>
              <a:buChar char="•"/>
              <a:defRPr sz="2100" kern="1200">
                <a:solidFill>
                  <a:schemeClr val="tx1"/>
                </a:solidFill>
                <a:latin typeface="+mn-lt"/>
                <a:ea typeface="+mn-ea"/>
                <a:cs typeface="+mn-cs"/>
              </a:defRPr>
            </a:lvl9pPr>
          </a:lstStyle>
          <a:p>
            <a:pPr>
              <a:buFont typeface="Wingdings" charset="0"/>
              <a:buNone/>
            </a:pPr>
            <a:r>
              <a:rPr lang="en-US" sz="1800" dirty="0">
                <a:latin typeface="Tahoma" charset="0"/>
              </a:rPr>
              <a:t>Sensors</a:t>
            </a:r>
          </a:p>
        </p:txBody>
      </p:sp>
      <p:sp>
        <p:nvSpPr>
          <p:cNvPr id="50" name="Content Placeholder 2"/>
          <p:cNvSpPr txBox="1">
            <a:spLocks/>
          </p:cNvSpPr>
          <p:nvPr/>
        </p:nvSpPr>
        <p:spPr>
          <a:xfrm>
            <a:off x="1880541" y="4235784"/>
            <a:ext cx="935866" cy="442941"/>
          </a:xfrm>
          <a:prstGeom prst="rect">
            <a:avLst/>
          </a:prstGeom>
        </p:spPr>
        <p:txBody>
          <a:bodyPr vert="horz" lIns="91429" tIns="45714" rIns="91429" bIns="45714" rtlCol="0">
            <a:normAutofit/>
          </a:bodyPr>
          <a:lstStyle>
            <a:lvl1pPr marL="342859" indent="-342859" algn="l" defTabSz="457146" rtl="0" eaLnBrk="1" latinLnBrk="0" hangingPunct="1">
              <a:spcBef>
                <a:spcPct val="20000"/>
              </a:spcBef>
              <a:buFont typeface="Arial"/>
              <a:buChar char="•"/>
              <a:defRPr sz="3200" kern="1200">
                <a:solidFill>
                  <a:schemeClr val="tx1"/>
                </a:solidFill>
                <a:latin typeface="+mn-lt"/>
                <a:ea typeface="+mn-ea"/>
                <a:cs typeface="+mn-cs"/>
              </a:defRPr>
            </a:lvl1pPr>
            <a:lvl2pPr marL="742861" indent="-285716" algn="l" defTabSz="457146" rtl="0" eaLnBrk="1" latinLnBrk="0" hangingPunct="1">
              <a:spcBef>
                <a:spcPct val="20000"/>
              </a:spcBef>
              <a:buFont typeface="Arial"/>
              <a:buChar char="–"/>
              <a:defRPr sz="2800" kern="1200">
                <a:solidFill>
                  <a:schemeClr val="tx1"/>
                </a:solidFill>
                <a:latin typeface="+mn-lt"/>
                <a:ea typeface="+mn-ea"/>
                <a:cs typeface="+mn-cs"/>
              </a:defRPr>
            </a:lvl2pPr>
            <a:lvl3pPr marL="1142863" indent="-228573" algn="l" defTabSz="457146" rtl="0" eaLnBrk="1" latinLnBrk="0" hangingPunct="1">
              <a:spcBef>
                <a:spcPct val="20000"/>
              </a:spcBef>
              <a:buFont typeface="Arial"/>
              <a:buChar char="•"/>
              <a:defRPr sz="2400" kern="1200">
                <a:solidFill>
                  <a:schemeClr val="tx1"/>
                </a:solidFill>
                <a:latin typeface="+mn-lt"/>
                <a:ea typeface="+mn-ea"/>
                <a:cs typeface="+mn-cs"/>
              </a:defRPr>
            </a:lvl3pPr>
            <a:lvl4pPr marL="1600008" indent="-228573" algn="l" defTabSz="457146" rtl="0" eaLnBrk="1" latinLnBrk="0" hangingPunct="1">
              <a:spcBef>
                <a:spcPct val="20000"/>
              </a:spcBef>
              <a:buFont typeface="Arial"/>
              <a:buChar char="–"/>
              <a:defRPr sz="2100" kern="1200">
                <a:solidFill>
                  <a:schemeClr val="tx1"/>
                </a:solidFill>
                <a:latin typeface="+mn-lt"/>
                <a:ea typeface="+mn-ea"/>
                <a:cs typeface="+mn-cs"/>
              </a:defRPr>
            </a:lvl4pPr>
            <a:lvl5pPr marL="2057154" indent="-228573" algn="l" defTabSz="457146" rtl="0" eaLnBrk="1" latinLnBrk="0" hangingPunct="1">
              <a:spcBef>
                <a:spcPct val="20000"/>
              </a:spcBef>
              <a:buFont typeface="Arial"/>
              <a:buChar char="»"/>
              <a:defRPr sz="2100" kern="1200">
                <a:solidFill>
                  <a:schemeClr val="tx1"/>
                </a:solidFill>
                <a:latin typeface="+mn-lt"/>
                <a:ea typeface="+mn-ea"/>
                <a:cs typeface="+mn-cs"/>
              </a:defRPr>
            </a:lvl5pPr>
            <a:lvl6pPr marL="2514298" indent="-228573" algn="l" defTabSz="457146" rtl="0" eaLnBrk="1" latinLnBrk="0" hangingPunct="1">
              <a:spcBef>
                <a:spcPct val="20000"/>
              </a:spcBef>
              <a:buFont typeface="Arial"/>
              <a:buChar char="•"/>
              <a:defRPr sz="2100" kern="1200">
                <a:solidFill>
                  <a:schemeClr val="tx1"/>
                </a:solidFill>
                <a:latin typeface="+mn-lt"/>
                <a:ea typeface="+mn-ea"/>
                <a:cs typeface="+mn-cs"/>
              </a:defRPr>
            </a:lvl6pPr>
            <a:lvl7pPr marL="2971443" indent="-228573" algn="l" defTabSz="457146" rtl="0" eaLnBrk="1" latinLnBrk="0" hangingPunct="1">
              <a:spcBef>
                <a:spcPct val="20000"/>
              </a:spcBef>
              <a:buFont typeface="Arial"/>
              <a:buChar char="•"/>
              <a:defRPr sz="2100" kern="1200">
                <a:solidFill>
                  <a:schemeClr val="tx1"/>
                </a:solidFill>
                <a:latin typeface="+mn-lt"/>
                <a:ea typeface="+mn-ea"/>
                <a:cs typeface="+mn-cs"/>
              </a:defRPr>
            </a:lvl7pPr>
            <a:lvl8pPr marL="3428589" indent="-228573" algn="l" defTabSz="457146" rtl="0" eaLnBrk="1" latinLnBrk="0" hangingPunct="1">
              <a:spcBef>
                <a:spcPct val="20000"/>
              </a:spcBef>
              <a:buFont typeface="Arial"/>
              <a:buChar char="•"/>
              <a:defRPr sz="2100" kern="1200">
                <a:solidFill>
                  <a:schemeClr val="tx1"/>
                </a:solidFill>
                <a:latin typeface="+mn-lt"/>
                <a:ea typeface="+mn-ea"/>
                <a:cs typeface="+mn-cs"/>
              </a:defRPr>
            </a:lvl8pPr>
            <a:lvl9pPr marL="3885734" indent="-228573" algn="l" defTabSz="457146" rtl="0" eaLnBrk="1" latinLnBrk="0" hangingPunct="1">
              <a:spcBef>
                <a:spcPct val="20000"/>
              </a:spcBef>
              <a:buFont typeface="Arial"/>
              <a:buChar char="•"/>
              <a:defRPr sz="2100" kern="1200">
                <a:solidFill>
                  <a:schemeClr val="tx1"/>
                </a:solidFill>
                <a:latin typeface="+mn-lt"/>
                <a:ea typeface="+mn-ea"/>
                <a:cs typeface="+mn-cs"/>
              </a:defRPr>
            </a:lvl9pPr>
          </a:lstStyle>
          <a:p>
            <a:pPr>
              <a:buFont typeface="Wingdings" charset="0"/>
              <a:buNone/>
            </a:pPr>
            <a:r>
              <a:rPr lang="en-US" sz="1800" dirty="0">
                <a:latin typeface="Tahoma" charset="0"/>
              </a:rPr>
              <a:t>People</a:t>
            </a:r>
          </a:p>
        </p:txBody>
      </p:sp>
      <p:sp>
        <p:nvSpPr>
          <p:cNvPr id="47" name="TextBox 46"/>
          <p:cNvSpPr txBox="1"/>
          <p:nvPr/>
        </p:nvSpPr>
        <p:spPr>
          <a:xfrm>
            <a:off x="-33985" y="132968"/>
            <a:ext cx="7505323" cy="1015663"/>
          </a:xfrm>
          <a:prstGeom prst="rect">
            <a:avLst/>
          </a:prstGeom>
          <a:noFill/>
        </p:spPr>
        <p:txBody>
          <a:bodyPr wrap="square" rtlCol="0">
            <a:spAutoFit/>
          </a:bodyPr>
          <a:lstStyle/>
          <a:p>
            <a:r>
              <a:rPr lang="en-US" sz="3200" b="1" u="sng" dirty="0">
                <a:latin typeface="Tahoma" charset="0"/>
              </a:rPr>
              <a:t>CSE 40437/60437</a:t>
            </a:r>
            <a:r>
              <a:rPr lang="en-US" sz="3200" u="sng" dirty="0">
                <a:latin typeface="Tahoma" charset="0"/>
              </a:rPr>
              <a:t>, Spring 2015: </a:t>
            </a:r>
          </a:p>
          <a:p>
            <a:r>
              <a:rPr lang="en-US" sz="2800" b="1" dirty="0">
                <a:latin typeface="Tahoma" charset="0"/>
              </a:rPr>
              <a:t>Social Sensing &amp; Cyber-Physical Systems </a:t>
            </a:r>
          </a:p>
        </p:txBody>
      </p:sp>
    </p:spTree>
    <p:extLst>
      <p:ext uri="{BB962C8B-B14F-4D97-AF65-F5344CB8AC3E}">
        <p14:creationId xmlns:p14="http://schemas.microsoft.com/office/powerpoint/2010/main" val="6928450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548680"/>
            <a:ext cx="6840760" cy="452431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IN" dirty="0"/>
              <a:t>Blogs website</a:t>
            </a:r>
          </a:p>
          <a:p>
            <a:pPr marL="285750" indent="-285750">
              <a:lnSpc>
                <a:spcPct val="200000"/>
              </a:lnSpc>
              <a:buFont typeface="Arial" panose="020B0604020202020204" pitchFamily="34" charset="0"/>
              <a:buChar char="•"/>
            </a:pPr>
            <a:r>
              <a:rPr lang="en-IN" dirty="0"/>
              <a:t>Multiplayer online games</a:t>
            </a:r>
          </a:p>
          <a:p>
            <a:pPr marL="285750" indent="-285750">
              <a:lnSpc>
                <a:spcPct val="200000"/>
              </a:lnSpc>
              <a:buFont typeface="Arial" panose="020B0604020202020204" pitchFamily="34" charset="0"/>
              <a:buChar char="•"/>
            </a:pPr>
            <a:r>
              <a:rPr lang="en-IN" dirty="0"/>
              <a:t>Stock trading platforms</a:t>
            </a:r>
          </a:p>
          <a:p>
            <a:pPr marL="285750" indent="-285750">
              <a:lnSpc>
                <a:spcPct val="200000"/>
              </a:lnSpc>
              <a:buFont typeface="Arial" panose="020B0604020202020204" pitchFamily="34" charset="0"/>
              <a:buChar char="•"/>
            </a:pPr>
            <a:r>
              <a:rPr lang="en-IN" dirty="0"/>
              <a:t>Video streaming sites</a:t>
            </a:r>
          </a:p>
          <a:p>
            <a:pPr marL="285750" indent="-285750">
              <a:lnSpc>
                <a:spcPct val="200000"/>
              </a:lnSpc>
              <a:buFont typeface="Arial" panose="020B0604020202020204" pitchFamily="34" charset="0"/>
              <a:buChar char="•"/>
            </a:pPr>
            <a:r>
              <a:rPr lang="en-IN" dirty="0"/>
              <a:t>Ticket booking system</a:t>
            </a:r>
          </a:p>
          <a:p>
            <a:pPr marL="285750" indent="-285750">
              <a:lnSpc>
                <a:spcPct val="200000"/>
              </a:lnSpc>
              <a:buFont typeface="Arial" panose="020B0604020202020204" pitchFamily="34" charset="0"/>
              <a:buChar char="•"/>
            </a:pPr>
            <a:r>
              <a:rPr lang="en-IN" dirty="0"/>
              <a:t>Video chat application</a:t>
            </a:r>
          </a:p>
          <a:p>
            <a:pPr marL="285750" indent="-285750">
              <a:lnSpc>
                <a:spcPct val="200000"/>
              </a:lnSpc>
              <a:buFont typeface="Arial" panose="020B0604020202020204" pitchFamily="34" charset="0"/>
              <a:buChar char="•"/>
            </a:pPr>
            <a:r>
              <a:rPr lang="en-IN" dirty="0"/>
              <a:t>Bank</a:t>
            </a:r>
          </a:p>
          <a:p>
            <a:endParaRPr lang="en-IN" dirty="0"/>
          </a:p>
          <a:p>
            <a:endParaRPr lang="en-IN" dirty="0"/>
          </a:p>
        </p:txBody>
      </p:sp>
      <p:sp>
        <p:nvSpPr>
          <p:cNvPr id="3" name="TextBox 2"/>
          <p:cNvSpPr txBox="1"/>
          <p:nvPr/>
        </p:nvSpPr>
        <p:spPr>
          <a:xfrm>
            <a:off x="6228184" y="404664"/>
            <a:ext cx="3024336" cy="1754326"/>
          </a:xfrm>
          <a:prstGeom prst="rect">
            <a:avLst/>
          </a:prstGeom>
          <a:noFill/>
        </p:spPr>
        <p:txBody>
          <a:bodyPr wrap="square" rtlCol="0">
            <a:spAutoFit/>
          </a:bodyPr>
          <a:lstStyle/>
          <a:p>
            <a:pPr marL="342900" indent="-342900">
              <a:lnSpc>
                <a:spcPct val="200000"/>
              </a:lnSpc>
              <a:buFont typeface="+mj-lt"/>
              <a:buAutoNum type="arabicPeriod"/>
            </a:pPr>
            <a:r>
              <a:rPr lang="en-IN" dirty="0">
                <a:solidFill>
                  <a:srgbClr val="0070C0"/>
                </a:solidFill>
              </a:rPr>
              <a:t>Consistency</a:t>
            </a:r>
          </a:p>
          <a:p>
            <a:pPr marL="342900" indent="-342900">
              <a:lnSpc>
                <a:spcPct val="200000"/>
              </a:lnSpc>
              <a:buFont typeface="+mj-lt"/>
              <a:buAutoNum type="arabicPeriod"/>
            </a:pPr>
            <a:r>
              <a:rPr lang="en-IN" dirty="0">
                <a:solidFill>
                  <a:srgbClr val="0070C0"/>
                </a:solidFill>
              </a:rPr>
              <a:t>Availability</a:t>
            </a:r>
          </a:p>
          <a:p>
            <a:pPr marL="342900" indent="-342900">
              <a:lnSpc>
                <a:spcPct val="200000"/>
              </a:lnSpc>
              <a:buFont typeface="+mj-lt"/>
              <a:buAutoNum type="arabicPeriod"/>
            </a:pPr>
            <a:r>
              <a:rPr lang="en-US" dirty="0">
                <a:solidFill>
                  <a:srgbClr val="0070C0"/>
                </a:solidFill>
              </a:rPr>
              <a:t>Partition Tolerance</a:t>
            </a:r>
            <a:endParaRPr lang="en-IN" dirty="0">
              <a:solidFill>
                <a:srgbClr val="0070C0"/>
              </a:solidFill>
            </a:endParaRPr>
          </a:p>
        </p:txBody>
      </p:sp>
    </p:spTree>
    <p:extLst>
      <p:ext uri="{BB962C8B-B14F-4D97-AF65-F5344CB8AC3E}">
        <p14:creationId xmlns:p14="http://schemas.microsoft.com/office/powerpoint/2010/main" val="14253617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788" y="2500330"/>
            <a:ext cx="8229600" cy="1143000"/>
          </a:xfrm>
        </p:spPr>
        <p:txBody>
          <a:bodyPr/>
          <a:lstStyle/>
          <a:p>
            <a:r>
              <a:rPr lang="en-US" dirty="0"/>
              <a:t>Thank you!</a:t>
            </a:r>
          </a:p>
        </p:txBody>
      </p:sp>
    </p:spTree>
    <p:extLst>
      <p:ext uri="{BB962C8B-B14F-4D97-AF65-F5344CB8AC3E}">
        <p14:creationId xmlns:p14="http://schemas.microsoft.com/office/powerpoint/2010/main" val="1938508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6632"/>
            <a:ext cx="9252520" cy="6782882"/>
          </a:xfrm>
          <a:prstGeom prst="rect">
            <a:avLst/>
          </a:prstGeom>
        </p:spPr>
        <p:txBody>
          <a:bodyPr wrap="square">
            <a:spAutoFit/>
          </a:bodyPr>
          <a:lstStyle/>
          <a:p>
            <a:endParaRPr lang="en-IN" b="1" dirty="0"/>
          </a:p>
          <a:p>
            <a:r>
              <a:rPr lang="en-IN" b="1" dirty="0"/>
              <a:t>Simple API</a:t>
            </a:r>
          </a:p>
          <a:p>
            <a:endParaRPr lang="en-IN" dirty="0"/>
          </a:p>
          <a:p>
            <a:pPr marL="285750" indent="-285750">
              <a:lnSpc>
                <a:spcPct val="150000"/>
              </a:lnSpc>
              <a:buFont typeface="Arial" panose="020B0604020202020204" pitchFamily="34" charset="0"/>
              <a:buChar char="•"/>
            </a:pPr>
            <a:r>
              <a:rPr lang="en-IN" dirty="0"/>
              <a:t>Offers easy to use interfaces for storage and querying data provided</a:t>
            </a:r>
          </a:p>
          <a:p>
            <a:pPr marL="285750" indent="-285750">
              <a:lnSpc>
                <a:spcPct val="150000"/>
              </a:lnSpc>
              <a:buFont typeface="Arial" panose="020B0604020202020204" pitchFamily="34" charset="0"/>
              <a:buChar char="•"/>
            </a:pPr>
            <a:r>
              <a:rPr lang="en-IN" dirty="0"/>
              <a:t>APIs allow low-level data manipulation &amp; selection methods</a:t>
            </a:r>
          </a:p>
          <a:p>
            <a:pPr marL="285750" indent="-285750">
              <a:lnSpc>
                <a:spcPct val="150000"/>
              </a:lnSpc>
              <a:buFont typeface="Arial" panose="020B0604020202020204" pitchFamily="34" charset="0"/>
              <a:buChar char="•"/>
            </a:pPr>
            <a:r>
              <a:rPr lang="en-IN" dirty="0"/>
              <a:t>Text-based protocols mostly used with HTTP REST with JSON</a:t>
            </a:r>
          </a:p>
          <a:p>
            <a:pPr marL="285750" indent="-285750">
              <a:lnSpc>
                <a:spcPct val="150000"/>
              </a:lnSpc>
              <a:buFont typeface="Arial" panose="020B0604020202020204" pitchFamily="34" charset="0"/>
              <a:buChar char="•"/>
            </a:pPr>
            <a:r>
              <a:rPr lang="en-IN" dirty="0"/>
              <a:t>Mostly used no standard based NoSQL query language</a:t>
            </a:r>
          </a:p>
          <a:p>
            <a:pPr marL="285750" indent="-285750">
              <a:lnSpc>
                <a:spcPct val="150000"/>
              </a:lnSpc>
              <a:buFont typeface="Arial" panose="020B0604020202020204" pitchFamily="34" charset="0"/>
              <a:buChar char="•"/>
            </a:pPr>
            <a:r>
              <a:rPr lang="en-IN" dirty="0"/>
              <a:t>Web-enabled databases running as internet-facing services</a:t>
            </a:r>
          </a:p>
          <a:p>
            <a:pPr>
              <a:lnSpc>
                <a:spcPct val="150000"/>
              </a:lnSpc>
            </a:pPr>
            <a:endParaRPr lang="en-US" sz="2000" b="1" dirty="0"/>
          </a:p>
          <a:p>
            <a:pPr>
              <a:lnSpc>
                <a:spcPct val="150000"/>
              </a:lnSpc>
            </a:pPr>
            <a:r>
              <a:rPr lang="en-US" sz="2000" b="1" dirty="0"/>
              <a:t>Distributed</a:t>
            </a:r>
          </a:p>
          <a:p>
            <a:pPr marL="285750" indent="-285750">
              <a:lnSpc>
                <a:spcPct val="150000"/>
              </a:lnSpc>
              <a:buFont typeface="Arial" panose="020B0604020202020204" pitchFamily="34" charset="0"/>
              <a:buChar char="•"/>
            </a:pPr>
            <a:r>
              <a:rPr lang="en-US" dirty="0"/>
              <a:t>Multiple NoSQL databases can be executed in a distributed fashion</a:t>
            </a:r>
          </a:p>
          <a:p>
            <a:pPr marL="285750" indent="-285750">
              <a:lnSpc>
                <a:spcPct val="150000"/>
              </a:lnSpc>
              <a:buFont typeface="Arial" panose="020B0604020202020204" pitchFamily="34" charset="0"/>
              <a:buChar char="•"/>
            </a:pPr>
            <a:r>
              <a:rPr lang="en-US" dirty="0"/>
              <a:t>Offers auto-scaling and fail-over capabilities</a:t>
            </a:r>
          </a:p>
          <a:p>
            <a:pPr marL="285750" indent="-285750">
              <a:lnSpc>
                <a:spcPct val="150000"/>
              </a:lnSpc>
              <a:buFont typeface="Arial" panose="020B0604020202020204" pitchFamily="34" charset="0"/>
              <a:buChar char="•"/>
            </a:pPr>
            <a:r>
              <a:rPr lang="en-US" dirty="0"/>
              <a:t>Often ACID concept can be sacrificed for scalability and throughput</a:t>
            </a:r>
          </a:p>
          <a:p>
            <a:pPr marL="285750" indent="-285750">
              <a:lnSpc>
                <a:spcPct val="150000"/>
              </a:lnSpc>
              <a:buFont typeface="Arial" panose="020B0604020202020204" pitchFamily="34" charset="0"/>
              <a:buChar char="•"/>
            </a:pPr>
            <a:r>
              <a:rPr lang="en-US" dirty="0"/>
              <a:t>Mostly no synchronous replication between distributed nodes Asynchronous Multi-Master Replication, peer-to-peer, HDFS Replication</a:t>
            </a:r>
          </a:p>
          <a:p>
            <a:pPr marL="285750" indent="-285750">
              <a:lnSpc>
                <a:spcPct val="150000"/>
              </a:lnSpc>
              <a:buFont typeface="Arial" panose="020B0604020202020204" pitchFamily="34" charset="0"/>
              <a:buChar char="•"/>
            </a:pPr>
            <a:r>
              <a:rPr lang="en-US" dirty="0"/>
              <a:t>Only providing eventual consistency</a:t>
            </a:r>
          </a:p>
          <a:p>
            <a:pPr marL="285750" indent="-285750">
              <a:lnSpc>
                <a:spcPct val="150000"/>
              </a:lnSpc>
              <a:buFont typeface="Arial" panose="020B0604020202020204" pitchFamily="34" charset="0"/>
              <a:buChar char="•"/>
            </a:pPr>
            <a:r>
              <a:rPr lang="en-US" dirty="0"/>
              <a:t>Shared Nothing Architecture. This enables less coordination and higher distribution.</a:t>
            </a:r>
            <a:endParaRPr lang="en-IN" dirty="0"/>
          </a:p>
        </p:txBody>
      </p:sp>
    </p:spTree>
    <p:extLst>
      <p:ext uri="{BB962C8B-B14F-4D97-AF65-F5344CB8AC3E}">
        <p14:creationId xmlns:p14="http://schemas.microsoft.com/office/powerpoint/2010/main" val="4096682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www.guru99.com/images/1/101818_0537_NoSQLTutori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052736"/>
            <a:ext cx="8208912" cy="374441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419872" y="5013176"/>
            <a:ext cx="2902077" cy="400110"/>
          </a:xfrm>
          <a:prstGeom prst="rect">
            <a:avLst/>
          </a:prstGeom>
        </p:spPr>
        <p:txBody>
          <a:bodyPr wrap="none">
            <a:spAutoFit/>
          </a:bodyPr>
          <a:lstStyle/>
          <a:p>
            <a:r>
              <a:rPr lang="en-IN" sz="2000" b="1" dirty="0"/>
              <a:t>NoSQL is Shared Nothing.</a:t>
            </a:r>
          </a:p>
        </p:txBody>
      </p:sp>
    </p:spTree>
    <p:extLst>
      <p:ext uri="{BB962C8B-B14F-4D97-AF65-F5344CB8AC3E}">
        <p14:creationId xmlns:p14="http://schemas.microsoft.com/office/powerpoint/2010/main" val="25007506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162</TotalTime>
  <Words>3922</Words>
  <Application>Microsoft Office PowerPoint</Application>
  <PresentationFormat>On-screen Show (4:3)</PresentationFormat>
  <Paragraphs>502</Paragraphs>
  <Slides>73</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73</vt:i4>
      </vt:variant>
    </vt:vector>
  </HeadingPairs>
  <TitlesOfParts>
    <vt:vector size="81" baseType="lpstr">
      <vt:lpstr>Arial</vt:lpstr>
      <vt:lpstr>Calibri</vt:lpstr>
      <vt:lpstr>Candara</vt:lpstr>
      <vt:lpstr>Impact</vt:lpstr>
      <vt:lpstr>Tahoma</vt:lpstr>
      <vt:lpstr>Times New Roman</vt:lpstr>
      <vt:lpstr>Wingdings</vt:lpstr>
      <vt:lpstr>NewsPrint</vt:lpstr>
      <vt:lpstr>NoSQL </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CAP Theorem</vt:lpstr>
      <vt:lpstr>CAP Theorem</vt:lpstr>
      <vt:lpstr>CAP Theorem</vt:lpstr>
      <vt:lpstr>CAP Theorem</vt:lpstr>
      <vt:lpstr>CAP Theorem</vt:lpstr>
      <vt:lpstr>CAP Theorem</vt:lpstr>
      <vt:lpstr>CAP Theorem: Proof</vt:lpstr>
      <vt:lpstr>CAP Theorem: Proof</vt:lpstr>
      <vt:lpstr>CAP Theorem: Proof</vt:lpstr>
      <vt:lpstr>CAP Theorem: Proof</vt:lpstr>
      <vt:lpstr>CAP Theorem: Proof</vt:lpstr>
      <vt:lpstr>Why this is important?</vt:lpstr>
      <vt:lpstr>Problem for Relational Database to Scale</vt:lpstr>
      <vt:lpstr>Revisit CAP Theorem</vt:lpstr>
      <vt:lpstr>A popular misconception: 2 out 3</vt:lpstr>
      <vt:lpstr>A few witnesses</vt:lpstr>
      <vt:lpstr>A few witnesses</vt:lpstr>
      <vt:lpstr>A few witnesses</vt:lpstr>
      <vt:lpstr>CAP Theorem 12 year later</vt:lpstr>
      <vt:lpstr>Consistency or Availability</vt:lpstr>
      <vt:lpstr>AP: Best Effort Consistency</vt:lpstr>
      <vt:lpstr>CP: Best Effort Availability</vt:lpstr>
      <vt:lpstr>Types of Consistency</vt:lpstr>
      <vt:lpstr>Eventual Consistency Variations</vt:lpstr>
      <vt:lpstr>Eventual Consistency Variations</vt:lpstr>
      <vt:lpstr>Eventual Consistency - A Facebook Example</vt:lpstr>
      <vt:lpstr>Eventual Consistency - A Facebook Example</vt:lpstr>
      <vt:lpstr>Eventual Consistency - A Facebook Example</vt:lpstr>
      <vt:lpstr>Eventual Consistency - A Dropbox Example</vt:lpstr>
      <vt:lpstr>Eventual Consistency - A Dropbox Example</vt:lpstr>
      <vt:lpstr>Eventual Consistency - A Dropbox Example</vt:lpstr>
      <vt:lpstr>Eventual Consistency - An ATM Example</vt:lpstr>
      <vt:lpstr>Dynamic Tradeoff between C and A</vt:lpstr>
      <vt:lpstr>Heterogeneity: Segmenting C and A</vt:lpstr>
      <vt:lpstr>Discussion</vt:lpstr>
      <vt:lpstr>Partitioning Examples</vt:lpstr>
      <vt:lpstr>Partitioning Examples</vt:lpstr>
      <vt:lpstr>Partitioning Examples</vt:lpstr>
      <vt:lpstr>Partitioning Examples</vt:lpstr>
      <vt:lpstr>Partitioning Examples</vt:lpstr>
      <vt:lpstr>Partitioning Examples</vt:lpstr>
      <vt:lpstr>What if there are no partitions?</vt:lpstr>
      <vt:lpstr>CAP -&gt; PACELC</vt:lpstr>
      <vt:lpstr>PACELC</vt:lpstr>
      <vt:lpstr>Examples</vt:lpstr>
      <vt:lpstr>PowerPoint Presentation</vt:lpstr>
      <vt:lpstr>PowerPoint Presentation</vt:lpstr>
      <vt:lpstr>PowerPoint Presentation</vt:lpstr>
      <vt:lpstr>PowerPoint Presentation</vt:lpstr>
      <vt:lpstr>Thank you!</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 </dc:title>
  <dc:creator>Admin</dc:creator>
  <cp:lastModifiedBy>Aarya Marve</cp:lastModifiedBy>
  <cp:revision>25</cp:revision>
  <dcterms:created xsi:type="dcterms:W3CDTF">2023-02-19T12:34:06Z</dcterms:created>
  <dcterms:modified xsi:type="dcterms:W3CDTF">2023-05-29T03:21:51Z</dcterms:modified>
</cp:coreProperties>
</file>