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8" r:id="rId3"/>
    <p:sldId id="259" r:id="rId4"/>
    <p:sldId id="269" r:id="rId5"/>
    <p:sldId id="286" r:id="rId6"/>
    <p:sldId id="260" r:id="rId7"/>
    <p:sldId id="282" r:id="rId8"/>
    <p:sldId id="281" r:id="rId9"/>
    <p:sldId id="264" r:id="rId10"/>
    <p:sldId id="261" r:id="rId11"/>
    <p:sldId id="270" r:id="rId12"/>
    <p:sldId id="271" r:id="rId13"/>
    <p:sldId id="284" r:id="rId14"/>
    <p:sldId id="280" r:id="rId15"/>
    <p:sldId id="272" r:id="rId16"/>
    <p:sldId id="263" r:id="rId17"/>
    <p:sldId id="279" r:id="rId18"/>
    <p:sldId id="285" r:id="rId19"/>
    <p:sldId id="273" r:id="rId20"/>
    <p:sldId id="265" r:id="rId21"/>
    <p:sldId id="274" r:id="rId22"/>
    <p:sldId id="283"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72222" autoAdjust="0"/>
  </p:normalViewPr>
  <p:slideViewPr>
    <p:cSldViewPr>
      <p:cViewPr varScale="1">
        <p:scale>
          <a:sx n="59" d="100"/>
          <a:sy n="59" d="100"/>
        </p:scale>
        <p:origin x="217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5998C-E1A9-4AB3-9330-322B3BF009F1}" type="datetimeFigureOut">
              <a:rPr lang="en-US" smtClean="0"/>
              <a:pPr/>
              <a:t>5/29/2023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08A2DB-04A9-4AA3-80CE-96487E51D609}" type="slidenum">
              <a:rPr lang="en-US" smtClean="0"/>
              <a:pPr/>
              <a:t>‹#›</a:t>
            </a:fld>
            <a:endParaRPr lang="en-US" dirty="0"/>
          </a:p>
        </p:txBody>
      </p:sp>
    </p:spTree>
    <p:extLst>
      <p:ext uri="{BB962C8B-B14F-4D97-AF65-F5344CB8AC3E}">
        <p14:creationId xmlns:p14="http://schemas.microsoft.com/office/powerpoint/2010/main" val="143518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a:t>
            </a:fld>
            <a:endParaRPr lang="en-US" dirty="0"/>
          </a:p>
        </p:txBody>
      </p:sp>
    </p:spTree>
    <p:extLst>
      <p:ext uri="{BB962C8B-B14F-4D97-AF65-F5344CB8AC3E}">
        <p14:creationId xmlns:p14="http://schemas.microsoft.com/office/powerpoint/2010/main" val="213133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DRDB, Systems choose small locking granules (fields or records) so to reduce contention. </a:t>
            </a:r>
          </a:p>
          <a:p>
            <a:r>
              <a:rPr lang="en-US" sz="1200" kern="1200" baseline="0" dirty="0">
                <a:solidFill>
                  <a:schemeClr val="tx1"/>
                </a:solidFill>
                <a:latin typeface="+mn-lt"/>
                <a:ea typeface="+mn-ea"/>
                <a:cs typeface="+mn-cs"/>
              </a:rPr>
              <a:t>In IMDB, </a:t>
            </a:r>
            <a:r>
              <a:rPr lang="en-US" dirty="0"/>
              <a:t>due to fast processing it create coarser locks, a</a:t>
            </a:r>
            <a:r>
              <a:rPr lang="en-US" sz="1200" kern="1200" baseline="0" dirty="0">
                <a:solidFill>
                  <a:schemeClr val="tx1"/>
                </a:solidFill>
                <a:latin typeface="+mn-lt"/>
                <a:ea typeface="+mn-ea"/>
                <a:cs typeface="+mn-cs"/>
              </a:rPr>
              <a:t>s contention is already low because data are memory resident, the principal advantage</a:t>
            </a:r>
          </a:p>
          <a:p>
            <a:r>
              <a:rPr lang="en-US" sz="1200" kern="1200" baseline="0" dirty="0">
                <a:solidFill>
                  <a:schemeClr val="tx1"/>
                </a:solidFill>
                <a:latin typeface="+mn-lt"/>
                <a:ea typeface="+mn-ea"/>
                <a:cs typeface="+mn-cs"/>
              </a:rPr>
              <a:t>of small lock granulesis effectively removed.</a:t>
            </a:r>
          </a:p>
          <a:p>
            <a:r>
              <a:rPr lang="en-US" sz="1200" kern="1200" baseline="0" dirty="0">
                <a:solidFill>
                  <a:schemeClr val="tx1"/>
                </a:solidFill>
                <a:latin typeface="+mn-lt"/>
                <a:ea typeface="+mn-ea"/>
                <a:cs typeface="+mn-cs"/>
              </a:rPr>
              <a:t>So we suggest large lock granules like a relation or an entire database.</a:t>
            </a:r>
          </a:p>
          <a:p>
            <a:r>
              <a:rPr lang="en-US" sz="1200" b="1" kern="1200" baseline="0" dirty="0">
                <a:solidFill>
                  <a:schemeClr val="tx1"/>
                </a:solidFill>
                <a:latin typeface="+mn-lt"/>
                <a:ea typeface="+mn-ea"/>
                <a:cs typeface="+mn-cs"/>
              </a:rPr>
              <a:t>Implementation:</a:t>
            </a:r>
          </a:p>
          <a:p>
            <a:r>
              <a:rPr lang="en-US" sz="1200" kern="1200" baseline="0" dirty="0">
                <a:solidFill>
                  <a:schemeClr val="tx1"/>
                </a:solidFill>
                <a:latin typeface="+mn-lt"/>
                <a:ea typeface="+mn-ea"/>
                <a:cs typeface="+mn-cs"/>
              </a:rPr>
              <a:t>In a conventional system, locks are implemented via a hash table that contains entries for the objects currently locked. The objects themselves (on disk) contain no lock information. If the objects are in memory, we may be able to afford a small number of bits in them to represent their lock status.</a:t>
            </a:r>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MMDB uses T-tree index structure unlike B-tree index structure used by DRDB. Since the ultimate aim of MMDB is to condense computation time while exploiting little memory. T-tree index structure is explicitly designed for MMDB.</a:t>
            </a:r>
          </a:p>
          <a:p>
            <a:r>
              <a:rPr lang="en-US" sz="1200" kern="1200" baseline="0" dirty="0">
                <a:solidFill>
                  <a:schemeClr val="tx1"/>
                </a:solidFill>
                <a:latin typeface="+mn-lt"/>
                <a:ea typeface="+mn-ea"/>
                <a:cs typeface="+mn-cs"/>
              </a:rPr>
              <a:t>A T-tree node consists of ordered elements in the range min and max </a:t>
            </a:r>
            <a:r>
              <a:rPr lang="en-US" sz="1200" kern="1200" baseline="0" dirty="0" err="1">
                <a:solidFill>
                  <a:schemeClr val="tx1"/>
                </a:solidFill>
                <a:latin typeface="+mn-lt"/>
                <a:ea typeface="+mn-ea"/>
                <a:cs typeface="+mn-cs"/>
              </a:rPr>
              <a:t>values,and</a:t>
            </a:r>
            <a:r>
              <a:rPr lang="en-US" sz="1200" kern="1200" baseline="0" dirty="0">
                <a:solidFill>
                  <a:schemeClr val="tx1"/>
                </a:solidFill>
                <a:latin typeface="+mn-lt"/>
                <a:ea typeface="+mn-ea"/>
                <a:cs typeface="+mn-cs"/>
              </a:rPr>
              <a:t> two pointers to the left and right nodes</a:t>
            </a:r>
          </a:p>
          <a:p>
            <a:r>
              <a:rPr lang="en-US" sz="1200" kern="1200" baseline="0" dirty="0">
                <a:solidFill>
                  <a:schemeClr val="tx1"/>
                </a:solidFill>
                <a:latin typeface="+mn-lt"/>
                <a:ea typeface="+mn-ea"/>
                <a:cs typeface="+mn-cs"/>
              </a:rPr>
              <a:t>Index structures can store pointers to the indexed data, rather than the data itself. This eliminates the problem of storing variable length fields in an index and saves space as long as the pointers are smaller than the data they point to.</a:t>
            </a:r>
          </a:p>
          <a:p>
            <a:r>
              <a:rPr lang="en-US" sz="1200" kern="1200" baseline="0" dirty="0">
                <a:solidFill>
                  <a:schemeClr val="tx1"/>
                </a:solidFill>
                <a:latin typeface="+mn-lt"/>
                <a:ea typeface="+mn-ea"/>
                <a:cs typeface="+mn-cs"/>
              </a:rPr>
              <a:t>Indexes are very space efficient and are reasonably fast for range and exact-match queries, although updates are slow.</a:t>
            </a:r>
          </a:p>
          <a:p>
            <a:r>
              <a:rPr lang="en-US" sz="1200" kern="1200" baseline="0" dirty="0">
                <a:solidFill>
                  <a:schemeClr val="tx1"/>
                </a:solidFill>
                <a:latin typeface="+mn-lt"/>
                <a:ea typeface="+mn-ea"/>
                <a:cs typeface="+mn-cs"/>
              </a:rPr>
              <a:t>Use of T-trees dramatically reduces the CPU processing required to access data and completely eliminates the index value compression and expansion</a:t>
            </a:r>
          </a:p>
          <a:p>
            <a:r>
              <a:rPr lang="en-US" sz="1200" kern="1200" baseline="0" dirty="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Other index structure supported by MMDB is heap file for handling a large number of fixed-length data items. Hash file supports unordered scan of data items as well as locking of data item that are obtained transparently when items are inserted, deleted, updated or scanned. The Oracle TimesTen, uses T-tree and hash indexing algorithms to speed access to indexed data, while also reducing CPU consumption. Use of T-trees dramatically reduces the CPU processing required to access data and completely eliminates the index value compression and expansion</a:t>
            </a:r>
          </a:p>
          <a:p>
            <a:r>
              <a:rPr lang="en-US" sz="1200" kern="1200" baseline="0" dirty="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Other index structure supported by MMDB is heap file for handling a large number of fixed-length data items. Hash file supports unordered scan of data items as well as locking of data item that are obtained transparently when items are inserted, deleted, updated or scanned. The Oracle TimesTen, uses T-tree and hash indexing algorithms to speed access to indexed data, while also reducing CPU consumption. Use of T-trees dramatically reduces the CPU processing required to access data and completely eliminates the index value compression and expansion</a:t>
            </a:r>
          </a:p>
          <a:p>
            <a:r>
              <a:rPr lang="en-US" sz="1200" kern="1200" baseline="0" dirty="0">
                <a:solidFill>
                  <a:schemeClr val="tx1"/>
                </a:solidFill>
                <a:latin typeface="+mn-lt"/>
                <a:ea typeface="+mn-ea"/>
                <a:cs typeface="+mn-cs"/>
              </a:rPr>
              <a:t>found in B-trees.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Query processors for memory resident data must focus on processing costs, whereas most conventional systems attempt to minimize disk access.</a:t>
            </a:r>
          </a:p>
          <a:p>
            <a:r>
              <a:rPr lang="en-US" sz="1200" kern="1200" baseline="0" dirty="0">
                <a:solidFill>
                  <a:schemeClr val="tx1"/>
                </a:solidFill>
                <a:latin typeface="+mn-lt"/>
                <a:ea typeface="+mn-ea"/>
                <a:cs typeface="+mn-cs"/>
              </a:rPr>
              <a:t>TimesTen and IMDB Cache provide range, hash and bitmap indexes and support two types of join methods nested-loop and merge-join. The optimizer can create temporary indexes as needed. The optimizer also accepts hints that give applications the flexibility to make tradeoffs between such factors as temporary space usage and performance</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IMDB’s are logically more exposed to failure than DRDB’s due to high performance requirement</a:t>
            </a:r>
            <a:r>
              <a:rPr lang="en-US" baseline="0" dirty="0"/>
              <a:t> as it is directly accessed by 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start</a:t>
            </a:r>
            <a:r>
              <a:rPr lang="en-US" baseline="0" dirty="0"/>
              <a:t> with the basic question: What is In-Memory Data Base?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From the name itself you can guess what does it means.. </a:t>
            </a:r>
            <a:r>
              <a:rPr lang="en-US" dirty="0"/>
              <a:t>An </a:t>
            </a:r>
            <a:r>
              <a:rPr lang="en-US" b="1" dirty="0"/>
              <a:t>IMDB</a:t>
            </a:r>
            <a:r>
              <a:rPr lang="en-US" dirty="0"/>
              <a:t> also called </a:t>
            </a:r>
            <a:r>
              <a:rPr lang="en-US" b="1" dirty="0"/>
              <a:t>Main memory Database(MMDB) </a:t>
            </a:r>
            <a:r>
              <a:rPr lang="en-US" dirty="0"/>
              <a:t>is a database whose primary data store is main memory.</a:t>
            </a:r>
            <a:endParaRPr lang="en-US" baseline="0" dirty="0"/>
          </a:p>
          <a:p>
            <a:r>
              <a:rPr lang="en-US" baseline="0" dirty="0"/>
              <a:t>That means in </a:t>
            </a:r>
            <a:r>
              <a:rPr lang="en-US" sz="1200" b="1" kern="1200" baseline="0" dirty="0">
                <a:solidFill>
                  <a:schemeClr val="tx1"/>
                </a:solidFill>
                <a:latin typeface="+mn-lt"/>
                <a:ea typeface="+mn-ea"/>
                <a:cs typeface="+mn-cs"/>
              </a:rPr>
              <a:t>IMDB</a:t>
            </a:r>
            <a:r>
              <a:rPr lang="en-US" sz="1200" kern="1200" baseline="0" dirty="0">
                <a:solidFill>
                  <a:schemeClr val="tx1"/>
                </a:solidFill>
                <a:latin typeface="+mn-lt"/>
                <a:ea typeface="+mn-ea"/>
                <a:cs typeface="+mn-cs"/>
              </a:rPr>
              <a:t> the primary copy lives permanently in memory..</a:t>
            </a:r>
          </a:p>
          <a:p>
            <a:endParaRPr lang="en-US" baseline="0"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1.The idea of using In Memory Database (IMDB) as physical memory is not new but is in existence quite since a decade. IMDB have evolved from a period when they were only used for caching or in high-speed data systems to a time now in twenty first century when they form a established part of the mainstream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2.Early in this century, although larger main memories were affordable but processors were not fast enough for main memory databases to be admired. However, today’s processors are faster, available in multicore and multiprocessor configurations having 64-bit memory addressability stocked with multiple gigabytes of main memory.</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Three developments in recent years have made in-memory analytics increasingly feasible: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kern="1200" baseline="0" dirty="0">
                <a:solidFill>
                  <a:schemeClr val="tx1"/>
                </a:solidFill>
                <a:latin typeface="+mn-lt"/>
                <a:ea typeface="+mn-ea"/>
                <a:cs typeface="+mn-cs"/>
              </a:rPr>
              <a:t>64bit</a:t>
            </a:r>
            <a:r>
              <a:rPr lang="en-US" sz="1200" kern="1200" dirty="0">
                <a:solidFill>
                  <a:schemeClr val="tx1"/>
                </a:solidFill>
                <a:latin typeface="+mn-lt"/>
                <a:ea typeface="+mn-ea"/>
                <a:cs typeface="+mn-cs"/>
              </a:rPr>
              <a:t> computing(</a:t>
            </a:r>
            <a:r>
              <a:rPr lang="en-US" dirty="0"/>
              <a:t>multiple GB of main memory)</a:t>
            </a:r>
            <a:endParaRPr lang="en-US" sz="1200" kern="1200" dirty="0">
              <a:solidFill>
                <a:schemeClr val="tx1"/>
              </a:solidFill>
              <a:latin typeface="+mn-lt"/>
              <a:ea typeface="+mn-ea"/>
              <a:cs typeface="+mn-cs"/>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kern="1200" dirty="0">
                <a:solidFill>
                  <a:schemeClr val="tx1"/>
                </a:solidFill>
                <a:latin typeface="+mn-lt"/>
                <a:ea typeface="+mn-ea"/>
                <a:cs typeface="+mn-cs"/>
              </a:rPr>
              <a:t>multi-core</a:t>
            </a:r>
            <a:r>
              <a:rPr lang="en-US" sz="1200" kern="1200" dirty="0">
                <a:solidFill>
                  <a:schemeClr val="tx1"/>
                </a:solidFill>
                <a:latin typeface="+mn-lt"/>
                <a:ea typeface="+mn-ea"/>
                <a:cs typeface="+mn-cs"/>
              </a:rPr>
              <a:t> servers(</a:t>
            </a:r>
            <a:r>
              <a:rPr lang="en-US" dirty="0"/>
              <a:t>parallel and faster computation)</a:t>
            </a:r>
            <a:endParaRPr lang="en-US" sz="120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latin typeface="+mn-lt"/>
                <a:ea typeface="+mn-ea"/>
                <a:cs typeface="+mn-cs"/>
              </a:rPr>
              <a:t>lower </a:t>
            </a:r>
            <a:r>
              <a:rPr lang="en-US" sz="1200" u="none" kern="1200" dirty="0">
                <a:solidFill>
                  <a:schemeClr val="tx1"/>
                </a:solidFill>
                <a:latin typeface="+mn-lt"/>
                <a:ea typeface="+mn-ea"/>
                <a:cs typeface="+mn-cs"/>
              </a:rPr>
              <a:t>RAM</a:t>
            </a:r>
            <a:r>
              <a:rPr lang="en-US" sz="1200" kern="1200" dirty="0">
                <a:solidFill>
                  <a:schemeClr val="tx1"/>
                </a:solidFill>
                <a:latin typeface="+mn-lt"/>
                <a:ea typeface="+mn-ea"/>
                <a:cs typeface="+mn-cs"/>
              </a:rPr>
              <a:t> prices and growing RAM</a:t>
            </a:r>
            <a:r>
              <a:rPr lang="en-US" sz="1200" kern="1200" baseline="0" dirty="0">
                <a:solidFill>
                  <a:schemeClr val="tx1"/>
                </a:solidFill>
                <a:latin typeface="+mn-lt"/>
                <a:ea typeface="+mn-ea"/>
                <a:cs typeface="+mn-cs"/>
              </a:rPr>
              <a:t> sizes</a:t>
            </a:r>
            <a:r>
              <a:rPr lang="en-US" sz="1200" kern="1200" dirty="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latin typeface="+mn-lt"/>
                <a:ea typeface="+mn-ea"/>
                <a:cs typeface="+mn-cs"/>
              </a:rPr>
              <a:t>One of the key reasons for the interest in in-memory database is to get faster responses to queries which otherwise would be limited by the speed of the disk storage systems.</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Architecture:</a:t>
            </a:r>
          </a:p>
          <a:p>
            <a:r>
              <a:rPr lang="en-US" sz="1200" kern="1200" baseline="0" dirty="0">
                <a:solidFill>
                  <a:schemeClr val="tx1"/>
                </a:solidFill>
                <a:latin typeface="+mn-lt"/>
                <a:ea typeface="+mn-ea"/>
                <a:cs typeface="+mn-cs"/>
              </a:rPr>
              <a:t>1.IMDB eliminates disk access by storing and manipulating entire database in main memory.</a:t>
            </a:r>
          </a:p>
          <a:p>
            <a:r>
              <a:rPr lang="en-US" sz="1200" kern="1200" baseline="0" dirty="0">
                <a:solidFill>
                  <a:schemeClr val="tx1"/>
                </a:solidFill>
                <a:latin typeface="+mn-lt"/>
                <a:ea typeface="+mn-ea"/>
                <a:cs typeface="+mn-cs"/>
              </a:rPr>
              <a:t>2. The access time for main memory is orders of magnitude less than for disk storage</a:t>
            </a:r>
          </a:p>
          <a:p>
            <a:r>
              <a:rPr lang="en-US" sz="1200" kern="1200" baseline="0" dirty="0">
                <a:solidFill>
                  <a:schemeClr val="tx1"/>
                </a:solidFill>
                <a:latin typeface="+mn-lt"/>
                <a:ea typeface="+mn-ea"/>
                <a:cs typeface="+mn-cs"/>
              </a:rPr>
              <a:t>3. Disks have a high, fixed cost per access that does not depend on the amount of data that is retrieved during the access. For this reason, disks are block-oriented storage devices. Main memory is not block oriented.</a:t>
            </a:r>
          </a:p>
          <a:p>
            <a:r>
              <a:rPr lang="en-US" sz="1200" kern="1200" baseline="0" dirty="0">
                <a:solidFill>
                  <a:schemeClr val="tx1"/>
                </a:solidFill>
                <a:latin typeface="+mn-lt"/>
                <a:ea typeface="+mn-ea"/>
                <a:cs typeface="+mn-cs"/>
              </a:rPr>
              <a:t>4. The layout of data on a disk is much more critical than the layout of data in main memory, since sequential access to a disk is faster than random access. Sequential access is not as important in main memories.</a:t>
            </a:r>
          </a:p>
          <a:p>
            <a:r>
              <a:rPr lang="en-US" sz="1200" kern="1200" baseline="0" dirty="0">
                <a:solidFill>
                  <a:schemeClr val="tx1"/>
                </a:solidFill>
                <a:latin typeface="+mn-lt"/>
                <a:ea typeface="+mn-ea"/>
                <a:cs typeface="+mn-cs"/>
              </a:rPr>
              <a:t>5. Buffer pool management totally disappears, number of machine instructions are reduced the structure and size of index pages is simplified, consequently the design becomes simple and more compact and most importantly requests are executed faster.</a:t>
            </a:r>
          </a:p>
          <a:p>
            <a:r>
              <a:rPr lang="en-US" sz="1200" kern="1200" baseline="0" dirty="0">
                <a:solidFill>
                  <a:schemeClr val="tx1"/>
                </a:solidFill>
                <a:latin typeface="+mn-lt"/>
                <a:ea typeface="+mn-ea"/>
                <a:cs typeface="+mn-cs"/>
              </a:rPr>
              <a:t>6.You can see there is a secondary storage used for writing logs , checkpoints etc.</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Most real-time applications need very short and anticipated response time and Main Memory as we know has short response time.</a:t>
            </a:r>
          </a:p>
          <a:p>
            <a:pPr>
              <a:buFont typeface="Wingdings" pitchFamily="2" charset="2"/>
              <a:buChar char="à"/>
            </a:pPr>
            <a:r>
              <a:rPr lang="en-US" sz="1200" b="0" i="0" kern="1200" dirty="0">
                <a:solidFill>
                  <a:schemeClr val="tx1"/>
                </a:solidFill>
                <a:latin typeface="+mn-lt"/>
                <a:ea typeface="+mn-ea"/>
                <a:cs typeface="+mn-cs"/>
              </a:rPr>
              <a:t>IMDSs running on real-time operating systems (RTOSs) provide the responsiveness needed in applications including IP network routing, telecom switching, and industrial control.</a:t>
            </a:r>
          </a:p>
          <a:p>
            <a:pPr>
              <a:buFont typeface="Wingdings" pitchFamily="2" charset="2"/>
              <a:buChar char="à"/>
            </a:pPr>
            <a:r>
              <a:rPr lang="en-US" sz="1200" b="0" i="0" kern="1200" dirty="0">
                <a:solidFill>
                  <a:schemeClr val="tx1"/>
                </a:solidFill>
                <a:latin typeface="+mn-lt"/>
                <a:ea typeface="+mn-ea"/>
                <a:cs typeface="+mn-cs"/>
              </a:rPr>
              <a:t>Open Music Daemon music player uses IMDB</a:t>
            </a:r>
          </a:p>
          <a:p>
            <a:pPr>
              <a:buFont typeface="Wingdings" pitchFamily="2" charset="2"/>
              <a:buChar char="à"/>
            </a:pP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In-memory databases’ typically small memory and CPU footprint make them ideal because most embedded systems are highly resource-constrained.</a:t>
            </a:r>
            <a:endParaRPr lang="en-US" dirty="0"/>
          </a:p>
          <a:p>
            <a:r>
              <a:rPr lang="en-US" dirty="0">
                <a:sym typeface="Wingdings" pitchFamily="2" charset="2"/>
              </a:rPr>
              <a:t> </a:t>
            </a:r>
            <a:r>
              <a:rPr lang="en-US" dirty="0"/>
              <a:t>E-commerce and social networking sites use in-memory databases to cache portions of their back-end on-disk database systems</a:t>
            </a:r>
          </a:p>
        </p:txBody>
      </p:sp>
      <p:sp>
        <p:nvSpPr>
          <p:cNvPr id="4" name="Slide Number Placeholder 3"/>
          <p:cNvSpPr>
            <a:spLocks noGrp="1"/>
          </p:cNvSpPr>
          <p:nvPr>
            <p:ph type="sldNum" sz="quarter" idx="10"/>
          </p:nvPr>
        </p:nvSpPr>
        <p:spPr/>
        <p:txBody>
          <a:bodyPr/>
          <a:lstStyle/>
          <a:p>
            <a:fld id="{0708A2DB-04A9-4AA3-80CE-96487E51D609}"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Main memory databases can also take advantage of efficient pointer following for data representation. Relational tuples can be represented as a set of pointers to data values. The use of pointers is space efficient when large values appear multiple times in the database, since the actual value needs to only be stored once. Pointers also simplify the handling of variable length fields since variable length data can be represented using pointers into a heap.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Relational data are usually represented as flat files.Tuples are stored sequentially. Enumerated types larger than the pointer size are stored in the tuple as pointers to the domain table values, domain tables can be shared among different columns and even among different relations.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Main memory databases can also take advantage of efficient pointer following for data representation. Relational tuples can be represented as a set of pointers to data values. The use of pointers is space efficient when large values appear multiple times in the database, since the actual value needs to only be stored once. Pointers also simplify the handling of variable length fields since variable length data can be represented using pointers into a heap.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Relational data are usually represented as flat files.Tuples are stored sequentially. Enumerated types larger than the pointer size are stored in the tuple as pointers to the domain table values, domain tables can be shared among different columns and even among different relations.</a:t>
            </a:r>
            <a:endParaRPr lang="en-US" dirty="0"/>
          </a:p>
        </p:txBody>
      </p:sp>
      <p:sp>
        <p:nvSpPr>
          <p:cNvPr id="4" name="Slide Number Placeholder 3"/>
          <p:cNvSpPr>
            <a:spLocks noGrp="1"/>
          </p:cNvSpPr>
          <p:nvPr>
            <p:ph type="sldNum" sz="quarter" idx="10"/>
          </p:nvPr>
        </p:nvSpPr>
        <p:spPr/>
        <p:txBody>
          <a:bodyPr/>
          <a:lstStyle/>
          <a:p>
            <a:fld id="{0708A2DB-04A9-4AA3-80CE-96487E51D609}"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5/29/2023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5/29/2023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5/29/2023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57400"/>
            <a:ext cx="7620000" cy="1384728"/>
          </a:xfrm>
        </p:spPr>
        <p:txBody>
          <a:bodyPr>
            <a:normAutofit fontScale="90000"/>
          </a:bodyPr>
          <a:lstStyle/>
          <a:p>
            <a:r>
              <a:rPr lang="en-US" sz="4400" dirty="0"/>
              <a:t>In Memory Database (IMDB)</a:t>
            </a:r>
            <a:br>
              <a:rPr lang="en-US" sz="4400" dirty="0"/>
            </a:br>
            <a:r>
              <a:rPr lang="en-US" sz="4400" dirty="0"/>
              <a:t>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11480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5800">
                <a:tc>
                  <a:txBody>
                    <a:bodyPr/>
                    <a:lstStyle/>
                    <a:p>
                      <a:r>
                        <a:rPr lang="en-US" dirty="0"/>
                        <a:t>Disk</a:t>
                      </a:r>
                      <a:r>
                        <a:rPr lang="en-US" baseline="0" dirty="0"/>
                        <a:t> Resident</a:t>
                      </a:r>
                      <a:r>
                        <a:rPr lang="en-US" dirty="0"/>
                        <a:t> Data Base</a:t>
                      </a:r>
                    </a:p>
                  </a:txBody>
                  <a:tcPr marL="102536" marR="102536"/>
                </a:tc>
                <a:tc>
                  <a:txBody>
                    <a:bodyPr/>
                    <a:lstStyle/>
                    <a:p>
                      <a:r>
                        <a:rPr lang="en-US" dirty="0"/>
                        <a:t>In-Memory Data Base</a:t>
                      </a:r>
                    </a:p>
                  </a:txBody>
                  <a:tcPr marL="102536" marR="102536"/>
                </a:tc>
                <a:extLst>
                  <a:ext uri="{0D108BD9-81ED-4DB2-BD59-A6C34878D82A}">
                    <a16:rowId xmlns:a16="http://schemas.microsoft.com/office/drawing/2014/main" val="10000"/>
                  </a:ext>
                </a:extLst>
              </a:tr>
              <a:tr h="685800">
                <a:tc>
                  <a:txBody>
                    <a:bodyPr/>
                    <a:lstStyle/>
                    <a:p>
                      <a:r>
                        <a:rPr lang="en-US" dirty="0"/>
                        <a:t>Carries</a:t>
                      </a:r>
                      <a:r>
                        <a:rPr lang="en-US" baseline="0" dirty="0"/>
                        <a:t> File I/O burden</a:t>
                      </a:r>
                      <a:endParaRPr lang="en-US" dirty="0"/>
                    </a:p>
                  </a:txBody>
                  <a:tcPr marL="102536" marR="102536"/>
                </a:tc>
                <a:tc>
                  <a:txBody>
                    <a:bodyPr/>
                    <a:lstStyle/>
                    <a:p>
                      <a:r>
                        <a:rPr lang="en-US" sz="1800" b="0" i="0" kern="1200" dirty="0">
                          <a:solidFill>
                            <a:schemeClr val="tx1"/>
                          </a:solidFill>
                          <a:latin typeface="+mn-lt"/>
                          <a:ea typeface="+mn-ea"/>
                          <a:cs typeface="+mn-cs"/>
                        </a:rPr>
                        <a:t>No file I/O burden</a:t>
                      </a:r>
                      <a:endParaRPr lang="en-US" dirty="0"/>
                    </a:p>
                  </a:txBody>
                  <a:tcPr marL="102536" marR="102536"/>
                </a:tc>
                <a:extLst>
                  <a:ext uri="{0D108BD9-81ED-4DB2-BD59-A6C34878D82A}">
                    <a16:rowId xmlns:a16="http://schemas.microsoft.com/office/drawing/2014/main" val="10001"/>
                  </a:ext>
                </a:extLst>
              </a:tr>
              <a:tr h="685800">
                <a:tc>
                  <a:txBody>
                    <a:bodyPr/>
                    <a:lstStyle/>
                    <a:p>
                      <a:r>
                        <a:rPr lang="en-US" sz="1800" b="0" i="0" kern="1200" dirty="0">
                          <a:solidFill>
                            <a:schemeClr val="tx1"/>
                          </a:solidFill>
                          <a:latin typeface="+mn-lt"/>
                          <a:ea typeface="+mn-ea"/>
                          <a:cs typeface="+mn-cs"/>
                        </a:rPr>
                        <a:t>Extra memory For Cache</a:t>
                      </a:r>
                      <a:endParaRPr lang="en-US" dirty="0"/>
                    </a:p>
                  </a:txBody>
                  <a:tcPr marL="102536" marR="102536"/>
                </a:tc>
                <a:tc>
                  <a:txBody>
                    <a:bodyPr/>
                    <a:lstStyle/>
                    <a:p>
                      <a:r>
                        <a:rPr lang="en-US" dirty="0"/>
                        <a:t>No extra memory</a:t>
                      </a:r>
                    </a:p>
                  </a:txBody>
                  <a:tcPr marL="102536" marR="102536"/>
                </a:tc>
                <a:extLst>
                  <a:ext uri="{0D108BD9-81ED-4DB2-BD59-A6C34878D82A}">
                    <a16:rowId xmlns:a16="http://schemas.microsoft.com/office/drawing/2014/main" val="10002"/>
                  </a:ext>
                </a:extLst>
              </a:tr>
              <a:tr h="685800">
                <a:tc>
                  <a:txBody>
                    <a:bodyPr/>
                    <a:lstStyle/>
                    <a:p>
                      <a:r>
                        <a:rPr lang="en-US" dirty="0"/>
                        <a:t>Algorithm </a:t>
                      </a:r>
                      <a:r>
                        <a:rPr lang="en-US" baseline="0" dirty="0"/>
                        <a:t>optimized for disk</a:t>
                      </a:r>
                      <a:endParaRPr lang="en-US" dirty="0"/>
                    </a:p>
                  </a:txBody>
                  <a:tcPr marL="102536" marR="102536"/>
                </a:tc>
                <a:tc>
                  <a:txBody>
                    <a:bodyPr/>
                    <a:lstStyle/>
                    <a:p>
                      <a:r>
                        <a:rPr lang="en-US" dirty="0"/>
                        <a:t>Algorithms optimized for memory</a:t>
                      </a:r>
                    </a:p>
                  </a:txBody>
                  <a:tcPr marL="102536" marR="102536"/>
                </a:tc>
                <a:extLst>
                  <a:ext uri="{0D108BD9-81ED-4DB2-BD59-A6C34878D82A}">
                    <a16:rowId xmlns:a16="http://schemas.microsoft.com/office/drawing/2014/main" val="10003"/>
                  </a:ext>
                </a:extLst>
              </a:tr>
              <a:tr h="685800">
                <a:tc>
                  <a:txBody>
                    <a:bodyPr/>
                    <a:lstStyle/>
                    <a:p>
                      <a:r>
                        <a:rPr lang="en-US" dirty="0"/>
                        <a:t>More CPU cycles</a:t>
                      </a:r>
                    </a:p>
                  </a:txBody>
                  <a:tcPr marL="102536" marR="102536"/>
                </a:tc>
                <a:tc>
                  <a:txBody>
                    <a:bodyPr/>
                    <a:lstStyle/>
                    <a:p>
                      <a:r>
                        <a:rPr lang="en-US" dirty="0"/>
                        <a:t>Less</a:t>
                      </a:r>
                      <a:r>
                        <a:rPr lang="en-US" baseline="0" dirty="0"/>
                        <a:t> CPU cycles</a:t>
                      </a:r>
                      <a:endParaRPr lang="en-US" dirty="0"/>
                    </a:p>
                  </a:txBody>
                  <a:tcPr marL="102536" marR="102536"/>
                </a:tc>
                <a:extLst>
                  <a:ext uri="{0D108BD9-81ED-4DB2-BD59-A6C34878D82A}">
                    <a16:rowId xmlns:a16="http://schemas.microsoft.com/office/drawing/2014/main" val="10004"/>
                  </a:ext>
                </a:extLst>
              </a:tr>
              <a:tr h="685800">
                <a:tc>
                  <a:txBody>
                    <a:bodyPr/>
                    <a:lstStyle/>
                    <a:p>
                      <a:r>
                        <a:rPr lang="en-US" dirty="0"/>
                        <a:t>Assumes </a:t>
                      </a:r>
                      <a:r>
                        <a:rPr lang="en-US" baseline="0" dirty="0"/>
                        <a:t> Memory is abundant</a:t>
                      </a:r>
                      <a:endParaRPr lang="en-US" dirty="0"/>
                    </a:p>
                  </a:txBody>
                  <a:tcPr marL="102536" marR="102536"/>
                </a:tc>
                <a:tc>
                  <a:txBody>
                    <a:bodyPr/>
                    <a:lstStyle/>
                    <a:p>
                      <a:r>
                        <a:rPr lang="en-US" dirty="0"/>
                        <a:t>Uses memory more efficiently</a:t>
                      </a:r>
                    </a:p>
                  </a:txBody>
                  <a:tcPr marL="102536" marR="102536"/>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533401" y="304800"/>
            <a:ext cx="7924800" cy="990600"/>
          </a:xfrm>
        </p:spPr>
        <p:txBody>
          <a:bodyPr>
            <a:normAutofit fontScale="90000"/>
          </a:bodyPr>
          <a:lstStyle/>
          <a:p>
            <a:r>
              <a:rPr lang="en-US" dirty="0"/>
              <a:t>IMDB vs. DRDB(Disk Resident DB)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Data Representation,</a:t>
            </a:r>
          </a:p>
          <a:p>
            <a:r>
              <a:rPr lang="en-US" dirty="0"/>
              <a:t>Concurrency control,</a:t>
            </a:r>
          </a:p>
          <a:p>
            <a:r>
              <a:rPr lang="en-US" dirty="0"/>
              <a:t>Data Access Methods,</a:t>
            </a:r>
          </a:p>
          <a:p>
            <a:r>
              <a:rPr lang="en-US" dirty="0"/>
              <a:t>Query Processing,</a:t>
            </a:r>
          </a:p>
          <a:p>
            <a:r>
              <a:rPr lang="en-US" dirty="0"/>
              <a:t>ACID Properties,</a:t>
            </a:r>
          </a:p>
          <a:p>
            <a:r>
              <a:rPr lang="en-US" dirty="0"/>
              <a:t>Recovery.</a:t>
            </a:r>
          </a:p>
        </p:txBody>
      </p:sp>
      <p:sp>
        <p:nvSpPr>
          <p:cNvPr id="2" name="Title 1"/>
          <p:cNvSpPr>
            <a:spLocks noGrp="1"/>
          </p:cNvSpPr>
          <p:nvPr>
            <p:ph type="title"/>
          </p:nvPr>
        </p:nvSpPr>
        <p:spPr>
          <a:xfrm>
            <a:off x="1195389" y="0"/>
            <a:ext cx="7339012" cy="1239837"/>
          </a:xfrm>
        </p:spPr>
        <p:txBody>
          <a:bodyPr/>
          <a:lstStyle/>
          <a:p>
            <a:r>
              <a:rPr lang="en-US" dirty="0"/>
              <a:t>Impact of IMDB: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11891"/>
          </a:xfrm>
        </p:spPr>
        <p:txBody>
          <a:bodyPr>
            <a:normAutofit/>
          </a:bodyPr>
          <a:lstStyle/>
          <a:p>
            <a:pPr algn="just"/>
            <a:endParaRPr lang="en-US" dirty="0"/>
          </a:p>
          <a:p>
            <a:pPr algn="just"/>
            <a:r>
              <a:rPr lang="en-US" dirty="0"/>
              <a:t>In Disk Resident DB, we use flat files and sequential access.</a:t>
            </a:r>
          </a:p>
          <a:p>
            <a:pPr algn="just">
              <a:buNone/>
            </a:pPr>
            <a:endParaRPr lang="en-US" dirty="0"/>
          </a:p>
          <a:p>
            <a:pPr algn="just"/>
            <a:r>
              <a:rPr lang="en-US" dirty="0"/>
              <a:t>In IMDB, Relational tuples with direct pointers.</a:t>
            </a:r>
          </a:p>
          <a:p>
            <a:pPr lvl="1" algn="just"/>
            <a:r>
              <a:rPr lang="en-US" dirty="0"/>
              <a:t>Space efficient.</a:t>
            </a:r>
          </a:p>
          <a:p>
            <a:pPr lvl="1" algn="just"/>
            <a:r>
              <a:rPr lang="en-US" dirty="0"/>
              <a:t>Shared between columns and relations.</a:t>
            </a:r>
          </a:p>
          <a:p>
            <a:pPr marL="109728" indent="0" algn="just">
              <a:buNone/>
            </a:pPr>
            <a:endParaRPr lang="en-US" dirty="0"/>
          </a:p>
        </p:txBody>
      </p:sp>
      <p:sp>
        <p:nvSpPr>
          <p:cNvPr id="2" name="Title 1"/>
          <p:cNvSpPr>
            <a:spLocks noGrp="1"/>
          </p:cNvSpPr>
          <p:nvPr>
            <p:ph type="title"/>
          </p:nvPr>
        </p:nvSpPr>
        <p:spPr/>
        <p:txBody>
          <a:bodyPr/>
          <a:lstStyle/>
          <a:p>
            <a:r>
              <a:rPr lang="en-US" dirty="0"/>
              <a:t>Data Representation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a:t>
            </a:r>
          </a:p>
        </p:txBody>
      </p:sp>
      <p:sp>
        <p:nvSpPr>
          <p:cNvPr id="4" name="Content Placeholder 3"/>
          <p:cNvSpPr>
            <a:spLocks noGrp="1"/>
          </p:cNvSpPr>
          <p:nvPr>
            <p:ph idx="1"/>
          </p:nvPr>
        </p:nvSpPr>
        <p:spPr>
          <a:xfrm>
            <a:off x="381000" y="1295400"/>
            <a:ext cx="8305800" cy="4711891"/>
          </a:xfrm>
        </p:spPr>
        <p:txBody>
          <a:bodyPr>
            <a:normAutofit fontScale="85000" lnSpcReduction="10000"/>
          </a:bodyPr>
          <a:lstStyle/>
          <a:p>
            <a:pPr algn="just"/>
            <a:r>
              <a:rPr lang="en-US" sz="2800" dirty="0">
                <a:solidFill>
                  <a:srgbClr val="FF0000"/>
                </a:solidFill>
              </a:rPr>
              <a:t>Main memory databases can also take advantage of efficient pointer following for data representation. </a:t>
            </a:r>
            <a:r>
              <a:rPr lang="en-US" sz="2800" dirty="0"/>
              <a:t>Relational tuples can be represented as a set of pointers to data values. The use of pointers is space efficient when large values appear multiple times in the database, since the actual value needs to only be stored once. </a:t>
            </a:r>
          </a:p>
          <a:p>
            <a:pPr algn="just"/>
            <a:r>
              <a:rPr lang="en-US" sz="2800" dirty="0"/>
              <a:t>Relational data are usually represented as flat files. Tuples are stored sequentially. Enumerated types larger than the pointer size are stored in the tuple as pointers to the domain table values, domain tables can be shared among different columns and even among different relations.</a:t>
            </a:r>
            <a:endParaRPr lang="en-IN" dirty="0"/>
          </a:p>
        </p:txBody>
      </p:sp>
    </p:spTree>
    <p:extLst>
      <p:ext uri="{BB962C8B-B14F-4D97-AF65-F5344CB8AC3E}">
        <p14:creationId xmlns:p14="http://schemas.microsoft.com/office/powerpoint/2010/main" val="354633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0" y="1764268"/>
          <a:ext cx="1905000" cy="2184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431800">
                <a:tc>
                  <a:txBody>
                    <a:bodyPr/>
                    <a:lstStyle/>
                    <a:p>
                      <a:pPr algn="ctr"/>
                      <a:r>
                        <a:rPr lang="en-US" dirty="0">
                          <a:solidFill>
                            <a:schemeClr val="tx2"/>
                          </a:solidFill>
                        </a:rPr>
                        <a:t>Domain Table</a:t>
                      </a:r>
                    </a:p>
                  </a:txBody>
                  <a:tcPr/>
                </a:tc>
                <a:extLst>
                  <a:ext uri="{0D108BD9-81ED-4DB2-BD59-A6C34878D82A}">
                    <a16:rowId xmlns:a16="http://schemas.microsoft.com/office/drawing/2014/main" val="10000"/>
                  </a:ext>
                </a:extLst>
              </a:tr>
              <a:tr h="584200">
                <a:tc>
                  <a:txBody>
                    <a:bodyPr/>
                    <a:lstStyle/>
                    <a:p>
                      <a:pPr algn="ctr"/>
                      <a:r>
                        <a:rPr lang="en-US" dirty="0">
                          <a:solidFill>
                            <a:schemeClr val="tx2"/>
                          </a:solidFill>
                        </a:rPr>
                        <a:t>Value</a:t>
                      </a:r>
                      <a:r>
                        <a:rPr lang="en-US" baseline="0" dirty="0">
                          <a:solidFill>
                            <a:schemeClr val="tx2"/>
                          </a:solidFill>
                        </a:rPr>
                        <a:t> 1</a:t>
                      </a:r>
                      <a:endParaRPr lang="en-US" dirty="0">
                        <a:solidFill>
                          <a:schemeClr val="tx2"/>
                        </a:solidFill>
                      </a:endParaRPr>
                    </a:p>
                  </a:txBody>
                  <a:tcPr/>
                </a:tc>
                <a:extLst>
                  <a:ext uri="{0D108BD9-81ED-4DB2-BD59-A6C34878D82A}">
                    <a16:rowId xmlns:a16="http://schemas.microsoft.com/office/drawing/2014/main" val="10001"/>
                  </a:ext>
                </a:extLst>
              </a:tr>
              <a:tr h="584200">
                <a:tc>
                  <a:txBody>
                    <a:bodyPr/>
                    <a:lstStyle/>
                    <a:p>
                      <a:pPr algn="ctr"/>
                      <a:r>
                        <a:rPr lang="en-US" dirty="0">
                          <a:solidFill>
                            <a:schemeClr val="tx2"/>
                          </a:solidFill>
                        </a:rPr>
                        <a:t>Value 2</a:t>
                      </a:r>
                    </a:p>
                  </a:txBody>
                  <a:tcPr/>
                </a:tc>
                <a:extLst>
                  <a:ext uri="{0D108BD9-81ED-4DB2-BD59-A6C34878D82A}">
                    <a16:rowId xmlns:a16="http://schemas.microsoft.com/office/drawing/2014/main" val="10002"/>
                  </a:ext>
                </a:extLst>
              </a:tr>
              <a:tr h="584200">
                <a:tc>
                  <a:txBody>
                    <a:bodyPr/>
                    <a:lstStyle/>
                    <a:p>
                      <a:pPr algn="ctr"/>
                      <a:r>
                        <a:rPr lang="en-US" dirty="0">
                          <a:solidFill>
                            <a:schemeClr val="tx2"/>
                          </a:solidFill>
                        </a:rPr>
                        <a:t>Value 3</a:t>
                      </a:r>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6586996"/>
              </p:ext>
            </p:extLst>
          </p:nvPr>
        </p:nvGraphicFramePr>
        <p:xfrm>
          <a:off x="1295400" y="5117068"/>
          <a:ext cx="5029200" cy="113792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439254">
                  <a:extLst>
                    <a:ext uri="{9D8B030D-6E8A-4147-A177-3AD203B41FA5}">
                      <a16:colId xmlns:a16="http://schemas.microsoft.com/office/drawing/2014/main" val="20002"/>
                    </a:ext>
                  </a:extLst>
                </a:gridCol>
                <a:gridCol w="284860">
                  <a:extLst>
                    <a:ext uri="{9D8B030D-6E8A-4147-A177-3AD203B41FA5}">
                      <a16:colId xmlns:a16="http://schemas.microsoft.com/office/drawing/2014/main" val="20003"/>
                    </a:ext>
                  </a:extLst>
                </a:gridCol>
                <a:gridCol w="1704886">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tblGrid>
              <a:tr h="379307">
                <a:tc>
                  <a:txBody>
                    <a:bodyPr/>
                    <a:lstStyle/>
                    <a:p>
                      <a:pPr algn="ctr"/>
                      <a:endParaRPr lang="en-US" dirty="0">
                        <a:solidFill>
                          <a:schemeClr val="tx2"/>
                        </a:solidFill>
                      </a:endParaRPr>
                    </a:p>
                  </a:txBody>
                  <a:tcPr/>
                </a:tc>
                <a:tc>
                  <a:txBody>
                    <a:bodyPr/>
                    <a:lstStyle/>
                    <a:p>
                      <a:pPr algn="ctr"/>
                      <a:endParaRPr lang="en-US" dirty="0">
                        <a:solidFill>
                          <a:schemeClr val="tx2"/>
                        </a:solidFill>
                      </a:endParaRPr>
                    </a:p>
                  </a:txBody>
                  <a:tcPr/>
                </a:tc>
                <a:tc>
                  <a:txBody>
                    <a:bodyPr/>
                    <a:lstStyle/>
                    <a:p>
                      <a:pPr algn="ctr"/>
                      <a:r>
                        <a:rPr lang="en-US" dirty="0" err="1">
                          <a:solidFill>
                            <a:schemeClr val="tx2"/>
                          </a:solidFill>
                        </a:rPr>
                        <a:t>RollNo</a:t>
                      </a:r>
                      <a:endParaRPr lang="en-US" dirty="0">
                        <a:solidFill>
                          <a:schemeClr val="tx2"/>
                        </a:solidFill>
                      </a:endParaRPr>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2"/>
                          </a:solidFill>
                        </a:rPr>
                        <a:t>RollNo</a:t>
                      </a:r>
                      <a:endParaRPr lang="en-US" dirty="0">
                        <a:solidFill>
                          <a:schemeClr val="tx2"/>
                        </a:solidFill>
                      </a:endParaRPr>
                    </a:p>
                  </a:txBody>
                  <a:tcPr/>
                </a:tc>
                <a:tc>
                  <a:txBody>
                    <a:bodyPr/>
                    <a:lstStyle/>
                    <a:p>
                      <a:endParaRPr lang="en-US" dirty="0"/>
                    </a:p>
                  </a:txBody>
                  <a:tcPr/>
                </a:tc>
                <a:extLst>
                  <a:ext uri="{0D108BD9-81ED-4DB2-BD59-A6C34878D82A}">
                    <a16:rowId xmlns:a16="http://schemas.microsoft.com/office/drawing/2014/main" val="10000"/>
                  </a:ext>
                </a:extLst>
              </a:tr>
              <a:tr h="379307">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0001"/>
                  </a:ext>
                </a:extLst>
              </a:tr>
              <a:tr h="379307">
                <a:tc>
                  <a:txBody>
                    <a:bodyPr/>
                    <a:lstStyle/>
                    <a:p>
                      <a:pPr algn="ctr"/>
                      <a:r>
                        <a:rPr lang="en-US" dirty="0">
                          <a:solidFill>
                            <a:schemeClr val="tx2"/>
                          </a:solidFill>
                        </a:rPr>
                        <a:t>Age</a:t>
                      </a:r>
                    </a:p>
                  </a:txBody>
                  <a:tcPr/>
                </a:tc>
                <a:tc>
                  <a:txBody>
                    <a:bodyPr/>
                    <a:lstStyle/>
                    <a:p>
                      <a:pPr algn="ct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Age</a:t>
                      </a:r>
                    </a:p>
                  </a:txBody>
                  <a:tcPr/>
                </a:tc>
                <a:tc>
                  <a:txBody>
                    <a:bodyPr/>
                    <a:lstStyle/>
                    <a:p>
                      <a:pPr algn="ct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Age</a:t>
                      </a:r>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2819400" y="6488668"/>
            <a:ext cx="2895600" cy="369332"/>
          </a:xfrm>
          <a:prstGeom prst="rect">
            <a:avLst/>
          </a:prstGeom>
          <a:noFill/>
        </p:spPr>
        <p:txBody>
          <a:bodyPr wrap="square" rtlCol="0">
            <a:spAutoFit/>
          </a:bodyPr>
          <a:lstStyle/>
          <a:p>
            <a:pPr algn="ctr"/>
            <a:r>
              <a:rPr lang="en-US" dirty="0"/>
              <a:t>Relational Tuple</a:t>
            </a:r>
          </a:p>
        </p:txBody>
      </p:sp>
      <p:cxnSp>
        <p:nvCxnSpPr>
          <p:cNvPr id="7" name="Straight Arrow Connector 6"/>
          <p:cNvCxnSpPr/>
          <p:nvPr/>
        </p:nvCxnSpPr>
        <p:spPr>
          <a:xfrm rot="16200000" flipV="1">
            <a:off x="4114800" y="3212068"/>
            <a:ext cx="2819400" cy="1295400"/>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rot="16200000" flipV="1">
            <a:off x="2705894" y="4546362"/>
            <a:ext cx="2894806" cy="75406"/>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6200000" flipV="1">
            <a:off x="4038600" y="3897868"/>
            <a:ext cx="297180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543300" y="4469368"/>
            <a:ext cx="15240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1714500" y="4393168"/>
            <a:ext cx="2286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6248400" y="1840468"/>
          <a:ext cx="2057400" cy="7315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231140">
                <a:tc>
                  <a:txBody>
                    <a:bodyPr/>
                    <a:lstStyle/>
                    <a:p>
                      <a:endParaRPr lang="en-US" dirty="0"/>
                    </a:p>
                  </a:txBody>
                  <a:tcPr/>
                </a:tc>
                <a:tc>
                  <a:txBody>
                    <a:bodyPr/>
                    <a:lstStyle/>
                    <a:p>
                      <a:pPr algn="ctr"/>
                      <a:r>
                        <a:rPr lang="en-US" dirty="0">
                          <a:solidFill>
                            <a:schemeClr val="tx2"/>
                          </a:solidFill>
                        </a:rPr>
                        <a:t>Marks</a:t>
                      </a:r>
                    </a:p>
                  </a:txBody>
                  <a:tcPr/>
                </a:tc>
                <a:extLst>
                  <a:ext uri="{0D108BD9-81ED-4DB2-BD59-A6C34878D82A}">
                    <a16:rowId xmlns:a16="http://schemas.microsoft.com/office/drawing/2014/main" val="10000"/>
                  </a:ext>
                </a:extLst>
              </a:tr>
              <a:tr h="231140">
                <a:tc>
                  <a:txBody>
                    <a:bodyPr/>
                    <a:lstStyle/>
                    <a:p>
                      <a:endParaRPr lang="en-US" dirty="0"/>
                    </a:p>
                  </a:txBody>
                  <a:tcPr/>
                </a:tc>
                <a:tc>
                  <a:txBody>
                    <a:bodyPr/>
                    <a:lstStyle/>
                    <a:p>
                      <a:pPr algn="ctr"/>
                      <a:r>
                        <a:rPr lang="en-US" dirty="0">
                          <a:solidFill>
                            <a:schemeClr val="tx2"/>
                          </a:solidFill>
                        </a:rPr>
                        <a:t>Age</a:t>
                      </a:r>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867400" y="1383268"/>
            <a:ext cx="2895600" cy="369332"/>
          </a:xfrm>
          <a:prstGeom prst="rect">
            <a:avLst/>
          </a:prstGeom>
          <a:noFill/>
        </p:spPr>
        <p:txBody>
          <a:bodyPr wrap="square" rtlCol="0">
            <a:spAutoFit/>
          </a:bodyPr>
          <a:lstStyle/>
          <a:p>
            <a:pPr algn="ctr"/>
            <a:r>
              <a:rPr lang="en-US" dirty="0"/>
              <a:t>Relation Tuple</a:t>
            </a:r>
          </a:p>
        </p:txBody>
      </p:sp>
      <p:cxnSp>
        <p:nvCxnSpPr>
          <p:cNvPr id="21" name="Straight Arrow Connector 20"/>
          <p:cNvCxnSpPr/>
          <p:nvPr/>
        </p:nvCxnSpPr>
        <p:spPr>
          <a:xfrm rot="5400000" flipH="1" flipV="1">
            <a:off x="7772400" y="2145268"/>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4876800" y="1992868"/>
            <a:ext cx="1524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953000" y="2373868"/>
            <a:ext cx="1447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831068"/>
            <a:ext cx="1828800" cy="923330"/>
          </a:xfrm>
          <a:prstGeom prst="rect">
            <a:avLst/>
          </a:prstGeom>
          <a:noFill/>
        </p:spPr>
        <p:txBody>
          <a:bodyPr wrap="square" rtlCol="0">
            <a:spAutoFit/>
          </a:bodyPr>
          <a:lstStyle/>
          <a:p>
            <a:pPr algn="ctr"/>
            <a:r>
              <a:rPr lang="en-US" dirty="0">
                <a:solidFill>
                  <a:schemeClr val="tx2"/>
                </a:solidFill>
              </a:rPr>
              <a:t>Pointers</a:t>
            </a:r>
          </a:p>
          <a:p>
            <a:pPr algn="ctr"/>
            <a:r>
              <a:rPr lang="en-US" dirty="0">
                <a:solidFill>
                  <a:schemeClr val="tx2"/>
                </a:solidFill>
              </a:rPr>
              <a:t>To memory address</a:t>
            </a:r>
          </a:p>
        </p:txBody>
      </p:sp>
      <p:sp>
        <p:nvSpPr>
          <p:cNvPr id="31" name="TextBox 30"/>
          <p:cNvSpPr txBox="1"/>
          <p:nvPr/>
        </p:nvSpPr>
        <p:spPr>
          <a:xfrm>
            <a:off x="1371600" y="228600"/>
            <a:ext cx="7162800" cy="646331"/>
          </a:xfrm>
          <a:prstGeom prst="rect">
            <a:avLst/>
          </a:prstGeom>
          <a:noFill/>
        </p:spPr>
        <p:txBody>
          <a:bodyPr wrap="square" rtlCol="0">
            <a:spAutoFit/>
          </a:bodyPr>
          <a:lstStyle/>
          <a:p>
            <a:r>
              <a:rPr lang="en-US" sz="3600" dirty="0">
                <a:solidFill>
                  <a:schemeClr val="tx2"/>
                </a:solidFill>
              </a:rPr>
              <a:t>Data Representation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7924800" cy="5181600"/>
          </a:xfrm>
        </p:spPr>
        <p:txBody>
          <a:bodyPr>
            <a:normAutofit/>
          </a:bodyPr>
          <a:lstStyle/>
          <a:p>
            <a:pPr algn="just"/>
            <a:endParaRPr lang="en-US" dirty="0"/>
          </a:p>
          <a:p>
            <a:pPr algn="just"/>
            <a:r>
              <a:rPr lang="en-US" dirty="0"/>
              <a:t>In DRDB , locking granules are low level.</a:t>
            </a:r>
          </a:p>
          <a:p>
            <a:pPr lvl="1" algn="just"/>
            <a:r>
              <a:rPr lang="en-US" dirty="0"/>
              <a:t>To reduce contention</a:t>
            </a:r>
          </a:p>
          <a:p>
            <a:pPr lvl="1" algn="just">
              <a:buNone/>
            </a:pPr>
            <a:endParaRPr lang="en-US" dirty="0"/>
          </a:p>
          <a:p>
            <a:pPr algn="just"/>
            <a:r>
              <a:rPr lang="en-US" dirty="0"/>
              <a:t>In IMDB, due to fast processing it create coarser locks.</a:t>
            </a:r>
          </a:p>
          <a:p>
            <a:pPr lvl="1" algn="just"/>
            <a:r>
              <a:rPr lang="en-US" dirty="0"/>
              <a:t>locking granules like a relation or entire database.</a:t>
            </a:r>
          </a:p>
        </p:txBody>
      </p:sp>
      <p:sp>
        <p:nvSpPr>
          <p:cNvPr id="2" name="Title 1"/>
          <p:cNvSpPr>
            <a:spLocks noGrp="1"/>
          </p:cNvSpPr>
          <p:nvPr>
            <p:ph type="title"/>
          </p:nvPr>
        </p:nvSpPr>
        <p:spPr/>
        <p:txBody>
          <a:bodyPr>
            <a:normAutofit fontScale="90000"/>
          </a:bodyPr>
          <a:lstStyle/>
          <a:p>
            <a:r>
              <a:rPr lang="en-US" dirty="0"/>
              <a:t>Concurrency Control(lock based)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772401" cy="5410200"/>
          </a:xfrm>
        </p:spPr>
        <p:txBody>
          <a:bodyPr>
            <a:normAutofit lnSpcReduction="10000"/>
          </a:bodyPr>
          <a:lstStyle/>
          <a:p>
            <a:pPr algn="just"/>
            <a:r>
              <a:rPr lang="en-US" dirty="0"/>
              <a:t>In DRDB, B-tree index structure is used.</a:t>
            </a:r>
          </a:p>
          <a:p>
            <a:pPr lvl="1" algn="just"/>
            <a:r>
              <a:rPr lang="en-US" dirty="0"/>
              <a:t>ranges , exact match queries</a:t>
            </a:r>
          </a:p>
          <a:p>
            <a:pPr lvl="1" algn="just"/>
            <a:r>
              <a:rPr lang="en-US" dirty="0"/>
              <a:t>lies in hard disk</a:t>
            </a:r>
          </a:p>
          <a:p>
            <a:pPr algn="just"/>
            <a:endParaRPr lang="en-US" dirty="0"/>
          </a:p>
          <a:p>
            <a:pPr algn="just"/>
            <a:r>
              <a:rPr lang="en-US" dirty="0"/>
              <a:t>In IMDB, T-tree index structure is explicitly designed </a:t>
            </a:r>
          </a:p>
          <a:p>
            <a:pPr marL="393192" lvl="1" indent="0" algn="just">
              <a:buNone/>
            </a:pPr>
            <a:r>
              <a:rPr lang="en-IN"/>
              <a:t>A </a:t>
            </a:r>
            <a:r>
              <a:rPr lang="en-IN" dirty="0"/>
              <a:t>T-tree is a balanced index tree data structure optimized for cases where both the index and the actual data are fully kept in memory. T-trees do not keep copies of the indexed data fields within the index tree nodes themselves. Instead, they take advantage of the fact that the actual data is always in main memory together with the index so that they just contain pointers to the actual data fields.</a:t>
            </a:r>
            <a:endParaRPr lang="en-US" dirty="0"/>
          </a:p>
        </p:txBody>
      </p:sp>
      <p:sp>
        <p:nvSpPr>
          <p:cNvPr id="2" name="Title 1"/>
          <p:cNvSpPr>
            <a:spLocks noGrp="1"/>
          </p:cNvSpPr>
          <p:nvPr>
            <p:ph type="title"/>
          </p:nvPr>
        </p:nvSpPr>
        <p:spPr>
          <a:xfrm>
            <a:off x="1195389" y="0"/>
            <a:ext cx="7339012" cy="1239837"/>
          </a:xfrm>
        </p:spPr>
        <p:txBody>
          <a:bodyPr/>
          <a:lstStyle/>
          <a:p>
            <a:r>
              <a:rPr lang="en-US" dirty="0"/>
              <a:t>Data Access Methods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5389" y="1600200"/>
            <a:ext cx="7339012" cy="1981200"/>
          </a:xfrm>
        </p:spPr>
        <p:txBody>
          <a:bodyPr/>
          <a:lstStyle/>
          <a:p>
            <a:r>
              <a:rPr lang="en-US" dirty="0"/>
              <a:t>T-tree node consists</a:t>
            </a:r>
          </a:p>
          <a:p>
            <a:pPr lvl="1"/>
            <a:r>
              <a:rPr lang="en-US" dirty="0"/>
              <a:t>ordered elements in the range min and max values</a:t>
            </a:r>
          </a:p>
          <a:p>
            <a:pPr lvl="1"/>
            <a:r>
              <a:rPr lang="en-US" dirty="0"/>
              <a:t>two pointers to the left and right nodes</a:t>
            </a:r>
          </a:p>
        </p:txBody>
      </p:sp>
      <p:sp>
        <p:nvSpPr>
          <p:cNvPr id="2" name="Title 1"/>
          <p:cNvSpPr>
            <a:spLocks noGrp="1"/>
          </p:cNvSpPr>
          <p:nvPr>
            <p:ph type="title"/>
          </p:nvPr>
        </p:nvSpPr>
        <p:spPr>
          <a:xfrm>
            <a:off x="1195389" y="0"/>
            <a:ext cx="7339012" cy="1239837"/>
          </a:xfrm>
        </p:spPr>
        <p:txBody>
          <a:bodyPr/>
          <a:lstStyle/>
          <a:p>
            <a:r>
              <a:rPr lang="en-US" dirty="0"/>
              <a:t>T-tree </a:t>
            </a:r>
          </a:p>
        </p:txBody>
      </p:sp>
      <p:grpSp>
        <p:nvGrpSpPr>
          <p:cNvPr id="25" name="Group 24"/>
          <p:cNvGrpSpPr/>
          <p:nvPr/>
        </p:nvGrpSpPr>
        <p:grpSpPr>
          <a:xfrm>
            <a:off x="457200" y="3352800"/>
            <a:ext cx="8686800" cy="3143310"/>
            <a:chOff x="457200" y="1676400"/>
            <a:chExt cx="8686800" cy="3829110"/>
          </a:xfrm>
        </p:grpSpPr>
        <p:grpSp>
          <p:nvGrpSpPr>
            <p:cNvPr id="26" name="Group 25"/>
            <p:cNvGrpSpPr/>
            <p:nvPr/>
          </p:nvGrpSpPr>
          <p:grpSpPr>
            <a:xfrm>
              <a:off x="1447800" y="2514600"/>
              <a:ext cx="6629400" cy="2990910"/>
              <a:chOff x="1447800" y="3657600"/>
              <a:chExt cx="6629400" cy="2990910"/>
            </a:xfrm>
          </p:grpSpPr>
          <p:sp>
            <p:nvSpPr>
              <p:cNvPr id="35" name="Rectangle 34"/>
              <p:cNvSpPr/>
              <p:nvPr/>
            </p:nvSpPr>
            <p:spPr>
              <a:xfrm>
                <a:off x="1828800" y="4114800"/>
                <a:ext cx="5943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36" name="Rectangle 35"/>
              <p:cNvSpPr/>
              <p:nvPr/>
            </p:nvSpPr>
            <p:spPr>
              <a:xfrm>
                <a:off x="3200400" y="3657600"/>
                <a:ext cx="2743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Parent</a:t>
                </a:r>
              </a:p>
            </p:txBody>
          </p:sp>
          <p:sp>
            <p:nvSpPr>
              <p:cNvPr id="37" name="Rectangle 36"/>
              <p:cNvSpPr/>
              <p:nvPr/>
            </p:nvSpPr>
            <p:spPr>
              <a:xfrm>
                <a:off x="3200400" y="4572000"/>
                <a:ext cx="2743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8" name="Straight Connector 37"/>
              <p:cNvCxnSpPr>
                <a:stCxn id="37" idx="1"/>
                <a:endCxn id="37" idx="3"/>
              </p:cNvCxnSpPr>
              <p:nvPr/>
            </p:nvCxnSpPr>
            <p:spPr>
              <a:xfrm rot="10800000" flipH="1">
                <a:off x="3200400" y="50673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9725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7157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344194" y="5334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476206"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81200" y="4191000"/>
                <a:ext cx="1143000" cy="369332"/>
              </a:xfrm>
              <a:prstGeom prst="rect">
                <a:avLst/>
              </a:prstGeom>
              <a:noFill/>
            </p:spPr>
            <p:txBody>
              <a:bodyPr wrap="square" rtlCol="0">
                <a:spAutoFit/>
              </a:bodyPr>
              <a:lstStyle/>
              <a:p>
                <a:r>
                  <a:rPr lang="en-US" dirty="0"/>
                  <a:t>Key 1</a:t>
                </a:r>
              </a:p>
            </p:txBody>
          </p:sp>
          <p:sp>
            <p:nvSpPr>
              <p:cNvPr id="44" name="TextBox 43"/>
              <p:cNvSpPr txBox="1"/>
              <p:nvPr/>
            </p:nvSpPr>
            <p:spPr>
              <a:xfrm>
                <a:off x="5943600" y="4191000"/>
                <a:ext cx="838200" cy="369332"/>
              </a:xfrm>
              <a:prstGeom prst="rect">
                <a:avLst/>
              </a:prstGeom>
              <a:noFill/>
            </p:spPr>
            <p:txBody>
              <a:bodyPr wrap="square" rtlCol="0">
                <a:spAutoFit/>
              </a:bodyPr>
              <a:lstStyle/>
              <a:p>
                <a:r>
                  <a:rPr lang="en-US" dirty="0"/>
                  <a:t>Key..</a:t>
                </a:r>
              </a:p>
            </p:txBody>
          </p:sp>
          <p:sp>
            <p:nvSpPr>
              <p:cNvPr id="45" name="TextBox 44"/>
              <p:cNvSpPr txBox="1"/>
              <p:nvPr/>
            </p:nvSpPr>
            <p:spPr>
              <a:xfrm>
                <a:off x="6781800" y="4191000"/>
                <a:ext cx="838200" cy="369332"/>
              </a:xfrm>
              <a:prstGeom prst="rect">
                <a:avLst/>
              </a:prstGeom>
              <a:noFill/>
            </p:spPr>
            <p:txBody>
              <a:bodyPr wrap="square" rtlCol="0">
                <a:spAutoFit/>
              </a:bodyPr>
              <a:lstStyle/>
              <a:p>
                <a:r>
                  <a:rPr lang="en-US" dirty="0"/>
                  <a:t>Key n</a:t>
                </a:r>
              </a:p>
            </p:txBody>
          </p:sp>
          <p:sp>
            <p:nvSpPr>
              <p:cNvPr id="46" name="TextBox 45"/>
              <p:cNvSpPr txBox="1"/>
              <p:nvPr/>
            </p:nvSpPr>
            <p:spPr>
              <a:xfrm>
                <a:off x="4114800" y="4572000"/>
                <a:ext cx="1066800" cy="381000"/>
              </a:xfrm>
              <a:prstGeom prst="rect">
                <a:avLst/>
              </a:prstGeom>
              <a:noFill/>
            </p:spPr>
            <p:txBody>
              <a:bodyPr wrap="square" rtlCol="0">
                <a:spAutoFit/>
              </a:bodyPr>
              <a:lstStyle/>
              <a:p>
                <a:r>
                  <a:rPr lang="en-US" dirty="0"/>
                  <a:t>Control</a:t>
                </a:r>
              </a:p>
            </p:txBody>
          </p:sp>
          <p:cxnSp>
            <p:nvCxnSpPr>
              <p:cNvPr id="47" name="Straight Arrow Connector 46"/>
              <p:cNvCxnSpPr/>
              <p:nvPr/>
            </p:nvCxnSpPr>
            <p:spPr>
              <a:xfrm rot="10800000" flipV="1">
                <a:off x="2514600" y="5410200"/>
                <a:ext cx="1295400" cy="8839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257800" y="5410200"/>
                <a:ext cx="137160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1447800" y="6248400"/>
                <a:ext cx="1143000" cy="400110"/>
              </a:xfrm>
              <a:prstGeom prst="rect">
                <a:avLst/>
              </a:prstGeom>
              <a:noFill/>
            </p:spPr>
            <p:txBody>
              <a:bodyPr wrap="square" rtlCol="0">
                <a:spAutoFit/>
              </a:bodyPr>
              <a:lstStyle/>
              <a:p>
                <a:r>
                  <a:rPr lang="en-US" sz="2000" dirty="0"/>
                  <a:t>Left </a:t>
                </a:r>
                <a:r>
                  <a:rPr lang="en-US" sz="2000" dirty="0" err="1"/>
                  <a:t>ptr</a:t>
                </a:r>
                <a:endParaRPr lang="en-US" sz="2000" dirty="0"/>
              </a:p>
            </p:txBody>
          </p:sp>
          <p:sp>
            <p:nvSpPr>
              <p:cNvPr id="50" name="TextBox 49"/>
              <p:cNvSpPr txBox="1"/>
              <p:nvPr/>
            </p:nvSpPr>
            <p:spPr>
              <a:xfrm>
                <a:off x="6629400" y="6248400"/>
                <a:ext cx="1447800" cy="400110"/>
              </a:xfrm>
              <a:prstGeom prst="rect">
                <a:avLst/>
              </a:prstGeom>
              <a:noFill/>
            </p:spPr>
            <p:txBody>
              <a:bodyPr wrap="square" rtlCol="0">
                <a:spAutoFit/>
              </a:bodyPr>
              <a:lstStyle/>
              <a:p>
                <a:r>
                  <a:rPr lang="en-US" sz="2000" dirty="0"/>
                  <a:t>Right </a:t>
                </a:r>
                <a:r>
                  <a:rPr lang="en-US" sz="2000" dirty="0" err="1"/>
                  <a:t>ptr</a:t>
                </a:r>
                <a:endParaRPr lang="en-US" sz="2000" dirty="0"/>
              </a:p>
            </p:txBody>
          </p:sp>
        </p:grpSp>
        <p:sp>
          <p:nvSpPr>
            <p:cNvPr id="27" name="TextBox 26"/>
            <p:cNvSpPr txBox="1"/>
            <p:nvPr/>
          </p:nvSpPr>
          <p:spPr>
            <a:xfrm>
              <a:off x="457200" y="3581400"/>
              <a:ext cx="2057400" cy="369332"/>
            </a:xfrm>
            <a:prstGeom prst="rect">
              <a:avLst/>
            </a:prstGeom>
            <a:noFill/>
          </p:spPr>
          <p:txBody>
            <a:bodyPr wrap="square" rtlCol="0">
              <a:spAutoFit/>
            </a:bodyPr>
            <a:lstStyle/>
            <a:p>
              <a:r>
                <a:rPr lang="en-US" dirty="0"/>
                <a:t>Minimum Element</a:t>
              </a:r>
            </a:p>
          </p:txBody>
        </p:sp>
        <p:cxnSp>
          <p:nvCxnSpPr>
            <p:cNvPr id="28" name="Straight Arrow Connector 27"/>
            <p:cNvCxnSpPr>
              <a:endCxn id="35" idx="1"/>
            </p:cNvCxnSpPr>
            <p:nvPr/>
          </p:nvCxnSpPr>
          <p:spPr>
            <a:xfrm rot="5400000" flipH="1" flipV="1">
              <a:off x="1447800" y="3200400"/>
              <a:ext cx="3810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58000" y="3657600"/>
              <a:ext cx="2286000" cy="369332"/>
            </a:xfrm>
            <a:prstGeom prst="rect">
              <a:avLst/>
            </a:prstGeom>
            <a:noFill/>
          </p:spPr>
          <p:txBody>
            <a:bodyPr wrap="square" rtlCol="0">
              <a:spAutoFit/>
            </a:bodyPr>
            <a:lstStyle/>
            <a:p>
              <a:r>
                <a:rPr lang="en-US" dirty="0"/>
                <a:t>Maximum Element</a:t>
              </a:r>
            </a:p>
          </p:txBody>
        </p:sp>
        <p:cxnSp>
          <p:nvCxnSpPr>
            <p:cNvPr id="32" name="Straight Arrow Connector 31"/>
            <p:cNvCxnSpPr>
              <a:endCxn id="35" idx="3"/>
            </p:cNvCxnSpPr>
            <p:nvPr/>
          </p:nvCxnSpPr>
          <p:spPr>
            <a:xfrm rot="16200000" flipV="1">
              <a:off x="7696200" y="3276600"/>
              <a:ext cx="457200" cy="304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4686300" y="24003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62400" y="1676400"/>
              <a:ext cx="2971800" cy="369332"/>
            </a:xfrm>
            <a:prstGeom prst="rect">
              <a:avLst/>
            </a:prstGeom>
            <a:noFill/>
          </p:spPr>
          <p:txBody>
            <a:bodyPr wrap="square" rtlCol="0">
              <a:spAutoFit/>
            </a:bodyPr>
            <a:lstStyle/>
            <a:p>
              <a:r>
                <a:rPr lang="en-US" dirty="0"/>
                <a:t>Pointer to parent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0"/>
            <a:ext cx="7339012" cy="1239837"/>
          </a:xfrm>
        </p:spPr>
        <p:txBody>
          <a:bodyPr/>
          <a:lstStyle/>
          <a:p>
            <a:endParaRPr lang="en-US" dirty="0"/>
          </a:p>
        </p:txBody>
      </p:sp>
      <p:sp>
        <p:nvSpPr>
          <p:cNvPr id="4" name="Content Placeholder 3"/>
          <p:cNvSpPr>
            <a:spLocks noGrp="1"/>
          </p:cNvSpPr>
          <p:nvPr>
            <p:ph idx="1"/>
          </p:nvPr>
        </p:nvSpPr>
        <p:spPr>
          <a:xfrm>
            <a:off x="457200" y="1066800"/>
            <a:ext cx="8153400" cy="5410200"/>
          </a:xfrm>
        </p:spPr>
        <p:txBody>
          <a:bodyPr>
            <a:normAutofit fontScale="85000" lnSpcReduction="20000"/>
          </a:bodyPr>
          <a:lstStyle/>
          <a:p>
            <a:pPr marL="109728" indent="0" algn="just">
              <a:buNone/>
            </a:pPr>
            <a:r>
              <a:rPr lang="en-US" sz="2800" dirty="0"/>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a:t>
            </a:r>
          </a:p>
          <a:p>
            <a:pPr marL="109728" indent="0" algn="just">
              <a:buNone/>
            </a:pPr>
            <a:r>
              <a:rPr lang="en-US" sz="2800" dirty="0"/>
              <a:t>Other index structure supported by MMDB is heap file for handling a large number of fixed-length data items. Hash file supports unordered scan of data items as well as locking of data item that are obtained transparently when items are inserted, deleted, updated or scanned. Use of T-trees dramatically reduces the CPU processing required to access data and completely eliminates the index value compression and expansion found in B-trees.</a:t>
            </a:r>
            <a:endParaRPr lang="en-IN" dirty="0"/>
          </a:p>
        </p:txBody>
      </p:sp>
    </p:spTree>
    <p:extLst>
      <p:ext uri="{BB962C8B-B14F-4D97-AF65-F5344CB8AC3E}">
        <p14:creationId xmlns:p14="http://schemas.microsoft.com/office/powerpoint/2010/main" val="7110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a:bodyPr>
          <a:lstStyle/>
          <a:p>
            <a:pPr algn="just"/>
            <a:r>
              <a:rPr lang="en-US" dirty="0"/>
              <a:t>In DRDB, main focus is on processing costs, and attempt to minimize disk access.</a:t>
            </a:r>
          </a:p>
          <a:p>
            <a:pPr algn="just"/>
            <a:endParaRPr lang="en-US" dirty="0"/>
          </a:p>
          <a:p>
            <a:pPr algn="just"/>
            <a:r>
              <a:rPr lang="en-US" dirty="0"/>
              <a:t>In IMDB, main factors are</a:t>
            </a:r>
          </a:p>
          <a:p>
            <a:pPr lvl="1" algn="just"/>
            <a:r>
              <a:rPr lang="en-US" dirty="0"/>
              <a:t>Cardinality of table</a:t>
            </a:r>
          </a:p>
          <a:p>
            <a:pPr lvl="1" algn="just"/>
            <a:r>
              <a:rPr lang="en-US" dirty="0"/>
              <a:t>Presence of index</a:t>
            </a:r>
          </a:p>
          <a:p>
            <a:pPr lvl="1" algn="just"/>
            <a:r>
              <a:rPr lang="en-US" dirty="0"/>
              <a:t>Any ORDER BY clause</a:t>
            </a:r>
          </a:p>
          <a:p>
            <a:pPr lvl="1" algn="just"/>
            <a:r>
              <a:rPr lang="en-US" dirty="0"/>
              <a:t>Predicate evaluation</a:t>
            </a:r>
          </a:p>
          <a:p>
            <a:pPr lvl="1" algn="just"/>
            <a:endParaRPr lang="en-US" dirty="0"/>
          </a:p>
          <a:p>
            <a:pPr marL="109728" indent="0" algn="just">
              <a:buNone/>
            </a:pPr>
            <a:endParaRPr lang="en-US" dirty="0"/>
          </a:p>
        </p:txBody>
      </p:sp>
      <p:sp>
        <p:nvSpPr>
          <p:cNvPr id="2" name="Title 1"/>
          <p:cNvSpPr>
            <a:spLocks noGrp="1"/>
          </p:cNvSpPr>
          <p:nvPr>
            <p:ph type="title"/>
          </p:nvPr>
        </p:nvSpPr>
        <p:spPr>
          <a:xfrm>
            <a:off x="152400" y="1"/>
            <a:ext cx="8382001" cy="1143000"/>
          </a:xfrm>
        </p:spPr>
        <p:txBody>
          <a:bodyPr/>
          <a:lstStyle/>
          <a:p>
            <a:r>
              <a:rPr lang="en-US" dirty="0"/>
              <a:t>Query Processing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4876800"/>
          </a:xfrm>
        </p:spPr>
        <p:txBody>
          <a:bodyPr>
            <a:normAutofit/>
          </a:bodyPr>
          <a:lstStyle/>
          <a:p>
            <a:pPr algn="just"/>
            <a:r>
              <a:rPr lang="en-US" dirty="0"/>
              <a:t> An </a:t>
            </a:r>
            <a:r>
              <a:rPr lang="en-US" b="1" dirty="0"/>
              <a:t>IMDB</a:t>
            </a:r>
            <a:r>
              <a:rPr lang="en-US" dirty="0"/>
              <a:t> also called </a:t>
            </a:r>
            <a:r>
              <a:rPr lang="en-US" b="1" dirty="0"/>
              <a:t>Main memory Database(MMDB) </a:t>
            </a:r>
            <a:r>
              <a:rPr lang="en-US" dirty="0"/>
              <a:t>is a database whose primary data store is main memory. That means in </a:t>
            </a:r>
            <a:r>
              <a:rPr lang="en-US" b="1" dirty="0"/>
              <a:t>IMDB</a:t>
            </a:r>
            <a:r>
              <a:rPr lang="en-US" dirty="0"/>
              <a:t> the primary copy lives permanently in memory.</a:t>
            </a:r>
          </a:p>
          <a:p>
            <a:pPr marL="109728" indent="0" algn="just">
              <a:buNone/>
            </a:pPr>
            <a:endParaRPr lang="en-US" dirty="0"/>
          </a:p>
          <a:p>
            <a:pPr algn="just">
              <a:buNone/>
            </a:pPr>
            <a:endParaRPr lang="en-US" dirty="0"/>
          </a:p>
          <a:p>
            <a:pPr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2" name="Title 1"/>
          <p:cNvSpPr>
            <a:spLocks noGrp="1"/>
          </p:cNvSpPr>
          <p:nvPr>
            <p:ph type="title"/>
          </p:nvPr>
        </p:nvSpPr>
        <p:spPr>
          <a:xfrm>
            <a:off x="609600" y="76200"/>
            <a:ext cx="7948612" cy="1752600"/>
          </a:xfrm>
        </p:spPr>
        <p:txBody>
          <a:bodyPr/>
          <a:lstStyle/>
          <a:p>
            <a:r>
              <a:rPr lang="en-US" b="1" dirty="0"/>
              <a:t>Introduction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24801" cy="5029200"/>
          </a:xfrm>
        </p:spPr>
        <p:txBody>
          <a:bodyPr>
            <a:normAutofit/>
          </a:bodyPr>
          <a:lstStyle/>
          <a:p>
            <a:pPr algn="just"/>
            <a:r>
              <a:rPr lang="en-US" dirty="0"/>
              <a:t>IMDBs can be said to lack support for the durability portion of the ACID</a:t>
            </a:r>
          </a:p>
          <a:p>
            <a:pPr algn="just"/>
            <a:endParaRPr lang="en-US" dirty="0"/>
          </a:p>
          <a:p>
            <a:pPr algn="just"/>
            <a:r>
              <a:rPr lang="en-US" dirty="0"/>
              <a:t>Many MMDBs have added durability via the following mechanisms:</a:t>
            </a:r>
          </a:p>
          <a:p>
            <a:pPr lvl="1" algn="just"/>
            <a:r>
              <a:rPr lang="en-US" dirty="0"/>
              <a:t>Checkpoints</a:t>
            </a:r>
          </a:p>
          <a:p>
            <a:pPr lvl="1" algn="just"/>
            <a:r>
              <a:rPr lang="en-US" dirty="0"/>
              <a:t>Transaction logging</a:t>
            </a:r>
          </a:p>
          <a:p>
            <a:pPr lvl="1" algn="just"/>
            <a:r>
              <a:rPr lang="en-US" dirty="0"/>
              <a:t>NVRAM(Non-Volatile RAM)</a:t>
            </a:r>
          </a:p>
          <a:p>
            <a:pPr lvl="1" algn="just"/>
            <a:endParaRPr lang="en-US" dirty="0"/>
          </a:p>
        </p:txBody>
      </p:sp>
      <p:sp>
        <p:nvSpPr>
          <p:cNvPr id="2" name="Title 1"/>
          <p:cNvSpPr>
            <a:spLocks noGrp="1"/>
          </p:cNvSpPr>
          <p:nvPr>
            <p:ph type="title"/>
          </p:nvPr>
        </p:nvSpPr>
        <p:spPr/>
        <p:txBody>
          <a:bodyPr/>
          <a:lstStyle/>
          <a:p>
            <a:r>
              <a:rPr lang="en-US" dirty="0"/>
              <a:t>ACID Properties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a:bodyPr>
          <a:lstStyle/>
          <a:p>
            <a:pPr algn="just"/>
            <a:r>
              <a:rPr lang="en-US" dirty="0"/>
              <a:t>Mechanisms for recovery are :</a:t>
            </a:r>
          </a:p>
          <a:p>
            <a:pPr lvl="1" algn="just"/>
            <a:r>
              <a:rPr lang="en-US" dirty="0"/>
              <a:t>Logging</a:t>
            </a:r>
          </a:p>
          <a:p>
            <a:pPr lvl="1" algn="just"/>
            <a:r>
              <a:rPr lang="en-US" dirty="0"/>
              <a:t>Checkpoints</a:t>
            </a:r>
          </a:p>
          <a:p>
            <a:pPr lvl="1" algn="just"/>
            <a:r>
              <a:rPr lang="en-US" dirty="0"/>
              <a:t>Reloading</a:t>
            </a:r>
          </a:p>
          <a:p>
            <a:pPr algn="just"/>
            <a:endParaRPr lang="en-US" dirty="0"/>
          </a:p>
          <a:p>
            <a:pPr algn="just"/>
            <a:r>
              <a:rPr lang="en-US" dirty="0"/>
              <a:t>transactional durability is kept, by keeping two separate but synchronized copies of the database at all times as well as storing log files on-disk.</a:t>
            </a:r>
          </a:p>
        </p:txBody>
      </p:sp>
      <p:sp>
        <p:nvSpPr>
          <p:cNvPr id="2" name="Title 1"/>
          <p:cNvSpPr>
            <a:spLocks noGrp="1"/>
          </p:cNvSpPr>
          <p:nvPr>
            <p:ph type="title"/>
          </p:nvPr>
        </p:nvSpPr>
        <p:spPr>
          <a:xfrm>
            <a:off x="1195389" y="0"/>
            <a:ext cx="7339012" cy="1239837"/>
          </a:xfrm>
        </p:spPr>
        <p:txBody>
          <a:bodyPr/>
          <a:lstStyle/>
          <a:p>
            <a:r>
              <a:rPr lang="en-US" dirty="0"/>
              <a:t>Recovery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467601" cy="4953000"/>
          </a:xfrm>
        </p:spPr>
        <p:txBody>
          <a:bodyPr/>
          <a:lstStyle/>
          <a:p>
            <a:r>
              <a:rPr lang="en-US" dirty="0"/>
              <a:t>Durability </a:t>
            </a:r>
          </a:p>
          <a:p>
            <a:pPr>
              <a:buNone/>
            </a:pPr>
            <a:endParaRPr lang="en-US" dirty="0"/>
          </a:p>
          <a:p>
            <a:r>
              <a:rPr lang="en-US" dirty="0"/>
              <a:t>Query optimization</a:t>
            </a:r>
          </a:p>
          <a:p>
            <a:endParaRPr lang="en-US" dirty="0"/>
          </a:p>
          <a:p>
            <a:r>
              <a:rPr lang="en-US" dirty="0"/>
              <a:t>Size of Data Base</a:t>
            </a:r>
          </a:p>
          <a:p>
            <a:endParaRPr lang="en-US" dirty="0"/>
          </a:p>
        </p:txBody>
      </p:sp>
      <p:sp>
        <p:nvSpPr>
          <p:cNvPr id="2" name="Title 1"/>
          <p:cNvSpPr>
            <a:spLocks noGrp="1"/>
          </p:cNvSpPr>
          <p:nvPr>
            <p:ph type="title"/>
          </p:nvPr>
        </p:nvSpPr>
        <p:spPr>
          <a:xfrm>
            <a:off x="1195389" y="76200"/>
            <a:ext cx="7339012" cy="1239837"/>
          </a:xfrm>
        </p:spPr>
        <p:txBody>
          <a:bodyPr/>
          <a:lstStyle/>
          <a:p>
            <a:r>
              <a:rPr lang="en-US" dirty="0"/>
              <a:t>Challenges in IMDB</a:t>
            </a:r>
          </a:p>
        </p:txBody>
      </p:sp>
    </p:spTree>
    <p:extLst>
      <p:ext uri="{BB962C8B-B14F-4D97-AF65-F5344CB8AC3E}">
        <p14:creationId xmlns:p14="http://schemas.microsoft.com/office/powerpoint/2010/main" val="344843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CSQL</a:t>
            </a:r>
          </a:p>
          <a:p>
            <a:r>
              <a:rPr lang="en-US" dirty="0"/>
              <a:t>HyperSQL</a:t>
            </a:r>
          </a:p>
          <a:p>
            <a:r>
              <a:rPr lang="en-US" dirty="0"/>
              <a:t>VoltDB</a:t>
            </a:r>
          </a:p>
          <a:p>
            <a:r>
              <a:rPr lang="en-US" dirty="0"/>
              <a:t>Mcobject</a:t>
            </a:r>
          </a:p>
          <a:p>
            <a:r>
              <a:rPr lang="en-US" dirty="0"/>
              <a:t>MonetDB</a:t>
            </a:r>
          </a:p>
        </p:txBody>
      </p:sp>
      <p:sp>
        <p:nvSpPr>
          <p:cNvPr id="2" name="Title 1"/>
          <p:cNvSpPr>
            <a:spLocks noGrp="1"/>
          </p:cNvSpPr>
          <p:nvPr>
            <p:ph type="title"/>
          </p:nvPr>
        </p:nvSpPr>
        <p:spPr/>
        <p:txBody>
          <a:bodyPr/>
          <a:lstStyle/>
          <a:p>
            <a:r>
              <a:rPr lang="en-US" dirty="0"/>
              <a:t>IMDB Open Sources: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848600" cy="4876800"/>
          </a:xfrm>
        </p:spPr>
        <p:txBody>
          <a:bodyPr/>
          <a:lstStyle/>
          <a:p>
            <a:endParaRPr lang="en-US" dirty="0"/>
          </a:p>
          <a:p>
            <a:r>
              <a:rPr lang="en-US" dirty="0"/>
              <a:t>Is this a new idea?  NO!!!</a:t>
            </a:r>
          </a:p>
          <a:p>
            <a:pPr>
              <a:buNone/>
            </a:pPr>
            <a:endParaRPr lang="en-US" dirty="0"/>
          </a:p>
          <a:p>
            <a:endParaRPr lang="en-US" dirty="0"/>
          </a:p>
          <a:p>
            <a:r>
              <a:rPr lang="en-US" dirty="0"/>
              <a:t>Why now so important?</a:t>
            </a:r>
          </a:p>
          <a:p>
            <a:pPr>
              <a:buNone/>
            </a:pPr>
            <a:r>
              <a:rPr lang="en-US" dirty="0"/>
              <a:t> 				</a:t>
            </a:r>
          </a:p>
          <a:p>
            <a:pPr>
              <a:buNone/>
            </a:pPr>
            <a:r>
              <a:rPr lang="en-US" dirty="0"/>
              <a:t>			Due to 4 factors </a:t>
            </a:r>
          </a:p>
          <a:p>
            <a:endParaRPr lang="en-US" dirty="0"/>
          </a:p>
          <a:p>
            <a:endParaRPr lang="en-US" dirty="0"/>
          </a:p>
        </p:txBody>
      </p:sp>
      <p:sp>
        <p:nvSpPr>
          <p:cNvPr id="2" name="Title 1"/>
          <p:cNvSpPr>
            <a:spLocks noGrp="1"/>
          </p:cNvSpPr>
          <p:nvPr>
            <p:ph type="title"/>
          </p:nvPr>
        </p:nvSpPr>
        <p:spPr>
          <a:xfrm>
            <a:off x="1143000" y="76200"/>
            <a:ext cx="7339012" cy="1239837"/>
          </a:xfrm>
        </p:spPr>
        <p:txBody>
          <a:bodyPr/>
          <a:lstStyle/>
          <a:p>
            <a:r>
              <a:rPr lang="en-US" dirty="0"/>
              <a:t>History</a:t>
            </a:r>
          </a:p>
        </p:txBody>
      </p:sp>
      <p:pic>
        <p:nvPicPr>
          <p:cNvPr id="1026" name="Picture 2"/>
          <p:cNvPicPr>
            <a:picLocks noChangeAspect="1" noChangeArrowheads="1"/>
          </p:cNvPicPr>
          <p:nvPr/>
        </p:nvPicPr>
        <p:blipFill>
          <a:blip r:embed="rId3"/>
          <a:srcRect/>
          <a:stretch>
            <a:fillRect/>
          </a:stretch>
        </p:blipFill>
        <p:spPr bwMode="auto">
          <a:xfrm>
            <a:off x="6096000" y="1219200"/>
            <a:ext cx="1524000" cy="1676400"/>
          </a:xfrm>
          <a:prstGeom prst="rect">
            <a:avLst/>
          </a:prstGeom>
          <a:noFill/>
          <a:ln w="9525">
            <a:noFill/>
            <a:miter lim="800000"/>
            <a:headEnd/>
            <a:tailEnd/>
          </a:ln>
          <a:effectLst/>
        </p:spPr>
      </p:pic>
      <p:pic>
        <p:nvPicPr>
          <p:cNvPr id="6" name="Picture 5" descr="why-now2.jpg"/>
          <p:cNvPicPr>
            <a:picLocks noChangeAspect="1"/>
          </p:cNvPicPr>
          <p:nvPr/>
        </p:nvPicPr>
        <p:blipFill>
          <a:blip r:embed="rId4"/>
          <a:stretch>
            <a:fillRect/>
          </a:stretch>
        </p:blipFill>
        <p:spPr>
          <a:xfrm>
            <a:off x="6248400" y="3352800"/>
            <a:ext cx="10668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339012" cy="4953000"/>
          </a:xfrm>
        </p:spPr>
        <p:txBody>
          <a:bodyPr>
            <a:normAutofit fontScale="92500"/>
          </a:bodyPr>
          <a:lstStyle/>
          <a:p>
            <a:r>
              <a:rPr lang="en-US" b="1" dirty="0"/>
              <a:t>LOWER ING COSTS &amp; GROWING SIZE (RAM):</a:t>
            </a:r>
          </a:p>
          <a:p>
            <a:pPr lvl="1"/>
            <a:r>
              <a:rPr lang="en-US" dirty="0"/>
              <a:t>In early 2000, the cost of </a:t>
            </a:r>
            <a:r>
              <a:rPr lang="de-DE" dirty="0"/>
              <a:t>64 MB </a:t>
            </a:r>
            <a:r>
              <a:rPr lang="en-US" dirty="0"/>
              <a:t>RAM</a:t>
            </a:r>
            <a:r>
              <a:rPr lang="de-DE" dirty="0"/>
              <a:t> @ $71</a:t>
            </a:r>
          </a:p>
          <a:p>
            <a:pPr lvl="1"/>
            <a:r>
              <a:rPr lang="de-DE" dirty="0"/>
              <a:t>But now , </a:t>
            </a:r>
            <a:r>
              <a:rPr lang="en-US" dirty="0"/>
              <a:t>8GB DDR3 @ $69.99</a:t>
            </a:r>
          </a:p>
          <a:p>
            <a:pPr lvl="1"/>
            <a:endParaRPr lang="en-US" dirty="0"/>
          </a:p>
          <a:p>
            <a:r>
              <a:rPr lang="en-US" b="1" dirty="0"/>
              <a:t>MULTICORE PROCESSORS</a:t>
            </a:r>
          </a:p>
          <a:p>
            <a:pPr lvl="1"/>
            <a:r>
              <a:rPr lang="en-US" dirty="0"/>
              <a:t>parallel and faster computation</a:t>
            </a:r>
          </a:p>
          <a:p>
            <a:pPr lvl="1">
              <a:buNone/>
            </a:pPr>
            <a:endParaRPr lang="en-US" b="1" dirty="0"/>
          </a:p>
          <a:p>
            <a:r>
              <a:rPr lang="en-US" b="1" dirty="0"/>
              <a:t>64 bit Computing</a:t>
            </a:r>
          </a:p>
          <a:p>
            <a:pPr lvl="1"/>
            <a:r>
              <a:rPr lang="en-US" dirty="0"/>
              <a:t>multiple GB of main memory</a:t>
            </a:r>
          </a:p>
          <a:p>
            <a:pPr lvl="1"/>
            <a:endParaRPr lang="en-US" b="1" dirty="0"/>
          </a:p>
          <a:p>
            <a:r>
              <a:rPr lang="en-US" b="1" dirty="0"/>
              <a:t>Faster  responses  to queries</a:t>
            </a:r>
          </a:p>
          <a:p>
            <a:pPr>
              <a:buNone/>
            </a:pPr>
            <a:r>
              <a:rPr lang="en-US" b="1" dirty="0"/>
              <a:t> </a:t>
            </a:r>
          </a:p>
        </p:txBody>
      </p:sp>
      <p:sp>
        <p:nvSpPr>
          <p:cNvPr id="2" name="Title 1"/>
          <p:cNvSpPr>
            <a:spLocks noGrp="1"/>
          </p:cNvSpPr>
          <p:nvPr>
            <p:ph type="title"/>
          </p:nvPr>
        </p:nvSpPr>
        <p:spPr>
          <a:xfrm>
            <a:off x="1195389" y="0"/>
            <a:ext cx="7339012" cy="1239837"/>
          </a:xfrm>
        </p:spPr>
        <p:txBody>
          <a:bodyPr/>
          <a:lstStyle/>
          <a:p>
            <a:r>
              <a:rPr lang="en-US" dirty="0"/>
              <a:t>Factors: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391484"/>
              </p:ext>
            </p:extLst>
          </p:nvPr>
        </p:nvGraphicFramePr>
        <p:xfrm>
          <a:off x="533400" y="990601"/>
          <a:ext cx="8382000" cy="5029199"/>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521494">
                <a:tc>
                  <a:txBody>
                    <a:bodyPr/>
                    <a:lstStyle/>
                    <a:p>
                      <a:pPr algn="ctr"/>
                      <a:r>
                        <a:rPr lang="en-IN" sz="2400" dirty="0"/>
                        <a:t>In-memory</a:t>
                      </a:r>
                    </a:p>
                  </a:txBody>
                  <a:tcPr/>
                </a:tc>
                <a:tc>
                  <a:txBody>
                    <a:bodyPr/>
                    <a:lstStyle/>
                    <a:p>
                      <a:pPr algn="ctr"/>
                      <a:r>
                        <a:rPr lang="en-IN" sz="2400" dirty="0"/>
                        <a:t>Traditional</a:t>
                      </a:r>
                    </a:p>
                  </a:txBody>
                  <a:tcPr/>
                </a:tc>
                <a:extLst>
                  <a:ext uri="{0D108BD9-81ED-4DB2-BD59-A6C34878D82A}">
                    <a16:rowId xmlns:a16="http://schemas.microsoft.com/office/drawing/2014/main" val="10000"/>
                  </a:ext>
                </a:extLst>
              </a:tr>
              <a:tr h="900112">
                <a:tc>
                  <a:txBody>
                    <a:bodyPr/>
                    <a:lstStyle/>
                    <a:p>
                      <a:pPr algn="ctr"/>
                      <a:r>
                        <a:rPr lang="en-IN" sz="2400" dirty="0"/>
                        <a:t>Data stored</a:t>
                      </a:r>
                      <a:r>
                        <a:rPr lang="en-IN" sz="2400" baseline="0" dirty="0"/>
                        <a:t> in main memory</a:t>
                      </a:r>
                      <a:endParaRPr lang="en-IN" sz="2400" dirty="0"/>
                    </a:p>
                  </a:txBody>
                  <a:tcPr/>
                </a:tc>
                <a:tc>
                  <a:txBody>
                    <a:bodyPr/>
                    <a:lstStyle/>
                    <a:p>
                      <a:pPr algn="ctr"/>
                      <a:r>
                        <a:rPr lang="en-IN" sz="2400" dirty="0"/>
                        <a:t>Data stored in disk</a:t>
                      </a:r>
                    </a:p>
                  </a:txBody>
                  <a:tcPr/>
                </a:tc>
                <a:extLst>
                  <a:ext uri="{0D108BD9-81ED-4DB2-BD59-A6C34878D82A}">
                    <a16:rowId xmlns:a16="http://schemas.microsoft.com/office/drawing/2014/main" val="10001"/>
                  </a:ext>
                </a:extLst>
              </a:tr>
              <a:tr h="900112">
                <a:tc>
                  <a:txBody>
                    <a:bodyPr/>
                    <a:lstStyle/>
                    <a:p>
                      <a:pPr algn="ctr"/>
                      <a:r>
                        <a:rPr lang="en-IN" sz="2400" dirty="0"/>
                        <a:t>Data may be persistent or volatile</a:t>
                      </a:r>
                    </a:p>
                  </a:txBody>
                  <a:tcPr/>
                </a:tc>
                <a:tc>
                  <a:txBody>
                    <a:bodyPr/>
                    <a:lstStyle/>
                    <a:p>
                      <a:pPr algn="ctr"/>
                      <a:r>
                        <a:rPr lang="en-IN" sz="2400" dirty="0"/>
                        <a:t>Data is always persistent</a:t>
                      </a:r>
                    </a:p>
                  </a:txBody>
                  <a:tcPr/>
                </a:tc>
                <a:extLst>
                  <a:ext uri="{0D108BD9-81ED-4DB2-BD59-A6C34878D82A}">
                    <a16:rowId xmlns:a16="http://schemas.microsoft.com/office/drawing/2014/main" val="10002"/>
                  </a:ext>
                </a:extLst>
              </a:tr>
              <a:tr h="1285875">
                <a:tc>
                  <a:txBody>
                    <a:bodyPr/>
                    <a:lstStyle/>
                    <a:p>
                      <a:pPr algn="ctr"/>
                      <a:r>
                        <a:rPr lang="en-IN" sz="2400" dirty="0"/>
                        <a:t>Size is less or limited because of less main memory </a:t>
                      </a:r>
                    </a:p>
                  </a:txBody>
                  <a:tcPr/>
                </a:tc>
                <a:tc>
                  <a:txBody>
                    <a:bodyPr/>
                    <a:lstStyle/>
                    <a:p>
                      <a:pPr algn="ctr"/>
                      <a:r>
                        <a:rPr lang="en-IN" sz="2400" dirty="0"/>
                        <a:t>Size is large</a:t>
                      </a:r>
                    </a:p>
                  </a:txBody>
                  <a:tcPr/>
                </a:tc>
                <a:extLst>
                  <a:ext uri="{0D108BD9-81ED-4DB2-BD59-A6C34878D82A}">
                    <a16:rowId xmlns:a16="http://schemas.microsoft.com/office/drawing/2014/main" val="10003"/>
                  </a:ext>
                </a:extLst>
              </a:tr>
              <a:tr h="521494">
                <a:tc>
                  <a:txBody>
                    <a:bodyPr/>
                    <a:lstStyle/>
                    <a:p>
                      <a:pPr algn="ctr"/>
                      <a:r>
                        <a:rPr lang="en-IN" sz="2400" dirty="0"/>
                        <a:t>Extra memory for cache</a:t>
                      </a:r>
                    </a:p>
                  </a:txBody>
                  <a:tcPr/>
                </a:tc>
                <a:tc>
                  <a:txBody>
                    <a:bodyPr/>
                    <a:lstStyle/>
                    <a:p>
                      <a:pPr algn="ctr"/>
                      <a:r>
                        <a:rPr lang="en-IN" sz="2400" dirty="0"/>
                        <a:t>No extra memory</a:t>
                      </a:r>
                    </a:p>
                  </a:txBody>
                  <a:tcPr/>
                </a:tc>
                <a:extLst>
                  <a:ext uri="{0D108BD9-81ED-4DB2-BD59-A6C34878D82A}">
                    <a16:rowId xmlns:a16="http://schemas.microsoft.com/office/drawing/2014/main" val="10004"/>
                  </a:ext>
                </a:extLst>
              </a:tr>
              <a:tr h="900112">
                <a:tc>
                  <a:txBody>
                    <a:bodyPr/>
                    <a:lstStyle/>
                    <a:p>
                      <a:pPr algn="ctr"/>
                      <a:r>
                        <a:rPr lang="en-IN" sz="2400" dirty="0"/>
                        <a:t>Optimized for specialized workloads</a:t>
                      </a:r>
                    </a:p>
                  </a:txBody>
                  <a:tcPr/>
                </a:tc>
                <a:tc>
                  <a:txBody>
                    <a:bodyPr/>
                    <a:lstStyle/>
                    <a:p>
                      <a:pPr algn="ctr"/>
                      <a:r>
                        <a:rPr lang="en-IN" sz="2400" dirty="0"/>
                        <a:t>Support very broad</a:t>
                      </a:r>
                      <a:r>
                        <a:rPr lang="en-IN" sz="2400" baseline="0" dirty="0"/>
                        <a:t> set of workloads</a:t>
                      </a:r>
                      <a:endParaRPr lang="en-IN"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715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89" y="-152400"/>
            <a:ext cx="7339012" cy="1239837"/>
          </a:xfrm>
        </p:spPr>
        <p:txBody>
          <a:bodyPr/>
          <a:lstStyle/>
          <a:p>
            <a:r>
              <a:rPr lang="en-US" dirty="0"/>
              <a:t>Architecture</a:t>
            </a:r>
          </a:p>
        </p:txBody>
      </p:sp>
      <p:sp>
        <p:nvSpPr>
          <p:cNvPr id="50" name="TextBox 49"/>
          <p:cNvSpPr txBox="1"/>
          <p:nvPr/>
        </p:nvSpPr>
        <p:spPr>
          <a:xfrm>
            <a:off x="6705600" y="6400800"/>
            <a:ext cx="2209800" cy="369332"/>
          </a:xfrm>
          <a:prstGeom prst="rect">
            <a:avLst/>
          </a:prstGeom>
          <a:noFill/>
        </p:spPr>
        <p:txBody>
          <a:bodyPr wrap="square" rtlCol="0">
            <a:spAutoFit/>
          </a:bodyPr>
          <a:lstStyle/>
          <a:p>
            <a:r>
              <a:rPr lang="en-US" dirty="0"/>
              <a:t>Recovery Purpose</a:t>
            </a:r>
          </a:p>
        </p:txBody>
      </p:sp>
      <p:grpSp>
        <p:nvGrpSpPr>
          <p:cNvPr id="18" name="Group 17"/>
          <p:cNvGrpSpPr/>
          <p:nvPr/>
        </p:nvGrpSpPr>
        <p:grpSpPr>
          <a:xfrm>
            <a:off x="459924" y="731847"/>
            <a:ext cx="7924800" cy="5414665"/>
            <a:chOff x="914400" y="1066800"/>
            <a:chExt cx="7924800" cy="5414665"/>
          </a:xfrm>
        </p:grpSpPr>
        <p:sp>
          <p:nvSpPr>
            <p:cNvPr id="4" name="Round Single Corner Rectangle 3"/>
            <p:cNvSpPr/>
            <p:nvPr/>
          </p:nvSpPr>
          <p:spPr>
            <a:xfrm>
              <a:off x="4191000" y="1066800"/>
              <a:ext cx="1524000" cy="685800"/>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Application</a:t>
              </a:r>
            </a:p>
          </p:txBody>
        </p:sp>
        <p:sp>
          <p:nvSpPr>
            <p:cNvPr id="14" name="TextBox 13"/>
            <p:cNvSpPr txBox="1"/>
            <p:nvPr/>
          </p:nvSpPr>
          <p:spPr>
            <a:xfrm>
              <a:off x="3048000" y="6019800"/>
              <a:ext cx="3352800" cy="461665"/>
            </a:xfrm>
            <a:prstGeom prst="rect">
              <a:avLst/>
            </a:prstGeom>
            <a:noFill/>
          </p:spPr>
          <p:txBody>
            <a:bodyPr wrap="square" rtlCol="0">
              <a:spAutoFit/>
            </a:bodyPr>
            <a:lstStyle/>
            <a:p>
              <a:r>
                <a:rPr lang="en-US" sz="2400" dirty="0">
                  <a:solidFill>
                    <a:srgbClr val="C00000"/>
                  </a:solidFill>
                </a:rPr>
                <a:t>In – Memory Database</a:t>
              </a:r>
            </a:p>
          </p:txBody>
        </p:sp>
        <p:cxnSp>
          <p:nvCxnSpPr>
            <p:cNvPr id="17" name="Straight Arrow Connector 16"/>
            <p:cNvCxnSpPr>
              <a:stCxn id="4" idx="2"/>
            </p:cNvCxnSpPr>
            <p:nvPr/>
          </p:nvCxnSpPr>
          <p:spPr>
            <a:xfrm rot="5400000">
              <a:off x="4724400" y="1981200"/>
              <a:ext cx="457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3886200" y="2209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95000"/>
                      <a:lumOff val="5000"/>
                    </a:schemeClr>
                  </a:solidFill>
                </a:rPr>
                <a:t>SQL Engine</a:t>
              </a:r>
            </a:p>
          </p:txBody>
        </p:sp>
        <p:sp>
          <p:nvSpPr>
            <p:cNvPr id="20" name="Can 19"/>
            <p:cNvSpPr/>
            <p:nvPr/>
          </p:nvSpPr>
          <p:spPr>
            <a:xfrm>
              <a:off x="7086600" y="4648200"/>
              <a:ext cx="16764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Secondary Storage</a:t>
              </a:r>
            </a:p>
          </p:txBody>
        </p:sp>
        <p:sp>
          <p:nvSpPr>
            <p:cNvPr id="37" name="Rectangle 36"/>
            <p:cNvSpPr/>
            <p:nvPr/>
          </p:nvSpPr>
          <p:spPr>
            <a:xfrm>
              <a:off x="1066800" y="3581400"/>
              <a:ext cx="7620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Data Store</a:t>
              </a:r>
            </a:p>
          </p:txBody>
        </p:sp>
        <p:cxnSp>
          <p:nvCxnSpPr>
            <p:cNvPr id="39" name="Straight Arrow Connector 38"/>
            <p:cNvCxnSpPr>
              <a:stCxn id="37" idx="0"/>
            </p:cNvCxnSpPr>
            <p:nvPr/>
          </p:nvCxnSpPr>
          <p:spPr>
            <a:xfrm rot="5400000" flipH="1" flipV="1">
              <a:off x="4533900" y="3238500"/>
              <a:ext cx="685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181600" y="3048000"/>
              <a:ext cx="2743200" cy="400110"/>
            </a:xfrm>
            <a:prstGeom prst="rect">
              <a:avLst/>
            </a:prstGeom>
            <a:noFill/>
          </p:spPr>
          <p:txBody>
            <a:bodyPr wrap="square" rtlCol="0">
              <a:spAutoFit/>
            </a:bodyPr>
            <a:lstStyle/>
            <a:p>
              <a:r>
                <a:rPr lang="en-US" sz="2000" dirty="0">
                  <a:solidFill>
                    <a:schemeClr val="tx2"/>
                  </a:solidFill>
                </a:rPr>
                <a:t>Memory Address</a:t>
              </a:r>
            </a:p>
          </p:txBody>
        </p:sp>
        <p:sp>
          <p:nvSpPr>
            <p:cNvPr id="42" name="TextBox 41"/>
            <p:cNvSpPr txBox="1"/>
            <p:nvPr/>
          </p:nvSpPr>
          <p:spPr>
            <a:xfrm>
              <a:off x="6248400" y="2209800"/>
              <a:ext cx="2590800" cy="461665"/>
            </a:xfrm>
            <a:prstGeom prst="rect">
              <a:avLst/>
            </a:prstGeom>
            <a:noFill/>
          </p:spPr>
          <p:txBody>
            <a:bodyPr wrap="square" rtlCol="0">
              <a:spAutoFit/>
            </a:bodyPr>
            <a:lstStyle/>
            <a:p>
              <a:r>
                <a:rPr lang="en-US" sz="2400" dirty="0">
                  <a:solidFill>
                    <a:schemeClr val="tx2"/>
                  </a:solidFill>
                </a:rPr>
                <a:t>Query Optimizer</a:t>
              </a:r>
            </a:p>
          </p:txBody>
        </p:sp>
        <p:cxnSp>
          <p:nvCxnSpPr>
            <p:cNvPr id="44" name="Elbow Connector 43"/>
            <p:cNvCxnSpPr>
              <a:endCxn id="20" idx="2"/>
            </p:cNvCxnSpPr>
            <p:nvPr/>
          </p:nvCxnSpPr>
          <p:spPr>
            <a:xfrm>
              <a:off x="4876800" y="4648200"/>
              <a:ext cx="2209800" cy="838200"/>
            </a:xfrm>
            <a:prstGeom prst="bentConnector3">
              <a:avLst>
                <a:gd name="adj1" fmla="val -1116"/>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953000" y="4953000"/>
              <a:ext cx="2057400" cy="369332"/>
            </a:xfrm>
            <a:prstGeom prst="rect">
              <a:avLst/>
            </a:prstGeom>
            <a:noFill/>
          </p:spPr>
          <p:txBody>
            <a:bodyPr wrap="square" rtlCol="0">
              <a:spAutoFit/>
            </a:bodyPr>
            <a:lstStyle/>
            <a:p>
              <a:r>
                <a:rPr lang="en-US" dirty="0">
                  <a:solidFill>
                    <a:schemeClr val="tx2"/>
                  </a:solidFill>
                </a:rPr>
                <a:t>Logs/Redo/</a:t>
              </a:r>
              <a:r>
                <a:rPr lang="en-US" dirty="0" err="1">
                  <a:solidFill>
                    <a:schemeClr val="tx2"/>
                  </a:solidFill>
                </a:rPr>
                <a:t>Ckpt</a:t>
              </a:r>
              <a:endParaRPr lang="en-US" dirty="0">
                <a:solidFill>
                  <a:schemeClr val="tx2"/>
                </a:solidFill>
              </a:endParaRPr>
            </a:p>
          </p:txBody>
        </p:sp>
        <p:sp>
          <p:nvSpPr>
            <p:cNvPr id="51" name="Rectangle 50"/>
            <p:cNvSpPr/>
            <p:nvPr/>
          </p:nvSpPr>
          <p:spPr>
            <a:xfrm>
              <a:off x="1295400" y="3733800"/>
              <a:ext cx="1752600"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Index and Data Manager</a:t>
              </a:r>
            </a:p>
          </p:txBody>
        </p:sp>
        <p:sp>
          <p:nvSpPr>
            <p:cNvPr id="52" name="Rectangle 51"/>
            <p:cNvSpPr/>
            <p:nvPr/>
          </p:nvSpPr>
          <p:spPr>
            <a:xfrm>
              <a:off x="6400800" y="3733800"/>
              <a:ext cx="1981200"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Lock , Log</a:t>
              </a:r>
            </a:p>
          </p:txBody>
        </p:sp>
        <p:sp>
          <p:nvSpPr>
            <p:cNvPr id="53" name="TextBox 52"/>
            <p:cNvSpPr txBox="1"/>
            <p:nvPr/>
          </p:nvSpPr>
          <p:spPr>
            <a:xfrm>
              <a:off x="914400" y="4724400"/>
              <a:ext cx="3657600" cy="400110"/>
            </a:xfrm>
            <a:prstGeom prst="rect">
              <a:avLst/>
            </a:prstGeom>
            <a:noFill/>
          </p:spPr>
          <p:txBody>
            <a:bodyPr wrap="square" rtlCol="0">
              <a:spAutoFit/>
            </a:bodyPr>
            <a:lstStyle/>
            <a:p>
              <a:r>
                <a:rPr lang="en-US" sz="2000" dirty="0">
                  <a:solidFill>
                    <a:schemeClr val="tx2"/>
                  </a:solidFill>
                </a:rPr>
                <a:t>Primary Storage of Data Base</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092891"/>
          </a:xfrm>
        </p:spPr>
        <p:txBody>
          <a:bodyPr>
            <a:normAutofit fontScale="70000" lnSpcReduction="20000"/>
          </a:bodyPr>
          <a:lstStyle/>
          <a:p>
            <a:pPr algn="just"/>
            <a:r>
              <a:rPr lang="en-US" dirty="0"/>
              <a:t>1.IMDB eliminates disk access by storing and manipulating entire database in main memory.</a:t>
            </a:r>
          </a:p>
          <a:p>
            <a:pPr algn="just"/>
            <a:r>
              <a:rPr lang="en-US" dirty="0"/>
              <a:t>2. The access time for main memory is orders of magnitude less than for disk storage</a:t>
            </a:r>
          </a:p>
          <a:p>
            <a:pPr algn="just"/>
            <a:r>
              <a:rPr lang="en-US" dirty="0"/>
              <a:t>3. Disks have a high, fixed cost per access that does not depend on the amount of data that is retrieved during the access. For this reason, disks are block-oriented storage devices. Main memory is not block oriented.</a:t>
            </a:r>
          </a:p>
          <a:p>
            <a:pPr algn="just"/>
            <a:r>
              <a:rPr lang="en-US" dirty="0"/>
              <a:t>4. The layout of data on a disk is much more critical than the layout of data in main memory, since sequential access to a disk is faster than random access. Sequential access is not as important in main memories.</a:t>
            </a:r>
          </a:p>
          <a:p>
            <a:pPr algn="just"/>
            <a:r>
              <a:rPr lang="en-US" dirty="0"/>
              <a:t>5. Buffer pool management totally disappears, number of machine instructions are reduced the structure and size of index pages is simplified, consequently the design becomes simple and more compact and most importantly requests are executed faster.</a:t>
            </a:r>
          </a:p>
          <a:p>
            <a:pPr algn="just"/>
            <a:r>
              <a:rPr lang="en-US" dirty="0"/>
              <a:t>6.You can see there is a secondary storage used for writing logs , checkpoints etc.</a:t>
            </a:r>
          </a:p>
          <a:p>
            <a:pPr marL="0" indent="0" algn="just">
              <a:buNone/>
            </a:pPr>
            <a:endParaRPr lang="en-IN" dirty="0"/>
          </a:p>
        </p:txBody>
      </p:sp>
      <p:sp>
        <p:nvSpPr>
          <p:cNvPr id="2" name="Title 1"/>
          <p:cNvSpPr>
            <a:spLocks noGrp="1"/>
          </p:cNvSpPr>
          <p:nvPr>
            <p:ph type="title"/>
          </p:nvPr>
        </p:nvSpPr>
        <p:spPr/>
        <p:txBody>
          <a:bodyPr>
            <a:normAutofit fontScale="90000"/>
          </a:bodyPr>
          <a:lstStyle/>
          <a:p>
            <a:r>
              <a:rPr lang="en-US" dirty="0"/>
              <a:t>Architecture</a:t>
            </a:r>
            <a:br>
              <a:rPr lang="en-US" dirty="0"/>
            </a:br>
            <a:endParaRPr lang="en-IN" dirty="0"/>
          </a:p>
        </p:txBody>
      </p:sp>
    </p:spTree>
    <p:extLst>
      <p:ext uri="{BB962C8B-B14F-4D97-AF65-F5344CB8AC3E}">
        <p14:creationId xmlns:p14="http://schemas.microsoft.com/office/powerpoint/2010/main" val="227724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260" r="28077" b="13249"/>
          <a:stretch/>
        </p:blipFill>
        <p:spPr bwMode="auto">
          <a:xfrm>
            <a:off x="0" y="0"/>
            <a:ext cx="9296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22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4940491"/>
          </a:xfrm>
        </p:spPr>
        <p:txBody>
          <a:bodyPr>
            <a:normAutofit/>
          </a:bodyPr>
          <a:lstStyle/>
          <a:p>
            <a:pPr algn="just"/>
            <a:endParaRPr lang="en-US" dirty="0"/>
          </a:p>
          <a:p>
            <a:pPr algn="just"/>
            <a:r>
              <a:rPr lang="en-US" dirty="0"/>
              <a:t>Applications that demand very fast data access, storage and manipulation</a:t>
            </a:r>
          </a:p>
          <a:p>
            <a:pPr algn="just"/>
            <a:r>
              <a:rPr lang="en-US" dirty="0"/>
              <a:t>In real-time embedded systems</a:t>
            </a:r>
          </a:p>
          <a:p>
            <a:pPr algn="just"/>
            <a:r>
              <a:rPr lang="en-US" dirty="0"/>
              <a:t>Music databases in MP3 players </a:t>
            </a:r>
          </a:p>
          <a:p>
            <a:pPr algn="just"/>
            <a:r>
              <a:rPr lang="en-US" dirty="0"/>
              <a:t>Programming data in set-top boxes</a:t>
            </a:r>
          </a:p>
          <a:p>
            <a:pPr algn="just"/>
            <a:r>
              <a:rPr lang="en-US" dirty="0"/>
              <a:t>e-commerce and social networking sites </a:t>
            </a:r>
          </a:p>
          <a:p>
            <a:pPr algn="just"/>
            <a:r>
              <a:rPr lang="en-US" dirty="0"/>
              <a:t>financial services and many more…</a:t>
            </a:r>
          </a:p>
        </p:txBody>
      </p:sp>
      <p:sp>
        <p:nvSpPr>
          <p:cNvPr id="2" name="Title 1"/>
          <p:cNvSpPr>
            <a:spLocks noGrp="1"/>
          </p:cNvSpPr>
          <p:nvPr>
            <p:ph type="title"/>
          </p:nvPr>
        </p:nvSpPr>
        <p:spPr>
          <a:xfrm>
            <a:off x="1195389" y="0"/>
            <a:ext cx="7339012" cy="1239837"/>
          </a:xfrm>
        </p:spPr>
        <p:txBody>
          <a:bodyPr/>
          <a:lstStyle/>
          <a:p>
            <a:r>
              <a:rPr lang="en-US" dirty="0"/>
              <a:t>Practical Application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2161</TotalTime>
  <Words>2632</Words>
  <Application>Microsoft Office PowerPoint</Application>
  <PresentationFormat>On-screen Show (4:3)</PresentationFormat>
  <Paragraphs>246</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Lucida Sans Unicode</vt:lpstr>
      <vt:lpstr>Verdana</vt:lpstr>
      <vt:lpstr>Wingdings</vt:lpstr>
      <vt:lpstr>Wingdings 2</vt:lpstr>
      <vt:lpstr>Wingdings 3</vt:lpstr>
      <vt:lpstr>Concourse</vt:lpstr>
      <vt:lpstr>In Memory Database (IMDB)      </vt:lpstr>
      <vt:lpstr>Introduction</vt:lpstr>
      <vt:lpstr>History</vt:lpstr>
      <vt:lpstr>Factors:</vt:lpstr>
      <vt:lpstr>PowerPoint Presentation</vt:lpstr>
      <vt:lpstr>Architecture</vt:lpstr>
      <vt:lpstr>Architecture </vt:lpstr>
      <vt:lpstr>PowerPoint Presentation</vt:lpstr>
      <vt:lpstr>Practical Application</vt:lpstr>
      <vt:lpstr>IMDB vs. DRDB(Disk Resident DB)</vt:lpstr>
      <vt:lpstr>Impact of IMDB:</vt:lpstr>
      <vt:lpstr>Data Representation</vt:lpstr>
      <vt:lpstr>Data Representation</vt:lpstr>
      <vt:lpstr>PowerPoint Presentation</vt:lpstr>
      <vt:lpstr>Concurrency Control(lock based)</vt:lpstr>
      <vt:lpstr>Data Access Methods</vt:lpstr>
      <vt:lpstr>T-tree </vt:lpstr>
      <vt:lpstr>PowerPoint Presentation</vt:lpstr>
      <vt:lpstr>Query Processing</vt:lpstr>
      <vt:lpstr>ACID Properties</vt:lpstr>
      <vt:lpstr>Recovery</vt:lpstr>
      <vt:lpstr>Challenges in IMDB</vt:lpstr>
      <vt:lpstr>IMDB Open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Memory Database (IMDB)</dc:title>
  <dc:creator>Pridhvi</dc:creator>
  <cp:lastModifiedBy>Aarya Marve</cp:lastModifiedBy>
  <cp:revision>395</cp:revision>
  <dcterms:created xsi:type="dcterms:W3CDTF">2006-08-16T00:00:00Z</dcterms:created>
  <dcterms:modified xsi:type="dcterms:W3CDTF">2023-05-29T02:37:52Z</dcterms:modified>
</cp:coreProperties>
</file>