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88"/>
  </p:notesMasterIdLst>
  <p:sldIdLst>
    <p:sldId id="256" r:id="rId2"/>
    <p:sldId id="257" r:id="rId3"/>
    <p:sldId id="318" r:id="rId4"/>
    <p:sldId id="258" r:id="rId5"/>
    <p:sldId id="309" r:id="rId6"/>
    <p:sldId id="259" r:id="rId7"/>
    <p:sldId id="310" r:id="rId8"/>
    <p:sldId id="303" r:id="rId9"/>
    <p:sldId id="302" r:id="rId10"/>
    <p:sldId id="260" r:id="rId11"/>
    <p:sldId id="261" r:id="rId12"/>
    <p:sldId id="262" r:id="rId13"/>
    <p:sldId id="263" r:id="rId14"/>
    <p:sldId id="304" r:id="rId15"/>
    <p:sldId id="305" r:id="rId16"/>
    <p:sldId id="264" r:id="rId17"/>
    <p:sldId id="308" r:id="rId18"/>
    <p:sldId id="311" r:id="rId19"/>
    <p:sldId id="312" r:id="rId20"/>
    <p:sldId id="313" r:id="rId21"/>
    <p:sldId id="314" r:id="rId22"/>
    <p:sldId id="338" r:id="rId23"/>
    <p:sldId id="315" r:id="rId24"/>
    <p:sldId id="339" r:id="rId25"/>
    <p:sldId id="340" r:id="rId26"/>
    <p:sldId id="341" r:id="rId27"/>
    <p:sldId id="265" r:id="rId28"/>
    <p:sldId id="266" r:id="rId29"/>
    <p:sldId id="267" r:id="rId30"/>
    <p:sldId id="268" r:id="rId31"/>
    <p:sldId id="269" r:id="rId32"/>
    <p:sldId id="306" r:id="rId33"/>
    <p:sldId id="307" r:id="rId34"/>
    <p:sldId id="270" r:id="rId35"/>
    <p:sldId id="316" r:id="rId36"/>
    <p:sldId id="271" r:id="rId37"/>
    <p:sldId id="317" r:id="rId38"/>
    <p:sldId id="272" r:id="rId39"/>
    <p:sldId id="273" r:id="rId40"/>
    <p:sldId id="274" r:id="rId41"/>
    <p:sldId id="275" r:id="rId42"/>
    <p:sldId id="276" r:id="rId43"/>
    <p:sldId id="319" r:id="rId44"/>
    <p:sldId id="320" r:id="rId45"/>
    <p:sldId id="321" r:id="rId46"/>
    <p:sldId id="323" r:id="rId47"/>
    <p:sldId id="322" r:id="rId48"/>
    <p:sldId id="324" r:id="rId49"/>
    <p:sldId id="325" r:id="rId50"/>
    <p:sldId id="326" r:id="rId51"/>
    <p:sldId id="327" r:id="rId52"/>
    <p:sldId id="328" r:id="rId53"/>
    <p:sldId id="329" r:id="rId54"/>
    <p:sldId id="331" r:id="rId55"/>
    <p:sldId id="330" r:id="rId56"/>
    <p:sldId id="332" r:id="rId57"/>
    <p:sldId id="334" r:id="rId58"/>
    <p:sldId id="333" r:id="rId59"/>
    <p:sldId id="335" r:id="rId60"/>
    <p:sldId id="336" r:id="rId61"/>
    <p:sldId id="337" r:id="rId62"/>
    <p:sldId id="277" r:id="rId63"/>
    <p:sldId id="278" r:id="rId64"/>
    <p:sldId id="279" r:id="rId65"/>
    <p:sldId id="280" r:id="rId66"/>
    <p:sldId id="281" r:id="rId67"/>
    <p:sldId id="282" r:id="rId68"/>
    <p:sldId id="283" r:id="rId69"/>
    <p:sldId id="284" r:id="rId70"/>
    <p:sldId id="285" r:id="rId71"/>
    <p:sldId id="286" r:id="rId72"/>
    <p:sldId id="287" r:id="rId73"/>
    <p:sldId id="288" r:id="rId74"/>
    <p:sldId id="289" r:id="rId75"/>
    <p:sldId id="290" r:id="rId76"/>
    <p:sldId id="291" r:id="rId77"/>
    <p:sldId id="292" r:id="rId78"/>
    <p:sldId id="293" r:id="rId79"/>
    <p:sldId id="294" r:id="rId80"/>
    <p:sldId id="295" r:id="rId81"/>
    <p:sldId id="296" r:id="rId82"/>
    <p:sldId id="297" r:id="rId83"/>
    <p:sldId id="298" r:id="rId84"/>
    <p:sldId id="299" r:id="rId85"/>
    <p:sldId id="300" r:id="rId86"/>
    <p:sldId id="301"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772F84-E346-49CF-896B-D4745FA23603}" type="datetimeFigureOut">
              <a:rPr lang="en-IN" smtClean="0"/>
              <a:t>27-05-2023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5ABBE5-4830-4FD1-A394-11BCC7511099}" type="slidenum">
              <a:rPr lang="en-IN" smtClean="0"/>
              <a:t>‹#›</a:t>
            </a:fld>
            <a:endParaRPr lang="en-IN"/>
          </a:p>
        </p:txBody>
      </p:sp>
    </p:spTree>
    <p:extLst>
      <p:ext uri="{BB962C8B-B14F-4D97-AF65-F5344CB8AC3E}">
        <p14:creationId xmlns:p14="http://schemas.microsoft.com/office/powerpoint/2010/main" val="473590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6</a:t>
            </a:fld>
            <a:endParaRPr/>
          </a:p>
        </p:txBody>
      </p:sp>
      <p:sp>
        <p:nvSpPr>
          <p:cNvPr id="135" name="Google Shape;135;p3:notes"/>
          <p:cNvSpPr txBox="1">
            <a:spLocks noGrp="1"/>
          </p:cNvSpPr>
          <p:nvPr>
            <p:ph type="body" idx="1"/>
          </p:nvPr>
        </p:nvSpPr>
        <p:spPr>
          <a:xfrm>
            <a:off x="914711" y="4344108"/>
            <a:ext cx="5028579" cy="4114643"/>
          </a:xfrm>
          <a:prstGeom prst="rect">
            <a:avLst/>
          </a:prstGeom>
        </p:spPr>
        <p:txBody>
          <a:bodyPr spcFirstLastPara="1" wrap="square" lIns="91743" tIns="45872" rIns="91743" bIns="45872" anchor="t" anchorCtr="0">
            <a:noAutofit/>
          </a:bodyPr>
          <a:lstStyle/>
          <a:p>
            <a:endParaRPr/>
          </a:p>
        </p:txBody>
      </p:sp>
      <p:sp>
        <p:nvSpPr>
          <p:cNvPr id="136" name="Google Shape;13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1: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29</a:t>
            </a:fld>
            <a:endParaRPr/>
          </a:p>
        </p:txBody>
      </p:sp>
      <p:sp>
        <p:nvSpPr>
          <p:cNvPr id="249" name="Google Shape;24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0" name="Google Shape;250;p11: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30</a:t>
            </a:fld>
            <a:endParaRPr/>
          </a:p>
        </p:txBody>
      </p:sp>
      <p:sp>
        <p:nvSpPr>
          <p:cNvPr id="257" name="Google Shape;25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p12: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3: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31</a:t>
            </a:fld>
            <a:endParaRPr/>
          </a:p>
        </p:txBody>
      </p:sp>
      <p:sp>
        <p:nvSpPr>
          <p:cNvPr id="265" name="Google Shape;26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6" name="Google Shape;266;p13: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4: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34</a:t>
            </a:fld>
            <a:endParaRPr/>
          </a:p>
        </p:txBody>
      </p:sp>
      <p:sp>
        <p:nvSpPr>
          <p:cNvPr id="273" name="Google Shape;27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4" name="Google Shape;274;p14: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5: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36</a:t>
            </a:fld>
            <a:endParaRPr/>
          </a:p>
        </p:txBody>
      </p:sp>
      <p:sp>
        <p:nvSpPr>
          <p:cNvPr id="282" name="Google Shape;282;p15:notes"/>
          <p:cNvSpPr txBox="1">
            <a:spLocks noGrp="1"/>
          </p:cNvSpPr>
          <p:nvPr>
            <p:ph type="body" idx="1"/>
          </p:nvPr>
        </p:nvSpPr>
        <p:spPr>
          <a:xfrm>
            <a:off x="914711" y="4344108"/>
            <a:ext cx="5028579" cy="4114643"/>
          </a:xfrm>
          <a:prstGeom prst="rect">
            <a:avLst/>
          </a:prstGeom>
        </p:spPr>
        <p:txBody>
          <a:bodyPr spcFirstLastPara="1" wrap="square" lIns="91743" tIns="45872" rIns="91743" bIns="45872" anchor="t" anchorCtr="0">
            <a:noAutofit/>
          </a:bodyPr>
          <a:lstStyle/>
          <a:p>
            <a:endParaRPr/>
          </a:p>
        </p:txBody>
      </p:sp>
      <p:sp>
        <p:nvSpPr>
          <p:cNvPr id="283" name="Google Shape;28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6: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38</a:t>
            </a:fld>
            <a:endParaRPr/>
          </a:p>
        </p:txBody>
      </p:sp>
      <p:sp>
        <p:nvSpPr>
          <p:cNvPr id="290" name="Google Shape;29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p16: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7: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39</a:t>
            </a:fld>
            <a:endParaRPr/>
          </a:p>
        </p:txBody>
      </p:sp>
      <p:sp>
        <p:nvSpPr>
          <p:cNvPr id="367" name="Google Shape;367;p17:notes"/>
          <p:cNvSpPr txBox="1">
            <a:spLocks noGrp="1"/>
          </p:cNvSpPr>
          <p:nvPr>
            <p:ph type="body" idx="1"/>
          </p:nvPr>
        </p:nvSpPr>
        <p:spPr>
          <a:xfrm>
            <a:off x="914711" y="4344108"/>
            <a:ext cx="5028579" cy="4114643"/>
          </a:xfrm>
          <a:prstGeom prst="rect">
            <a:avLst/>
          </a:prstGeom>
        </p:spPr>
        <p:txBody>
          <a:bodyPr spcFirstLastPara="1" wrap="square" lIns="91743" tIns="45872" rIns="91743" bIns="45872" anchor="t" anchorCtr="0">
            <a:noAutofit/>
          </a:bodyPr>
          <a:lstStyle/>
          <a:p>
            <a:endParaRPr/>
          </a:p>
        </p:txBody>
      </p:sp>
      <p:sp>
        <p:nvSpPr>
          <p:cNvPr id="368" name="Google Shape;36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8: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40</a:t>
            </a:fld>
            <a:endParaRPr/>
          </a:p>
        </p:txBody>
      </p:sp>
      <p:sp>
        <p:nvSpPr>
          <p:cNvPr id="375" name="Google Shape;37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6" name="Google Shape;376;p18: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19: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41</a:t>
            </a:fld>
            <a:endParaRPr/>
          </a:p>
        </p:txBody>
      </p:sp>
      <p:sp>
        <p:nvSpPr>
          <p:cNvPr id="418" name="Google Shape;41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9" name="Google Shape;419;p19: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20: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42</a:t>
            </a:fld>
            <a:endParaRPr/>
          </a:p>
        </p:txBody>
      </p:sp>
      <p:sp>
        <p:nvSpPr>
          <p:cNvPr id="468" name="Google Shape;46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9" name="Google Shape;469;p20: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10</a:t>
            </a:fld>
            <a:endParaRPr/>
          </a:p>
        </p:txBody>
      </p:sp>
      <p:sp>
        <p:nvSpPr>
          <p:cNvPr id="143" name="Google Shape;14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p4: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21: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62</a:t>
            </a:fld>
            <a:endParaRPr/>
          </a:p>
        </p:txBody>
      </p:sp>
      <p:sp>
        <p:nvSpPr>
          <p:cNvPr id="538" name="Google Shape;53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9" name="Google Shape;539;p21: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22: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63</a:t>
            </a:fld>
            <a:endParaRPr/>
          </a:p>
        </p:txBody>
      </p:sp>
      <p:sp>
        <p:nvSpPr>
          <p:cNvPr id="592" name="Google Shape;59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3" name="Google Shape;593;p22: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23: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64</a:t>
            </a:fld>
            <a:endParaRPr/>
          </a:p>
        </p:txBody>
      </p:sp>
      <p:sp>
        <p:nvSpPr>
          <p:cNvPr id="600" name="Google Shape;60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1" name="Google Shape;601;p23: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24: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65</a:t>
            </a:fld>
            <a:endParaRPr/>
          </a:p>
        </p:txBody>
      </p:sp>
      <p:sp>
        <p:nvSpPr>
          <p:cNvPr id="610" name="Google Shape;61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1" name="Google Shape;611;p24: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25: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66</a:t>
            </a:fld>
            <a:endParaRPr/>
          </a:p>
        </p:txBody>
      </p:sp>
      <p:sp>
        <p:nvSpPr>
          <p:cNvPr id="664" name="Google Shape;66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5" name="Google Shape;665;p25: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26: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67</a:t>
            </a:fld>
            <a:endParaRPr/>
          </a:p>
        </p:txBody>
      </p:sp>
      <p:sp>
        <p:nvSpPr>
          <p:cNvPr id="739" name="Google Shape;73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0" name="Google Shape;740;p26: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p27: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68</a:t>
            </a:fld>
            <a:endParaRPr/>
          </a:p>
        </p:txBody>
      </p:sp>
      <p:sp>
        <p:nvSpPr>
          <p:cNvPr id="778" name="Google Shape;77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9" name="Google Shape;779;p27: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28: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69</a:t>
            </a:fld>
            <a:endParaRPr/>
          </a:p>
        </p:txBody>
      </p:sp>
      <p:sp>
        <p:nvSpPr>
          <p:cNvPr id="786" name="Google Shape;78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7" name="Google Shape;787;p28: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p29: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70</a:t>
            </a:fld>
            <a:endParaRPr/>
          </a:p>
        </p:txBody>
      </p:sp>
      <p:sp>
        <p:nvSpPr>
          <p:cNvPr id="794" name="Google Shape;79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5" name="Google Shape;795;p29: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p30: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71</a:t>
            </a:fld>
            <a:endParaRPr/>
          </a:p>
        </p:txBody>
      </p:sp>
      <p:sp>
        <p:nvSpPr>
          <p:cNvPr id="879" name="Google Shape;879;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0" name="Google Shape;880;p30: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11</a:t>
            </a:fld>
            <a:endParaRPr/>
          </a:p>
        </p:txBody>
      </p:sp>
      <p:sp>
        <p:nvSpPr>
          <p:cNvPr id="151" name="Google Shape;15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2" name="Google Shape;152;p5: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p31: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72</a:t>
            </a:fld>
            <a:endParaRPr/>
          </a:p>
        </p:txBody>
      </p:sp>
      <p:sp>
        <p:nvSpPr>
          <p:cNvPr id="888" name="Google Shape;888;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9" name="Google Shape;889;p31: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p32: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73</a:t>
            </a:fld>
            <a:endParaRPr/>
          </a:p>
        </p:txBody>
      </p:sp>
      <p:sp>
        <p:nvSpPr>
          <p:cNvPr id="897" name="Google Shape;89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98" name="Google Shape;898;p32: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p33: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74</a:t>
            </a:fld>
            <a:endParaRPr/>
          </a:p>
        </p:txBody>
      </p:sp>
      <p:sp>
        <p:nvSpPr>
          <p:cNvPr id="905" name="Google Shape;90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06" name="Google Shape;906;p33: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34: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75</a:t>
            </a:fld>
            <a:endParaRPr/>
          </a:p>
        </p:txBody>
      </p:sp>
      <p:sp>
        <p:nvSpPr>
          <p:cNvPr id="913" name="Google Shape;913;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4" name="Google Shape;914;p34: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p35: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76</a:t>
            </a:fld>
            <a:endParaRPr/>
          </a:p>
        </p:txBody>
      </p:sp>
      <p:sp>
        <p:nvSpPr>
          <p:cNvPr id="949" name="Google Shape;949;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0" name="Google Shape;950;p35: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p36: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77</a:t>
            </a:fld>
            <a:endParaRPr/>
          </a:p>
        </p:txBody>
      </p:sp>
      <p:sp>
        <p:nvSpPr>
          <p:cNvPr id="957" name="Google Shape;95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8" name="Google Shape;958;p36: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p37: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78</a:t>
            </a:fld>
            <a:endParaRPr/>
          </a:p>
        </p:txBody>
      </p:sp>
      <p:sp>
        <p:nvSpPr>
          <p:cNvPr id="965" name="Google Shape;965;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6" name="Google Shape;966;p37: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p38: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79</a:t>
            </a:fld>
            <a:endParaRPr/>
          </a:p>
        </p:txBody>
      </p:sp>
      <p:sp>
        <p:nvSpPr>
          <p:cNvPr id="974" name="Google Shape;97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5" name="Google Shape;975;p38: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p39: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80</a:t>
            </a:fld>
            <a:endParaRPr/>
          </a:p>
        </p:txBody>
      </p:sp>
      <p:sp>
        <p:nvSpPr>
          <p:cNvPr id="983" name="Google Shape;983;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4" name="Google Shape;984;p39: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p40: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81</a:t>
            </a:fld>
            <a:endParaRPr/>
          </a:p>
        </p:txBody>
      </p:sp>
      <p:sp>
        <p:nvSpPr>
          <p:cNvPr id="1012" name="Google Shape;1012;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3" name="Google Shape;1013;p40: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12</a:t>
            </a:fld>
            <a:endParaRPr/>
          </a:p>
        </p:txBody>
      </p:sp>
      <p:sp>
        <p:nvSpPr>
          <p:cNvPr id="159" name="Google Shape;15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p6: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p41: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82</a:t>
            </a:fld>
            <a:endParaRPr/>
          </a:p>
        </p:txBody>
      </p:sp>
      <p:sp>
        <p:nvSpPr>
          <p:cNvPr id="1026" name="Google Shape;102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27" name="Google Shape;1027;p41: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p42: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83</a:t>
            </a:fld>
            <a:endParaRPr/>
          </a:p>
        </p:txBody>
      </p:sp>
      <p:sp>
        <p:nvSpPr>
          <p:cNvPr id="1035" name="Google Shape;1035;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6" name="Google Shape;1036;p42: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43: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84</a:t>
            </a:fld>
            <a:endParaRPr/>
          </a:p>
        </p:txBody>
      </p:sp>
      <p:sp>
        <p:nvSpPr>
          <p:cNvPr id="1043" name="Google Shape;1043;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4" name="Google Shape;1044;p43: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p44:notes"/>
          <p:cNvSpPr txBox="1">
            <a:spLocks noGrp="1"/>
          </p:cNvSpPr>
          <p:nvPr>
            <p:ph type="body" idx="1"/>
          </p:nvPr>
        </p:nvSpPr>
        <p:spPr>
          <a:xfrm>
            <a:off x="914711" y="4344108"/>
            <a:ext cx="5028579" cy="4114643"/>
          </a:xfrm>
          <a:prstGeom prst="rect">
            <a:avLst/>
          </a:prstGeom>
        </p:spPr>
        <p:txBody>
          <a:bodyPr spcFirstLastPara="1" wrap="square" lIns="91743" tIns="45872" rIns="91743" bIns="45872" anchor="t" anchorCtr="0">
            <a:noAutofit/>
          </a:bodyPr>
          <a:lstStyle/>
          <a:p>
            <a:endParaRPr/>
          </a:p>
        </p:txBody>
      </p:sp>
      <p:sp>
        <p:nvSpPr>
          <p:cNvPr id="1051" name="Google Shape;1051;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p45: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86</a:t>
            </a:fld>
            <a:endParaRPr/>
          </a:p>
        </p:txBody>
      </p:sp>
      <p:sp>
        <p:nvSpPr>
          <p:cNvPr id="1060" name="Google Shape;1060;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61" name="Google Shape;1061;p45: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13</a:t>
            </a:fld>
            <a:endParaRPr/>
          </a:p>
        </p:txBody>
      </p:sp>
      <p:sp>
        <p:nvSpPr>
          <p:cNvPr id="167" name="Google Shape;16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7: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16</a:t>
            </a:fld>
            <a:endParaRPr/>
          </a:p>
        </p:txBody>
      </p:sp>
      <p:sp>
        <p:nvSpPr>
          <p:cNvPr id="175" name="Google Shape;17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 name="Google Shape;176;p8: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25ABBE5-4830-4FD1-A394-11BCC7511099}" type="slidenum">
              <a:rPr lang="en-IN" smtClean="0"/>
              <a:t>19</a:t>
            </a:fld>
            <a:endParaRPr lang="en-IN"/>
          </a:p>
        </p:txBody>
      </p:sp>
    </p:spTree>
    <p:extLst>
      <p:ext uri="{BB962C8B-B14F-4D97-AF65-F5344CB8AC3E}">
        <p14:creationId xmlns:p14="http://schemas.microsoft.com/office/powerpoint/2010/main" val="715646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9: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27</a:t>
            </a:fld>
            <a:endParaRPr/>
          </a:p>
        </p:txBody>
      </p:sp>
      <p:sp>
        <p:nvSpPr>
          <p:cNvPr id="184" name="Google Shape;18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5" name="Google Shape;185;p9: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0: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28</a:t>
            </a:fld>
            <a:endParaRPr/>
          </a:p>
        </p:txBody>
      </p:sp>
      <p:sp>
        <p:nvSpPr>
          <p:cNvPr id="192" name="Google Shape;19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10: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5/27/2023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itle and Table">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381000" y="304800"/>
            <a:ext cx="8382000" cy="6858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
          <p:cNvSpPr txBox="1">
            <a:spLocks noGrp="1"/>
          </p:cNvSpPr>
          <p:nvPr>
            <p:ph type="dt" idx="10"/>
          </p:nvPr>
        </p:nvSpPr>
        <p:spPr>
          <a:xfrm>
            <a:off x="152400" y="6324600"/>
            <a:ext cx="1905000" cy="533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49613201"/>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5/27/2023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5/27/2023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5/27/2023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5/27/2023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5/27/2023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s3-ap-southeast-1.amazonaws.com/mktg-apac/Big+Data+Refresh+Q4+Campaign/Aberdeen+Research+-+Angling+for+Insights+in+Today's+Data+Lake.pdf" TargetMode="Externa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8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a:t>Introduction to Data Warehousing and multi-dimensional Modeling</a:t>
            </a:r>
          </a:p>
          <a:p>
            <a:endParaRPr lang="en-IN" b="1" dirty="0"/>
          </a:p>
        </p:txBody>
      </p:sp>
      <p:sp>
        <p:nvSpPr>
          <p:cNvPr id="2" name="Title 1"/>
          <p:cNvSpPr>
            <a:spLocks noGrp="1"/>
          </p:cNvSpPr>
          <p:nvPr>
            <p:ph type="ctrTitle"/>
          </p:nvPr>
        </p:nvSpPr>
        <p:spPr/>
        <p:txBody>
          <a:bodyPr/>
          <a:lstStyle/>
          <a:p>
            <a:r>
              <a:rPr lang="en-IN" dirty="0"/>
              <a:t>UNIT III</a:t>
            </a:r>
          </a:p>
        </p:txBody>
      </p:sp>
    </p:spTree>
    <p:extLst>
      <p:ext uri="{BB962C8B-B14F-4D97-AF65-F5344CB8AC3E}">
        <p14:creationId xmlns:p14="http://schemas.microsoft.com/office/powerpoint/2010/main" val="1407717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10</a:t>
            </a:fld>
            <a:endParaRPr/>
          </a:p>
        </p:txBody>
      </p:sp>
      <p:sp>
        <p:nvSpPr>
          <p:cNvPr id="147" name="Google Shape;147;p19"/>
          <p:cNvSpPr txBox="1">
            <a:spLocks noGrp="1"/>
          </p:cNvSpPr>
          <p:nvPr>
            <p:ph type="title"/>
          </p:nvPr>
        </p:nvSpPr>
        <p:spPr>
          <a:xfrm>
            <a:off x="381000" y="304800"/>
            <a:ext cx="8382000" cy="685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Data Warehouse—Subject-Oriented</a:t>
            </a:r>
            <a:endParaRPr/>
          </a:p>
        </p:txBody>
      </p:sp>
      <p:sp>
        <p:nvSpPr>
          <p:cNvPr id="148" name="Google Shape;148;p19"/>
          <p:cNvSpPr txBox="1">
            <a:spLocks noGrp="1"/>
          </p:cNvSpPr>
          <p:nvPr>
            <p:ph sz="quarter" idx="1"/>
          </p:nvPr>
        </p:nvSpPr>
        <p:spPr>
          <a:xfrm>
            <a:off x="381000" y="1524000"/>
            <a:ext cx="8305800" cy="4608512"/>
          </a:xfrm>
          <a:prstGeom prst="rect">
            <a:avLst/>
          </a:prstGeom>
          <a:noFill/>
          <a:ln>
            <a:noFill/>
          </a:ln>
        </p:spPr>
        <p:txBody>
          <a:bodyPr spcFirstLastPara="1" wrap="square" lIns="92075" tIns="46025" rIns="92075" bIns="46025" anchor="t" anchorCtr="0">
            <a:noAutofit/>
          </a:bodyPr>
          <a:lstStyle/>
          <a:p>
            <a:pPr marL="342900" lvl="0" indent="-342900" algn="l" rtl="0">
              <a:lnSpc>
                <a:spcPct val="130000"/>
              </a:lnSpc>
              <a:spcBef>
                <a:spcPts val="0"/>
              </a:spcBef>
              <a:spcAft>
                <a:spcPts val="0"/>
              </a:spcAft>
              <a:buClr>
                <a:schemeClr val="folHlink"/>
              </a:buClr>
              <a:buSzPts val="1440"/>
              <a:buFont typeface="Noto Sans Symbols"/>
              <a:buChar char="■"/>
            </a:pPr>
            <a:r>
              <a:rPr lang="en-US" sz="2400" b="0" i="0" u="none" dirty="0">
                <a:solidFill>
                  <a:schemeClr val="dk1"/>
                </a:solidFill>
                <a:latin typeface="Tahoma"/>
                <a:ea typeface="Tahoma"/>
                <a:cs typeface="Tahoma"/>
                <a:sym typeface="Tahoma"/>
              </a:rPr>
              <a:t>Organized around major subjects, such as </a:t>
            </a:r>
            <a:r>
              <a:rPr lang="en-US" sz="2400" b="0" i="0" u="none" dirty="0">
                <a:solidFill>
                  <a:schemeClr val="hlink"/>
                </a:solidFill>
                <a:latin typeface="Tahoma"/>
                <a:ea typeface="Tahoma"/>
                <a:cs typeface="Tahoma"/>
                <a:sym typeface="Tahoma"/>
              </a:rPr>
              <a:t>customer, product, sales</a:t>
            </a:r>
            <a:endParaRPr dirty="0"/>
          </a:p>
          <a:p>
            <a:pPr marL="342900" lvl="0" indent="-342900" algn="l" rtl="0">
              <a:lnSpc>
                <a:spcPct val="130000"/>
              </a:lnSpc>
              <a:spcBef>
                <a:spcPts val="480"/>
              </a:spcBef>
              <a:spcAft>
                <a:spcPts val="0"/>
              </a:spcAft>
              <a:buClr>
                <a:schemeClr val="folHlink"/>
              </a:buClr>
              <a:buSzPts val="1440"/>
              <a:buFont typeface="Noto Sans Symbols"/>
              <a:buChar char="■"/>
            </a:pPr>
            <a:r>
              <a:rPr lang="en-US" sz="2400" b="0" i="0" u="none" dirty="0">
                <a:solidFill>
                  <a:schemeClr val="dk1"/>
                </a:solidFill>
                <a:latin typeface="Tahoma"/>
                <a:ea typeface="Tahoma"/>
                <a:cs typeface="Tahoma"/>
                <a:sym typeface="Tahoma"/>
              </a:rPr>
              <a:t>Focusing on the modeling and analysis of data for decision makers, not on daily operations or transaction processing</a:t>
            </a:r>
            <a:endParaRPr dirty="0"/>
          </a:p>
          <a:p>
            <a:pPr marL="342900" lvl="0" indent="-342900" algn="l" rtl="0">
              <a:lnSpc>
                <a:spcPct val="130000"/>
              </a:lnSpc>
              <a:spcBef>
                <a:spcPts val="480"/>
              </a:spcBef>
              <a:spcAft>
                <a:spcPts val="0"/>
              </a:spcAft>
              <a:buClr>
                <a:schemeClr val="folHlink"/>
              </a:buClr>
              <a:buSzPts val="1440"/>
              <a:buFont typeface="Noto Sans Symbols"/>
              <a:buChar char="■"/>
            </a:pPr>
            <a:r>
              <a:rPr lang="en-US" sz="2400" b="0" i="0" u="none" dirty="0">
                <a:solidFill>
                  <a:schemeClr val="dk1"/>
                </a:solidFill>
                <a:latin typeface="Tahoma"/>
                <a:ea typeface="Tahoma"/>
                <a:cs typeface="Tahoma"/>
                <a:sym typeface="Tahoma"/>
              </a:rPr>
              <a:t>Provide </a:t>
            </a:r>
            <a:r>
              <a:rPr lang="en-US" sz="2400" b="0" i="0" u="none" dirty="0">
                <a:solidFill>
                  <a:schemeClr val="hlink"/>
                </a:solidFill>
                <a:latin typeface="Tahoma"/>
                <a:ea typeface="Tahoma"/>
                <a:cs typeface="Tahoma"/>
                <a:sym typeface="Tahoma"/>
              </a:rPr>
              <a:t>a simple and concise</a:t>
            </a:r>
            <a:r>
              <a:rPr lang="en-US" sz="2400" b="0" i="0" u="none" dirty="0">
                <a:solidFill>
                  <a:schemeClr val="dk1"/>
                </a:solidFill>
                <a:latin typeface="Tahoma"/>
                <a:ea typeface="Tahoma"/>
                <a:cs typeface="Tahoma"/>
                <a:sym typeface="Tahoma"/>
              </a:rPr>
              <a:t> view around particular subject issues by </a:t>
            </a:r>
            <a:r>
              <a:rPr lang="en-US" sz="2400" b="0" i="0" u="none" dirty="0">
                <a:solidFill>
                  <a:schemeClr val="hlink"/>
                </a:solidFill>
                <a:latin typeface="Tahoma"/>
                <a:ea typeface="Tahoma"/>
                <a:cs typeface="Tahoma"/>
                <a:sym typeface="Tahoma"/>
              </a:rPr>
              <a:t>excluding data that are not useful in the decision support process</a:t>
            </a:r>
            <a:endParaRPr dirty="0"/>
          </a:p>
        </p:txBody>
      </p:sp>
    </p:spTree>
    <p:extLst>
      <p:ext uri="{BB962C8B-B14F-4D97-AF65-F5344CB8AC3E}">
        <p14:creationId xmlns:p14="http://schemas.microsoft.com/office/powerpoint/2010/main" val="2480356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11</a:t>
            </a:fld>
            <a:endParaRPr/>
          </a:p>
        </p:txBody>
      </p:sp>
      <p:sp>
        <p:nvSpPr>
          <p:cNvPr id="155" name="Google Shape;155;p20"/>
          <p:cNvSpPr txBox="1">
            <a:spLocks noGrp="1"/>
          </p:cNvSpPr>
          <p:nvPr>
            <p:ph type="title"/>
          </p:nvPr>
        </p:nvSpPr>
        <p:spPr>
          <a:xfrm>
            <a:off x="381000" y="304800"/>
            <a:ext cx="8382000" cy="685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Data Warehouse—Integrated</a:t>
            </a:r>
            <a:endParaRPr/>
          </a:p>
        </p:txBody>
      </p:sp>
      <p:sp>
        <p:nvSpPr>
          <p:cNvPr id="156" name="Google Shape;156;p20"/>
          <p:cNvSpPr txBox="1">
            <a:spLocks noGrp="1"/>
          </p:cNvSpPr>
          <p:nvPr>
            <p:ph sz="quarter" idx="1"/>
          </p:nvPr>
        </p:nvSpPr>
        <p:spPr>
          <a:xfrm>
            <a:off x="457200" y="1447800"/>
            <a:ext cx="8229600" cy="49530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Constructed by integrating multiple, heterogeneous data sources</a:t>
            </a:r>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relational databases, flat files, on-line transaction records</a:t>
            </a:r>
            <a:endParaRPr/>
          </a:p>
          <a:p>
            <a:pPr marL="342900" lvl="0" indent="-342900" algn="l" rtl="0">
              <a:lnSpc>
                <a:spcPct val="100000"/>
              </a:lnSpc>
              <a:spcBef>
                <a:spcPts val="48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Data cleaning and data integration techniques are applied.</a:t>
            </a:r>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Ensure consistency in naming conventions, encoding structures, attribute measures, etc. among different data sources</a:t>
            </a:r>
            <a:endParaRPr/>
          </a:p>
          <a:p>
            <a:pPr marL="1143000" lvl="2" indent="-228600" algn="l" rtl="0">
              <a:lnSpc>
                <a:spcPct val="10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E.g., Hotel price: currency, tax, breakfast covered, etc.</a:t>
            </a:r>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When data is moved to the warehouse, it is converted.  </a:t>
            </a:r>
            <a:endParaRPr/>
          </a:p>
        </p:txBody>
      </p:sp>
    </p:spTree>
    <p:extLst>
      <p:ext uri="{BB962C8B-B14F-4D97-AF65-F5344CB8AC3E}">
        <p14:creationId xmlns:p14="http://schemas.microsoft.com/office/powerpoint/2010/main" val="1503972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12</a:t>
            </a:fld>
            <a:endParaRPr/>
          </a:p>
        </p:txBody>
      </p:sp>
      <p:sp>
        <p:nvSpPr>
          <p:cNvPr id="163" name="Google Shape;163;p21"/>
          <p:cNvSpPr txBox="1">
            <a:spLocks noGrp="1"/>
          </p:cNvSpPr>
          <p:nvPr>
            <p:ph type="title"/>
          </p:nvPr>
        </p:nvSpPr>
        <p:spPr>
          <a:xfrm>
            <a:off x="381000" y="304800"/>
            <a:ext cx="8382000" cy="685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Data Warehouse—Time Variant</a:t>
            </a:r>
            <a:endParaRPr/>
          </a:p>
        </p:txBody>
      </p:sp>
      <p:sp>
        <p:nvSpPr>
          <p:cNvPr id="164" name="Google Shape;164;p21"/>
          <p:cNvSpPr txBox="1">
            <a:spLocks noGrp="1"/>
          </p:cNvSpPr>
          <p:nvPr>
            <p:ph sz="quarter" idx="1"/>
          </p:nvPr>
        </p:nvSpPr>
        <p:spPr>
          <a:xfrm>
            <a:off x="381000" y="1447800"/>
            <a:ext cx="8305800" cy="4953000"/>
          </a:xfrm>
          <a:prstGeom prst="rect">
            <a:avLst/>
          </a:prstGeom>
          <a:noFill/>
          <a:ln>
            <a:noFill/>
          </a:ln>
        </p:spPr>
        <p:txBody>
          <a:bodyPr spcFirstLastPara="1" wrap="square" lIns="92075" tIns="46025" rIns="92075" bIns="46025" anchor="t" anchorCtr="0">
            <a:noAutofit/>
          </a:bodyPr>
          <a:lstStyle/>
          <a:p>
            <a:pPr marL="342900" lvl="0" indent="-342900" algn="l" rtl="0">
              <a:lnSpc>
                <a:spcPct val="120000"/>
              </a:lnSpc>
              <a:spcBef>
                <a:spcPts val="0"/>
              </a:spcBef>
              <a:spcAft>
                <a:spcPts val="0"/>
              </a:spcAft>
              <a:buClr>
                <a:schemeClr val="folHlink"/>
              </a:buClr>
              <a:buSzPts val="1440"/>
              <a:buFont typeface="Noto Sans Symbols"/>
              <a:buChar char="■"/>
            </a:pPr>
            <a:r>
              <a:rPr lang="en-US" sz="2400" b="0" i="0" u="none" dirty="0">
                <a:solidFill>
                  <a:schemeClr val="dk1"/>
                </a:solidFill>
                <a:latin typeface="Tahoma"/>
                <a:ea typeface="Tahoma"/>
                <a:cs typeface="Tahoma"/>
                <a:sym typeface="Tahoma"/>
              </a:rPr>
              <a:t>The time horizon for the data warehouse is significantly longer than that of operational systems</a:t>
            </a:r>
            <a:endParaRPr dirty="0"/>
          </a:p>
          <a:p>
            <a:pPr marL="742950" lvl="1" indent="-285750" algn="l" rtl="0">
              <a:lnSpc>
                <a:spcPct val="120000"/>
              </a:lnSpc>
              <a:spcBef>
                <a:spcPts val="480"/>
              </a:spcBef>
              <a:spcAft>
                <a:spcPts val="0"/>
              </a:spcAft>
              <a:buClr>
                <a:schemeClr val="hlink"/>
              </a:buClr>
              <a:buSzPts val="1320"/>
              <a:buFont typeface="Noto Sans Symbols"/>
              <a:buChar char="■"/>
            </a:pPr>
            <a:r>
              <a:rPr lang="en-US" sz="2400" b="0" i="0" u="none" dirty="0">
                <a:solidFill>
                  <a:schemeClr val="dk1"/>
                </a:solidFill>
                <a:latin typeface="Tahoma"/>
                <a:ea typeface="Tahoma"/>
                <a:cs typeface="Tahoma"/>
                <a:sym typeface="Tahoma"/>
              </a:rPr>
              <a:t>Operational database: current value data</a:t>
            </a:r>
            <a:endParaRPr dirty="0"/>
          </a:p>
          <a:p>
            <a:pPr marL="742950" lvl="1" indent="-285750" algn="l" rtl="0">
              <a:lnSpc>
                <a:spcPct val="120000"/>
              </a:lnSpc>
              <a:spcBef>
                <a:spcPts val="480"/>
              </a:spcBef>
              <a:spcAft>
                <a:spcPts val="0"/>
              </a:spcAft>
              <a:buClr>
                <a:schemeClr val="hlink"/>
              </a:buClr>
              <a:buSzPts val="1320"/>
              <a:buFont typeface="Noto Sans Symbols"/>
              <a:buChar char="■"/>
            </a:pPr>
            <a:r>
              <a:rPr lang="en-US" sz="2400" b="0" i="0" u="none" dirty="0">
                <a:solidFill>
                  <a:schemeClr val="dk1"/>
                </a:solidFill>
                <a:latin typeface="Tahoma"/>
                <a:ea typeface="Tahoma"/>
                <a:cs typeface="Tahoma"/>
                <a:sym typeface="Tahoma"/>
              </a:rPr>
              <a:t>Data warehouse data: provide information from a historical perspective (e.g., past 5-10 years)</a:t>
            </a:r>
            <a:endParaRPr dirty="0"/>
          </a:p>
          <a:p>
            <a:pPr marL="342900" lvl="0" indent="-342900" algn="l" rtl="0">
              <a:lnSpc>
                <a:spcPct val="120000"/>
              </a:lnSpc>
              <a:spcBef>
                <a:spcPts val="480"/>
              </a:spcBef>
              <a:spcAft>
                <a:spcPts val="0"/>
              </a:spcAft>
              <a:buClr>
                <a:schemeClr val="folHlink"/>
              </a:buClr>
              <a:buSzPts val="1440"/>
              <a:buFont typeface="Noto Sans Symbols"/>
              <a:buChar char="■"/>
            </a:pPr>
            <a:r>
              <a:rPr lang="en-US" sz="2400" b="0" i="0" u="none" dirty="0">
                <a:solidFill>
                  <a:schemeClr val="dk1"/>
                </a:solidFill>
                <a:latin typeface="Tahoma"/>
                <a:ea typeface="Tahoma"/>
                <a:cs typeface="Tahoma"/>
                <a:sym typeface="Tahoma"/>
              </a:rPr>
              <a:t>Every key structure in the data warehouse</a:t>
            </a:r>
            <a:endParaRPr dirty="0"/>
          </a:p>
          <a:p>
            <a:pPr marL="742950" lvl="1" indent="-285750" algn="l" rtl="0">
              <a:lnSpc>
                <a:spcPct val="120000"/>
              </a:lnSpc>
              <a:spcBef>
                <a:spcPts val="480"/>
              </a:spcBef>
              <a:spcAft>
                <a:spcPts val="0"/>
              </a:spcAft>
              <a:buClr>
                <a:schemeClr val="hlink"/>
              </a:buClr>
              <a:buSzPts val="1320"/>
              <a:buFont typeface="Noto Sans Symbols"/>
              <a:buChar char="■"/>
            </a:pPr>
            <a:r>
              <a:rPr lang="en-US" sz="2400" b="0" i="0" u="none" dirty="0">
                <a:solidFill>
                  <a:schemeClr val="dk1"/>
                </a:solidFill>
                <a:latin typeface="Tahoma"/>
                <a:ea typeface="Tahoma"/>
                <a:cs typeface="Tahoma"/>
                <a:sym typeface="Tahoma"/>
              </a:rPr>
              <a:t>Contains an element of time, explicitly or implicitly</a:t>
            </a:r>
            <a:endParaRPr dirty="0"/>
          </a:p>
          <a:p>
            <a:pPr marL="742950" lvl="1" indent="-285750" algn="l" rtl="0">
              <a:lnSpc>
                <a:spcPct val="120000"/>
              </a:lnSpc>
              <a:spcBef>
                <a:spcPts val="480"/>
              </a:spcBef>
              <a:spcAft>
                <a:spcPts val="0"/>
              </a:spcAft>
              <a:buClr>
                <a:schemeClr val="hlink"/>
              </a:buClr>
              <a:buSzPts val="1320"/>
              <a:buFont typeface="Noto Sans Symbols"/>
              <a:buChar char="■"/>
            </a:pPr>
            <a:r>
              <a:rPr lang="en-US" sz="2400" b="0" i="0" u="none" dirty="0">
                <a:solidFill>
                  <a:schemeClr val="dk1"/>
                </a:solidFill>
                <a:latin typeface="Tahoma"/>
                <a:ea typeface="Tahoma"/>
                <a:cs typeface="Tahoma"/>
                <a:sym typeface="Tahoma"/>
              </a:rPr>
              <a:t>But the key of operational data may or may not contain “time element”</a:t>
            </a:r>
            <a:endParaRPr dirty="0"/>
          </a:p>
          <a:p>
            <a:pPr marL="342900" lvl="0" indent="-251459" algn="l" rtl="0">
              <a:spcBef>
                <a:spcPts val="480"/>
              </a:spcBef>
              <a:spcAft>
                <a:spcPts val="0"/>
              </a:spcAft>
              <a:buSzPts val="1440"/>
              <a:buNone/>
            </a:pPr>
            <a:endParaRPr sz="2400" b="0" i="0" u="none"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46555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13</a:t>
            </a:fld>
            <a:endParaRPr/>
          </a:p>
        </p:txBody>
      </p:sp>
      <p:sp>
        <p:nvSpPr>
          <p:cNvPr id="171" name="Google Shape;171;p22"/>
          <p:cNvSpPr txBox="1">
            <a:spLocks noGrp="1"/>
          </p:cNvSpPr>
          <p:nvPr>
            <p:ph type="title"/>
          </p:nvPr>
        </p:nvSpPr>
        <p:spPr>
          <a:xfrm>
            <a:off x="381000" y="304800"/>
            <a:ext cx="8382000" cy="685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Data Warehouse—Nonvolatile</a:t>
            </a:r>
            <a:endParaRPr/>
          </a:p>
        </p:txBody>
      </p:sp>
      <p:sp>
        <p:nvSpPr>
          <p:cNvPr id="172" name="Google Shape;172;p22"/>
          <p:cNvSpPr txBox="1">
            <a:spLocks noGrp="1"/>
          </p:cNvSpPr>
          <p:nvPr>
            <p:ph sz="quarter" idx="1"/>
          </p:nvPr>
        </p:nvSpPr>
        <p:spPr>
          <a:xfrm>
            <a:off x="381000" y="1371600"/>
            <a:ext cx="8229600" cy="4876800"/>
          </a:xfrm>
          <a:prstGeom prst="rect">
            <a:avLst/>
          </a:prstGeom>
          <a:noFill/>
          <a:ln>
            <a:noFill/>
          </a:ln>
        </p:spPr>
        <p:txBody>
          <a:bodyPr spcFirstLastPara="1" wrap="square" lIns="92075" tIns="46025" rIns="92075" bIns="46025" anchor="t" anchorCtr="0">
            <a:noAutofit/>
          </a:bodyPr>
          <a:lstStyle/>
          <a:p>
            <a:pPr marL="342900" lvl="0" indent="-342900" algn="l" rtl="0">
              <a:lnSpc>
                <a:spcPct val="130000"/>
              </a:lnSpc>
              <a:spcBef>
                <a:spcPts val="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A </a:t>
            </a:r>
            <a:r>
              <a:rPr lang="en-US" sz="2400" b="0" i="0" u="none">
                <a:solidFill>
                  <a:schemeClr val="hlink"/>
                </a:solidFill>
                <a:latin typeface="Tahoma"/>
                <a:ea typeface="Tahoma"/>
                <a:cs typeface="Tahoma"/>
                <a:sym typeface="Tahoma"/>
              </a:rPr>
              <a:t>physically separate store</a:t>
            </a:r>
            <a:r>
              <a:rPr lang="en-US" sz="2400" b="0" i="0" u="none">
                <a:solidFill>
                  <a:schemeClr val="dk1"/>
                </a:solidFill>
                <a:latin typeface="Tahoma"/>
                <a:ea typeface="Tahoma"/>
                <a:cs typeface="Tahoma"/>
                <a:sym typeface="Tahoma"/>
              </a:rPr>
              <a:t> of data transformed from the operational environment</a:t>
            </a:r>
            <a:endParaRPr/>
          </a:p>
          <a:p>
            <a:pPr marL="342900" lvl="0" indent="-342900" algn="l" rtl="0">
              <a:lnSpc>
                <a:spcPct val="130000"/>
              </a:lnSpc>
              <a:spcBef>
                <a:spcPts val="48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Operational </a:t>
            </a:r>
            <a:r>
              <a:rPr lang="en-US" sz="2400" b="0" i="0" u="none">
                <a:solidFill>
                  <a:schemeClr val="hlink"/>
                </a:solidFill>
                <a:latin typeface="Tahoma"/>
                <a:ea typeface="Tahoma"/>
                <a:cs typeface="Tahoma"/>
                <a:sym typeface="Tahoma"/>
              </a:rPr>
              <a:t>update of data does not occur</a:t>
            </a:r>
            <a:r>
              <a:rPr lang="en-US" sz="2400" b="0" i="0" u="none">
                <a:solidFill>
                  <a:schemeClr val="dk1"/>
                </a:solidFill>
                <a:latin typeface="Tahoma"/>
                <a:ea typeface="Tahoma"/>
                <a:cs typeface="Tahoma"/>
                <a:sym typeface="Tahoma"/>
              </a:rPr>
              <a:t> in the data warehouse environment</a:t>
            </a:r>
            <a:endParaRPr/>
          </a:p>
          <a:p>
            <a:pPr marL="742950" lvl="1" indent="-285750" algn="l" rtl="0">
              <a:lnSpc>
                <a:spcPct val="13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Does not require transaction processing, recovery, and concurrency control mechanisms</a:t>
            </a:r>
            <a:endParaRPr/>
          </a:p>
          <a:p>
            <a:pPr marL="742950" lvl="1" indent="-285750" algn="l" rtl="0">
              <a:lnSpc>
                <a:spcPct val="13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Requires only two operations in data accessing: </a:t>
            </a:r>
            <a:endParaRPr/>
          </a:p>
          <a:p>
            <a:pPr marL="1143000" lvl="2" indent="-228600" algn="l" rtl="0">
              <a:lnSpc>
                <a:spcPct val="130000"/>
              </a:lnSpc>
              <a:spcBef>
                <a:spcPts val="480"/>
              </a:spcBef>
              <a:spcAft>
                <a:spcPts val="0"/>
              </a:spcAft>
              <a:buClr>
                <a:schemeClr val="folHlink"/>
              </a:buClr>
              <a:buSzPts val="1200"/>
              <a:buFont typeface="Noto Sans Symbols"/>
              <a:buChar char="■"/>
            </a:pPr>
            <a:r>
              <a:rPr lang="en-US" sz="2400" b="0" i="1" u="none">
                <a:solidFill>
                  <a:schemeClr val="hlink"/>
                </a:solidFill>
                <a:latin typeface="Tahoma"/>
                <a:ea typeface="Tahoma"/>
                <a:cs typeface="Tahoma"/>
                <a:sym typeface="Tahoma"/>
              </a:rPr>
              <a:t>initial loading of data</a:t>
            </a:r>
            <a:r>
              <a:rPr lang="en-US" sz="2400" b="0" i="0" u="none">
                <a:solidFill>
                  <a:schemeClr val="dk1"/>
                </a:solidFill>
                <a:latin typeface="Tahoma"/>
                <a:ea typeface="Tahoma"/>
                <a:cs typeface="Tahoma"/>
                <a:sym typeface="Tahoma"/>
              </a:rPr>
              <a:t> and </a:t>
            </a:r>
            <a:r>
              <a:rPr lang="en-US" sz="2400" b="0" i="1" u="none">
                <a:solidFill>
                  <a:schemeClr val="hlink"/>
                </a:solidFill>
                <a:latin typeface="Tahoma"/>
                <a:ea typeface="Tahoma"/>
                <a:cs typeface="Tahoma"/>
                <a:sym typeface="Tahoma"/>
              </a:rPr>
              <a:t>access of data</a:t>
            </a:r>
            <a:endParaRPr/>
          </a:p>
        </p:txBody>
      </p:sp>
    </p:spTree>
    <p:extLst>
      <p:ext uri="{BB962C8B-B14F-4D97-AF65-F5344CB8AC3E}">
        <p14:creationId xmlns:p14="http://schemas.microsoft.com/office/powerpoint/2010/main" val="4097667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304800"/>
            <a:ext cx="5867400" cy="461665"/>
          </a:xfrm>
          <a:prstGeom prst="rect">
            <a:avLst/>
          </a:prstGeom>
          <a:noFill/>
        </p:spPr>
        <p:txBody>
          <a:bodyPr wrap="square" rtlCol="0">
            <a:spAutoFit/>
          </a:bodyPr>
          <a:lstStyle/>
          <a:p>
            <a:r>
              <a:rPr lang="en-IN" sz="2400" b="1" dirty="0"/>
              <a:t>Information Flow Mechanism</a:t>
            </a:r>
          </a:p>
        </p:txBody>
      </p:sp>
      <p:sp>
        <p:nvSpPr>
          <p:cNvPr id="3" name="Can 2"/>
          <p:cNvSpPr/>
          <p:nvPr/>
        </p:nvSpPr>
        <p:spPr>
          <a:xfrm>
            <a:off x="3276600" y="1371600"/>
            <a:ext cx="2209800" cy="160020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TextBox 3"/>
          <p:cNvSpPr txBox="1"/>
          <p:nvPr/>
        </p:nvSpPr>
        <p:spPr>
          <a:xfrm>
            <a:off x="3429000" y="1981200"/>
            <a:ext cx="1828800" cy="646331"/>
          </a:xfrm>
          <a:prstGeom prst="rect">
            <a:avLst/>
          </a:prstGeom>
          <a:noFill/>
        </p:spPr>
        <p:txBody>
          <a:bodyPr wrap="square" rtlCol="0">
            <a:spAutoFit/>
          </a:bodyPr>
          <a:lstStyle/>
          <a:p>
            <a:r>
              <a:rPr lang="en-IN" dirty="0"/>
              <a:t>JMI – Enabled Metadata Service</a:t>
            </a:r>
          </a:p>
        </p:txBody>
      </p:sp>
      <p:sp>
        <p:nvSpPr>
          <p:cNvPr id="5" name="Rounded Rectangle 4"/>
          <p:cNvSpPr/>
          <p:nvPr/>
        </p:nvSpPr>
        <p:spPr>
          <a:xfrm>
            <a:off x="304800" y="4114800"/>
            <a:ext cx="129540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p:cNvSpPr txBox="1"/>
          <p:nvPr/>
        </p:nvSpPr>
        <p:spPr>
          <a:xfrm>
            <a:off x="304800" y="4267200"/>
            <a:ext cx="1295400" cy="646331"/>
          </a:xfrm>
          <a:prstGeom prst="rect">
            <a:avLst/>
          </a:prstGeom>
          <a:noFill/>
        </p:spPr>
        <p:txBody>
          <a:bodyPr wrap="square" rtlCol="0">
            <a:spAutoFit/>
          </a:bodyPr>
          <a:lstStyle/>
          <a:p>
            <a:r>
              <a:rPr lang="en-IN" dirty="0"/>
              <a:t>Operational Data Store</a:t>
            </a:r>
          </a:p>
        </p:txBody>
      </p:sp>
      <p:sp>
        <p:nvSpPr>
          <p:cNvPr id="7" name="Oval 6"/>
          <p:cNvSpPr/>
          <p:nvPr/>
        </p:nvSpPr>
        <p:spPr>
          <a:xfrm>
            <a:off x="2209800" y="4114800"/>
            <a:ext cx="914400" cy="79873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ETL</a:t>
            </a:r>
          </a:p>
        </p:txBody>
      </p:sp>
      <p:sp>
        <p:nvSpPr>
          <p:cNvPr id="8" name="Rounded Rectangle 7"/>
          <p:cNvSpPr/>
          <p:nvPr/>
        </p:nvSpPr>
        <p:spPr>
          <a:xfrm>
            <a:off x="3672840" y="4183964"/>
            <a:ext cx="158496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TextBox 8"/>
          <p:cNvSpPr txBox="1"/>
          <p:nvPr/>
        </p:nvSpPr>
        <p:spPr>
          <a:xfrm>
            <a:off x="3688080" y="4267200"/>
            <a:ext cx="1584960" cy="646331"/>
          </a:xfrm>
          <a:prstGeom prst="rect">
            <a:avLst/>
          </a:prstGeom>
          <a:noFill/>
        </p:spPr>
        <p:txBody>
          <a:bodyPr wrap="square" rtlCol="0">
            <a:spAutoFit/>
          </a:bodyPr>
          <a:lstStyle/>
          <a:p>
            <a:r>
              <a:rPr lang="en-IN" dirty="0"/>
              <a:t>Analysis Store (star schema)</a:t>
            </a:r>
          </a:p>
        </p:txBody>
      </p:sp>
      <p:sp>
        <p:nvSpPr>
          <p:cNvPr id="10" name="Rounded Rectangle 9"/>
          <p:cNvSpPr/>
          <p:nvPr/>
        </p:nvSpPr>
        <p:spPr>
          <a:xfrm>
            <a:off x="5943600" y="4267200"/>
            <a:ext cx="914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OLAP</a:t>
            </a:r>
          </a:p>
        </p:txBody>
      </p:sp>
      <p:sp>
        <p:nvSpPr>
          <p:cNvPr id="11" name="Rounded Rectangle 10"/>
          <p:cNvSpPr/>
          <p:nvPr/>
        </p:nvSpPr>
        <p:spPr>
          <a:xfrm>
            <a:off x="7391400" y="4267200"/>
            <a:ext cx="15240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Visualization</a:t>
            </a:r>
          </a:p>
        </p:txBody>
      </p:sp>
      <p:sp>
        <p:nvSpPr>
          <p:cNvPr id="12" name="Right Arrow 11"/>
          <p:cNvSpPr/>
          <p:nvPr/>
        </p:nvSpPr>
        <p:spPr>
          <a:xfrm flipV="1">
            <a:off x="1600200" y="4450080"/>
            <a:ext cx="609600" cy="14028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Right Arrow 12"/>
          <p:cNvSpPr/>
          <p:nvPr/>
        </p:nvSpPr>
        <p:spPr>
          <a:xfrm>
            <a:off x="3124200" y="4448518"/>
            <a:ext cx="548640" cy="1418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Right Arrow 13"/>
          <p:cNvSpPr/>
          <p:nvPr/>
        </p:nvSpPr>
        <p:spPr>
          <a:xfrm>
            <a:off x="5273040" y="4448517"/>
            <a:ext cx="670560" cy="945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5" name="Right Arrow 14"/>
          <p:cNvSpPr/>
          <p:nvPr/>
        </p:nvSpPr>
        <p:spPr>
          <a:xfrm>
            <a:off x="6858000" y="4448517"/>
            <a:ext cx="533400" cy="11644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7" name="Straight Connector 16"/>
          <p:cNvCxnSpPr/>
          <p:nvPr/>
        </p:nvCxnSpPr>
        <p:spPr>
          <a:xfrm>
            <a:off x="5410200" y="2819400"/>
            <a:ext cx="2667000" cy="14478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3" idx="3"/>
          </p:cNvCxnSpPr>
          <p:nvPr/>
        </p:nvCxnSpPr>
        <p:spPr>
          <a:xfrm flipH="1">
            <a:off x="4343400" y="2971800"/>
            <a:ext cx="38100" cy="121216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4876800" y="2971800"/>
            <a:ext cx="1371600" cy="129540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H="1">
            <a:off x="2819400" y="2895600"/>
            <a:ext cx="762000" cy="121920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flipH="1">
            <a:off x="1447800" y="2750236"/>
            <a:ext cx="1828800" cy="1364564"/>
          </a:xfrm>
          <a:prstGeom prst="line">
            <a:avLst/>
          </a:prstGeom>
        </p:spPr>
        <p:style>
          <a:lnRef idx="1">
            <a:schemeClr val="dk1"/>
          </a:lnRef>
          <a:fillRef idx="0">
            <a:schemeClr val="dk1"/>
          </a:fillRef>
          <a:effectRef idx="0">
            <a:schemeClr val="dk1"/>
          </a:effectRef>
          <a:fontRef idx="minor">
            <a:schemeClr val="tx1"/>
          </a:fontRef>
        </p:style>
      </p:cxnSp>
      <p:sp>
        <p:nvSpPr>
          <p:cNvPr id="45" name="Left Arrow 44"/>
          <p:cNvSpPr/>
          <p:nvPr/>
        </p:nvSpPr>
        <p:spPr>
          <a:xfrm>
            <a:off x="1600200" y="5029200"/>
            <a:ext cx="609600" cy="1524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6" name="Left Arrow 45"/>
          <p:cNvSpPr/>
          <p:nvPr/>
        </p:nvSpPr>
        <p:spPr>
          <a:xfrm>
            <a:off x="3124200" y="5029200"/>
            <a:ext cx="457200" cy="1524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7" name="Left Arrow 46"/>
          <p:cNvSpPr/>
          <p:nvPr/>
        </p:nvSpPr>
        <p:spPr>
          <a:xfrm>
            <a:off x="5273040" y="5105400"/>
            <a:ext cx="518160" cy="120748"/>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8" name="Left Arrow 47"/>
          <p:cNvSpPr/>
          <p:nvPr/>
        </p:nvSpPr>
        <p:spPr>
          <a:xfrm>
            <a:off x="6858000" y="5070231"/>
            <a:ext cx="533400" cy="11136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5" name="Left Arrow 24"/>
          <p:cNvSpPr/>
          <p:nvPr/>
        </p:nvSpPr>
        <p:spPr>
          <a:xfrm>
            <a:off x="1600200" y="5334000"/>
            <a:ext cx="1981200" cy="1524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Left Arrow 25"/>
          <p:cNvSpPr/>
          <p:nvPr/>
        </p:nvSpPr>
        <p:spPr>
          <a:xfrm>
            <a:off x="5257800" y="5410200"/>
            <a:ext cx="2133600" cy="1524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7" name="Left Arrow 26"/>
          <p:cNvSpPr/>
          <p:nvPr/>
        </p:nvSpPr>
        <p:spPr>
          <a:xfrm>
            <a:off x="3429000" y="5715000"/>
            <a:ext cx="1981200" cy="1524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8" name="Left Arrow 27"/>
          <p:cNvSpPr/>
          <p:nvPr/>
        </p:nvSpPr>
        <p:spPr>
          <a:xfrm>
            <a:off x="1600200" y="6019800"/>
            <a:ext cx="3810000" cy="1524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Left Arrow 28"/>
          <p:cNvSpPr/>
          <p:nvPr/>
        </p:nvSpPr>
        <p:spPr>
          <a:xfrm>
            <a:off x="1600200" y="6324600"/>
            <a:ext cx="5791200" cy="1524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TextBox 15"/>
          <p:cNvSpPr txBox="1"/>
          <p:nvPr/>
        </p:nvSpPr>
        <p:spPr>
          <a:xfrm>
            <a:off x="2180492" y="6441886"/>
            <a:ext cx="5372100" cy="369332"/>
          </a:xfrm>
          <a:prstGeom prst="rect">
            <a:avLst/>
          </a:prstGeom>
          <a:noFill/>
        </p:spPr>
        <p:txBody>
          <a:bodyPr wrap="square" rtlCol="0">
            <a:spAutoFit/>
          </a:bodyPr>
          <a:lstStyle/>
          <a:p>
            <a:pPr algn="ctr"/>
            <a:r>
              <a:rPr lang="en-IN" b="1" dirty="0"/>
              <a:t>Fig. Data Warehouse Information Flow</a:t>
            </a:r>
          </a:p>
        </p:txBody>
      </p:sp>
      <p:sp>
        <p:nvSpPr>
          <p:cNvPr id="31" name="Left Arrow 30"/>
          <p:cNvSpPr/>
          <p:nvPr/>
        </p:nvSpPr>
        <p:spPr>
          <a:xfrm>
            <a:off x="6982850" y="1143000"/>
            <a:ext cx="533400" cy="11136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2" name="Left Arrow 31"/>
          <p:cNvSpPr/>
          <p:nvPr/>
        </p:nvSpPr>
        <p:spPr>
          <a:xfrm rot="10800000">
            <a:off x="6982850" y="1600200"/>
            <a:ext cx="533400" cy="111369"/>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8" name="TextBox 17"/>
          <p:cNvSpPr txBox="1"/>
          <p:nvPr/>
        </p:nvSpPr>
        <p:spPr>
          <a:xfrm>
            <a:off x="7620000" y="438892"/>
            <a:ext cx="1524000" cy="923330"/>
          </a:xfrm>
          <a:prstGeom prst="rect">
            <a:avLst/>
          </a:prstGeom>
          <a:noFill/>
        </p:spPr>
        <p:txBody>
          <a:bodyPr wrap="square" rtlCol="0">
            <a:spAutoFit/>
          </a:bodyPr>
          <a:lstStyle/>
          <a:p>
            <a:r>
              <a:rPr lang="en-IN" dirty="0"/>
              <a:t>Lineage tracing and drill-back</a:t>
            </a:r>
          </a:p>
        </p:txBody>
      </p:sp>
      <p:sp>
        <p:nvSpPr>
          <p:cNvPr id="19" name="TextBox 18"/>
          <p:cNvSpPr txBox="1"/>
          <p:nvPr/>
        </p:nvSpPr>
        <p:spPr>
          <a:xfrm>
            <a:off x="7620000" y="1526903"/>
            <a:ext cx="1524000" cy="1200329"/>
          </a:xfrm>
          <a:prstGeom prst="rect">
            <a:avLst/>
          </a:prstGeom>
          <a:noFill/>
        </p:spPr>
        <p:txBody>
          <a:bodyPr wrap="square" rtlCol="0">
            <a:spAutoFit/>
          </a:bodyPr>
          <a:lstStyle/>
          <a:p>
            <a:r>
              <a:rPr lang="en-IN" dirty="0"/>
              <a:t>General direction of the flow of data</a:t>
            </a:r>
          </a:p>
        </p:txBody>
      </p:sp>
    </p:spTree>
    <p:extLst>
      <p:ext uri="{BB962C8B-B14F-4D97-AF65-F5344CB8AC3E}">
        <p14:creationId xmlns:p14="http://schemas.microsoft.com/office/powerpoint/2010/main" val="4069253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534400" cy="6832640"/>
          </a:xfrm>
          <a:prstGeom prst="rect">
            <a:avLst/>
          </a:prstGeom>
          <a:noFill/>
        </p:spPr>
        <p:txBody>
          <a:bodyPr wrap="square" rtlCol="0">
            <a:spAutoFit/>
          </a:bodyPr>
          <a:lstStyle/>
          <a:p>
            <a:pPr marL="285750" indent="-285750">
              <a:lnSpc>
                <a:spcPct val="250000"/>
              </a:lnSpc>
              <a:buFont typeface="Arial" pitchFamily="34" charset="0"/>
              <a:buChar char="•"/>
            </a:pPr>
            <a:r>
              <a:rPr lang="en-IN" sz="2400" dirty="0">
                <a:solidFill>
                  <a:schemeClr val="dk1"/>
                </a:solidFill>
                <a:latin typeface="Tahoma"/>
                <a:ea typeface="Tahoma"/>
                <a:cs typeface="Tahoma"/>
              </a:rPr>
              <a:t>Information supply chain is fully-integrated</a:t>
            </a:r>
          </a:p>
          <a:p>
            <a:pPr marL="285750" indent="-285750">
              <a:lnSpc>
                <a:spcPct val="250000"/>
              </a:lnSpc>
              <a:buFont typeface="Arial" pitchFamily="34" charset="0"/>
              <a:buChar char="•"/>
            </a:pPr>
            <a:r>
              <a:rPr lang="en-IN" sz="2400" dirty="0">
                <a:solidFill>
                  <a:schemeClr val="dk1"/>
                </a:solidFill>
                <a:latin typeface="Tahoma"/>
                <a:ea typeface="Tahoma"/>
                <a:cs typeface="Tahoma"/>
              </a:rPr>
              <a:t>Integration via centralized shared metadata and metadata – driven tools</a:t>
            </a:r>
          </a:p>
          <a:p>
            <a:pPr marL="285750" indent="-285750">
              <a:lnSpc>
                <a:spcPct val="250000"/>
              </a:lnSpc>
              <a:buFont typeface="Arial" pitchFamily="34" charset="0"/>
              <a:buChar char="•"/>
            </a:pPr>
            <a:r>
              <a:rPr lang="en-IN" sz="2400" dirty="0">
                <a:solidFill>
                  <a:schemeClr val="dk1"/>
                </a:solidFill>
                <a:latin typeface="Tahoma"/>
                <a:ea typeface="Tahoma"/>
                <a:cs typeface="Tahoma"/>
              </a:rPr>
              <a:t>Metadata communication via JMI programmatic API and bulk interchange (XML)</a:t>
            </a:r>
          </a:p>
          <a:p>
            <a:pPr marL="285750" indent="-285750">
              <a:lnSpc>
                <a:spcPct val="250000"/>
              </a:lnSpc>
              <a:buFont typeface="Arial" pitchFamily="34" charset="0"/>
              <a:buChar char="•"/>
            </a:pPr>
            <a:r>
              <a:rPr lang="en-IN" sz="2400" dirty="0">
                <a:solidFill>
                  <a:schemeClr val="dk1"/>
                </a:solidFill>
                <a:latin typeface="Tahoma"/>
                <a:ea typeface="Tahoma"/>
                <a:cs typeface="Tahoma"/>
              </a:rPr>
              <a:t>MOF/JMI reflection used to reconcile metadata integration between tools based on dissimilar metamodels.</a:t>
            </a:r>
          </a:p>
          <a:p>
            <a:endParaRPr lang="en-IN" dirty="0"/>
          </a:p>
        </p:txBody>
      </p:sp>
    </p:spTree>
    <p:extLst>
      <p:ext uri="{BB962C8B-B14F-4D97-AF65-F5344CB8AC3E}">
        <p14:creationId xmlns:p14="http://schemas.microsoft.com/office/powerpoint/2010/main" val="1750713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16</a:t>
            </a:fld>
            <a:endParaRPr/>
          </a:p>
        </p:txBody>
      </p:sp>
      <p:sp>
        <p:nvSpPr>
          <p:cNvPr id="179" name="Google Shape;179;p23"/>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OLTP vs. OLAP</a:t>
            </a:r>
            <a:endParaRPr/>
          </a:p>
        </p:txBody>
      </p:sp>
      <p:pic>
        <p:nvPicPr>
          <p:cNvPr id="180" name="Google Shape;180;p23"/>
          <p:cNvPicPr preferRelativeResize="0">
            <a:picLocks noGrp="1"/>
          </p:cNvPicPr>
          <p:nvPr>
            <p:ph type="tbl" idx="4294967295"/>
          </p:nvPr>
        </p:nvPicPr>
        <p:blipFill rotWithShape="1">
          <a:blip r:embed="rId3">
            <a:alphaModFix/>
          </a:blip>
          <a:srcRect/>
          <a:stretch/>
        </p:blipFill>
        <p:spPr>
          <a:xfrm>
            <a:off x="0" y="1447800"/>
            <a:ext cx="7945438" cy="4876800"/>
          </a:xfrm>
          <a:prstGeom prst="rect">
            <a:avLst/>
          </a:prstGeom>
          <a:noFill/>
          <a:ln>
            <a:noFill/>
          </a:ln>
        </p:spPr>
      </p:pic>
      <p:cxnSp>
        <p:nvCxnSpPr>
          <p:cNvPr id="181" name="Google Shape;181;p23"/>
          <p:cNvCxnSpPr/>
          <p:nvPr/>
        </p:nvCxnSpPr>
        <p:spPr>
          <a:xfrm>
            <a:off x="8458200" y="1447800"/>
            <a:ext cx="0" cy="4648200"/>
          </a:xfrm>
          <a:prstGeom prst="straightConnector1">
            <a:avLst/>
          </a:prstGeom>
          <a:noFill/>
          <a:ln w="9525" cap="flat" cmpd="sng">
            <a:solidFill>
              <a:schemeClr val="dk1"/>
            </a:solidFill>
            <a:prstDash val="solid"/>
            <a:miter lim="800000"/>
            <a:headEnd type="none" w="med" len="med"/>
            <a:tailEnd type="none" w="med" len="med"/>
          </a:ln>
        </p:spPr>
      </p:cxnSp>
    </p:spTree>
    <p:extLst>
      <p:ext uri="{BB962C8B-B14F-4D97-AF65-F5344CB8AC3E}">
        <p14:creationId xmlns:p14="http://schemas.microsoft.com/office/powerpoint/2010/main" val="2076069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001000" cy="4154984"/>
          </a:xfrm>
          <a:prstGeom prst="rect">
            <a:avLst/>
          </a:prstGeom>
        </p:spPr>
        <p:txBody>
          <a:bodyPr wrap="square">
            <a:spAutoFit/>
          </a:bodyPr>
          <a:lstStyle/>
          <a:p>
            <a:pPr>
              <a:lnSpc>
                <a:spcPct val="150000"/>
              </a:lnSpc>
            </a:pPr>
            <a:r>
              <a:rPr lang="en-US" sz="2400" dirty="0">
                <a:solidFill>
                  <a:schemeClr val="dk1"/>
                </a:solidFill>
                <a:latin typeface="Tahoma"/>
                <a:ea typeface="Tahoma"/>
                <a:cs typeface="Tahoma"/>
              </a:rPr>
              <a:t>Data warehouses and their architectures very depending upon the elements of an organization's situation.</a:t>
            </a:r>
          </a:p>
          <a:p>
            <a:endParaRPr lang="en-US" sz="2400" dirty="0">
              <a:solidFill>
                <a:schemeClr val="dk1"/>
              </a:solidFill>
              <a:latin typeface="Tahoma"/>
              <a:ea typeface="Tahoma"/>
              <a:cs typeface="Tahoma"/>
            </a:endParaRPr>
          </a:p>
          <a:p>
            <a:r>
              <a:rPr lang="en-US" sz="2400" dirty="0">
                <a:solidFill>
                  <a:schemeClr val="dk1"/>
                </a:solidFill>
                <a:latin typeface="Tahoma"/>
                <a:ea typeface="Tahoma"/>
                <a:cs typeface="Tahoma"/>
              </a:rPr>
              <a:t>Three common architectures are:</a:t>
            </a:r>
          </a:p>
          <a:p>
            <a:pPr marL="742950" lvl="1" indent="-285750">
              <a:lnSpc>
                <a:spcPct val="150000"/>
              </a:lnSpc>
              <a:buFont typeface="Arial" pitchFamily="34" charset="0"/>
              <a:buChar char="•"/>
            </a:pPr>
            <a:r>
              <a:rPr lang="en-US" sz="2400" dirty="0">
                <a:solidFill>
                  <a:schemeClr val="dk1"/>
                </a:solidFill>
                <a:latin typeface="Tahoma"/>
                <a:ea typeface="Tahoma"/>
                <a:cs typeface="Tahoma"/>
              </a:rPr>
              <a:t>Data Warehouse Architecture: Basic</a:t>
            </a:r>
          </a:p>
          <a:p>
            <a:pPr marL="742950" lvl="1" indent="-285750">
              <a:lnSpc>
                <a:spcPct val="150000"/>
              </a:lnSpc>
              <a:buFont typeface="Arial" pitchFamily="34" charset="0"/>
              <a:buChar char="•"/>
            </a:pPr>
            <a:r>
              <a:rPr lang="en-US" sz="2400" dirty="0">
                <a:solidFill>
                  <a:schemeClr val="dk1"/>
                </a:solidFill>
                <a:latin typeface="Tahoma"/>
                <a:ea typeface="Tahoma"/>
                <a:cs typeface="Tahoma"/>
              </a:rPr>
              <a:t>Data Warehouse Architecture: With Staging Area</a:t>
            </a:r>
          </a:p>
          <a:p>
            <a:pPr marL="742950" lvl="1" indent="-285750">
              <a:lnSpc>
                <a:spcPct val="150000"/>
              </a:lnSpc>
              <a:buFont typeface="Arial" pitchFamily="34" charset="0"/>
              <a:buChar char="•"/>
            </a:pPr>
            <a:r>
              <a:rPr lang="en-US" sz="2400" dirty="0">
                <a:solidFill>
                  <a:schemeClr val="dk1"/>
                </a:solidFill>
                <a:latin typeface="Tahoma"/>
                <a:ea typeface="Tahoma"/>
                <a:cs typeface="Tahoma"/>
              </a:rPr>
              <a:t>Data Warehouse Architecture: With Staging Area and Data Marts</a:t>
            </a:r>
          </a:p>
        </p:txBody>
      </p:sp>
    </p:spTree>
    <p:extLst>
      <p:ext uri="{BB962C8B-B14F-4D97-AF65-F5344CB8AC3E}">
        <p14:creationId xmlns:p14="http://schemas.microsoft.com/office/powerpoint/2010/main" val="3215689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228" y="1143000"/>
            <a:ext cx="7772400" cy="5041394"/>
          </a:xfrm>
          <a:prstGeom prst="rect">
            <a:avLst/>
          </a:prstGeom>
        </p:spPr>
      </p:pic>
    </p:spTree>
    <p:extLst>
      <p:ext uri="{BB962C8B-B14F-4D97-AF65-F5344CB8AC3E}">
        <p14:creationId xmlns:p14="http://schemas.microsoft.com/office/powerpoint/2010/main" val="188476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0"/>
            <a:ext cx="7620000" cy="461665"/>
          </a:xfrm>
          <a:prstGeom prst="rect">
            <a:avLst/>
          </a:prstGeom>
        </p:spPr>
        <p:txBody>
          <a:bodyPr wrap="square">
            <a:spAutoFit/>
          </a:bodyPr>
          <a:lstStyle/>
          <a:p>
            <a:r>
              <a:rPr lang="en-US" sz="2400" dirty="0">
                <a:solidFill>
                  <a:schemeClr val="dk1"/>
                </a:solidFill>
                <a:latin typeface="Tahoma"/>
                <a:ea typeface="Tahoma"/>
                <a:cs typeface="Tahoma"/>
              </a:rPr>
              <a:t>Data Warehouse Architecture: With Staging Area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533525"/>
            <a:ext cx="7772400" cy="4618552"/>
          </a:xfrm>
          <a:prstGeom prst="rect">
            <a:avLst/>
          </a:prstGeom>
        </p:spPr>
      </p:pic>
    </p:spTree>
    <p:extLst>
      <p:ext uri="{BB962C8B-B14F-4D97-AF65-F5344CB8AC3E}">
        <p14:creationId xmlns:p14="http://schemas.microsoft.com/office/powerpoint/2010/main" val="94148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10600" cy="5755422"/>
          </a:xfrm>
          <a:prstGeom prst="rect">
            <a:avLst/>
          </a:prstGeom>
        </p:spPr>
        <p:txBody>
          <a:bodyPr wrap="square">
            <a:spAutoFit/>
          </a:bodyPr>
          <a:lstStyle/>
          <a:p>
            <a:endParaRPr lang="en-IN" dirty="0"/>
          </a:p>
          <a:p>
            <a:pPr>
              <a:lnSpc>
                <a:spcPct val="250000"/>
              </a:lnSpc>
            </a:pPr>
            <a:r>
              <a:rPr lang="en-US" sz="2000" dirty="0"/>
              <a:t>3.1 Operational Vs Decisional Support System ,The Need for Data   </a:t>
            </a:r>
          </a:p>
          <a:p>
            <a:pPr>
              <a:lnSpc>
                <a:spcPct val="250000"/>
              </a:lnSpc>
            </a:pPr>
            <a:r>
              <a:rPr lang="en-US" sz="2000" dirty="0"/>
              <a:t>      </a:t>
            </a:r>
            <a:r>
              <a:rPr lang="en-IN" sz="2000" dirty="0"/>
              <a:t>Warehousing</a:t>
            </a:r>
          </a:p>
          <a:p>
            <a:pPr>
              <a:lnSpc>
                <a:spcPct val="250000"/>
              </a:lnSpc>
            </a:pPr>
            <a:r>
              <a:rPr lang="en-US" sz="2000" dirty="0"/>
              <a:t>3.2 Data Warehouse Definition, Features </a:t>
            </a:r>
            <a:r>
              <a:rPr lang="en-IN" sz="2000" dirty="0"/>
              <a:t>, The Information Flow </a:t>
            </a:r>
          </a:p>
          <a:p>
            <a:pPr>
              <a:lnSpc>
                <a:spcPct val="250000"/>
              </a:lnSpc>
            </a:pPr>
            <a:r>
              <a:rPr lang="en-IN" sz="2000" dirty="0"/>
              <a:t>      </a:t>
            </a:r>
            <a:r>
              <a:rPr lang="en-US" sz="2000" dirty="0"/>
              <a:t>Mechanism, Architecture ,   Role of Metadata, Classification of   </a:t>
            </a:r>
          </a:p>
          <a:p>
            <a:pPr>
              <a:lnSpc>
                <a:spcPct val="250000"/>
              </a:lnSpc>
            </a:pPr>
            <a:r>
              <a:rPr lang="en-US" sz="2000" dirty="0"/>
              <a:t>       </a:t>
            </a:r>
            <a:r>
              <a:rPr lang="en-IN" sz="2000" dirty="0"/>
              <a:t>Metadata</a:t>
            </a:r>
          </a:p>
          <a:p>
            <a:pPr>
              <a:lnSpc>
                <a:spcPct val="250000"/>
              </a:lnSpc>
            </a:pPr>
            <a:r>
              <a:rPr lang="en-US" sz="2000" dirty="0"/>
              <a:t>3.3 Data Warehouse </a:t>
            </a:r>
            <a:r>
              <a:rPr lang="en-US" sz="2000" dirty="0" err="1"/>
              <a:t>Vs</a:t>
            </a:r>
            <a:r>
              <a:rPr lang="en-US" sz="2000" dirty="0"/>
              <a:t> Data Marts, Data Warehousing Design </a:t>
            </a:r>
            <a:r>
              <a:rPr lang="en-IN" sz="2000" dirty="0"/>
              <a:t>Strategies, </a:t>
            </a:r>
          </a:p>
          <a:p>
            <a:pPr>
              <a:lnSpc>
                <a:spcPct val="250000"/>
              </a:lnSpc>
            </a:pPr>
            <a:r>
              <a:rPr lang="en-IN" sz="2000" dirty="0"/>
              <a:t>      Data Warehouse </a:t>
            </a:r>
            <a:r>
              <a:rPr lang="en-IN" sz="2000" dirty="0" err="1"/>
              <a:t>Modeling</a:t>
            </a:r>
            <a:r>
              <a:rPr lang="en-IN" sz="2000" dirty="0"/>
              <a:t> Vs O </a:t>
            </a:r>
            <a:r>
              <a:rPr lang="en-IN" sz="2000" dirty="0" err="1"/>
              <a:t>perational</a:t>
            </a:r>
            <a:r>
              <a:rPr lang="en-IN" sz="2000" dirty="0"/>
              <a:t> Database </a:t>
            </a:r>
            <a:r>
              <a:rPr lang="en-IN" sz="2000" dirty="0" err="1"/>
              <a:t>Modeling</a:t>
            </a:r>
            <a:endParaRPr lang="en-IN" sz="2000" dirty="0"/>
          </a:p>
        </p:txBody>
      </p:sp>
    </p:spTree>
    <p:extLst>
      <p:ext uri="{BB962C8B-B14F-4D97-AF65-F5344CB8AC3E}">
        <p14:creationId xmlns:p14="http://schemas.microsoft.com/office/powerpoint/2010/main" val="2156340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9067800" cy="461665"/>
          </a:xfrm>
          <a:prstGeom prst="rect">
            <a:avLst/>
          </a:prstGeom>
        </p:spPr>
        <p:txBody>
          <a:bodyPr wrap="square">
            <a:spAutoFit/>
          </a:bodyPr>
          <a:lstStyle/>
          <a:p>
            <a:r>
              <a:rPr lang="en-US" sz="2400" dirty="0">
                <a:solidFill>
                  <a:schemeClr val="dk1"/>
                </a:solidFill>
                <a:latin typeface="Tahoma"/>
                <a:ea typeface="Tahoma"/>
                <a:cs typeface="Tahoma"/>
              </a:rPr>
              <a:t>Data Warehouse Architecture: With Staging Area and Data Marts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62099"/>
            <a:ext cx="8686800" cy="4747801"/>
          </a:xfrm>
          <a:prstGeom prst="rect">
            <a:avLst/>
          </a:prstGeom>
        </p:spPr>
      </p:pic>
    </p:spTree>
    <p:extLst>
      <p:ext uri="{BB962C8B-B14F-4D97-AF65-F5344CB8AC3E}">
        <p14:creationId xmlns:p14="http://schemas.microsoft.com/office/powerpoint/2010/main" val="499208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228600"/>
            <a:ext cx="6107056" cy="461665"/>
          </a:xfrm>
          <a:prstGeom prst="rect">
            <a:avLst/>
          </a:prstGeom>
        </p:spPr>
        <p:txBody>
          <a:bodyPr wrap="none">
            <a:spAutoFit/>
          </a:bodyPr>
          <a:lstStyle/>
          <a:p>
            <a:r>
              <a:rPr lang="en-US" sz="2400" dirty="0">
                <a:solidFill>
                  <a:schemeClr val="dk1"/>
                </a:solidFill>
                <a:latin typeface="Tahoma"/>
                <a:ea typeface="Tahoma"/>
                <a:cs typeface="Tahoma"/>
              </a:rPr>
              <a:t>Properties of Data Warehouse Architectures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690687"/>
            <a:ext cx="5943600" cy="3476625"/>
          </a:xfrm>
          <a:prstGeom prst="rect">
            <a:avLst/>
          </a:prstGeom>
        </p:spPr>
      </p:pic>
    </p:spTree>
    <p:extLst>
      <p:ext uri="{BB962C8B-B14F-4D97-AF65-F5344CB8AC3E}">
        <p14:creationId xmlns:p14="http://schemas.microsoft.com/office/powerpoint/2010/main" val="3957829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382000" cy="6186309"/>
          </a:xfrm>
          <a:prstGeom prst="rect">
            <a:avLst/>
          </a:prstGeom>
        </p:spPr>
        <p:txBody>
          <a:bodyPr wrap="square">
            <a:spAutoFit/>
          </a:bodyPr>
          <a:lstStyle/>
          <a:p>
            <a:pPr algn="just">
              <a:lnSpc>
                <a:spcPct val="200000"/>
              </a:lnSpc>
            </a:pPr>
            <a:r>
              <a:rPr lang="en-US" b="1" dirty="0"/>
              <a:t>1. Separation:</a:t>
            </a:r>
            <a:r>
              <a:rPr lang="en-US" dirty="0"/>
              <a:t> Analytical and transactional processing should be keep apart as much as possible.</a:t>
            </a:r>
          </a:p>
          <a:p>
            <a:pPr algn="just">
              <a:lnSpc>
                <a:spcPct val="200000"/>
              </a:lnSpc>
            </a:pPr>
            <a:r>
              <a:rPr lang="en-US" b="1" dirty="0"/>
              <a:t>2. Scalability:</a:t>
            </a:r>
            <a:r>
              <a:rPr lang="en-US" dirty="0"/>
              <a:t> Hardware and software architectures should be simple to upgrade the data volume, which has to be managed and processed, and the number of user's requirements, which have to be met, progressively increase.</a:t>
            </a:r>
          </a:p>
          <a:p>
            <a:pPr algn="just">
              <a:lnSpc>
                <a:spcPct val="200000"/>
              </a:lnSpc>
            </a:pPr>
            <a:r>
              <a:rPr lang="en-US" b="1" dirty="0"/>
              <a:t>3. Extensibility:</a:t>
            </a:r>
            <a:r>
              <a:rPr lang="en-US" dirty="0"/>
              <a:t> The architecture should be able to perform new operations and technologies without redesigning the whole system.</a:t>
            </a:r>
          </a:p>
          <a:p>
            <a:pPr algn="just">
              <a:lnSpc>
                <a:spcPct val="200000"/>
              </a:lnSpc>
            </a:pPr>
            <a:r>
              <a:rPr lang="en-US" b="1" dirty="0"/>
              <a:t>4. Security:</a:t>
            </a:r>
            <a:r>
              <a:rPr lang="en-US" dirty="0"/>
              <a:t> Monitoring accesses are necessary because of the strategic data stored in the data warehouses.</a:t>
            </a:r>
          </a:p>
          <a:p>
            <a:pPr algn="just">
              <a:lnSpc>
                <a:spcPct val="200000"/>
              </a:lnSpc>
            </a:pPr>
            <a:r>
              <a:rPr lang="en-US" b="1" dirty="0"/>
              <a:t>5. Administer ability:</a:t>
            </a:r>
            <a:r>
              <a:rPr lang="en-US" dirty="0"/>
              <a:t> Data Warehouse management should not be complicated.</a:t>
            </a:r>
          </a:p>
        </p:txBody>
      </p:sp>
    </p:spTree>
    <p:extLst>
      <p:ext uri="{BB962C8B-B14F-4D97-AF65-F5344CB8AC3E}">
        <p14:creationId xmlns:p14="http://schemas.microsoft.com/office/powerpoint/2010/main" val="2745715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255" y="30480"/>
            <a:ext cx="8765345" cy="6891666"/>
          </a:xfrm>
          <a:prstGeom prst="rect">
            <a:avLst/>
          </a:prstGeom>
        </p:spPr>
      </p:pic>
    </p:spTree>
    <p:extLst>
      <p:ext uri="{BB962C8B-B14F-4D97-AF65-F5344CB8AC3E}">
        <p14:creationId xmlns:p14="http://schemas.microsoft.com/office/powerpoint/2010/main" val="3020825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4794" y="381000"/>
            <a:ext cx="8305800" cy="5693866"/>
          </a:xfrm>
          <a:prstGeom prst="rect">
            <a:avLst/>
          </a:prstGeom>
        </p:spPr>
        <p:txBody>
          <a:bodyPr wrap="square">
            <a:spAutoFit/>
          </a:bodyPr>
          <a:lstStyle/>
          <a:p>
            <a:pPr algn="just"/>
            <a:r>
              <a:rPr lang="en-US" dirty="0"/>
              <a:t>Data extraction commonly happens in one of the three following ways.</a:t>
            </a:r>
          </a:p>
          <a:p>
            <a:pPr algn="just"/>
            <a:endParaRPr lang="en-US" dirty="0"/>
          </a:p>
          <a:p>
            <a:pPr algn="just"/>
            <a:r>
              <a:rPr lang="en-US" sz="2000" b="1" dirty="0"/>
              <a:t>Update notification</a:t>
            </a:r>
          </a:p>
          <a:p>
            <a:pPr algn="just"/>
            <a:r>
              <a:rPr lang="en-US" dirty="0"/>
              <a:t>In update notification, the source system notifies you when a data record changes. You can then run the extraction process for that change. Most databases and web applications provide update mechanisms to support this data integration method.</a:t>
            </a:r>
          </a:p>
          <a:p>
            <a:pPr algn="just"/>
            <a:endParaRPr lang="en-US" dirty="0"/>
          </a:p>
          <a:p>
            <a:pPr algn="just"/>
            <a:r>
              <a:rPr lang="en-US" sz="2000" b="1" dirty="0"/>
              <a:t>Incremental extraction</a:t>
            </a:r>
          </a:p>
          <a:p>
            <a:pPr algn="just"/>
            <a:r>
              <a:rPr lang="en-US" dirty="0"/>
              <a:t>Some data sources can't provide update notifications but can identify and extract data that has been modified over a given time period. In this case, the system checks for changes at periodic intervals, such as once a week, once a month, or at the end of a campaign. You only need to extract data that has changed.</a:t>
            </a:r>
          </a:p>
          <a:p>
            <a:pPr algn="just"/>
            <a:endParaRPr lang="en-US" dirty="0"/>
          </a:p>
          <a:p>
            <a:pPr algn="just"/>
            <a:r>
              <a:rPr lang="en-US" b="1" dirty="0"/>
              <a:t>Full extraction</a:t>
            </a:r>
          </a:p>
          <a:p>
            <a:pPr algn="just"/>
            <a:r>
              <a:rPr lang="en-US" dirty="0"/>
              <a:t>Some systems can't identify data changes or give notifications, so reloading all data is the only option. This extraction method requires you to keep a copy of the last extract to check which records are new. Because this approach involves high data transfer volumes, we recommend you use it only for small tables.</a:t>
            </a:r>
            <a:endParaRPr lang="en-IN" dirty="0"/>
          </a:p>
        </p:txBody>
      </p:sp>
    </p:spTree>
    <p:extLst>
      <p:ext uri="{BB962C8B-B14F-4D97-AF65-F5344CB8AC3E}">
        <p14:creationId xmlns:p14="http://schemas.microsoft.com/office/powerpoint/2010/main" val="1778674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685800"/>
            <a:ext cx="8229600" cy="3970318"/>
          </a:xfrm>
          <a:prstGeom prst="rect">
            <a:avLst/>
          </a:prstGeom>
        </p:spPr>
        <p:txBody>
          <a:bodyPr wrap="square">
            <a:spAutoFit/>
          </a:bodyPr>
          <a:lstStyle/>
          <a:p>
            <a:r>
              <a:rPr lang="en-US" b="1" dirty="0"/>
              <a:t>Basic data transformation</a:t>
            </a:r>
          </a:p>
          <a:p>
            <a:r>
              <a:rPr lang="en-US" dirty="0"/>
              <a:t>Basic transformations improve data quality by removing errors, emptying data fields, or simplifying data.</a:t>
            </a:r>
          </a:p>
          <a:p>
            <a:r>
              <a:rPr lang="en-US" dirty="0"/>
              <a:t>Examples of these transformations follow.</a:t>
            </a:r>
          </a:p>
          <a:p>
            <a:endParaRPr lang="en-US" dirty="0"/>
          </a:p>
          <a:p>
            <a:pPr marL="285750" indent="-285750">
              <a:buFont typeface="Arial" panose="020B0604020202020204" pitchFamily="34" charset="0"/>
              <a:buChar char="•"/>
            </a:pPr>
            <a:r>
              <a:rPr lang="en-US" dirty="0"/>
              <a:t>Data cleansing</a:t>
            </a:r>
          </a:p>
          <a:p>
            <a:pPr marL="285750" indent="-285750">
              <a:buFont typeface="Arial" panose="020B0604020202020204" pitchFamily="34" charset="0"/>
              <a:buChar char="•"/>
            </a:pPr>
            <a:r>
              <a:rPr lang="en-US" dirty="0"/>
              <a:t>Data deduplication</a:t>
            </a:r>
          </a:p>
          <a:p>
            <a:pPr marL="285750" indent="-285750">
              <a:buFont typeface="Arial" panose="020B0604020202020204" pitchFamily="34" charset="0"/>
              <a:buChar char="•"/>
            </a:pPr>
            <a:r>
              <a:rPr lang="en-US" dirty="0"/>
              <a:t>Data format revision</a:t>
            </a:r>
          </a:p>
          <a:p>
            <a:pPr marL="285750" indent="-285750">
              <a:buFont typeface="Arial" panose="020B0604020202020204" pitchFamily="34" charset="0"/>
              <a:buChar char="•"/>
            </a:pPr>
            <a:r>
              <a:rPr lang="en-US" dirty="0"/>
              <a:t>Advanced data transformation</a:t>
            </a:r>
          </a:p>
          <a:p>
            <a:pPr marL="285750" indent="-285750">
              <a:buFont typeface="Arial" panose="020B0604020202020204" pitchFamily="34" charset="0"/>
              <a:buChar char="•"/>
            </a:pPr>
            <a:r>
              <a:rPr lang="en-US" dirty="0"/>
              <a:t>Derivation</a:t>
            </a:r>
          </a:p>
          <a:p>
            <a:pPr marL="285750" indent="-285750">
              <a:buFont typeface="Arial" panose="020B0604020202020204" pitchFamily="34" charset="0"/>
              <a:buChar char="•"/>
            </a:pPr>
            <a:r>
              <a:rPr lang="en-US" dirty="0"/>
              <a:t>Joining</a:t>
            </a:r>
          </a:p>
          <a:p>
            <a:pPr marL="285750" indent="-285750">
              <a:buFont typeface="Arial" panose="020B0604020202020204" pitchFamily="34" charset="0"/>
              <a:buChar char="•"/>
            </a:pPr>
            <a:r>
              <a:rPr lang="en-US" dirty="0"/>
              <a:t>Splitting</a:t>
            </a:r>
          </a:p>
          <a:p>
            <a:pPr marL="285750" indent="-285750">
              <a:buFont typeface="Arial" panose="020B0604020202020204" pitchFamily="34" charset="0"/>
              <a:buChar char="•"/>
            </a:pPr>
            <a:r>
              <a:rPr lang="en-US" dirty="0"/>
              <a:t>Summarization</a:t>
            </a:r>
          </a:p>
          <a:p>
            <a:pPr marL="285750" indent="-285750">
              <a:buFont typeface="Arial" panose="020B0604020202020204" pitchFamily="34" charset="0"/>
              <a:buChar char="•"/>
            </a:pPr>
            <a:r>
              <a:rPr lang="en-US" dirty="0"/>
              <a:t>Encryption</a:t>
            </a:r>
          </a:p>
        </p:txBody>
      </p:sp>
    </p:spTree>
    <p:extLst>
      <p:ext uri="{BB962C8B-B14F-4D97-AF65-F5344CB8AC3E}">
        <p14:creationId xmlns:p14="http://schemas.microsoft.com/office/powerpoint/2010/main" val="2561139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505" y="228600"/>
            <a:ext cx="8763000" cy="5632311"/>
          </a:xfrm>
          <a:prstGeom prst="rect">
            <a:avLst/>
          </a:prstGeom>
        </p:spPr>
        <p:txBody>
          <a:bodyPr wrap="square">
            <a:spAutoFit/>
          </a:bodyPr>
          <a:lstStyle/>
          <a:p>
            <a:pPr algn="just"/>
            <a:r>
              <a:rPr lang="en-US" b="1" dirty="0"/>
              <a:t>Full load</a:t>
            </a:r>
          </a:p>
          <a:p>
            <a:pPr algn="just"/>
            <a:r>
              <a:rPr lang="en-US" dirty="0"/>
              <a:t>In full load, the entire data from the source is transformed and moved to the data warehouse. The full load usually takes place the first time you load data from a source system into the data warehouse.</a:t>
            </a:r>
          </a:p>
          <a:p>
            <a:pPr algn="just"/>
            <a:endParaRPr lang="en-US" dirty="0"/>
          </a:p>
          <a:p>
            <a:pPr algn="just"/>
            <a:r>
              <a:rPr lang="en-US" b="1" dirty="0"/>
              <a:t>Incremental load </a:t>
            </a:r>
          </a:p>
          <a:p>
            <a:pPr algn="just"/>
            <a:r>
              <a:rPr lang="en-US" dirty="0"/>
              <a:t>In incremental load, the ETL tool loads the delta (or difference) between target and source systems at regular intervals. It stores the last extract date so that only records added after this date are loaded. There are two ways to implement incremental load.</a:t>
            </a:r>
          </a:p>
          <a:p>
            <a:pPr algn="just"/>
            <a:endParaRPr lang="en-US" dirty="0"/>
          </a:p>
          <a:p>
            <a:pPr algn="just"/>
            <a:r>
              <a:rPr lang="en-US" b="1" dirty="0"/>
              <a:t>Streaming incremental load</a:t>
            </a:r>
          </a:p>
          <a:p>
            <a:pPr algn="just"/>
            <a:r>
              <a:rPr lang="en-US" dirty="0"/>
              <a:t>If you have small data volumes, you can stream continual changes over data pipelines to the target data warehouse. When the speed of data increases to millions of events per second, you can use event stream processing to monitor and process the data streams to make more-timely decisions.</a:t>
            </a:r>
          </a:p>
          <a:p>
            <a:pPr algn="just"/>
            <a:endParaRPr lang="en-US" dirty="0"/>
          </a:p>
          <a:p>
            <a:pPr algn="just"/>
            <a:r>
              <a:rPr lang="en-US" b="1" dirty="0"/>
              <a:t>Batch incremental load</a:t>
            </a:r>
          </a:p>
          <a:p>
            <a:pPr algn="just"/>
            <a:r>
              <a:rPr lang="en-US" dirty="0"/>
              <a:t>If you have large data volumes, you can collect load data changes into batches periodically. During this set period of time, no actions can happen to either the source or target system as data is synchronized.</a:t>
            </a:r>
            <a:endParaRPr lang="en-IN" dirty="0"/>
          </a:p>
        </p:txBody>
      </p:sp>
    </p:spTree>
    <p:extLst>
      <p:ext uri="{BB962C8B-B14F-4D97-AF65-F5344CB8AC3E}">
        <p14:creationId xmlns:p14="http://schemas.microsoft.com/office/powerpoint/2010/main" val="1428622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27</a:t>
            </a:fld>
            <a:endParaRPr/>
          </a:p>
        </p:txBody>
      </p:sp>
      <p:sp>
        <p:nvSpPr>
          <p:cNvPr id="188" name="Google Shape;188;p24"/>
          <p:cNvSpPr txBox="1">
            <a:spLocks noGrp="1"/>
          </p:cNvSpPr>
          <p:nvPr>
            <p:ph type="title"/>
          </p:nvPr>
        </p:nvSpPr>
        <p:spPr>
          <a:xfrm>
            <a:off x="381000" y="304800"/>
            <a:ext cx="8382000" cy="623887"/>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Why a Separate Data Warehouse?</a:t>
            </a:r>
            <a:endParaRPr/>
          </a:p>
        </p:txBody>
      </p:sp>
      <p:sp>
        <p:nvSpPr>
          <p:cNvPr id="189" name="Google Shape;189;p24"/>
          <p:cNvSpPr txBox="1">
            <a:spLocks noGrp="1"/>
          </p:cNvSpPr>
          <p:nvPr>
            <p:ph sz="quarter" idx="1"/>
          </p:nvPr>
        </p:nvSpPr>
        <p:spPr>
          <a:xfrm>
            <a:off x="381000" y="1295400"/>
            <a:ext cx="8382000" cy="5105400"/>
          </a:xfrm>
          <a:prstGeom prst="rect">
            <a:avLst/>
          </a:prstGeom>
          <a:noFill/>
          <a:ln>
            <a:noFill/>
          </a:ln>
        </p:spPr>
        <p:txBody>
          <a:bodyPr spcFirstLastPara="1" wrap="square" lIns="92075" tIns="46025" rIns="92075" bIns="46025" anchor="t" anchorCtr="0">
            <a:noAutofit/>
          </a:bodyPr>
          <a:lstStyle/>
          <a:p>
            <a:pPr marL="342900" lvl="0" indent="-342900" algn="l" rtl="0">
              <a:lnSpc>
                <a:spcPct val="11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High performance for both systems</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DBMS— tuned for OLTP: access methods, indexing, concurrency control, recovery</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Warehouse—tuned for OLAP: complex OLAP queries, multidimensional view, consolidation</a:t>
            </a:r>
            <a:endParaRPr/>
          </a:p>
          <a:p>
            <a:pPr marL="342900" lvl="0" indent="-342900" algn="l" rtl="0">
              <a:lnSpc>
                <a:spcPct val="11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Different functions and different data:</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sng">
                <a:solidFill>
                  <a:schemeClr val="hlink"/>
                </a:solidFill>
                <a:latin typeface="Tahoma"/>
                <a:ea typeface="Tahoma"/>
                <a:cs typeface="Tahoma"/>
                <a:sym typeface="Tahoma"/>
              </a:rPr>
              <a:t>missing data</a:t>
            </a:r>
            <a:r>
              <a:rPr lang="en-US" sz="2000" b="0" i="0" u="none">
                <a:solidFill>
                  <a:schemeClr val="dk1"/>
                </a:solidFill>
                <a:latin typeface="Tahoma"/>
                <a:ea typeface="Tahoma"/>
                <a:cs typeface="Tahoma"/>
                <a:sym typeface="Tahoma"/>
              </a:rPr>
              <a:t>: Decision support requires historical data which operational DBs do not typically maintain</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sng">
                <a:solidFill>
                  <a:schemeClr val="hlink"/>
                </a:solidFill>
                <a:latin typeface="Tahoma"/>
                <a:ea typeface="Tahoma"/>
                <a:cs typeface="Tahoma"/>
                <a:sym typeface="Tahoma"/>
              </a:rPr>
              <a:t>data consolidation</a:t>
            </a:r>
            <a:r>
              <a:rPr lang="en-US" sz="2000" b="0" i="0" u="none">
                <a:solidFill>
                  <a:schemeClr val="dk1"/>
                </a:solidFill>
                <a:latin typeface="Tahoma"/>
                <a:ea typeface="Tahoma"/>
                <a:cs typeface="Tahoma"/>
                <a:sym typeface="Tahoma"/>
              </a:rPr>
              <a:t>:  DS requires consolidation (aggregation, summarization) of data from heterogeneous sources</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sng">
                <a:solidFill>
                  <a:schemeClr val="hlink"/>
                </a:solidFill>
                <a:latin typeface="Tahoma"/>
                <a:ea typeface="Tahoma"/>
                <a:cs typeface="Tahoma"/>
                <a:sym typeface="Tahoma"/>
              </a:rPr>
              <a:t>data quality</a:t>
            </a:r>
            <a:r>
              <a:rPr lang="en-US" sz="2000" b="0" i="0" u="none">
                <a:solidFill>
                  <a:schemeClr val="dk1"/>
                </a:solidFill>
                <a:latin typeface="Tahoma"/>
                <a:ea typeface="Tahoma"/>
                <a:cs typeface="Tahoma"/>
                <a:sym typeface="Tahoma"/>
              </a:rPr>
              <a:t>: different sources typically use inconsistent data representations, codes and formats which have to be reconciled</a:t>
            </a:r>
            <a:endParaRPr/>
          </a:p>
          <a:p>
            <a:pPr marL="342900" lvl="0" indent="-342900" algn="l" rtl="0">
              <a:lnSpc>
                <a:spcPct val="11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Note: There are more and more systems which perform OLAP analysis directly on relational databases</a:t>
            </a:r>
            <a:endParaRPr/>
          </a:p>
        </p:txBody>
      </p:sp>
    </p:spTree>
    <p:extLst>
      <p:ext uri="{BB962C8B-B14F-4D97-AF65-F5344CB8AC3E}">
        <p14:creationId xmlns:p14="http://schemas.microsoft.com/office/powerpoint/2010/main" val="1207316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28</a:t>
            </a:fld>
            <a:endParaRPr/>
          </a:p>
        </p:txBody>
      </p:sp>
      <p:sp>
        <p:nvSpPr>
          <p:cNvPr id="196" name="Google Shape;196;p25"/>
          <p:cNvSpPr/>
          <p:nvPr/>
        </p:nvSpPr>
        <p:spPr>
          <a:xfrm>
            <a:off x="3124200" y="2895600"/>
            <a:ext cx="2011362" cy="1600200"/>
          </a:xfrm>
          <a:prstGeom prst="flowChartMagneticDisk">
            <a:avLst/>
          </a:prstGeom>
          <a:solidFill>
            <a:srgbClr val="6666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97" name="Google Shape;197;p25"/>
          <p:cNvSpPr txBox="1"/>
          <p:nvPr/>
        </p:nvSpPr>
        <p:spPr>
          <a:xfrm>
            <a:off x="304800" y="457200"/>
            <a:ext cx="8534400" cy="609600"/>
          </a:xfrm>
          <a:prstGeom prst="rect">
            <a:avLst/>
          </a:prstGeom>
          <a:solidFill>
            <a:schemeClr val="lt1"/>
          </a:solidFill>
          <a:ln>
            <a:noFill/>
          </a:ln>
        </p:spPr>
        <p:txBody>
          <a:bodyPr spcFirstLastPara="1" wrap="square" lIns="92075" tIns="46025" rIns="92075" bIns="46025" anchor="b" anchorCtr="0">
            <a:noAutofit/>
          </a:bodyPr>
          <a:lstStyle/>
          <a:p>
            <a:pPr marL="0" marR="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Data Warehouse: A Multi-Tiered Architecture</a:t>
            </a:r>
            <a:endParaRPr/>
          </a:p>
        </p:txBody>
      </p:sp>
      <p:sp>
        <p:nvSpPr>
          <p:cNvPr id="198" name="Google Shape;198;p25"/>
          <p:cNvSpPr txBox="1"/>
          <p:nvPr/>
        </p:nvSpPr>
        <p:spPr>
          <a:xfrm>
            <a:off x="1295400" y="838200"/>
            <a:ext cx="6705600" cy="3886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99" name="Google Shape;199;p25"/>
          <p:cNvSpPr txBox="1"/>
          <p:nvPr/>
        </p:nvSpPr>
        <p:spPr>
          <a:xfrm>
            <a:off x="3352800" y="3429000"/>
            <a:ext cx="1554162" cy="822325"/>
          </a:xfrm>
          <a:prstGeom prst="rect">
            <a:avLst/>
          </a:prstGeom>
          <a:no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Data</a:t>
            </a:r>
            <a:endParaRPr/>
          </a:p>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Warehouse</a:t>
            </a:r>
            <a:endParaRPr/>
          </a:p>
        </p:txBody>
      </p:sp>
      <p:sp>
        <p:nvSpPr>
          <p:cNvPr id="200" name="Google Shape;200;p25"/>
          <p:cNvSpPr/>
          <p:nvPr/>
        </p:nvSpPr>
        <p:spPr>
          <a:xfrm>
            <a:off x="6781800" y="2057400"/>
            <a:ext cx="1968500" cy="3568700"/>
          </a:xfrm>
          <a:prstGeom prst="ellipse">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01" name="Google Shape;201;p25"/>
          <p:cNvSpPr/>
          <p:nvPr/>
        </p:nvSpPr>
        <p:spPr>
          <a:xfrm>
            <a:off x="5492750" y="3206750"/>
            <a:ext cx="901700" cy="749300"/>
          </a:xfrm>
          <a:prstGeom prst="rightArrow">
            <a:avLst>
              <a:gd name="adj1" fmla="val 10799"/>
              <a:gd name="adj2" fmla="val 2699"/>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202" name="Google Shape;202;p25"/>
          <p:cNvGrpSpPr/>
          <p:nvPr/>
        </p:nvGrpSpPr>
        <p:grpSpPr>
          <a:xfrm>
            <a:off x="1905000" y="2667000"/>
            <a:ext cx="1228725" cy="2197100"/>
            <a:chOff x="1238" y="1876"/>
            <a:chExt cx="774" cy="1384"/>
          </a:xfrm>
        </p:grpSpPr>
        <p:sp>
          <p:nvSpPr>
            <p:cNvPr id="203" name="Google Shape;203;p25"/>
            <p:cNvSpPr/>
            <p:nvPr/>
          </p:nvSpPr>
          <p:spPr>
            <a:xfrm>
              <a:off x="1252" y="1876"/>
              <a:ext cx="760" cy="1384"/>
            </a:xfrm>
            <a:prstGeom prst="rightArrow">
              <a:avLst>
                <a:gd name="adj1" fmla="val 10799"/>
                <a:gd name="adj2" fmla="val 2699"/>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04" name="Google Shape;204;p25"/>
            <p:cNvSpPr txBox="1"/>
            <p:nvPr/>
          </p:nvSpPr>
          <p:spPr>
            <a:xfrm>
              <a:off x="1238" y="2193"/>
              <a:ext cx="724" cy="75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Extract</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Transform</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Load</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Refresh</a:t>
              </a:r>
              <a:endParaRPr/>
            </a:p>
          </p:txBody>
        </p:sp>
      </p:grpSp>
      <p:sp>
        <p:nvSpPr>
          <p:cNvPr id="205" name="Google Shape;205;p25"/>
          <p:cNvSpPr txBox="1"/>
          <p:nvPr/>
        </p:nvSpPr>
        <p:spPr>
          <a:xfrm>
            <a:off x="4953000" y="6172200"/>
            <a:ext cx="1905000" cy="36512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OLAP Engine</a:t>
            </a:r>
            <a:endParaRPr/>
          </a:p>
        </p:txBody>
      </p:sp>
      <p:sp>
        <p:nvSpPr>
          <p:cNvPr id="206" name="Google Shape;206;p25"/>
          <p:cNvSpPr txBox="1"/>
          <p:nvPr/>
        </p:nvSpPr>
        <p:spPr>
          <a:xfrm>
            <a:off x="7086600" y="2743200"/>
            <a:ext cx="1697037" cy="15525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Analysis</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Query</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Reports</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Data mining</a:t>
            </a:r>
            <a:endParaRPr/>
          </a:p>
        </p:txBody>
      </p:sp>
      <p:sp>
        <p:nvSpPr>
          <p:cNvPr id="207" name="Google Shape;207;p25"/>
          <p:cNvSpPr txBox="1"/>
          <p:nvPr/>
        </p:nvSpPr>
        <p:spPr>
          <a:xfrm>
            <a:off x="3733800" y="1676400"/>
            <a:ext cx="1143000" cy="990600"/>
          </a:xfrm>
          <a:prstGeom prst="rect">
            <a:avLst/>
          </a:prstGeom>
          <a:solidFill>
            <a:srgbClr val="FCFEB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Monitor</a:t>
            </a:r>
            <a:endParaRPr/>
          </a:p>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&amp;</a:t>
            </a:r>
            <a:endParaRPr/>
          </a:p>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Integrator</a:t>
            </a:r>
            <a:endParaRPr/>
          </a:p>
        </p:txBody>
      </p:sp>
      <p:grpSp>
        <p:nvGrpSpPr>
          <p:cNvPr id="208" name="Google Shape;208;p25"/>
          <p:cNvGrpSpPr/>
          <p:nvPr/>
        </p:nvGrpSpPr>
        <p:grpSpPr>
          <a:xfrm>
            <a:off x="2209800" y="1676400"/>
            <a:ext cx="931862" cy="914400"/>
            <a:chOff x="288" y="1012"/>
            <a:chExt cx="769" cy="664"/>
          </a:xfrm>
        </p:grpSpPr>
        <p:sp>
          <p:nvSpPr>
            <p:cNvPr id="209" name="Google Shape;209;p25"/>
            <p:cNvSpPr/>
            <p:nvPr/>
          </p:nvSpPr>
          <p:spPr>
            <a:xfrm>
              <a:off x="292" y="1437"/>
              <a:ext cx="760" cy="239"/>
            </a:xfrm>
            <a:prstGeom prst="ellipse">
              <a:avLst/>
            </a:prstGeom>
            <a:solidFill>
              <a:srgbClr val="FCFEB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10" name="Google Shape;210;p25"/>
            <p:cNvSpPr/>
            <p:nvPr/>
          </p:nvSpPr>
          <p:spPr>
            <a:xfrm>
              <a:off x="288" y="1159"/>
              <a:ext cx="769" cy="413"/>
            </a:xfrm>
            <a:custGeom>
              <a:avLst/>
              <a:gdLst/>
              <a:ahLst/>
              <a:cxnLst/>
              <a:rect l="l" t="t" r="r" b="b"/>
              <a:pathLst>
                <a:path w="769" h="413" extrusionOk="0">
                  <a:moveTo>
                    <a:pt x="12" y="412"/>
                  </a:moveTo>
                  <a:lnTo>
                    <a:pt x="0" y="318"/>
                  </a:lnTo>
                  <a:lnTo>
                    <a:pt x="0" y="244"/>
                  </a:lnTo>
                  <a:lnTo>
                    <a:pt x="0" y="147"/>
                  </a:lnTo>
                  <a:lnTo>
                    <a:pt x="0" y="73"/>
                  </a:lnTo>
                  <a:lnTo>
                    <a:pt x="0" y="0"/>
                  </a:lnTo>
                  <a:lnTo>
                    <a:pt x="768" y="10"/>
                  </a:lnTo>
                  <a:lnTo>
                    <a:pt x="768" y="412"/>
                  </a:lnTo>
                </a:path>
              </a:pathLst>
            </a:custGeom>
            <a:solidFill>
              <a:srgbClr val="FCFEB9"/>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11" name="Google Shape;211;p25"/>
            <p:cNvSpPr/>
            <p:nvPr/>
          </p:nvSpPr>
          <p:spPr>
            <a:xfrm>
              <a:off x="292" y="1012"/>
              <a:ext cx="760" cy="259"/>
            </a:xfrm>
            <a:prstGeom prst="ellipse">
              <a:avLst/>
            </a:prstGeom>
            <a:solidFill>
              <a:srgbClr val="FCFEB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sp>
        <p:nvSpPr>
          <p:cNvPr id="212" name="Google Shape;212;p25"/>
          <p:cNvSpPr txBox="1"/>
          <p:nvPr/>
        </p:nvSpPr>
        <p:spPr>
          <a:xfrm>
            <a:off x="2286000" y="2057400"/>
            <a:ext cx="850900" cy="2746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Metadata</a:t>
            </a:r>
            <a:endParaRPr/>
          </a:p>
        </p:txBody>
      </p:sp>
      <p:cxnSp>
        <p:nvCxnSpPr>
          <p:cNvPr id="213" name="Google Shape;213;p25"/>
          <p:cNvCxnSpPr/>
          <p:nvPr/>
        </p:nvCxnSpPr>
        <p:spPr>
          <a:xfrm>
            <a:off x="3124200" y="2133600"/>
            <a:ext cx="609600" cy="0"/>
          </a:xfrm>
          <a:prstGeom prst="straightConnector1">
            <a:avLst/>
          </a:prstGeom>
          <a:noFill/>
          <a:ln w="12700" cap="flat" cmpd="sng">
            <a:solidFill>
              <a:schemeClr val="dk1"/>
            </a:solidFill>
            <a:prstDash val="solid"/>
            <a:miter lim="800000"/>
            <a:headEnd type="stealth" w="med" len="med"/>
            <a:tailEnd type="stealth" w="med" len="med"/>
          </a:ln>
        </p:spPr>
      </p:cxnSp>
      <p:sp>
        <p:nvSpPr>
          <p:cNvPr id="214" name="Google Shape;214;p25"/>
          <p:cNvSpPr txBox="1"/>
          <p:nvPr/>
        </p:nvSpPr>
        <p:spPr>
          <a:xfrm>
            <a:off x="180975" y="6096000"/>
            <a:ext cx="1800225" cy="4572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Data Sources</a:t>
            </a:r>
            <a:endParaRPr/>
          </a:p>
        </p:txBody>
      </p:sp>
      <p:sp>
        <p:nvSpPr>
          <p:cNvPr id="215" name="Google Shape;215;p25"/>
          <p:cNvSpPr txBox="1"/>
          <p:nvPr/>
        </p:nvSpPr>
        <p:spPr>
          <a:xfrm>
            <a:off x="6934200" y="6172200"/>
            <a:ext cx="2022475" cy="3651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Front-End Tools</a:t>
            </a:r>
            <a:endParaRPr/>
          </a:p>
        </p:txBody>
      </p:sp>
      <p:sp>
        <p:nvSpPr>
          <p:cNvPr id="216" name="Google Shape;216;p25"/>
          <p:cNvSpPr txBox="1"/>
          <p:nvPr/>
        </p:nvSpPr>
        <p:spPr>
          <a:xfrm>
            <a:off x="5470525" y="3336925"/>
            <a:ext cx="877887" cy="4572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Serve</a:t>
            </a:r>
            <a:endParaRPr/>
          </a:p>
        </p:txBody>
      </p:sp>
      <p:sp>
        <p:nvSpPr>
          <p:cNvPr id="217" name="Google Shape;217;p25"/>
          <p:cNvSpPr/>
          <p:nvPr/>
        </p:nvSpPr>
        <p:spPr>
          <a:xfrm>
            <a:off x="5791200" y="2362200"/>
            <a:ext cx="755650" cy="679450"/>
          </a:xfrm>
          <a:prstGeom prst="cube">
            <a:avLst>
              <a:gd name="adj" fmla="val 5399"/>
            </a:avLst>
          </a:prstGeom>
          <a:solidFill>
            <a:srgbClr val="FCFEB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18" name="Google Shape;218;p25"/>
          <p:cNvSpPr/>
          <p:nvPr/>
        </p:nvSpPr>
        <p:spPr>
          <a:xfrm>
            <a:off x="5867400" y="4343400"/>
            <a:ext cx="679450" cy="679450"/>
          </a:xfrm>
          <a:prstGeom prst="cube">
            <a:avLst>
              <a:gd name="adj" fmla="val 5399"/>
            </a:avLst>
          </a:prstGeom>
          <a:solidFill>
            <a:srgbClr val="FCFEB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19" name="Google Shape;219;p25"/>
          <p:cNvSpPr/>
          <p:nvPr/>
        </p:nvSpPr>
        <p:spPr>
          <a:xfrm>
            <a:off x="3276600" y="4572000"/>
            <a:ext cx="292100" cy="292100"/>
          </a:xfrm>
          <a:prstGeom prst="downArrow">
            <a:avLst>
              <a:gd name="adj1" fmla="val 10799"/>
              <a:gd name="adj2" fmla="val 50000"/>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20" name="Google Shape;220;p25"/>
          <p:cNvSpPr/>
          <p:nvPr/>
        </p:nvSpPr>
        <p:spPr>
          <a:xfrm>
            <a:off x="4648200" y="4572000"/>
            <a:ext cx="292100" cy="292100"/>
          </a:xfrm>
          <a:prstGeom prst="downArrow">
            <a:avLst>
              <a:gd name="adj1" fmla="val 10799"/>
              <a:gd name="adj2" fmla="val 50000"/>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21" name="Google Shape;221;p25"/>
          <p:cNvSpPr/>
          <p:nvPr/>
        </p:nvSpPr>
        <p:spPr>
          <a:xfrm>
            <a:off x="3962400" y="4572000"/>
            <a:ext cx="292100" cy="292100"/>
          </a:xfrm>
          <a:prstGeom prst="downArrow">
            <a:avLst>
              <a:gd name="adj1" fmla="val 10799"/>
              <a:gd name="adj2" fmla="val 50000"/>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22" name="Google Shape;222;p25"/>
          <p:cNvSpPr txBox="1"/>
          <p:nvPr/>
        </p:nvSpPr>
        <p:spPr>
          <a:xfrm>
            <a:off x="3657600" y="5562600"/>
            <a:ext cx="1022350" cy="2746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Data Marts</a:t>
            </a:r>
            <a:endParaRPr/>
          </a:p>
        </p:txBody>
      </p:sp>
      <p:cxnSp>
        <p:nvCxnSpPr>
          <p:cNvPr id="223" name="Google Shape;223;p25"/>
          <p:cNvCxnSpPr/>
          <p:nvPr/>
        </p:nvCxnSpPr>
        <p:spPr>
          <a:xfrm rot="10800000" flipH="1">
            <a:off x="5029200" y="2743200"/>
            <a:ext cx="685800" cy="304800"/>
          </a:xfrm>
          <a:prstGeom prst="straightConnector1">
            <a:avLst/>
          </a:prstGeom>
          <a:noFill/>
          <a:ln w="25400" cap="flat" cmpd="sng">
            <a:solidFill>
              <a:schemeClr val="dk1"/>
            </a:solidFill>
            <a:prstDash val="solid"/>
            <a:miter lim="800000"/>
            <a:headEnd type="stealth" w="med" len="med"/>
            <a:tailEnd type="stealth" w="med" len="med"/>
          </a:ln>
        </p:spPr>
      </p:cxnSp>
      <p:cxnSp>
        <p:nvCxnSpPr>
          <p:cNvPr id="224" name="Google Shape;224;p25"/>
          <p:cNvCxnSpPr/>
          <p:nvPr/>
        </p:nvCxnSpPr>
        <p:spPr>
          <a:xfrm rot="10800000" flipH="1">
            <a:off x="5334000" y="4876800"/>
            <a:ext cx="457200" cy="457200"/>
          </a:xfrm>
          <a:prstGeom prst="straightConnector1">
            <a:avLst/>
          </a:prstGeom>
          <a:noFill/>
          <a:ln w="25400" cap="flat" cmpd="sng">
            <a:solidFill>
              <a:schemeClr val="dk1"/>
            </a:solidFill>
            <a:prstDash val="solid"/>
            <a:miter lim="800000"/>
            <a:headEnd type="stealth" w="med" len="med"/>
            <a:tailEnd type="stealth" w="med" len="med"/>
          </a:ln>
        </p:spPr>
      </p:cxnSp>
      <p:sp>
        <p:nvSpPr>
          <p:cNvPr id="225" name="Google Shape;225;p25"/>
          <p:cNvSpPr/>
          <p:nvPr/>
        </p:nvSpPr>
        <p:spPr>
          <a:xfrm>
            <a:off x="3048000" y="4953000"/>
            <a:ext cx="671512" cy="609600"/>
          </a:xfrm>
          <a:prstGeom prst="flowChartMagneticDisk">
            <a:avLst/>
          </a:prstGeom>
          <a:solidFill>
            <a:srgbClr val="FFFF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26" name="Google Shape;226;p25"/>
          <p:cNvSpPr/>
          <p:nvPr/>
        </p:nvSpPr>
        <p:spPr>
          <a:xfrm>
            <a:off x="3810000" y="4953000"/>
            <a:ext cx="671512" cy="609600"/>
          </a:xfrm>
          <a:prstGeom prst="flowChartMagneticDisk">
            <a:avLst/>
          </a:prstGeom>
          <a:solidFill>
            <a:srgbClr val="FFFF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27" name="Google Shape;227;p25"/>
          <p:cNvSpPr/>
          <p:nvPr/>
        </p:nvSpPr>
        <p:spPr>
          <a:xfrm>
            <a:off x="4572000" y="4953000"/>
            <a:ext cx="671512" cy="609600"/>
          </a:xfrm>
          <a:prstGeom prst="flowChartMagneticDisk">
            <a:avLst/>
          </a:prstGeom>
          <a:solidFill>
            <a:srgbClr val="FFFF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228" name="Google Shape;228;p25"/>
          <p:cNvGrpSpPr/>
          <p:nvPr/>
        </p:nvGrpSpPr>
        <p:grpSpPr>
          <a:xfrm>
            <a:off x="228600" y="1524000"/>
            <a:ext cx="1590675" cy="3879850"/>
            <a:chOff x="148" y="1440"/>
            <a:chExt cx="1002" cy="2444"/>
          </a:xfrm>
        </p:grpSpPr>
        <p:sp>
          <p:nvSpPr>
            <p:cNvPr id="229" name="Google Shape;229;p25"/>
            <p:cNvSpPr/>
            <p:nvPr/>
          </p:nvSpPr>
          <p:spPr>
            <a:xfrm>
              <a:off x="576" y="2256"/>
              <a:ext cx="472" cy="172"/>
            </a:xfrm>
            <a:prstGeom prst="ellipse">
              <a:avLst/>
            </a:prstGeom>
            <a:solidFill>
              <a:srgbClr val="FCFEB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30" name="Google Shape;230;p25"/>
            <p:cNvSpPr/>
            <p:nvPr/>
          </p:nvSpPr>
          <p:spPr>
            <a:xfrm>
              <a:off x="148" y="1440"/>
              <a:ext cx="1000" cy="2444"/>
            </a:xfrm>
            <a:prstGeom prst="ellipse">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31" name="Google Shape;231;p25"/>
            <p:cNvSpPr/>
            <p:nvPr/>
          </p:nvSpPr>
          <p:spPr>
            <a:xfrm>
              <a:off x="240" y="2256"/>
              <a:ext cx="472" cy="172"/>
            </a:xfrm>
            <a:prstGeom prst="ellipse">
              <a:avLst/>
            </a:prstGeom>
            <a:solidFill>
              <a:srgbClr val="FCFEB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32" name="Google Shape;232;p25"/>
            <p:cNvSpPr txBox="1"/>
            <p:nvPr/>
          </p:nvSpPr>
          <p:spPr>
            <a:xfrm>
              <a:off x="240" y="2448"/>
              <a:ext cx="910" cy="44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Operational </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DBs</a:t>
              </a:r>
              <a:endParaRPr/>
            </a:p>
          </p:txBody>
        </p:sp>
        <p:sp>
          <p:nvSpPr>
            <p:cNvPr id="233" name="Google Shape;233;p25"/>
            <p:cNvSpPr txBox="1"/>
            <p:nvPr/>
          </p:nvSpPr>
          <p:spPr>
            <a:xfrm>
              <a:off x="288" y="1776"/>
              <a:ext cx="692" cy="44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Other</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sources</a:t>
              </a:r>
              <a:endParaRPr/>
            </a:p>
          </p:txBody>
        </p:sp>
        <p:sp>
          <p:nvSpPr>
            <p:cNvPr id="234" name="Google Shape;234;p25"/>
            <p:cNvSpPr/>
            <p:nvPr/>
          </p:nvSpPr>
          <p:spPr>
            <a:xfrm>
              <a:off x="365" y="3398"/>
              <a:ext cx="441" cy="288"/>
            </a:xfrm>
            <a:prstGeom prst="flowChartMagneticDisk">
              <a:avLst/>
            </a:prstGeom>
            <a:solidFill>
              <a:srgbClr val="9A87F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35" name="Google Shape;235;p25"/>
            <p:cNvSpPr/>
            <p:nvPr/>
          </p:nvSpPr>
          <p:spPr>
            <a:xfrm>
              <a:off x="461" y="3129"/>
              <a:ext cx="441" cy="288"/>
            </a:xfrm>
            <a:prstGeom prst="flowChartMagneticDisk">
              <a:avLst/>
            </a:prstGeom>
            <a:solidFill>
              <a:srgbClr val="9A87F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36" name="Google Shape;236;p25"/>
            <p:cNvSpPr/>
            <p:nvPr/>
          </p:nvSpPr>
          <p:spPr>
            <a:xfrm>
              <a:off x="615" y="2851"/>
              <a:ext cx="441" cy="288"/>
            </a:xfrm>
            <a:prstGeom prst="flowChartMagneticDisk">
              <a:avLst/>
            </a:prstGeom>
            <a:solidFill>
              <a:srgbClr val="9A87F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cxnSp>
        <p:nvCxnSpPr>
          <p:cNvPr id="237" name="Google Shape;237;p25"/>
          <p:cNvCxnSpPr/>
          <p:nvPr/>
        </p:nvCxnSpPr>
        <p:spPr>
          <a:xfrm>
            <a:off x="1905000" y="1524000"/>
            <a:ext cx="0" cy="4191000"/>
          </a:xfrm>
          <a:prstGeom prst="straightConnector1">
            <a:avLst/>
          </a:prstGeom>
          <a:noFill/>
          <a:ln w="19050" cap="flat" cmpd="sng">
            <a:solidFill>
              <a:schemeClr val="dk1"/>
            </a:solidFill>
            <a:prstDash val="solid"/>
            <a:miter lim="800000"/>
            <a:headEnd type="none" w="med" len="med"/>
            <a:tailEnd type="none" w="med" len="med"/>
          </a:ln>
        </p:spPr>
      </p:cxnSp>
      <p:cxnSp>
        <p:nvCxnSpPr>
          <p:cNvPr id="238" name="Google Shape;238;p25"/>
          <p:cNvCxnSpPr/>
          <p:nvPr/>
        </p:nvCxnSpPr>
        <p:spPr>
          <a:xfrm>
            <a:off x="5410200" y="1600200"/>
            <a:ext cx="0" cy="4114800"/>
          </a:xfrm>
          <a:prstGeom prst="straightConnector1">
            <a:avLst/>
          </a:prstGeom>
          <a:noFill/>
          <a:ln w="19050" cap="flat" cmpd="sng">
            <a:solidFill>
              <a:schemeClr val="dk1"/>
            </a:solidFill>
            <a:prstDash val="solid"/>
            <a:miter lim="800000"/>
            <a:headEnd type="none" w="med" len="med"/>
            <a:tailEnd type="none" w="med" len="med"/>
          </a:ln>
        </p:spPr>
      </p:cxnSp>
      <p:cxnSp>
        <p:nvCxnSpPr>
          <p:cNvPr id="239" name="Google Shape;239;p25"/>
          <p:cNvCxnSpPr/>
          <p:nvPr/>
        </p:nvCxnSpPr>
        <p:spPr>
          <a:xfrm>
            <a:off x="6629400" y="1600200"/>
            <a:ext cx="0" cy="4114800"/>
          </a:xfrm>
          <a:prstGeom prst="straightConnector1">
            <a:avLst/>
          </a:prstGeom>
          <a:noFill/>
          <a:ln w="19050" cap="flat" cmpd="sng">
            <a:solidFill>
              <a:schemeClr val="dk1"/>
            </a:solidFill>
            <a:prstDash val="solid"/>
            <a:miter lim="800000"/>
            <a:headEnd type="none" w="med" len="med"/>
            <a:tailEnd type="none" w="med" len="med"/>
          </a:ln>
        </p:spPr>
      </p:cxnSp>
      <p:sp>
        <p:nvSpPr>
          <p:cNvPr id="240" name="Google Shape;240;p25"/>
          <p:cNvSpPr txBox="1"/>
          <p:nvPr/>
        </p:nvSpPr>
        <p:spPr>
          <a:xfrm>
            <a:off x="2838450" y="6172200"/>
            <a:ext cx="1581150" cy="3651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Data Storage</a:t>
            </a:r>
            <a:endParaRPr/>
          </a:p>
        </p:txBody>
      </p:sp>
      <p:sp>
        <p:nvSpPr>
          <p:cNvPr id="241" name="Google Shape;241;p25"/>
          <p:cNvSpPr/>
          <p:nvPr/>
        </p:nvSpPr>
        <p:spPr>
          <a:xfrm rot="5400000">
            <a:off x="952500" y="5219700"/>
            <a:ext cx="152400" cy="1600200"/>
          </a:xfrm>
          <a:prstGeom prst="rightBrace">
            <a:avLst>
              <a:gd name="adj1" fmla="val 8333"/>
              <a:gd name="adj2" fmla="val 50000"/>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42" name="Google Shape;242;p25"/>
          <p:cNvSpPr/>
          <p:nvPr/>
        </p:nvSpPr>
        <p:spPr>
          <a:xfrm rot="5400000">
            <a:off x="3505200" y="4419600"/>
            <a:ext cx="152400" cy="3200400"/>
          </a:xfrm>
          <a:prstGeom prst="rightBrace">
            <a:avLst>
              <a:gd name="adj1" fmla="val 8333"/>
              <a:gd name="adj2" fmla="val 50000"/>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43" name="Google Shape;243;p25"/>
          <p:cNvSpPr/>
          <p:nvPr/>
        </p:nvSpPr>
        <p:spPr>
          <a:xfrm rot="5400000">
            <a:off x="5981700" y="5448300"/>
            <a:ext cx="152400" cy="1143000"/>
          </a:xfrm>
          <a:prstGeom prst="rightBrace">
            <a:avLst>
              <a:gd name="adj1" fmla="val 8333"/>
              <a:gd name="adj2" fmla="val 50000"/>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44" name="Google Shape;244;p25"/>
          <p:cNvSpPr/>
          <p:nvPr/>
        </p:nvSpPr>
        <p:spPr>
          <a:xfrm rot="5400000">
            <a:off x="7734300" y="4991100"/>
            <a:ext cx="152400" cy="2057400"/>
          </a:xfrm>
          <a:prstGeom prst="rightBrace">
            <a:avLst>
              <a:gd name="adj1" fmla="val 8333"/>
              <a:gd name="adj2" fmla="val 50000"/>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45" name="Google Shape;245;p25"/>
          <p:cNvSpPr txBox="1"/>
          <p:nvPr/>
        </p:nvSpPr>
        <p:spPr>
          <a:xfrm>
            <a:off x="5334000" y="1905000"/>
            <a:ext cx="1524000" cy="304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OLAP Server</a:t>
            </a:r>
            <a:endParaRPr/>
          </a:p>
        </p:txBody>
      </p:sp>
      <p:cxnSp>
        <p:nvCxnSpPr>
          <p:cNvPr id="246" name="Google Shape;246;p25"/>
          <p:cNvCxnSpPr/>
          <p:nvPr/>
        </p:nvCxnSpPr>
        <p:spPr>
          <a:xfrm>
            <a:off x="3048000" y="2590800"/>
            <a:ext cx="304800" cy="381000"/>
          </a:xfrm>
          <a:prstGeom prst="straightConnector1">
            <a:avLst/>
          </a:prstGeom>
          <a:noFill/>
          <a:ln w="19050" cap="flat" cmpd="sng">
            <a:solidFill>
              <a:schemeClr val="dk1"/>
            </a:solidFill>
            <a:prstDash val="solid"/>
            <a:miter lim="800000"/>
            <a:headEnd type="none" w="med" len="med"/>
            <a:tailEnd type="stealth" w="med" len="med"/>
          </a:ln>
        </p:spPr>
      </p:cxnSp>
    </p:spTree>
    <p:extLst>
      <p:ext uri="{BB962C8B-B14F-4D97-AF65-F5344CB8AC3E}">
        <p14:creationId xmlns:p14="http://schemas.microsoft.com/office/powerpoint/2010/main" val="3793749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6"/>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29</a:t>
            </a:fld>
            <a:endParaRPr/>
          </a:p>
        </p:txBody>
      </p:sp>
      <p:sp>
        <p:nvSpPr>
          <p:cNvPr id="253" name="Google Shape;253;p26"/>
          <p:cNvSpPr txBox="1">
            <a:spLocks noGrp="1"/>
          </p:cNvSpPr>
          <p:nvPr>
            <p:ph type="title"/>
          </p:nvPr>
        </p:nvSpPr>
        <p:spPr>
          <a:xfrm>
            <a:off x="790575" y="381000"/>
            <a:ext cx="7294562" cy="6096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Three Data Warehouse Models</a:t>
            </a:r>
            <a:endParaRPr/>
          </a:p>
        </p:txBody>
      </p:sp>
      <p:sp>
        <p:nvSpPr>
          <p:cNvPr id="254" name="Google Shape;254;p26"/>
          <p:cNvSpPr txBox="1">
            <a:spLocks noGrp="1"/>
          </p:cNvSpPr>
          <p:nvPr>
            <p:ph sz="quarter" idx="1"/>
          </p:nvPr>
        </p:nvSpPr>
        <p:spPr>
          <a:xfrm>
            <a:off x="381000" y="1371600"/>
            <a:ext cx="8591550" cy="5105400"/>
          </a:xfrm>
          <a:prstGeom prst="rect">
            <a:avLst/>
          </a:prstGeom>
          <a:noFill/>
          <a:ln>
            <a:noFill/>
          </a:ln>
        </p:spPr>
        <p:txBody>
          <a:bodyPr spcFirstLastPara="1" wrap="square" lIns="92075" tIns="46025" rIns="92075" bIns="46025" anchor="t" anchorCtr="0">
            <a:noAutofit/>
          </a:bodyPr>
          <a:lstStyle/>
          <a:p>
            <a:pPr marL="342900" lvl="0" indent="-342900" algn="l" rtl="0">
              <a:lnSpc>
                <a:spcPct val="110000"/>
              </a:lnSpc>
              <a:spcBef>
                <a:spcPts val="0"/>
              </a:spcBef>
              <a:spcAft>
                <a:spcPts val="0"/>
              </a:spcAft>
              <a:buClr>
                <a:schemeClr val="folHlink"/>
              </a:buClr>
              <a:buSzPts val="1440"/>
              <a:buFont typeface="Noto Sans Symbols"/>
              <a:buChar char="■"/>
            </a:pPr>
            <a:r>
              <a:rPr lang="en-US" sz="2400" b="0" i="0" u="none">
                <a:solidFill>
                  <a:schemeClr val="hlink"/>
                </a:solidFill>
                <a:latin typeface="Tahoma"/>
                <a:ea typeface="Tahoma"/>
                <a:cs typeface="Tahoma"/>
                <a:sym typeface="Tahoma"/>
              </a:rPr>
              <a:t>Enterprise warehouse</a:t>
            </a:r>
            <a:endParaRPr sz="2400" b="0" i="0" u="none">
              <a:solidFill>
                <a:schemeClr val="dk1"/>
              </a:solidFill>
              <a:latin typeface="Tahoma"/>
              <a:ea typeface="Tahoma"/>
              <a:cs typeface="Tahoma"/>
              <a:sym typeface="Tahoma"/>
            </a:endParaRPr>
          </a:p>
          <a:p>
            <a:pPr marL="742950" lvl="1" indent="-285750" algn="l" rtl="0">
              <a:lnSpc>
                <a:spcPct val="110000"/>
              </a:lnSpc>
              <a:spcBef>
                <a:spcPts val="24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collects all of the information about subjects spanning the entire organization</a:t>
            </a:r>
            <a:endParaRPr/>
          </a:p>
          <a:p>
            <a:pPr marL="342900" lvl="0" indent="-342900" algn="l" rtl="0">
              <a:lnSpc>
                <a:spcPct val="110000"/>
              </a:lnSpc>
              <a:spcBef>
                <a:spcPts val="240"/>
              </a:spcBef>
              <a:spcAft>
                <a:spcPts val="0"/>
              </a:spcAft>
              <a:buClr>
                <a:schemeClr val="folHlink"/>
              </a:buClr>
              <a:buSzPts val="1440"/>
              <a:buFont typeface="Noto Sans Symbols"/>
              <a:buChar char="■"/>
            </a:pPr>
            <a:r>
              <a:rPr lang="en-US" sz="2400" b="0" i="0" u="none">
                <a:solidFill>
                  <a:schemeClr val="hlink"/>
                </a:solidFill>
                <a:latin typeface="Tahoma"/>
                <a:ea typeface="Tahoma"/>
                <a:cs typeface="Tahoma"/>
                <a:sym typeface="Tahoma"/>
              </a:rPr>
              <a:t>Data Mart</a:t>
            </a:r>
            <a:endParaRPr sz="2400" b="0" i="0" u="none">
              <a:solidFill>
                <a:schemeClr val="dk1"/>
              </a:solidFill>
              <a:latin typeface="Tahoma"/>
              <a:ea typeface="Tahoma"/>
              <a:cs typeface="Tahoma"/>
              <a:sym typeface="Tahoma"/>
            </a:endParaRPr>
          </a:p>
          <a:p>
            <a:pPr marL="742950" lvl="1" indent="-285750" algn="l" rtl="0">
              <a:lnSpc>
                <a:spcPct val="110000"/>
              </a:lnSpc>
              <a:spcBef>
                <a:spcPts val="24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a subset of corporate-wide data that is of value to a specific groups of users.  Its scope is confined to specific, selected groups, such as marketing data mart</a:t>
            </a:r>
            <a:endParaRPr/>
          </a:p>
          <a:p>
            <a:pPr marL="1143000" lvl="2" indent="-228600" algn="l" rtl="0">
              <a:lnSpc>
                <a:spcPct val="110000"/>
              </a:lnSpc>
              <a:spcBef>
                <a:spcPts val="2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Independent vs. dependent (directly from warehouse) data mart</a:t>
            </a:r>
            <a:endParaRPr/>
          </a:p>
          <a:p>
            <a:pPr marL="342900" lvl="0" indent="-342900" algn="l" rtl="0">
              <a:lnSpc>
                <a:spcPct val="110000"/>
              </a:lnSpc>
              <a:spcBef>
                <a:spcPts val="240"/>
              </a:spcBef>
              <a:spcAft>
                <a:spcPts val="0"/>
              </a:spcAft>
              <a:buClr>
                <a:schemeClr val="folHlink"/>
              </a:buClr>
              <a:buSzPts val="1440"/>
              <a:buFont typeface="Noto Sans Symbols"/>
              <a:buChar char="■"/>
            </a:pPr>
            <a:r>
              <a:rPr lang="en-US" sz="2400" b="0" i="0" u="none">
                <a:solidFill>
                  <a:schemeClr val="hlink"/>
                </a:solidFill>
                <a:latin typeface="Tahoma"/>
                <a:ea typeface="Tahoma"/>
                <a:cs typeface="Tahoma"/>
                <a:sym typeface="Tahoma"/>
              </a:rPr>
              <a:t>Virtual warehouse</a:t>
            </a:r>
            <a:endParaRPr sz="2400" b="0" i="0" u="none">
              <a:solidFill>
                <a:schemeClr val="dk1"/>
              </a:solidFill>
              <a:latin typeface="Tahoma"/>
              <a:ea typeface="Tahoma"/>
              <a:cs typeface="Tahoma"/>
              <a:sym typeface="Tahoma"/>
            </a:endParaRPr>
          </a:p>
          <a:p>
            <a:pPr marL="742950" lvl="1" indent="-285750" algn="l" rtl="0">
              <a:lnSpc>
                <a:spcPct val="110000"/>
              </a:lnSpc>
              <a:spcBef>
                <a:spcPts val="24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A set of views over operational databases</a:t>
            </a:r>
            <a:endParaRPr/>
          </a:p>
          <a:p>
            <a:pPr marL="742950" lvl="1" indent="-285750" algn="l" rtl="0">
              <a:lnSpc>
                <a:spcPct val="110000"/>
              </a:lnSpc>
              <a:spcBef>
                <a:spcPts val="24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Only some of the possible summary views may be materialized</a:t>
            </a:r>
            <a:endParaRPr/>
          </a:p>
        </p:txBody>
      </p:sp>
    </p:spTree>
    <p:extLst>
      <p:ext uri="{BB962C8B-B14F-4D97-AF65-F5344CB8AC3E}">
        <p14:creationId xmlns:p14="http://schemas.microsoft.com/office/powerpoint/2010/main" val="1514139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305800" cy="2308324"/>
          </a:xfrm>
          <a:prstGeom prst="rect">
            <a:avLst/>
          </a:prstGeom>
        </p:spPr>
        <p:txBody>
          <a:bodyPr wrap="square">
            <a:spAutoFit/>
          </a:bodyPr>
          <a:lstStyle/>
          <a:p>
            <a:pPr>
              <a:lnSpc>
                <a:spcPct val="200000"/>
              </a:lnSpc>
            </a:pPr>
            <a:r>
              <a:rPr lang="en-US" dirty="0"/>
              <a:t>3.5   Updates To Dimension Tables - Slowly Changing Dimensions,</a:t>
            </a:r>
          </a:p>
          <a:p>
            <a:pPr>
              <a:lnSpc>
                <a:spcPct val="200000"/>
              </a:lnSpc>
            </a:pPr>
            <a:r>
              <a:rPr lang="en-IN" dirty="0"/>
              <a:t>        Type 1, Type 2 and Type 3 Changes, Large Dimensions , Rapidly</a:t>
            </a:r>
          </a:p>
          <a:p>
            <a:pPr>
              <a:lnSpc>
                <a:spcPct val="200000"/>
              </a:lnSpc>
            </a:pPr>
            <a:r>
              <a:rPr lang="en-IN" dirty="0"/>
              <a:t>       Changing Dimensions, Junk Dimensions, Aggregate Fact Tables</a:t>
            </a:r>
          </a:p>
          <a:p>
            <a:pPr>
              <a:lnSpc>
                <a:spcPct val="200000"/>
              </a:lnSpc>
            </a:pPr>
            <a:r>
              <a:rPr lang="en-US" dirty="0"/>
              <a:t>3.6  Data lake, Architecture of Data lake, Data Warehouse </a:t>
            </a:r>
            <a:r>
              <a:rPr lang="en-US" dirty="0" err="1"/>
              <a:t>Vs</a:t>
            </a:r>
            <a:r>
              <a:rPr lang="en-US" dirty="0"/>
              <a:t> Data  </a:t>
            </a:r>
            <a:r>
              <a:rPr lang="en-IN" dirty="0"/>
              <a:t>lake</a:t>
            </a:r>
          </a:p>
        </p:txBody>
      </p:sp>
    </p:spTree>
    <p:extLst>
      <p:ext uri="{BB962C8B-B14F-4D97-AF65-F5344CB8AC3E}">
        <p14:creationId xmlns:p14="http://schemas.microsoft.com/office/powerpoint/2010/main" val="2811389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7"/>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30</a:t>
            </a:fld>
            <a:endParaRPr/>
          </a:p>
        </p:txBody>
      </p:sp>
      <p:sp>
        <p:nvSpPr>
          <p:cNvPr id="261" name="Google Shape;261;p27"/>
          <p:cNvSpPr txBox="1">
            <a:spLocks noGrp="1"/>
          </p:cNvSpPr>
          <p:nvPr>
            <p:ph type="title"/>
          </p:nvPr>
        </p:nvSpPr>
        <p:spPr>
          <a:xfrm>
            <a:off x="76200" y="304800"/>
            <a:ext cx="899160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Overlock"/>
              <a:buNone/>
            </a:pPr>
            <a:r>
              <a:rPr lang="en-US" sz="3200" b="0" i="0" u="none">
                <a:solidFill>
                  <a:schemeClr val="dk2"/>
                </a:solidFill>
                <a:latin typeface="Overlock"/>
                <a:ea typeface="Overlock"/>
                <a:cs typeface="Overlock"/>
                <a:sym typeface="Overlock"/>
              </a:rPr>
              <a:t>Extraction, Transformation, and Loading (ETL)</a:t>
            </a:r>
            <a:endParaRPr/>
          </a:p>
        </p:txBody>
      </p:sp>
      <p:sp>
        <p:nvSpPr>
          <p:cNvPr id="262" name="Google Shape;262;p27"/>
          <p:cNvSpPr txBox="1">
            <a:spLocks noGrp="1"/>
          </p:cNvSpPr>
          <p:nvPr>
            <p:ph sz="quarter" idx="1"/>
          </p:nvPr>
        </p:nvSpPr>
        <p:spPr>
          <a:xfrm>
            <a:off x="304800" y="1295400"/>
            <a:ext cx="8534400" cy="51816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440"/>
              <a:buFont typeface="Noto Sans Symbols"/>
              <a:buChar char="■"/>
            </a:pPr>
            <a:r>
              <a:rPr lang="en-US" sz="2400" b="1" i="0" u="none">
                <a:solidFill>
                  <a:schemeClr val="dk1"/>
                </a:solidFill>
                <a:latin typeface="Tahoma"/>
                <a:ea typeface="Tahoma"/>
                <a:cs typeface="Tahoma"/>
                <a:sym typeface="Tahoma"/>
              </a:rPr>
              <a:t>Data extraction</a:t>
            </a:r>
            <a:endParaRPr/>
          </a:p>
          <a:p>
            <a:pPr marL="742950" lvl="1" indent="-285750" algn="l" rtl="0">
              <a:lnSpc>
                <a:spcPct val="9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get data from multiple, heterogeneous, and external sources</a:t>
            </a:r>
            <a:endParaRPr/>
          </a:p>
          <a:p>
            <a:pPr marL="342900" lvl="0" indent="-342900" algn="l" rtl="0">
              <a:lnSpc>
                <a:spcPct val="90000"/>
              </a:lnSpc>
              <a:spcBef>
                <a:spcPts val="480"/>
              </a:spcBef>
              <a:spcAft>
                <a:spcPts val="0"/>
              </a:spcAft>
              <a:buClr>
                <a:schemeClr val="folHlink"/>
              </a:buClr>
              <a:buSzPts val="1440"/>
              <a:buFont typeface="Noto Sans Symbols"/>
              <a:buChar char="■"/>
            </a:pPr>
            <a:r>
              <a:rPr lang="en-US" sz="2400" b="1" i="0" u="none">
                <a:solidFill>
                  <a:schemeClr val="dk1"/>
                </a:solidFill>
                <a:latin typeface="Tahoma"/>
                <a:ea typeface="Tahoma"/>
                <a:cs typeface="Tahoma"/>
                <a:sym typeface="Tahoma"/>
              </a:rPr>
              <a:t>Data cleaning</a:t>
            </a:r>
            <a:endParaRPr/>
          </a:p>
          <a:p>
            <a:pPr marL="742950" lvl="1" indent="-285750" algn="l" rtl="0">
              <a:lnSpc>
                <a:spcPct val="9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detect errors in the data and rectify them when possible</a:t>
            </a:r>
            <a:endParaRPr/>
          </a:p>
          <a:p>
            <a:pPr marL="342900" lvl="0" indent="-342900" algn="l" rtl="0">
              <a:lnSpc>
                <a:spcPct val="90000"/>
              </a:lnSpc>
              <a:spcBef>
                <a:spcPts val="480"/>
              </a:spcBef>
              <a:spcAft>
                <a:spcPts val="0"/>
              </a:spcAft>
              <a:buClr>
                <a:schemeClr val="folHlink"/>
              </a:buClr>
              <a:buSzPts val="1440"/>
              <a:buFont typeface="Noto Sans Symbols"/>
              <a:buChar char="■"/>
            </a:pPr>
            <a:r>
              <a:rPr lang="en-US" sz="2400" b="1" i="0" u="none">
                <a:solidFill>
                  <a:schemeClr val="dk1"/>
                </a:solidFill>
                <a:latin typeface="Tahoma"/>
                <a:ea typeface="Tahoma"/>
                <a:cs typeface="Tahoma"/>
                <a:sym typeface="Tahoma"/>
              </a:rPr>
              <a:t>Data transformation</a:t>
            </a:r>
            <a:endParaRPr/>
          </a:p>
          <a:p>
            <a:pPr marL="742950" lvl="1" indent="-285750" algn="l" rtl="0">
              <a:lnSpc>
                <a:spcPct val="9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convert data from legacy or host format to warehouse format</a:t>
            </a:r>
            <a:endParaRPr/>
          </a:p>
          <a:p>
            <a:pPr marL="342900" lvl="0" indent="-342900" algn="l" rtl="0">
              <a:lnSpc>
                <a:spcPct val="90000"/>
              </a:lnSpc>
              <a:spcBef>
                <a:spcPts val="480"/>
              </a:spcBef>
              <a:spcAft>
                <a:spcPts val="0"/>
              </a:spcAft>
              <a:buClr>
                <a:schemeClr val="folHlink"/>
              </a:buClr>
              <a:buSzPts val="1440"/>
              <a:buFont typeface="Noto Sans Symbols"/>
              <a:buChar char="■"/>
            </a:pPr>
            <a:r>
              <a:rPr lang="en-US" sz="2400" b="1" i="0" u="none">
                <a:solidFill>
                  <a:schemeClr val="dk1"/>
                </a:solidFill>
                <a:latin typeface="Tahoma"/>
                <a:ea typeface="Tahoma"/>
                <a:cs typeface="Tahoma"/>
                <a:sym typeface="Tahoma"/>
              </a:rPr>
              <a:t>Load</a:t>
            </a:r>
            <a:endParaRPr/>
          </a:p>
          <a:p>
            <a:pPr marL="742950" lvl="1" indent="-285750" algn="l" rtl="0">
              <a:lnSpc>
                <a:spcPct val="9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sort, summarize, consolidate, compute views, check integrity, and build indicies and partitions</a:t>
            </a:r>
            <a:endParaRPr/>
          </a:p>
          <a:p>
            <a:pPr marL="342900" lvl="0" indent="-342900" algn="l" rtl="0">
              <a:lnSpc>
                <a:spcPct val="90000"/>
              </a:lnSpc>
              <a:spcBef>
                <a:spcPts val="480"/>
              </a:spcBef>
              <a:spcAft>
                <a:spcPts val="0"/>
              </a:spcAft>
              <a:buClr>
                <a:schemeClr val="folHlink"/>
              </a:buClr>
              <a:buSzPts val="1440"/>
              <a:buFont typeface="Noto Sans Symbols"/>
              <a:buChar char="■"/>
            </a:pPr>
            <a:r>
              <a:rPr lang="en-US" sz="2400" b="1" i="0" u="none">
                <a:solidFill>
                  <a:schemeClr val="dk1"/>
                </a:solidFill>
                <a:latin typeface="Tahoma"/>
                <a:ea typeface="Tahoma"/>
                <a:cs typeface="Tahoma"/>
                <a:sym typeface="Tahoma"/>
              </a:rPr>
              <a:t>Refresh</a:t>
            </a:r>
            <a:endParaRPr/>
          </a:p>
          <a:p>
            <a:pPr marL="742950" lvl="1" indent="-285750" algn="l" rtl="0">
              <a:lnSpc>
                <a:spcPct val="9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propagate the updates from the data sources to the warehouse</a:t>
            </a:r>
            <a:endParaRPr/>
          </a:p>
        </p:txBody>
      </p:sp>
    </p:spTree>
    <p:extLst>
      <p:ext uri="{BB962C8B-B14F-4D97-AF65-F5344CB8AC3E}">
        <p14:creationId xmlns:p14="http://schemas.microsoft.com/office/powerpoint/2010/main" val="2815096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8"/>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31</a:t>
            </a:fld>
            <a:endParaRPr/>
          </a:p>
        </p:txBody>
      </p:sp>
      <p:sp>
        <p:nvSpPr>
          <p:cNvPr id="269" name="Google Shape;269;p28"/>
          <p:cNvSpPr txBox="1">
            <a:spLocks noGrp="1"/>
          </p:cNvSpPr>
          <p:nvPr>
            <p:ph type="title"/>
          </p:nvPr>
        </p:nvSpPr>
        <p:spPr>
          <a:xfrm>
            <a:off x="381000" y="304800"/>
            <a:ext cx="8382000" cy="685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Metadata Repository</a:t>
            </a:r>
            <a:endParaRPr/>
          </a:p>
        </p:txBody>
      </p:sp>
      <p:sp>
        <p:nvSpPr>
          <p:cNvPr id="270" name="Google Shape;270;p28"/>
          <p:cNvSpPr txBox="1">
            <a:spLocks noGrp="1"/>
          </p:cNvSpPr>
          <p:nvPr>
            <p:ph sz="quarter" idx="1"/>
          </p:nvPr>
        </p:nvSpPr>
        <p:spPr>
          <a:xfrm>
            <a:off x="304800" y="1295400"/>
            <a:ext cx="8534400" cy="5257800"/>
          </a:xfrm>
          <a:prstGeom prst="rect">
            <a:avLst/>
          </a:prstGeom>
          <a:noFill/>
          <a:ln>
            <a:noFill/>
          </a:ln>
        </p:spPr>
        <p:txBody>
          <a:bodyPr spcFirstLastPara="1" wrap="square" lIns="92075" tIns="46025" rIns="92075" bIns="46025" anchor="t" anchorCtr="0">
            <a:noAutofit/>
          </a:bodyPr>
          <a:lstStyle/>
          <a:p>
            <a:pPr marL="342900" lvl="0" indent="-342900" algn="l" rtl="0">
              <a:lnSpc>
                <a:spcPct val="110000"/>
              </a:lnSpc>
              <a:spcBef>
                <a:spcPts val="0"/>
              </a:spcBef>
              <a:spcAft>
                <a:spcPts val="0"/>
              </a:spcAft>
              <a:buClr>
                <a:schemeClr val="folHlink"/>
              </a:buClr>
              <a:buSzPts val="1200"/>
              <a:buFont typeface="Noto Sans Symbols"/>
              <a:buChar char="■"/>
            </a:pPr>
            <a:r>
              <a:rPr lang="en-US" sz="2000" b="1" i="0" u="none" dirty="0">
                <a:solidFill>
                  <a:schemeClr val="dk1"/>
                </a:solidFill>
                <a:latin typeface="Tahoma"/>
                <a:ea typeface="Tahoma"/>
                <a:cs typeface="Tahoma"/>
                <a:sym typeface="Tahoma"/>
              </a:rPr>
              <a:t>Meta data</a:t>
            </a:r>
            <a:r>
              <a:rPr lang="en-US" sz="2000" b="0" i="0" u="none" dirty="0">
                <a:solidFill>
                  <a:schemeClr val="dk1"/>
                </a:solidFill>
                <a:latin typeface="Tahoma"/>
                <a:ea typeface="Tahoma"/>
                <a:cs typeface="Tahoma"/>
                <a:sym typeface="Tahoma"/>
              </a:rPr>
              <a:t> is the data defining warehouse objects.  It stores:</a:t>
            </a:r>
            <a:endParaRPr dirty="0"/>
          </a:p>
          <a:p>
            <a:pPr marL="342900" lvl="0" indent="-342900" algn="l" rtl="0">
              <a:lnSpc>
                <a:spcPct val="110000"/>
              </a:lnSpc>
              <a:spcBef>
                <a:spcPts val="400"/>
              </a:spcBef>
              <a:spcAft>
                <a:spcPts val="0"/>
              </a:spcAft>
              <a:buClr>
                <a:schemeClr val="folHlink"/>
              </a:buClr>
              <a:buSzPts val="1200"/>
              <a:buFont typeface="Noto Sans Symbols"/>
              <a:buChar char="■"/>
            </a:pPr>
            <a:r>
              <a:rPr lang="en-US" sz="2000" b="0" i="0" u="none" dirty="0">
                <a:solidFill>
                  <a:schemeClr val="dk1"/>
                </a:solidFill>
                <a:latin typeface="Tahoma"/>
                <a:ea typeface="Tahoma"/>
                <a:cs typeface="Tahoma"/>
                <a:sym typeface="Tahoma"/>
              </a:rPr>
              <a:t>Description of the </a:t>
            </a:r>
            <a:r>
              <a:rPr lang="en-US" sz="2000" b="0" i="0" u="none" dirty="0">
                <a:solidFill>
                  <a:schemeClr val="folHlink"/>
                </a:solidFill>
                <a:latin typeface="Tahoma"/>
                <a:ea typeface="Tahoma"/>
                <a:cs typeface="Tahoma"/>
                <a:sym typeface="Tahoma"/>
              </a:rPr>
              <a:t>structure</a:t>
            </a:r>
            <a:r>
              <a:rPr lang="en-US" sz="2000" b="0" i="0" u="none" dirty="0">
                <a:solidFill>
                  <a:schemeClr val="dk1"/>
                </a:solidFill>
                <a:latin typeface="Tahoma"/>
                <a:ea typeface="Tahoma"/>
                <a:cs typeface="Tahoma"/>
                <a:sym typeface="Tahoma"/>
              </a:rPr>
              <a:t> of the data warehouse</a:t>
            </a:r>
            <a:endParaRPr dirty="0"/>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dirty="0">
                <a:solidFill>
                  <a:schemeClr val="dk1"/>
                </a:solidFill>
                <a:latin typeface="Tahoma"/>
                <a:ea typeface="Tahoma"/>
                <a:cs typeface="Tahoma"/>
                <a:sym typeface="Tahoma"/>
              </a:rPr>
              <a:t>schema, view, dimensions, hierarchies, derived data </a:t>
            </a:r>
            <a:r>
              <a:rPr lang="en-US" sz="2000" b="0" i="0" u="none" dirty="0" err="1">
                <a:solidFill>
                  <a:schemeClr val="dk1"/>
                </a:solidFill>
                <a:latin typeface="Tahoma"/>
                <a:ea typeface="Tahoma"/>
                <a:cs typeface="Tahoma"/>
                <a:sym typeface="Tahoma"/>
              </a:rPr>
              <a:t>defn</a:t>
            </a:r>
            <a:r>
              <a:rPr lang="en-US" sz="2000" b="0" i="0" u="none" dirty="0">
                <a:solidFill>
                  <a:schemeClr val="dk1"/>
                </a:solidFill>
                <a:latin typeface="Tahoma"/>
                <a:ea typeface="Tahoma"/>
                <a:cs typeface="Tahoma"/>
                <a:sym typeface="Tahoma"/>
              </a:rPr>
              <a:t>, data mart locations and contents</a:t>
            </a:r>
            <a:endParaRPr dirty="0"/>
          </a:p>
          <a:p>
            <a:pPr marL="342900" lvl="0" indent="-342900" algn="l" rtl="0">
              <a:lnSpc>
                <a:spcPct val="110000"/>
              </a:lnSpc>
              <a:spcBef>
                <a:spcPts val="400"/>
              </a:spcBef>
              <a:spcAft>
                <a:spcPts val="0"/>
              </a:spcAft>
              <a:buClr>
                <a:schemeClr val="folHlink"/>
              </a:buClr>
              <a:buSzPts val="1200"/>
              <a:buFont typeface="Noto Sans Symbols"/>
              <a:buChar char="■"/>
            </a:pPr>
            <a:r>
              <a:rPr lang="en-US" sz="2000" b="0" i="0" u="none" dirty="0">
                <a:solidFill>
                  <a:schemeClr val="folHlink"/>
                </a:solidFill>
                <a:latin typeface="Tahoma"/>
                <a:ea typeface="Tahoma"/>
                <a:cs typeface="Tahoma"/>
                <a:sym typeface="Tahoma"/>
              </a:rPr>
              <a:t>Operational</a:t>
            </a:r>
            <a:r>
              <a:rPr lang="en-US" sz="2000" b="0" i="0" u="none" dirty="0">
                <a:solidFill>
                  <a:schemeClr val="dk1"/>
                </a:solidFill>
                <a:latin typeface="Tahoma"/>
                <a:ea typeface="Tahoma"/>
                <a:cs typeface="Tahoma"/>
                <a:sym typeface="Tahoma"/>
              </a:rPr>
              <a:t> meta-data</a:t>
            </a:r>
            <a:endParaRPr dirty="0"/>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dirty="0">
                <a:solidFill>
                  <a:schemeClr val="dk1"/>
                </a:solidFill>
                <a:latin typeface="Tahoma"/>
                <a:ea typeface="Tahoma"/>
                <a:cs typeface="Tahoma"/>
                <a:sym typeface="Tahoma"/>
              </a:rPr>
              <a:t>data lineage (history of migrated data and transformation path), currency of data (active, archived, or purged), monitoring information (warehouse usage statistics, error reports, audit trails)</a:t>
            </a:r>
            <a:endParaRPr dirty="0"/>
          </a:p>
          <a:p>
            <a:pPr marL="342900" lvl="0" indent="-342900" algn="l" rtl="0">
              <a:lnSpc>
                <a:spcPct val="110000"/>
              </a:lnSpc>
              <a:spcBef>
                <a:spcPts val="400"/>
              </a:spcBef>
              <a:spcAft>
                <a:spcPts val="0"/>
              </a:spcAft>
              <a:buClr>
                <a:schemeClr val="folHlink"/>
              </a:buClr>
              <a:buSzPts val="1200"/>
              <a:buFont typeface="Noto Sans Symbols"/>
              <a:buChar char="■"/>
            </a:pPr>
            <a:r>
              <a:rPr lang="en-US" sz="2000" b="0" i="0" u="none" dirty="0">
                <a:solidFill>
                  <a:schemeClr val="dk1"/>
                </a:solidFill>
                <a:latin typeface="Tahoma"/>
                <a:ea typeface="Tahoma"/>
                <a:cs typeface="Tahoma"/>
                <a:sym typeface="Tahoma"/>
              </a:rPr>
              <a:t>The </a:t>
            </a:r>
            <a:r>
              <a:rPr lang="en-US" sz="2000" b="0" i="0" u="none" dirty="0">
                <a:solidFill>
                  <a:schemeClr val="folHlink"/>
                </a:solidFill>
                <a:latin typeface="Tahoma"/>
                <a:ea typeface="Tahoma"/>
                <a:cs typeface="Tahoma"/>
                <a:sym typeface="Tahoma"/>
              </a:rPr>
              <a:t>algorithms</a:t>
            </a:r>
            <a:r>
              <a:rPr lang="en-US" sz="2000" b="0" i="0" u="none" dirty="0">
                <a:solidFill>
                  <a:schemeClr val="dk1"/>
                </a:solidFill>
                <a:latin typeface="Tahoma"/>
                <a:ea typeface="Tahoma"/>
                <a:cs typeface="Tahoma"/>
                <a:sym typeface="Tahoma"/>
              </a:rPr>
              <a:t> used for summarization</a:t>
            </a:r>
            <a:endParaRPr dirty="0"/>
          </a:p>
          <a:p>
            <a:pPr marL="342900" lvl="0" indent="-342900" algn="l" rtl="0">
              <a:lnSpc>
                <a:spcPct val="110000"/>
              </a:lnSpc>
              <a:spcBef>
                <a:spcPts val="400"/>
              </a:spcBef>
              <a:spcAft>
                <a:spcPts val="0"/>
              </a:spcAft>
              <a:buClr>
                <a:schemeClr val="folHlink"/>
              </a:buClr>
              <a:buSzPts val="1200"/>
              <a:buFont typeface="Noto Sans Symbols"/>
              <a:buChar char="■"/>
            </a:pPr>
            <a:r>
              <a:rPr lang="en-US" sz="2000" b="0" i="0" u="none" dirty="0">
                <a:solidFill>
                  <a:schemeClr val="dk1"/>
                </a:solidFill>
                <a:latin typeface="Tahoma"/>
                <a:ea typeface="Tahoma"/>
                <a:cs typeface="Tahoma"/>
                <a:sym typeface="Tahoma"/>
              </a:rPr>
              <a:t>The </a:t>
            </a:r>
            <a:r>
              <a:rPr lang="en-US" sz="2000" b="0" i="0" u="none" dirty="0">
                <a:solidFill>
                  <a:schemeClr val="folHlink"/>
                </a:solidFill>
                <a:latin typeface="Tahoma"/>
                <a:ea typeface="Tahoma"/>
                <a:cs typeface="Tahoma"/>
                <a:sym typeface="Tahoma"/>
              </a:rPr>
              <a:t>mapping</a:t>
            </a:r>
            <a:r>
              <a:rPr lang="en-US" sz="2000" b="0" i="0" u="none" dirty="0">
                <a:solidFill>
                  <a:schemeClr val="dk1"/>
                </a:solidFill>
                <a:latin typeface="Tahoma"/>
                <a:ea typeface="Tahoma"/>
                <a:cs typeface="Tahoma"/>
                <a:sym typeface="Tahoma"/>
              </a:rPr>
              <a:t> from operational environment to the data warehouse</a:t>
            </a:r>
            <a:endParaRPr dirty="0"/>
          </a:p>
          <a:p>
            <a:pPr marL="342900" lvl="0" indent="-342900" algn="l" rtl="0">
              <a:lnSpc>
                <a:spcPct val="110000"/>
              </a:lnSpc>
              <a:spcBef>
                <a:spcPts val="400"/>
              </a:spcBef>
              <a:spcAft>
                <a:spcPts val="0"/>
              </a:spcAft>
              <a:buClr>
                <a:schemeClr val="folHlink"/>
              </a:buClr>
              <a:buSzPts val="1200"/>
              <a:buFont typeface="Noto Sans Symbols"/>
              <a:buChar char="■"/>
            </a:pPr>
            <a:r>
              <a:rPr lang="en-US" sz="2000" b="0" i="0" u="none" dirty="0">
                <a:solidFill>
                  <a:schemeClr val="dk1"/>
                </a:solidFill>
                <a:latin typeface="Tahoma"/>
                <a:ea typeface="Tahoma"/>
                <a:cs typeface="Tahoma"/>
                <a:sym typeface="Tahoma"/>
              </a:rPr>
              <a:t>Data related to </a:t>
            </a:r>
            <a:r>
              <a:rPr lang="en-US" sz="2000" b="0" i="0" u="none" dirty="0">
                <a:solidFill>
                  <a:schemeClr val="folHlink"/>
                </a:solidFill>
                <a:latin typeface="Tahoma"/>
                <a:ea typeface="Tahoma"/>
                <a:cs typeface="Tahoma"/>
                <a:sym typeface="Tahoma"/>
              </a:rPr>
              <a:t>system performance</a:t>
            </a:r>
            <a:endParaRPr dirty="0"/>
          </a:p>
          <a:p>
            <a:pPr marL="742950" lvl="1" indent="-285750" algn="l" rtl="0">
              <a:lnSpc>
                <a:spcPct val="110000"/>
              </a:lnSpc>
              <a:spcBef>
                <a:spcPts val="0"/>
              </a:spcBef>
              <a:spcAft>
                <a:spcPts val="0"/>
              </a:spcAft>
              <a:buClr>
                <a:schemeClr val="hlink"/>
              </a:buClr>
              <a:buSzPts val="1100"/>
              <a:buFont typeface="Noto Sans Symbols"/>
              <a:buChar char="■"/>
            </a:pPr>
            <a:r>
              <a:rPr lang="en-US" sz="2000" b="0" i="0" u="none" dirty="0">
                <a:solidFill>
                  <a:schemeClr val="dk1"/>
                </a:solidFill>
                <a:latin typeface="Tahoma"/>
                <a:ea typeface="Tahoma"/>
                <a:cs typeface="Tahoma"/>
                <a:sym typeface="Tahoma"/>
              </a:rPr>
              <a:t>warehouse schema, view and derived data definitions</a:t>
            </a:r>
            <a:endParaRPr dirty="0"/>
          </a:p>
          <a:p>
            <a:pPr marL="342900" lvl="0" indent="-342900" algn="l" rtl="0">
              <a:lnSpc>
                <a:spcPct val="110000"/>
              </a:lnSpc>
              <a:spcBef>
                <a:spcPts val="400"/>
              </a:spcBef>
              <a:spcAft>
                <a:spcPts val="0"/>
              </a:spcAft>
              <a:buClr>
                <a:schemeClr val="folHlink"/>
              </a:buClr>
              <a:buSzPts val="1200"/>
              <a:buFont typeface="Noto Sans Symbols"/>
              <a:buChar char="■"/>
            </a:pPr>
            <a:r>
              <a:rPr lang="en-US" sz="2000" b="0" i="0" u="none" dirty="0">
                <a:solidFill>
                  <a:schemeClr val="folHlink"/>
                </a:solidFill>
                <a:latin typeface="Tahoma"/>
                <a:ea typeface="Tahoma"/>
                <a:cs typeface="Tahoma"/>
                <a:sym typeface="Tahoma"/>
              </a:rPr>
              <a:t>Business data</a:t>
            </a:r>
            <a:endParaRPr dirty="0"/>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dirty="0">
                <a:solidFill>
                  <a:schemeClr val="dk1"/>
                </a:solidFill>
                <a:latin typeface="Tahoma"/>
                <a:ea typeface="Tahoma"/>
                <a:cs typeface="Tahoma"/>
                <a:sym typeface="Tahoma"/>
              </a:rPr>
              <a:t>business terms and definitions, ownership of data, charging policies</a:t>
            </a:r>
            <a:endParaRPr dirty="0"/>
          </a:p>
        </p:txBody>
      </p:sp>
    </p:spTree>
    <p:extLst>
      <p:ext uri="{BB962C8B-B14F-4D97-AF65-F5344CB8AC3E}">
        <p14:creationId xmlns:p14="http://schemas.microsoft.com/office/powerpoint/2010/main" val="804912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31652"/>
            <a:ext cx="5562600" cy="523220"/>
          </a:xfrm>
          <a:prstGeom prst="rect">
            <a:avLst/>
          </a:prstGeom>
          <a:noFill/>
        </p:spPr>
        <p:txBody>
          <a:bodyPr wrap="square" rtlCol="0">
            <a:spAutoFit/>
          </a:bodyPr>
          <a:lstStyle/>
          <a:p>
            <a:pPr algn="ctr"/>
            <a:r>
              <a:rPr lang="en-IN" sz="2800" b="1" dirty="0"/>
              <a:t>Classification of Metadata</a:t>
            </a:r>
          </a:p>
        </p:txBody>
      </p:sp>
      <p:sp>
        <p:nvSpPr>
          <p:cNvPr id="3" name="TextBox 2"/>
          <p:cNvSpPr txBox="1"/>
          <p:nvPr/>
        </p:nvSpPr>
        <p:spPr>
          <a:xfrm>
            <a:off x="457200" y="638271"/>
            <a:ext cx="8458200" cy="6247864"/>
          </a:xfrm>
          <a:prstGeom prst="rect">
            <a:avLst/>
          </a:prstGeom>
          <a:noFill/>
        </p:spPr>
        <p:txBody>
          <a:bodyPr wrap="square" rtlCol="0">
            <a:spAutoFit/>
          </a:bodyPr>
          <a:lstStyle/>
          <a:p>
            <a:pPr marL="285750" indent="-285750" algn="just">
              <a:buFont typeface="Arial" pitchFamily="34" charset="0"/>
              <a:buChar char="•"/>
            </a:pPr>
            <a:r>
              <a:rPr lang="en-IN" sz="2000" dirty="0">
                <a:solidFill>
                  <a:schemeClr val="dk1"/>
                </a:solidFill>
                <a:latin typeface="Tahoma"/>
                <a:ea typeface="Tahoma"/>
                <a:cs typeface="Tahoma"/>
              </a:rPr>
              <a:t>Determine if dissimilar kinds are grouped together. While grouping, subject or subgroup does not inherit all the features of the superset. Which signifies that the knowledge and requirements about  the superset are not relevant for the members of the subset. </a:t>
            </a:r>
          </a:p>
          <a:p>
            <a:pPr marL="285750" indent="-285750" algn="just">
              <a:buFont typeface="Arial" pitchFamily="34" charset="0"/>
              <a:buChar char="•"/>
            </a:pPr>
            <a:endParaRPr lang="en-IN" sz="2000" dirty="0">
              <a:solidFill>
                <a:schemeClr val="dk1"/>
              </a:solidFill>
              <a:latin typeface="Tahoma"/>
              <a:ea typeface="Tahoma"/>
              <a:cs typeface="Tahoma"/>
            </a:endParaRPr>
          </a:p>
          <a:p>
            <a:pPr marL="285750" indent="-285750" algn="just">
              <a:buFont typeface="Arial" pitchFamily="34" charset="0"/>
              <a:buChar char="•"/>
            </a:pPr>
            <a:r>
              <a:rPr lang="en-IN" sz="2000" dirty="0">
                <a:solidFill>
                  <a:schemeClr val="dk1"/>
                </a:solidFill>
                <a:latin typeface="Tahoma"/>
                <a:ea typeface="Tahoma"/>
                <a:cs typeface="Tahoma"/>
              </a:rPr>
              <a:t>Determine whether the classes have overlaps.</a:t>
            </a:r>
          </a:p>
          <a:p>
            <a:pPr marL="285750" indent="-285750" algn="just">
              <a:buFont typeface="Arial" pitchFamily="34" charset="0"/>
              <a:buChar char="•"/>
            </a:pPr>
            <a:endParaRPr lang="en-IN" sz="2000" dirty="0">
              <a:solidFill>
                <a:schemeClr val="dk1"/>
              </a:solidFill>
              <a:latin typeface="Tahoma"/>
              <a:ea typeface="Tahoma"/>
              <a:cs typeface="Tahoma"/>
            </a:endParaRPr>
          </a:p>
          <a:p>
            <a:pPr marL="285750" indent="-285750" algn="just">
              <a:buFont typeface="Arial" pitchFamily="34" charset="0"/>
              <a:buChar char="•"/>
            </a:pPr>
            <a:r>
              <a:rPr lang="en-IN" sz="2000" dirty="0">
                <a:solidFill>
                  <a:schemeClr val="dk1"/>
                </a:solidFill>
                <a:latin typeface="Tahoma"/>
                <a:ea typeface="Tahoma"/>
                <a:cs typeface="Tahoma"/>
              </a:rPr>
              <a:t>Whether subordinates (may) have several superordinate's or not. Multiple supertypes for one subtype  signify that the subordinate contains the features of all its superordinate's.</a:t>
            </a:r>
          </a:p>
          <a:p>
            <a:pPr marL="285750" indent="-285750" algn="just">
              <a:buFont typeface="Arial" pitchFamily="34" charset="0"/>
              <a:buChar char="•"/>
            </a:pPr>
            <a:endParaRPr lang="en-IN" sz="2000" dirty="0">
              <a:solidFill>
                <a:schemeClr val="dk1"/>
              </a:solidFill>
              <a:latin typeface="Tahoma"/>
              <a:ea typeface="Tahoma"/>
              <a:cs typeface="Tahoma"/>
            </a:endParaRPr>
          </a:p>
          <a:p>
            <a:pPr marL="285750" indent="-285750" algn="just">
              <a:buFont typeface="Arial" pitchFamily="34" charset="0"/>
              <a:buChar char="•"/>
            </a:pPr>
            <a:r>
              <a:rPr lang="en-IN" sz="2000" dirty="0">
                <a:solidFill>
                  <a:schemeClr val="dk1"/>
                </a:solidFill>
                <a:latin typeface="Tahoma"/>
                <a:ea typeface="Tahoma"/>
                <a:cs typeface="Tahoma"/>
              </a:rPr>
              <a:t>Evaluate whether the standards for belonging to a class or group are well defined.</a:t>
            </a:r>
          </a:p>
          <a:p>
            <a:pPr marL="285750" indent="-285750" algn="just">
              <a:buFont typeface="Arial" pitchFamily="34" charset="0"/>
              <a:buChar char="•"/>
            </a:pPr>
            <a:endParaRPr lang="en-IN" sz="2000" dirty="0">
              <a:solidFill>
                <a:schemeClr val="dk1"/>
              </a:solidFill>
              <a:latin typeface="Tahoma"/>
              <a:ea typeface="Tahoma"/>
              <a:cs typeface="Tahoma"/>
            </a:endParaRPr>
          </a:p>
          <a:p>
            <a:pPr marL="285750" indent="-285750" algn="just">
              <a:buFont typeface="Arial" pitchFamily="34" charset="0"/>
              <a:buChar char="•"/>
            </a:pPr>
            <a:r>
              <a:rPr lang="en-IN" sz="2000" dirty="0">
                <a:solidFill>
                  <a:schemeClr val="dk1"/>
                </a:solidFill>
                <a:latin typeface="Tahoma"/>
                <a:ea typeface="Tahoma"/>
                <a:cs typeface="Tahoma"/>
              </a:rPr>
              <a:t>Whether or not the types of relations between the concepts are made clear and well defined.</a:t>
            </a:r>
          </a:p>
          <a:p>
            <a:pPr marL="285750" indent="-285750" algn="just">
              <a:buFont typeface="Arial" pitchFamily="34" charset="0"/>
              <a:buChar char="•"/>
            </a:pPr>
            <a:endParaRPr lang="en-IN" sz="2000" dirty="0">
              <a:solidFill>
                <a:schemeClr val="dk1"/>
              </a:solidFill>
              <a:latin typeface="Tahoma"/>
              <a:ea typeface="Tahoma"/>
              <a:cs typeface="Tahoma"/>
            </a:endParaRPr>
          </a:p>
          <a:p>
            <a:pPr marL="285750" indent="-285750" algn="just">
              <a:buFont typeface="Arial" pitchFamily="34" charset="0"/>
              <a:buChar char="•"/>
            </a:pPr>
            <a:r>
              <a:rPr lang="en-IN" sz="2000" dirty="0">
                <a:solidFill>
                  <a:schemeClr val="dk1"/>
                </a:solidFill>
                <a:latin typeface="Tahoma"/>
                <a:ea typeface="Tahoma"/>
                <a:cs typeface="Tahoma"/>
              </a:rPr>
              <a:t>Whether or not the subtype-</a:t>
            </a:r>
            <a:r>
              <a:rPr lang="en-IN" sz="2000" dirty="0" err="1">
                <a:solidFill>
                  <a:schemeClr val="dk1"/>
                </a:solidFill>
                <a:latin typeface="Tahoma"/>
                <a:ea typeface="Tahoma"/>
                <a:cs typeface="Tahoma"/>
              </a:rPr>
              <a:t>supertype</a:t>
            </a:r>
            <a:r>
              <a:rPr lang="en-IN" sz="2000" dirty="0">
                <a:solidFill>
                  <a:schemeClr val="dk1"/>
                </a:solidFill>
                <a:latin typeface="Tahoma"/>
                <a:ea typeface="Tahoma"/>
                <a:cs typeface="Tahoma"/>
              </a:rPr>
              <a:t> relations are differentiated from composition relations and from object-role relations.</a:t>
            </a:r>
          </a:p>
          <a:p>
            <a:r>
              <a:rPr lang="en-IN" sz="2000" dirty="0">
                <a:solidFill>
                  <a:schemeClr val="dk1"/>
                </a:solidFill>
                <a:latin typeface="Tahoma"/>
                <a:ea typeface="Tahoma"/>
                <a:cs typeface="Tahoma"/>
              </a:rPr>
              <a:t> </a:t>
            </a:r>
          </a:p>
        </p:txBody>
      </p:sp>
    </p:spTree>
    <p:extLst>
      <p:ext uri="{BB962C8B-B14F-4D97-AF65-F5344CB8AC3E}">
        <p14:creationId xmlns:p14="http://schemas.microsoft.com/office/powerpoint/2010/main" val="4124989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304800"/>
            <a:ext cx="6324600" cy="461665"/>
          </a:xfrm>
          <a:prstGeom prst="rect">
            <a:avLst/>
          </a:prstGeom>
          <a:noFill/>
        </p:spPr>
        <p:txBody>
          <a:bodyPr wrap="square" rtlCol="0">
            <a:spAutoFit/>
          </a:bodyPr>
          <a:lstStyle/>
          <a:p>
            <a:pPr algn="ctr"/>
            <a:r>
              <a:rPr lang="en-IN" sz="2400" b="1" dirty="0"/>
              <a:t>Data warehouse and Data Marts</a:t>
            </a:r>
          </a:p>
        </p:txBody>
      </p:sp>
      <p:graphicFrame>
        <p:nvGraphicFramePr>
          <p:cNvPr id="3" name="Table 2"/>
          <p:cNvGraphicFramePr>
            <a:graphicFrameLocks noGrp="1"/>
          </p:cNvGraphicFramePr>
          <p:nvPr>
            <p:extLst>
              <p:ext uri="{D42A27DB-BD31-4B8C-83A1-F6EECF244321}">
                <p14:modId xmlns:p14="http://schemas.microsoft.com/office/powerpoint/2010/main" val="1274123784"/>
              </p:ext>
            </p:extLst>
          </p:nvPr>
        </p:nvGraphicFramePr>
        <p:xfrm>
          <a:off x="762000" y="1397000"/>
          <a:ext cx="7848600" cy="4987463"/>
        </p:xfrm>
        <a:graphic>
          <a:graphicData uri="http://schemas.openxmlformats.org/drawingml/2006/table">
            <a:tbl>
              <a:tblPr firstRow="1" bandRow="1">
                <a:tableStyleId>{5940675A-B579-460E-94D1-54222C63F5DA}</a:tableStyleId>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878153">
                <a:tc>
                  <a:txBody>
                    <a:bodyPr/>
                    <a:lstStyle/>
                    <a:p>
                      <a:pPr algn="ctr"/>
                      <a:r>
                        <a:rPr lang="en-IN" sz="2000" b="1" dirty="0"/>
                        <a:t>Data warehouse </a:t>
                      </a:r>
                    </a:p>
                  </a:txBody>
                  <a:tcPr/>
                </a:tc>
                <a:tc>
                  <a:txBody>
                    <a:bodyPr/>
                    <a:lstStyle/>
                    <a:p>
                      <a:pPr algn="ctr"/>
                      <a:r>
                        <a:rPr lang="en-IN" sz="2000" b="1" dirty="0"/>
                        <a:t>Data Marts</a:t>
                      </a:r>
                    </a:p>
                  </a:txBody>
                  <a:tcPr/>
                </a:tc>
                <a:extLst>
                  <a:ext uri="{0D108BD9-81ED-4DB2-BD59-A6C34878D82A}">
                    <a16:rowId xmlns:a16="http://schemas.microsoft.com/office/drawing/2014/main" val="10000"/>
                  </a:ext>
                </a:extLst>
              </a:tr>
              <a:tr h="821862">
                <a:tc>
                  <a:txBody>
                    <a:bodyPr/>
                    <a:lstStyle/>
                    <a:p>
                      <a:r>
                        <a:rPr lang="en-IN" dirty="0"/>
                        <a:t>It has a corporate/ enterprise-wide</a:t>
                      </a:r>
                      <a:r>
                        <a:rPr lang="en-IN" baseline="0" dirty="0"/>
                        <a:t> scope.</a:t>
                      </a:r>
                      <a:endParaRPr lang="en-IN" dirty="0"/>
                    </a:p>
                  </a:txBody>
                  <a:tcPr/>
                </a:tc>
                <a:tc>
                  <a:txBody>
                    <a:bodyPr/>
                    <a:lstStyle/>
                    <a:p>
                      <a:r>
                        <a:rPr lang="en-IN" dirty="0"/>
                        <a:t>Its scope is departmental that</a:t>
                      </a:r>
                      <a:r>
                        <a:rPr lang="en-IN" baseline="0" dirty="0"/>
                        <a:t> is specific to one department.</a:t>
                      </a:r>
                      <a:endParaRPr lang="en-IN" dirty="0"/>
                    </a:p>
                  </a:txBody>
                  <a:tcPr/>
                </a:tc>
                <a:extLst>
                  <a:ext uri="{0D108BD9-81ED-4DB2-BD59-A6C34878D82A}">
                    <a16:rowId xmlns:a16="http://schemas.microsoft.com/office/drawing/2014/main" val="10001"/>
                  </a:ext>
                </a:extLst>
              </a:tr>
              <a:tr h="821862">
                <a:tc>
                  <a:txBody>
                    <a:bodyPr/>
                    <a:lstStyle/>
                    <a:p>
                      <a:r>
                        <a:rPr lang="en-IN" dirty="0"/>
                        <a:t>It is a union of all data marts</a:t>
                      </a:r>
                    </a:p>
                  </a:txBody>
                  <a:tcPr/>
                </a:tc>
                <a:tc>
                  <a:txBody>
                    <a:bodyPr/>
                    <a:lstStyle/>
                    <a:p>
                      <a:r>
                        <a:rPr lang="en-IN" dirty="0"/>
                        <a:t>It is a single business process.</a:t>
                      </a:r>
                    </a:p>
                  </a:txBody>
                  <a:tcPr/>
                </a:tc>
                <a:extLst>
                  <a:ext uri="{0D108BD9-81ED-4DB2-BD59-A6C34878D82A}">
                    <a16:rowId xmlns:a16="http://schemas.microsoft.com/office/drawing/2014/main" val="10002"/>
                  </a:ext>
                </a:extLst>
              </a:tr>
              <a:tr h="821862">
                <a:tc>
                  <a:txBody>
                    <a:bodyPr/>
                    <a:lstStyle/>
                    <a:p>
                      <a:r>
                        <a:rPr lang="en-IN" dirty="0"/>
                        <a:t>Data is received from the staging area.</a:t>
                      </a:r>
                    </a:p>
                  </a:txBody>
                  <a:tcPr/>
                </a:tc>
                <a:tc>
                  <a:txBody>
                    <a:bodyPr/>
                    <a:lstStyle/>
                    <a:p>
                      <a:r>
                        <a:rPr lang="en-IN" dirty="0"/>
                        <a:t>Data is received from star-join (facts and dimensions).</a:t>
                      </a:r>
                    </a:p>
                  </a:txBody>
                  <a:tcPr/>
                </a:tc>
                <a:extLst>
                  <a:ext uri="{0D108BD9-81ED-4DB2-BD59-A6C34878D82A}">
                    <a16:rowId xmlns:a16="http://schemas.microsoft.com/office/drawing/2014/main" val="10003"/>
                  </a:ext>
                </a:extLst>
              </a:tr>
              <a:tr h="821862">
                <a:tc>
                  <a:txBody>
                    <a:bodyPr/>
                    <a:lstStyle/>
                    <a:p>
                      <a:r>
                        <a:rPr lang="en-IN" dirty="0"/>
                        <a:t>It queries on the presentation resources.</a:t>
                      </a:r>
                    </a:p>
                  </a:txBody>
                  <a:tcPr/>
                </a:tc>
                <a:tc>
                  <a:txBody>
                    <a:bodyPr/>
                    <a:lstStyle/>
                    <a:p>
                      <a:r>
                        <a:rPr lang="en-IN" dirty="0"/>
                        <a:t>It is technology optimal for data access and analysis.</a:t>
                      </a:r>
                    </a:p>
                  </a:txBody>
                  <a:tcPr/>
                </a:tc>
                <a:extLst>
                  <a:ext uri="{0D108BD9-81ED-4DB2-BD59-A6C34878D82A}">
                    <a16:rowId xmlns:a16="http://schemas.microsoft.com/office/drawing/2014/main" val="10004"/>
                  </a:ext>
                </a:extLst>
              </a:tr>
              <a:tr h="821862">
                <a:tc>
                  <a:txBody>
                    <a:bodyPr/>
                    <a:lstStyle/>
                    <a:p>
                      <a:r>
                        <a:rPr lang="en-IN" dirty="0"/>
                        <a:t>It has structure</a:t>
                      </a:r>
                      <a:r>
                        <a:rPr lang="en-IN" baseline="0" dirty="0"/>
                        <a:t> for corporate view of data.</a:t>
                      </a:r>
                      <a:endParaRPr lang="en-IN" dirty="0"/>
                    </a:p>
                  </a:txBody>
                  <a:tcPr/>
                </a:tc>
                <a:tc>
                  <a:txBody>
                    <a:bodyPr/>
                    <a:lstStyle/>
                    <a:p>
                      <a:r>
                        <a:rPr lang="en-IN" dirty="0"/>
                        <a:t>It has structure to suit the departmental</a:t>
                      </a:r>
                      <a:r>
                        <a:rPr lang="en-IN" baseline="0" dirty="0"/>
                        <a:t> view of data.</a:t>
                      </a:r>
                      <a:endParaRPr lang="en-IN"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87198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9"/>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34</a:t>
            </a:fld>
            <a:endParaRPr/>
          </a:p>
        </p:txBody>
      </p:sp>
      <p:sp>
        <p:nvSpPr>
          <p:cNvPr id="277" name="Google Shape;277;p29"/>
          <p:cNvSpPr txBox="1">
            <a:spLocks noGrp="1"/>
          </p:cNvSpPr>
          <p:nvPr>
            <p:ph type="title"/>
          </p:nvPr>
        </p:nvSpPr>
        <p:spPr>
          <a:xfrm>
            <a:off x="0" y="76200"/>
            <a:ext cx="9220200" cy="1066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3200"/>
              <a:buFont typeface="Overlock"/>
              <a:buNone/>
            </a:pPr>
            <a:r>
              <a:rPr lang="en-US" sz="3200" b="0" i="0" u="none">
                <a:solidFill>
                  <a:schemeClr val="dk2"/>
                </a:solidFill>
                <a:latin typeface="Overlock"/>
                <a:ea typeface="Overlock"/>
                <a:cs typeface="Overlock"/>
                <a:sym typeface="Overlock"/>
              </a:rPr>
              <a:t>Chapter 4: Data Warehousing and On-line Analytical Processing</a:t>
            </a:r>
            <a:endParaRPr/>
          </a:p>
        </p:txBody>
      </p:sp>
      <p:sp>
        <p:nvSpPr>
          <p:cNvPr id="278" name="Google Shape;278;p29"/>
          <p:cNvSpPr txBox="1">
            <a:spLocks noGrp="1"/>
          </p:cNvSpPr>
          <p:nvPr>
            <p:ph sz="quarter" idx="1"/>
          </p:nvPr>
        </p:nvSpPr>
        <p:spPr>
          <a:xfrm>
            <a:off x="457200" y="1447800"/>
            <a:ext cx="8382000" cy="4876800"/>
          </a:xfrm>
          <a:prstGeom prst="rect">
            <a:avLst/>
          </a:prstGeom>
          <a:noFill/>
          <a:ln>
            <a:noFill/>
          </a:ln>
        </p:spPr>
        <p:txBody>
          <a:bodyPr spcFirstLastPara="1" wrap="square" lIns="92075" tIns="46025" rIns="92075" bIns="46025" anchor="t" anchorCtr="0">
            <a:noAutofit/>
          </a:bodyPr>
          <a:lstStyle/>
          <a:p>
            <a:pPr marL="342900" lvl="0" indent="-342900" algn="l" rtl="0">
              <a:lnSpc>
                <a:spcPct val="140000"/>
              </a:lnSpc>
              <a:spcBef>
                <a:spcPts val="0"/>
              </a:spcBef>
              <a:spcAft>
                <a:spcPts val="0"/>
              </a:spcAft>
              <a:buClr>
                <a:schemeClr val="folHlink"/>
              </a:buClr>
              <a:buSzPts val="1680"/>
              <a:buFont typeface="Noto Sans Symbols"/>
              <a:buChar char="■"/>
            </a:pPr>
            <a:r>
              <a:rPr lang="en-US" sz="2800" b="0" i="0" u="none" dirty="0">
                <a:solidFill>
                  <a:schemeClr val="dk1"/>
                </a:solidFill>
                <a:latin typeface="Tahoma"/>
                <a:ea typeface="Tahoma"/>
                <a:cs typeface="Tahoma"/>
                <a:sym typeface="Tahoma"/>
              </a:rPr>
              <a:t>Data Warehouse: Basic Concepts</a:t>
            </a:r>
            <a:endParaRPr dirty="0"/>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dirty="0">
                <a:solidFill>
                  <a:schemeClr val="dk1"/>
                </a:solidFill>
                <a:latin typeface="Tahoma"/>
                <a:ea typeface="Tahoma"/>
                <a:cs typeface="Tahoma"/>
                <a:sym typeface="Tahoma"/>
              </a:rPr>
              <a:t>Data Warehouse Modeling: Data Cube and OLAP</a:t>
            </a:r>
            <a:endParaRPr dirty="0"/>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dirty="0">
                <a:solidFill>
                  <a:schemeClr val="dk1"/>
                </a:solidFill>
                <a:latin typeface="Tahoma"/>
                <a:ea typeface="Tahoma"/>
                <a:cs typeface="Tahoma"/>
                <a:sym typeface="Tahoma"/>
              </a:rPr>
              <a:t>Data Warehouse Design and Usage</a:t>
            </a:r>
            <a:endParaRPr dirty="0"/>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dirty="0">
                <a:solidFill>
                  <a:schemeClr val="dk1"/>
                </a:solidFill>
                <a:latin typeface="Tahoma"/>
                <a:ea typeface="Tahoma"/>
                <a:cs typeface="Tahoma"/>
                <a:sym typeface="Tahoma"/>
              </a:rPr>
              <a:t>Data Warehouse Implementation</a:t>
            </a:r>
            <a:endParaRPr dirty="0"/>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dirty="0">
                <a:solidFill>
                  <a:schemeClr val="dk1"/>
                </a:solidFill>
                <a:latin typeface="Tahoma"/>
                <a:ea typeface="Tahoma"/>
                <a:cs typeface="Tahoma"/>
                <a:sym typeface="Tahoma"/>
              </a:rPr>
              <a:t>Data Generalization by Attribute-Oriented Induction</a:t>
            </a:r>
            <a:endParaRPr dirty="0"/>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dirty="0">
                <a:solidFill>
                  <a:schemeClr val="dk1"/>
                </a:solidFill>
                <a:latin typeface="Tahoma"/>
                <a:ea typeface="Tahoma"/>
                <a:cs typeface="Tahoma"/>
                <a:sym typeface="Tahoma"/>
              </a:rPr>
              <a:t>Summary</a:t>
            </a:r>
            <a:endParaRPr dirty="0"/>
          </a:p>
        </p:txBody>
      </p:sp>
      <p:sp>
        <p:nvSpPr>
          <p:cNvPr id="279" name="Google Shape;279;p29"/>
          <p:cNvSpPr/>
          <p:nvPr/>
        </p:nvSpPr>
        <p:spPr>
          <a:xfrm rot="9060000">
            <a:off x="8610600" y="2057400"/>
            <a:ext cx="381000" cy="381000"/>
          </a:xfrm>
          <a:prstGeom prst="notchedRightArrow">
            <a:avLst>
              <a:gd name="adj1" fmla="val 50000"/>
              <a:gd name="adj2"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Tree>
    <p:extLst>
      <p:ext uri="{BB962C8B-B14F-4D97-AF65-F5344CB8AC3E}">
        <p14:creationId xmlns:p14="http://schemas.microsoft.com/office/powerpoint/2010/main" val="1583512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371600"/>
            <a:ext cx="8610600" cy="4401205"/>
          </a:xfrm>
          <a:prstGeom prst="rect">
            <a:avLst/>
          </a:prstGeom>
        </p:spPr>
        <p:txBody>
          <a:bodyPr wrap="square">
            <a:spAutoFit/>
          </a:bodyPr>
          <a:lstStyle/>
          <a:p>
            <a:pPr>
              <a:lnSpc>
                <a:spcPct val="200000"/>
              </a:lnSpc>
            </a:pPr>
            <a:r>
              <a:rPr lang="en-US" sz="2800" dirty="0">
                <a:solidFill>
                  <a:schemeClr val="dk1"/>
                </a:solidFill>
                <a:latin typeface="Tahoma"/>
                <a:ea typeface="Tahoma"/>
                <a:cs typeface="Tahoma"/>
              </a:rPr>
              <a:t>3.4 The Star Schema - Fact Tables and Dimension Tables, The </a:t>
            </a:r>
            <a:r>
              <a:rPr lang="en-US" sz="2800" dirty="0" err="1">
                <a:solidFill>
                  <a:schemeClr val="dk1"/>
                </a:solidFill>
                <a:latin typeface="Tahoma"/>
                <a:ea typeface="Tahoma"/>
                <a:cs typeface="Tahoma"/>
              </a:rPr>
              <a:t>Factless</a:t>
            </a:r>
            <a:r>
              <a:rPr lang="en-US" sz="2800" dirty="0">
                <a:solidFill>
                  <a:schemeClr val="dk1"/>
                </a:solidFill>
                <a:latin typeface="Tahoma"/>
                <a:ea typeface="Tahoma"/>
                <a:cs typeface="Tahoma"/>
              </a:rPr>
              <a:t> Fact Table, Keys in the Data Warehouse Schema- Primary Keys, Surrogate Keys &amp; Foreign Keys, The Snowflake Schema,</a:t>
            </a:r>
          </a:p>
          <a:p>
            <a:pPr>
              <a:lnSpc>
                <a:spcPct val="200000"/>
              </a:lnSpc>
            </a:pPr>
            <a:r>
              <a:rPr lang="en-US" sz="2800" dirty="0">
                <a:solidFill>
                  <a:schemeClr val="dk1"/>
                </a:solidFill>
                <a:latin typeface="Tahoma"/>
                <a:ea typeface="Tahoma"/>
                <a:cs typeface="Tahoma"/>
              </a:rPr>
              <a:t>Fact Constellation Schema(Family of Stars)</a:t>
            </a:r>
            <a:endParaRPr lang="en-IN" sz="2800" dirty="0">
              <a:solidFill>
                <a:schemeClr val="dk1"/>
              </a:solidFill>
              <a:latin typeface="Tahoma"/>
              <a:ea typeface="Tahoma"/>
              <a:cs typeface="Tahoma"/>
            </a:endParaRPr>
          </a:p>
        </p:txBody>
      </p:sp>
    </p:spTree>
    <p:extLst>
      <p:ext uri="{BB962C8B-B14F-4D97-AF65-F5344CB8AC3E}">
        <p14:creationId xmlns:p14="http://schemas.microsoft.com/office/powerpoint/2010/main" val="3055055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36</a:t>
            </a:fld>
            <a:endParaRPr/>
          </a:p>
        </p:txBody>
      </p:sp>
      <p:sp>
        <p:nvSpPr>
          <p:cNvPr id="286" name="Google Shape;286;p30"/>
          <p:cNvSpPr txBox="1">
            <a:spLocks noGrp="1"/>
          </p:cNvSpPr>
          <p:nvPr>
            <p:ph type="title"/>
          </p:nvPr>
        </p:nvSpPr>
        <p:spPr>
          <a:xfrm>
            <a:off x="228600" y="152400"/>
            <a:ext cx="8763000" cy="8382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3200"/>
              <a:buFont typeface="Overlock"/>
              <a:buNone/>
            </a:pPr>
            <a:r>
              <a:rPr lang="en-US" sz="3200" b="0" i="0" u="none">
                <a:solidFill>
                  <a:schemeClr val="dk2"/>
                </a:solidFill>
                <a:latin typeface="Overlock"/>
                <a:ea typeface="Overlock"/>
                <a:cs typeface="Overlock"/>
                <a:sym typeface="Overlock"/>
              </a:rPr>
              <a:t>From Tables and Spreadsheets to </a:t>
            </a:r>
            <a:br>
              <a:rPr lang="en-US" sz="3200" b="0" i="0" u="none">
                <a:solidFill>
                  <a:schemeClr val="dk2"/>
                </a:solidFill>
                <a:latin typeface="Overlock"/>
                <a:ea typeface="Overlock"/>
                <a:cs typeface="Overlock"/>
                <a:sym typeface="Overlock"/>
              </a:rPr>
            </a:br>
            <a:r>
              <a:rPr lang="en-US" sz="3200" b="0" i="0" u="none">
                <a:solidFill>
                  <a:schemeClr val="dk2"/>
                </a:solidFill>
                <a:latin typeface="Overlock"/>
                <a:ea typeface="Overlock"/>
                <a:cs typeface="Overlock"/>
                <a:sym typeface="Overlock"/>
              </a:rPr>
              <a:t>Data Cubes</a:t>
            </a:r>
            <a:endParaRPr/>
          </a:p>
        </p:txBody>
      </p:sp>
      <p:sp>
        <p:nvSpPr>
          <p:cNvPr id="287" name="Google Shape;287;p30"/>
          <p:cNvSpPr txBox="1">
            <a:spLocks noGrp="1"/>
          </p:cNvSpPr>
          <p:nvPr>
            <p:ph sz="quarter" idx="1"/>
          </p:nvPr>
        </p:nvSpPr>
        <p:spPr>
          <a:xfrm>
            <a:off x="381000" y="1371600"/>
            <a:ext cx="8305800" cy="5086350"/>
          </a:xfrm>
          <a:prstGeom prst="rect">
            <a:avLst/>
          </a:prstGeom>
          <a:noFill/>
          <a:ln>
            <a:noFill/>
          </a:ln>
        </p:spPr>
        <p:txBody>
          <a:bodyPr spcFirstLastPara="1" wrap="square" lIns="92075" tIns="46025" rIns="92075" bIns="46025" anchor="t" anchorCtr="0">
            <a:noAutofit/>
          </a:bodyPr>
          <a:lstStyle/>
          <a:p>
            <a:pPr marL="342900" lvl="0" indent="-342900" algn="l" rtl="0">
              <a:lnSpc>
                <a:spcPct val="13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A </a:t>
            </a:r>
            <a:r>
              <a:rPr lang="en-US" sz="2000" b="1" i="0" u="none">
                <a:solidFill>
                  <a:schemeClr val="dk1"/>
                </a:solidFill>
                <a:latin typeface="Tahoma"/>
                <a:ea typeface="Tahoma"/>
                <a:cs typeface="Tahoma"/>
                <a:sym typeface="Tahoma"/>
              </a:rPr>
              <a:t>data warehouse</a:t>
            </a:r>
            <a:r>
              <a:rPr lang="en-US" sz="2000" b="0" i="0" u="none">
                <a:solidFill>
                  <a:schemeClr val="dk1"/>
                </a:solidFill>
                <a:latin typeface="Tahoma"/>
                <a:ea typeface="Tahoma"/>
                <a:cs typeface="Tahoma"/>
                <a:sym typeface="Tahoma"/>
              </a:rPr>
              <a:t> is based on a </a:t>
            </a:r>
            <a:r>
              <a:rPr lang="en-US" sz="2000" b="0" i="0" u="none">
                <a:solidFill>
                  <a:schemeClr val="hlink"/>
                </a:solidFill>
                <a:latin typeface="Tahoma"/>
                <a:ea typeface="Tahoma"/>
                <a:cs typeface="Tahoma"/>
                <a:sym typeface="Tahoma"/>
              </a:rPr>
              <a:t>multidimensional data model</a:t>
            </a:r>
            <a:r>
              <a:rPr lang="en-US" sz="2000" b="0" i="0" u="none">
                <a:solidFill>
                  <a:schemeClr val="dk1"/>
                </a:solidFill>
                <a:latin typeface="Tahoma"/>
                <a:ea typeface="Tahoma"/>
                <a:cs typeface="Tahoma"/>
                <a:sym typeface="Tahoma"/>
              </a:rPr>
              <a:t> which views data in the form of a data cube</a:t>
            </a:r>
            <a:endParaRPr/>
          </a:p>
          <a:p>
            <a:pPr marL="342900" lvl="0" indent="-342900" algn="l" rtl="0">
              <a:lnSpc>
                <a:spcPct val="13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A data cube, such as </a:t>
            </a:r>
            <a:r>
              <a:rPr lang="en-US" sz="2000" b="0" i="0" u="none">
                <a:solidFill>
                  <a:schemeClr val="folHlink"/>
                </a:solidFill>
                <a:latin typeface="Tahoma"/>
                <a:ea typeface="Tahoma"/>
                <a:cs typeface="Tahoma"/>
                <a:sym typeface="Tahoma"/>
              </a:rPr>
              <a:t>sales</a:t>
            </a:r>
            <a:r>
              <a:rPr lang="en-US" sz="2000" b="0" i="0" u="none">
                <a:solidFill>
                  <a:schemeClr val="dk1"/>
                </a:solidFill>
                <a:latin typeface="Tahoma"/>
                <a:ea typeface="Tahoma"/>
                <a:cs typeface="Tahoma"/>
                <a:sym typeface="Tahoma"/>
              </a:rPr>
              <a:t>, allows data to be modeled and viewed in multiple dimensions</a:t>
            </a:r>
            <a:endParaRPr/>
          </a:p>
          <a:p>
            <a:pPr marL="742950" lvl="1" indent="-285750" algn="l" rtl="0">
              <a:lnSpc>
                <a:spcPct val="130000"/>
              </a:lnSpc>
              <a:spcBef>
                <a:spcPts val="400"/>
              </a:spcBef>
              <a:spcAft>
                <a:spcPts val="0"/>
              </a:spcAft>
              <a:buClr>
                <a:schemeClr val="hlink"/>
              </a:buClr>
              <a:buSzPts val="1100"/>
              <a:buFont typeface="Noto Sans Symbols"/>
              <a:buChar char="■"/>
            </a:pPr>
            <a:r>
              <a:rPr lang="en-US" sz="2000" b="1" i="0" u="none">
                <a:solidFill>
                  <a:schemeClr val="dk1"/>
                </a:solidFill>
                <a:latin typeface="Tahoma"/>
                <a:ea typeface="Tahoma"/>
                <a:cs typeface="Tahoma"/>
                <a:sym typeface="Tahoma"/>
              </a:rPr>
              <a:t>Dimension tables</a:t>
            </a:r>
            <a:r>
              <a:rPr lang="en-US" sz="2000" b="0" i="0" u="none">
                <a:solidFill>
                  <a:schemeClr val="dk1"/>
                </a:solidFill>
                <a:latin typeface="Tahoma"/>
                <a:ea typeface="Tahoma"/>
                <a:cs typeface="Tahoma"/>
                <a:sym typeface="Tahoma"/>
              </a:rPr>
              <a:t>, such as </a:t>
            </a:r>
            <a:r>
              <a:rPr lang="en-US" sz="2000" b="0" i="0" u="none">
                <a:solidFill>
                  <a:schemeClr val="folHlink"/>
                </a:solidFill>
                <a:latin typeface="Tahoma"/>
                <a:ea typeface="Tahoma"/>
                <a:cs typeface="Tahoma"/>
                <a:sym typeface="Tahoma"/>
              </a:rPr>
              <a:t>item (item_name, brand, type), </a:t>
            </a:r>
            <a:r>
              <a:rPr lang="en-US" sz="2000" b="0" i="0" u="none">
                <a:solidFill>
                  <a:schemeClr val="dk1"/>
                </a:solidFill>
                <a:latin typeface="Tahoma"/>
                <a:ea typeface="Tahoma"/>
                <a:cs typeface="Tahoma"/>
                <a:sym typeface="Tahoma"/>
              </a:rPr>
              <a:t>or</a:t>
            </a:r>
            <a:r>
              <a:rPr lang="en-US" sz="2000" b="0" i="0" u="none">
                <a:solidFill>
                  <a:schemeClr val="folHlink"/>
                </a:solidFill>
                <a:latin typeface="Tahoma"/>
                <a:ea typeface="Tahoma"/>
                <a:cs typeface="Tahoma"/>
                <a:sym typeface="Tahoma"/>
              </a:rPr>
              <a:t> time(day, week, month, quarter, year) </a:t>
            </a:r>
            <a:endParaRPr/>
          </a:p>
          <a:p>
            <a:pPr marL="742950" lvl="1" indent="-285750" algn="l" rtl="0">
              <a:lnSpc>
                <a:spcPct val="130000"/>
              </a:lnSpc>
              <a:spcBef>
                <a:spcPts val="400"/>
              </a:spcBef>
              <a:spcAft>
                <a:spcPts val="0"/>
              </a:spcAft>
              <a:buClr>
                <a:schemeClr val="hlink"/>
              </a:buClr>
              <a:buSzPts val="1100"/>
              <a:buFont typeface="Noto Sans Symbols"/>
              <a:buChar char="■"/>
            </a:pPr>
            <a:r>
              <a:rPr lang="en-US" sz="2000" b="1" i="0" u="none">
                <a:solidFill>
                  <a:schemeClr val="dk1"/>
                </a:solidFill>
                <a:latin typeface="Tahoma"/>
                <a:ea typeface="Tahoma"/>
                <a:cs typeface="Tahoma"/>
                <a:sym typeface="Tahoma"/>
              </a:rPr>
              <a:t>Fact table</a:t>
            </a:r>
            <a:r>
              <a:rPr lang="en-US" sz="2000" b="0" i="0" u="none">
                <a:solidFill>
                  <a:schemeClr val="dk1"/>
                </a:solidFill>
                <a:latin typeface="Tahoma"/>
                <a:ea typeface="Tahoma"/>
                <a:cs typeface="Tahoma"/>
                <a:sym typeface="Tahoma"/>
              </a:rPr>
              <a:t> contains </a:t>
            </a:r>
            <a:r>
              <a:rPr lang="en-US" sz="2000" b="1" i="0" u="none">
                <a:solidFill>
                  <a:schemeClr val="dk1"/>
                </a:solidFill>
                <a:latin typeface="Tahoma"/>
                <a:ea typeface="Tahoma"/>
                <a:cs typeface="Tahoma"/>
                <a:sym typeface="Tahoma"/>
              </a:rPr>
              <a:t>measures</a:t>
            </a:r>
            <a:r>
              <a:rPr lang="en-US" sz="2000" b="0" i="0" u="none">
                <a:solidFill>
                  <a:schemeClr val="dk1"/>
                </a:solidFill>
                <a:latin typeface="Tahoma"/>
                <a:ea typeface="Tahoma"/>
                <a:cs typeface="Tahoma"/>
                <a:sym typeface="Tahoma"/>
              </a:rPr>
              <a:t> (such as </a:t>
            </a:r>
            <a:r>
              <a:rPr lang="en-US" sz="2000" b="0" i="0" u="none">
                <a:solidFill>
                  <a:schemeClr val="folHlink"/>
                </a:solidFill>
                <a:latin typeface="Tahoma"/>
                <a:ea typeface="Tahoma"/>
                <a:cs typeface="Tahoma"/>
                <a:sym typeface="Tahoma"/>
              </a:rPr>
              <a:t>dollars_sold</a:t>
            </a:r>
            <a:r>
              <a:rPr lang="en-US" sz="2000" b="0" i="0" u="none">
                <a:solidFill>
                  <a:schemeClr val="dk1"/>
                </a:solidFill>
                <a:latin typeface="Tahoma"/>
                <a:ea typeface="Tahoma"/>
                <a:cs typeface="Tahoma"/>
                <a:sym typeface="Tahoma"/>
              </a:rPr>
              <a:t>) and keys to each of the related dimension tables</a:t>
            </a:r>
            <a:endParaRPr/>
          </a:p>
          <a:p>
            <a:pPr marL="342900" lvl="0" indent="-342900" algn="l" rtl="0">
              <a:lnSpc>
                <a:spcPct val="13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In data warehousing literature, an n-D base cube is called a </a:t>
            </a:r>
            <a:r>
              <a:rPr lang="en-US" sz="2000" b="0" i="0" u="none">
                <a:solidFill>
                  <a:schemeClr val="hlink"/>
                </a:solidFill>
                <a:latin typeface="Tahoma"/>
                <a:ea typeface="Tahoma"/>
                <a:cs typeface="Tahoma"/>
                <a:sym typeface="Tahoma"/>
              </a:rPr>
              <a:t>base cuboid</a:t>
            </a:r>
            <a:r>
              <a:rPr lang="en-US" sz="2000" b="0" i="0" u="none">
                <a:solidFill>
                  <a:schemeClr val="dk1"/>
                </a:solidFill>
                <a:latin typeface="Tahoma"/>
                <a:ea typeface="Tahoma"/>
                <a:cs typeface="Tahoma"/>
                <a:sym typeface="Tahoma"/>
              </a:rPr>
              <a:t>. The top most 0-D cuboid, which holds the highest-level of summarization, is called the </a:t>
            </a:r>
            <a:r>
              <a:rPr lang="en-US" sz="2000" b="0" i="0" u="none">
                <a:solidFill>
                  <a:schemeClr val="hlink"/>
                </a:solidFill>
                <a:latin typeface="Tahoma"/>
                <a:ea typeface="Tahoma"/>
                <a:cs typeface="Tahoma"/>
                <a:sym typeface="Tahoma"/>
              </a:rPr>
              <a:t>apex cuboid</a:t>
            </a:r>
            <a:r>
              <a:rPr lang="en-US" sz="2000" b="0" i="0" u="none">
                <a:solidFill>
                  <a:schemeClr val="dk1"/>
                </a:solidFill>
                <a:latin typeface="Tahoma"/>
                <a:ea typeface="Tahoma"/>
                <a:cs typeface="Tahoma"/>
                <a:sym typeface="Tahoma"/>
              </a:rPr>
              <a:t>.  The lattice of cuboids forms a </a:t>
            </a:r>
            <a:r>
              <a:rPr lang="en-US" sz="2000" b="0" i="0" u="none">
                <a:solidFill>
                  <a:schemeClr val="hlink"/>
                </a:solidFill>
                <a:latin typeface="Tahoma"/>
                <a:ea typeface="Tahoma"/>
                <a:cs typeface="Tahoma"/>
                <a:sym typeface="Tahoma"/>
              </a:rPr>
              <a:t>data cube.</a:t>
            </a:r>
            <a:endParaRPr/>
          </a:p>
        </p:txBody>
      </p:sp>
    </p:spTree>
    <p:extLst>
      <p:ext uri="{BB962C8B-B14F-4D97-AF65-F5344CB8AC3E}">
        <p14:creationId xmlns:p14="http://schemas.microsoft.com/office/powerpoint/2010/main" val="40650531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679"/>
            <a:ext cx="9144000" cy="6816321"/>
          </a:xfrm>
          <a:prstGeom prst="rect">
            <a:avLst/>
          </a:prstGeom>
        </p:spPr>
      </p:pic>
    </p:spTree>
    <p:extLst>
      <p:ext uri="{BB962C8B-B14F-4D97-AF65-F5344CB8AC3E}">
        <p14:creationId xmlns:p14="http://schemas.microsoft.com/office/powerpoint/2010/main" val="12062083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1"/>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38</a:t>
            </a:fld>
            <a:endParaRPr/>
          </a:p>
        </p:txBody>
      </p:sp>
      <p:sp>
        <p:nvSpPr>
          <p:cNvPr id="294" name="Google Shape;294;p31"/>
          <p:cNvSpPr txBox="1">
            <a:spLocks noGrp="1"/>
          </p:cNvSpPr>
          <p:nvPr>
            <p:ph type="title"/>
          </p:nvPr>
        </p:nvSpPr>
        <p:spPr>
          <a:xfrm>
            <a:off x="954087" y="304800"/>
            <a:ext cx="6970712"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Cube: A Lattice of Cuboids</a:t>
            </a:r>
            <a:endParaRPr/>
          </a:p>
        </p:txBody>
      </p:sp>
      <p:sp>
        <p:nvSpPr>
          <p:cNvPr id="295" name="Google Shape;295;p31"/>
          <p:cNvSpPr txBox="1"/>
          <p:nvPr/>
        </p:nvSpPr>
        <p:spPr>
          <a:xfrm>
            <a:off x="136525" y="3719512"/>
            <a:ext cx="1006475"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time,item</a:t>
            </a:r>
            <a:endParaRPr/>
          </a:p>
        </p:txBody>
      </p:sp>
      <p:sp>
        <p:nvSpPr>
          <p:cNvPr id="296" name="Google Shape;296;p31"/>
          <p:cNvSpPr txBox="1"/>
          <p:nvPr/>
        </p:nvSpPr>
        <p:spPr>
          <a:xfrm>
            <a:off x="136525" y="4938712"/>
            <a:ext cx="1747837"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time,item,location</a:t>
            </a:r>
            <a:endParaRPr/>
          </a:p>
        </p:txBody>
      </p:sp>
      <p:sp>
        <p:nvSpPr>
          <p:cNvPr id="297" name="Google Shape;297;p31"/>
          <p:cNvSpPr txBox="1"/>
          <p:nvPr/>
        </p:nvSpPr>
        <p:spPr>
          <a:xfrm>
            <a:off x="1981200" y="5943600"/>
            <a:ext cx="2663825"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time, item, location, supplier</a:t>
            </a:r>
            <a:endParaRPr/>
          </a:p>
        </p:txBody>
      </p:sp>
      <p:grpSp>
        <p:nvGrpSpPr>
          <p:cNvPr id="298" name="Google Shape;298;p31"/>
          <p:cNvGrpSpPr/>
          <p:nvPr/>
        </p:nvGrpSpPr>
        <p:grpSpPr>
          <a:xfrm>
            <a:off x="609600" y="1524000"/>
            <a:ext cx="8339137" cy="4481512"/>
            <a:chOff x="384" y="1209"/>
            <a:chExt cx="5253" cy="2823"/>
          </a:xfrm>
        </p:grpSpPr>
        <p:sp>
          <p:nvSpPr>
            <p:cNvPr id="299" name="Google Shape;299;p31"/>
            <p:cNvSpPr/>
            <p:nvPr/>
          </p:nvSpPr>
          <p:spPr>
            <a:xfrm>
              <a:off x="1872" y="1440"/>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00" name="Google Shape;300;p31"/>
            <p:cNvSpPr/>
            <p:nvPr/>
          </p:nvSpPr>
          <p:spPr>
            <a:xfrm>
              <a:off x="816" y="1968"/>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01" name="Google Shape;301;p31"/>
            <p:cNvSpPr/>
            <p:nvPr/>
          </p:nvSpPr>
          <p:spPr>
            <a:xfrm>
              <a:off x="1536" y="1968"/>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02" name="Google Shape;302;p31"/>
            <p:cNvSpPr/>
            <p:nvPr/>
          </p:nvSpPr>
          <p:spPr>
            <a:xfrm>
              <a:off x="2256" y="1968"/>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03" name="Google Shape;303;p31"/>
            <p:cNvSpPr/>
            <p:nvPr/>
          </p:nvSpPr>
          <p:spPr>
            <a:xfrm>
              <a:off x="1728" y="2592"/>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04" name="Google Shape;304;p31"/>
            <p:cNvSpPr/>
            <p:nvPr/>
          </p:nvSpPr>
          <p:spPr>
            <a:xfrm>
              <a:off x="2976" y="2592"/>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05" name="Google Shape;305;p31"/>
            <p:cNvSpPr/>
            <p:nvPr/>
          </p:nvSpPr>
          <p:spPr>
            <a:xfrm>
              <a:off x="2400" y="2592"/>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06" name="Google Shape;306;p31"/>
            <p:cNvSpPr/>
            <p:nvPr/>
          </p:nvSpPr>
          <p:spPr>
            <a:xfrm>
              <a:off x="1056" y="2592"/>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07" name="Google Shape;307;p31"/>
            <p:cNvSpPr/>
            <p:nvPr/>
          </p:nvSpPr>
          <p:spPr>
            <a:xfrm>
              <a:off x="384" y="2592"/>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08" name="Google Shape;308;p31"/>
            <p:cNvSpPr/>
            <p:nvPr/>
          </p:nvSpPr>
          <p:spPr>
            <a:xfrm>
              <a:off x="2880" y="2016"/>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09" name="Google Shape;309;p31"/>
            <p:cNvSpPr/>
            <p:nvPr/>
          </p:nvSpPr>
          <p:spPr>
            <a:xfrm>
              <a:off x="816" y="3264"/>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10" name="Google Shape;310;p31"/>
            <p:cNvSpPr/>
            <p:nvPr/>
          </p:nvSpPr>
          <p:spPr>
            <a:xfrm>
              <a:off x="3552" y="2592"/>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11" name="Google Shape;311;p31"/>
            <p:cNvSpPr/>
            <p:nvPr/>
          </p:nvSpPr>
          <p:spPr>
            <a:xfrm>
              <a:off x="1920" y="3888"/>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12" name="Google Shape;312;p31"/>
            <p:cNvSpPr/>
            <p:nvPr/>
          </p:nvSpPr>
          <p:spPr>
            <a:xfrm>
              <a:off x="2784" y="3264"/>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13" name="Google Shape;313;p31"/>
            <p:cNvSpPr/>
            <p:nvPr/>
          </p:nvSpPr>
          <p:spPr>
            <a:xfrm>
              <a:off x="2112" y="3264"/>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14" name="Google Shape;314;p31"/>
            <p:cNvSpPr/>
            <p:nvPr/>
          </p:nvSpPr>
          <p:spPr>
            <a:xfrm>
              <a:off x="1440" y="3264"/>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15" name="Google Shape;315;p31"/>
            <p:cNvSpPr txBox="1"/>
            <p:nvPr/>
          </p:nvSpPr>
          <p:spPr>
            <a:xfrm>
              <a:off x="1766" y="1209"/>
              <a:ext cx="275"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all</a:t>
              </a:r>
              <a:endParaRPr/>
            </a:p>
          </p:txBody>
        </p:sp>
        <p:sp>
          <p:nvSpPr>
            <p:cNvPr id="316" name="Google Shape;316;p31"/>
            <p:cNvSpPr txBox="1"/>
            <p:nvPr/>
          </p:nvSpPr>
          <p:spPr>
            <a:xfrm>
              <a:off x="758" y="1737"/>
              <a:ext cx="399"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time</a:t>
              </a:r>
              <a:endParaRPr/>
            </a:p>
          </p:txBody>
        </p:sp>
        <p:sp>
          <p:nvSpPr>
            <p:cNvPr id="317" name="Google Shape;317;p31"/>
            <p:cNvSpPr txBox="1"/>
            <p:nvPr/>
          </p:nvSpPr>
          <p:spPr>
            <a:xfrm>
              <a:off x="1478" y="1737"/>
              <a:ext cx="399"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item</a:t>
              </a:r>
              <a:endParaRPr/>
            </a:p>
          </p:txBody>
        </p:sp>
        <p:sp>
          <p:nvSpPr>
            <p:cNvPr id="318" name="Google Shape;318;p31"/>
            <p:cNvSpPr txBox="1"/>
            <p:nvPr/>
          </p:nvSpPr>
          <p:spPr>
            <a:xfrm>
              <a:off x="2198" y="1737"/>
              <a:ext cx="630"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location</a:t>
              </a:r>
              <a:endParaRPr/>
            </a:p>
          </p:txBody>
        </p:sp>
        <p:sp>
          <p:nvSpPr>
            <p:cNvPr id="319" name="Google Shape;319;p31"/>
            <p:cNvSpPr txBox="1"/>
            <p:nvPr/>
          </p:nvSpPr>
          <p:spPr>
            <a:xfrm>
              <a:off x="2918" y="1737"/>
              <a:ext cx="630"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supplier</a:t>
              </a:r>
              <a:endParaRPr/>
            </a:p>
          </p:txBody>
        </p:sp>
        <p:cxnSp>
          <p:nvCxnSpPr>
            <p:cNvPr id="320" name="Google Shape;320;p31"/>
            <p:cNvCxnSpPr/>
            <p:nvPr/>
          </p:nvCxnSpPr>
          <p:spPr>
            <a:xfrm flipH="1">
              <a:off x="864" y="1488"/>
              <a:ext cx="1056" cy="528"/>
            </a:xfrm>
            <a:prstGeom prst="straightConnector1">
              <a:avLst/>
            </a:prstGeom>
            <a:noFill/>
            <a:ln w="9525" cap="flat" cmpd="sng">
              <a:solidFill>
                <a:schemeClr val="dk1"/>
              </a:solidFill>
              <a:prstDash val="solid"/>
              <a:miter lim="800000"/>
              <a:headEnd type="none" w="med" len="med"/>
              <a:tailEnd type="none" w="med" len="med"/>
            </a:ln>
          </p:spPr>
        </p:cxnSp>
        <p:cxnSp>
          <p:nvCxnSpPr>
            <p:cNvPr id="321" name="Google Shape;321;p31"/>
            <p:cNvCxnSpPr/>
            <p:nvPr/>
          </p:nvCxnSpPr>
          <p:spPr>
            <a:xfrm flipH="1">
              <a:off x="1632" y="1488"/>
              <a:ext cx="288" cy="528"/>
            </a:xfrm>
            <a:prstGeom prst="straightConnector1">
              <a:avLst/>
            </a:prstGeom>
            <a:noFill/>
            <a:ln w="9525" cap="flat" cmpd="sng">
              <a:solidFill>
                <a:schemeClr val="dk1"/>
              </a:solidFill>
              <a:prstDash val="solid"/>
              <a:miter lim="800000"/>
              <a:headEnd type="none" w="med" len="med"/>
              <a:tailEnd type="none" w="med" len="med"/>
            </a:ln>
          </p:spPr>
        </p:cxnSp>
        <p:cxnSp>
          <p:nvCxnSpPr>
            <p:cNvPr id="322" name="Google Shape;322;p31"/>
            <p:cNvCxnSpPr/>
            <p:nvPr/>
          </p:nvCxnSpPr>
          <p:spPr>
            <a:xfrm>
              <a:off x="1920" y="1488"/>
              <a:ext cx="384" cy="528"/>
            </a:xfrm>
            <a:prstGeom prst="straightConnector1">
              <a:avLst/>
            </a:prstGeom>
            <a:noFill/>
            <a:ln w="9525" cap="flat" cmpd="sng">
              <a:solidFill>
                <a:schemeClr val="dk1"/>
              </a:solidFill>
              <a:prstDash val="solid"/>
              <a:miter lim="800000"/>
              <a:headEnd type="none" w="med" len="med"/>
              <a:tailEnd type="none" w="med" len="med"/>
            </a:ln>
          </p:spPr>
        </p:cxnSp>
        <p:cxnSp>
          <p:nvCxnSpPr>
            <p:cNvPr id="323" name="Google Shape;323;p31"/>
            <p:cNvCxnSpPr/>
            <p:nvPr/>
          </p:nvCxnSpPr>
          <p:spPr>
            <a:xfrm>
              <a:off x="1920" y="1488"/>
              <a:ext cx="1056" cy="576"/>
            </a:xfrm>
            <a:prstGeom prst="straightConnector1">
              <a:avLst/>
            </a:prstGeom>
            <a:noFill/>
            <a:ln w="9525" cap="flat" cmpd="sng">
              <a:solidFill>
                <a:schemeClr val="dk1"/>
              </a:solidFill>
              <a:prstDash val="solid"/>
              <a:miter lim="800000"/>
              <a:headEnd type="none" w="med" len="med"/>
              <a:tailEnd type="none" w="med" len="med"/>
            </a:ln>
          </p:spPr>
        </p:cxnSp>
        <p:cxnSp>
          <p:nvCxnSpPr>
            <p:cNvPr id="324" name="Google Shape;324;p31"/>
            <p:cNvCxnSpPr/>
            <p:nvPr/>
          </p:nvCxnSpPr>
          <p:spPr>
            <a:xfrm flipH="1">
              <a:off x="432" y="2016"/>
              <a:ext cx="432" cy="624"/>
            </a:xfrm>
            <a:prstGeom prst="straightConnector1">
              <a:avLst/>
            </a:prstGeom>
            <a:noFill/>
            <a:ln w="9525" cap="flat" cmpd="sng">
              <a:solidFill>
                <a:schemeClr val="dk1"/>
              </a:solidFill>
              <a:prstDash val="solid"/>
              <a:miter lim="800000"/>
              <a:headEnd type="none" w="med" len="med"/>
              <a:tailEnd type="none" w="med" len="med"/>
            </a:ln>
          </p:spPr>
        </p:cxnSp>
        <p:cxnSp>
          <p:nvCxnSpPr>
            <p:cNvPr id="325" name="Google Shape;325;p31"/>
            <p:cNvCxnSpPr/>
            <p:nvPr/>
          </p:nvCxnSpPr>
          <p:spPr>
            <a:xfrm>
              <a:off x="864" y="2016"/>
              <a:ext cx="240" cy="624"/>
            </a:xfrm>
            <a:prstGeom prst="straightConnector1">
              <a:avLst/>
            </a:prstGeom>
            <a:noFill/>
            <a:ln w="9525" cap="flat" cmpd="sng">
              <a:solidFill>
                <a:schemeClr val="dk1"/>
              </a:solidFill>
              <a:prstDash val="solid"/>
              <a:miter lim="800000"/>
              <a:headEnd type="none" w="med" len="med"/>
              <a:tailEnd type="none" w="med" len="med"/>
            </a:ln>
          </p:spPr>
        </p:cxnSp>
        <p:cxnSp>
          <p:nvCxnSpPr>
            <p:cNvPr id="326" name="Google Shape;326;p31"/>
            <p:cNvCxnSpPr/>
            <p:nvPr/>
          </p:nvCxnSpPr>
          <p:spPr>
            <a:xfrm>
              <a:off x="864" y="2016"/>
              <a:ext cx="912" cy="624"/>
            </a:xfrm>
            <a:prstGeom prst="straightConnector1">
              <a:avLst/>
            </a:prstGeom>
            <a:noFill/>
            <a:ln w="9525" cap="flat" cmpd="sng">
              <a:solidFill>
                <a:schemeClr val="dk1"/>
              </a:solidFill>
              <a:prstDash val="solid"/>
              <a:miter lim="800000"/>
              <a:headEnd type="none" w="med" len="med"/>
              <a:tailEnd type="none" w="med" len="med"/>
            </a:ln>
          </p:spPr>
        </p:cxnSp>
        <p:cxnSp>
          <p:nvCxnSpPr>
            <p:cNvPr id="327" name="Google Shape;327;p31"/>
            <p:cNvCxnSpPr/>
            <p:nvPr/>
          </p:nvCxnSpPr>
          <p:spPr>
            <a:xfrm flipH="1">
              <a:off x="432" y="2016"/>
              <a:ext cx="1200" cy="624"/>
            </a:xfrm>
            <a:prstGeom prst="straightConnector1">
              <a:avLst/>
            </a:prstGeom>
            <a:noFill/>
            <a:ln w="9525" cap="flat" cmpd="sng">
              <a:solidFill>
                <a:schemeClr val="dk1"/>
              </a:solidFill>
              <a:prstDash val="solid"/>
              <a:miter lim="800000"/>
              <a:headEnd type="none" w="med" len="med"/>
              <a:tailEnd type="none" w="med" len="med"/>
            </a:ln>
          </p:spPr>
        </p:cxnSp>
        <p:cxnSp>
          <p:nvCxnSpPr>
            <p:cNvPr id="328" name="Google Shape;328;p31"/>
            <p:cNvCxnSpPr/>
            <p:nvPr/>
          </p:nvCxnSpPr>
          <p:spPr>
            <a:xfrm>
              <a:off x="1632" y="2016"/>
              <a:ext cx="816" cy="624"/>
            </a:xfrm>
            <a:prstGeom prst="straightConnector1">
              <a:avLst/>
            </a:prstGeom>
            <a:noFill/>
            <a:ln w="9525" cap="flat" cmpd="sng">
              <a:solidFill>
                <a:schemeClr val="dk1"/>
              </a:solidFill>
              <a:prstDash val="solid"/>
              <a:miter lim="800000"/>
              <a:headEnd type="none" w="med" len="med"/>
              <a:tailEnd type="none" w="med" len="med"/>
            </a:ln>
          </p:spPr>
        </p:cxnSp>
        <p:cxnSp>
          <p:nvCxnSpPr>
            <p:cNvPr id="329" name="Google Shape;329;p31"/>
            <p:cNvCxnSpPr/>
            <p:nvPr/>
          </p:nvCxnSpPr>
          <p:spPr>
            <a:xfrm>
              <a:off x="1632" y="2016"/>
              <a:ext cx="1392" cy="624"/>
            </a:xfrm>
            <a:prstGeom prst="straightConnector1">
              <a:avLst/>
            </a:prstGeom>
            <a:noFill/>
            <a:ln w="9525" cap="flat" cmpd="sng">
              <a:solidFill>
                <a:schemeClr val="dk1"/>
              </a:solidFill>
              <a:prstDash val="solid"/>
              <a:miter lim="800000"/>
              <a:headEnd type="none" w="med" len="med"/>
              <a:tailEnd type="none" w="med" len="med"/>
            </a:ln>
          </p:spPr>
        </p:cxnSp>
        <p:cxnSp>
          <p:nvCxnSpPr>
            <p:cNvPr id="330" name="Google Shape;330;p31"/>
            <p:cNvCxnSpPr/>
            <p:nvPr/>
          </p:nvCxnSpPr>
          <p:spPr>
            <a:xfrm>
              <a:off x="2304" y="2016"/>
              <a:ext cx="144" cy="624"/>
            </a:xfrm>
            <a:prstGeom prst="straightConnector1">
              <a:avLst/>
            </a:prstGeom>
            <a:noFill/>
            <a:ln w="9525" cap="flat" cmpd="sng">
              <a:solidFill>
                <a:schemeClr val="dk1"/>
              </a:solidFill>
              <a:prstDash val="solid"/>
              <a:miter lim="800000"/>
              <a:headEnd type="none" w="med" len="med"/>
              <a:tailEnd type="none" w="med" len="med"/>
            </a:ln>
          </p:spPr>
        </p:cxnSp>
        <p:cxnSp>
          <p:nvCxnSpPr>
            <p:cNvPr id="331" name="Google Shape;331;p31"/>
            <p:cNvCxnSpPr/>
            <p:nvPr/>
          </p:nvCxnSpPr>
          <p:spPr>
            <a:xfrm>
              <a:off x="2304" y="2016"/>
              <a:ext cx="1296" cy="624"/>
            </a:xfrm>
            <a:prstGeom prst="straightConnector1">
              <a:avLst/>
            </a:prstGeom>
            <a:noFill/>
            <a:ln w="9525" cap="flat" cmpd="sng">
              <a:solidFill>
                <a:schemeClr val="dk1"/>
              </a:solidFill>
              <a:prstDash val="solid"/>
              <a:miter lim="800000"/>
              <a:headEnd type="none" w="med" len="med"/>
              <a:tailEnd type="none" w="med" len="med"/>
            </a:ln>
          </p:spPr>
        </p:cxnSp>
        <p:cxnSp>
          <p:nvCxnSpPr>
            <p:cNvPr id="332" name="Google Shape;332;p31"/>
            <p:cNvCxnSpPr/>
            <p:nvPr/>
          </p:nvCxnSpPr>
          <p:spPr>
            <a:xfrm flipH="1">
              <a:off x="1104" y="2016"/>
              <a:ext cx="1200" cy="624"/>
            </a:xfrm>
            <a:prstGeom prst="straightConnector1">
              <a:avLst/>
            </a:prstGeom>
            <a:noFill/>
            <a:ln w="9525" cap="flat" cmpd="sng">
              <a:solidFill>
                <a:schemeClr val="dk1"/>
              </a:solidFill>
              <a:prstDash val="solid"/>
              <a:miter lim="800000"/>
              <a:headEnd type="none" w="med" len="med"/>
              <a:tailEnd type="none" w="med" len="med"/>
            </a:ln>
          </p:spPr>
        </p:cxnSp>
        <p:cxnSp>
          <p:nvCxnSpPr>
            <p:cNvPr id="333" name="Google Shape;333;p31"/>
            <p:cNvCxnSpPr/>
            <p:nvPr/>
          </p:nvCxnSpPr>
          <p:spPr>
            <a:xfrm flipH="1">
              <a:off x="1776" y="2064"/>
              <a:ext cx="1200" cy="576"/>
            </a:xfrm>
            <a:prstGeom prst="straightConnector1">
              <a:avLst/>
            </a:prstGeom>
            <a:noFill/>
            <a:ln w="9525" cap="flat" cmpd="sng">
              <a:solidFill>
                <a:schemeClr val="dk1"/>
              </a:solidFill>
              <a:prstDash val="solid"/>
              <a:miter lim="800000"/>
              <a:headEnd type="none" w="med" len="med"/>
              <a:tailEnd type="none" w="med" len="med"/>
            </a:ln>
          </p:spPr>
        </p:cxnSp>
        <p:cxnSp>
          <p:nvCxnSpPr>
            <p:cNvPr id="334" name="Google Shape;334;p31"/>
            <p:cNvCxnSpPr/>
            <p:nvPr/>
          </p:nvCxnSpPr>
          <p:spPr>
            <a:xfrm>
              <a:off x="2976" y="2064"/>
              <a:ext cx="48" cy="576"/>
            </a:xfrm>
            <a:prstGeom prst="straightConnector1">
              <a:avLst/>
            </a:prstGeom>
            <a:noFill/>
            <a:ln w="9525" cap="flat" cmpd="sng">
              <a:solidFill>
                <a:schemeClr val="dk1"/>
              </a:solidFill>
              <a:prstDash val="solid"/>
              <a:miter lim="800000"/>
              <a:headEnd type="none" w="med" len="med"/>
              <a:tailEnd type="none" w="med" len="med"/>
            </a:ln>
          </p:spPr>
        </p:cxnSp>
        <p:cxnSp>
          <p:nvCxnSpPr>
            <p:cNvPr id="335" name="Google Shape;335;p31"/>
            <p:cNvCxnSpPr/>
            <p:nvPr/>
          </p:nvCxnSpPr>
          <p:spPr>
            <a:xfrm>
              <a:off x="2976" y="2064"/>
              <a:ext cx="624" cy="576"/>
            </a:xfrm>
            <a:prstGeom prst="straightConnector1">
              <a:avLst/>
            </a:prstGeom>
            <a:noFill/>
            <a:ln w="9525" cap="flat" cmpd="sng">
              <a:solidFill>
                <a:schemeClr val="dk1"/>
              </a:solidFill>
              <a:prstDash val="solid"/>
              <a:miter lim="800000"/>
              <a:headEnd type="none" w="med" len="med"/>
              <a:tailEnd type="none" w="med" len="med"/>
            </a:ln>
          </p:spPr>
        </p:cxnSp>
        <p:cxnSp>
          <p:nvCxnSpPr>
            <p:cNvPr id="336" name="Google Shape;336;p31"/>
            <p:cNvCxnSpPr/>
            <p:nvPr/>
          </p:nvCxnSpPr>
          <p:spPr>
            <a:xfrm>
              <a:off x="432" y="2640"/>
              <a:ext cx="432" cy="672"/>
            </a:xfrm>
            <a:prstGeom prst="straightConnector1">
              <a:avLst/>
            </a:prstGeom>
            <a:noFill/>
            <a:ln w="9525" cap="flat" cmpd="sng">
              <a:solidFill>
                <a:schemeClr val="dk1"/>
              </a:solidFill>
              <a:prstDash val="solid"/>
              <a:miter lim="800000"/>
              <a:headEnd type="none" w="med" len="med"/>
              <a:tailEnd type="none" w="med" len="med"/>
            </a:ln>
          </p:spPr>
        </p:cxnSp>
        <p:cxnSp>
          <p:nvCxnSpPr>
            <p:cNvPr id="337" name="Google Shape;337;p31"/>
            <p:cNvCxnSpPr/>
            <p:nvPr/>
          </p:nvCxnSpPr>
          <p:spPr>
            <a:xfrm>
              <a:off x="432" y="2640"/>
              <a:ext cx="1056" cy="672"/>
            </a:xfrm>
            <a:prstGeom prst="straightConnector1">
              <a:avLst/>
            </a:prstGeom>
            <a:noFill/>
            <a:ln w="9525" cap="flat" cmpd="sng">
              <a:solidFill>
                <a:schemeClr val="dk1"/>
              </a:solidFill>
              <a:prstDash val="solid"/>
              <a:miter lim="800000"/>
              <a:headEnd type="none" w="med" len="med"/>
              <a:tailEnd type="none" w="med" len="med"/>
            </a:ln>
          </p:spPr>
        </p:cxnSp>
        <p:cxnSp>
          <p:nvCxnSpPr>
            <p:cNvPr id="338" name="Google Shape;338;p31"/>
            <p:cNvCxnSpPr/>
            <p:nvPr/>
          </p:nvCxnSpPr>
          <p:spPr>
            <a:xfrm flipH="1">
              <a:off x="864" y="2640"/>
              <a:ext cx="240" cy="720"/>
            </a:xfrm>
            <a:prstGeom prst="straightConnector1">
              <a:avLst/>
            </a:prstGeom>
            <a:noFill/>
            <a:ln w="9525" cap="flat" cmpd="sng">
              <a:solidFill>
                <a:schemeClr val="dk1"/>
              </a:solidFill>
              <a:prstDash val="solid"/>
              <a:miter lim="800000"/>
              <a:headEnd type="none" w="med" len="med"/>
              <a:tailEnd type="none" w="med" len="med"/>
            </a:ln>
          </p:spPr>
        </p:cxnSp>
        <p:cxnSp>
          <p:nvCxnSpPr>
            <p:cNvPr id="339" name="Google Shape;339;p31"/>
            <p:cNvCxnSpPr/>
            <p:nvPr/>
          </p:nvCxnSpPr>
          <p:spPr>
            <a:xfrm>
              <a:off x="1104" y="2640"/>
              <a:ext cx="1056" cy="672"/>
            </a:xfrm>
            <a:prstGeom prst="straightConnector1">
              <a:avLst/>
            </a:prstGeom>
            <a:noFill/>
            <a:ln w="9525" cap="flat" cmpd="sng">
              <a:solidFill>
                <a:schemeClr val="dk1"/>
              </a:solidFill>
              <a:prstDash val="solid"/>
              <a:miter lim="800000"/>
              <a:headEnd type="none" w="med" len="med"/>
              <a:tailEnd type="none" w="med" len="med"/>
            </a:ln>
          </p:spPr>
        </p:cxnSp>
        <p:cxnSp>
          <p:nvCxnSpPr>
            <p:cNvPr id="340" name="Google Shape;340;p31"/>
            <p:cNvCxnSpPr/>
            <p:nvPr/>
          </p:nvCxnSpPr>
          <p:spPr>
            <a:xfrm flipH="1">
              <a:off x="1488" y="2640"/>
              <a:ext cx="288" cy="720"/>
            </a:xfrm>
            <a:prstGeom prst="straightConnector1">
              <a:avLst/>
            </a:prstGeom>
            <a:noFill/>
            <a:ln w="9525" cap="flat" cmpd="sng">
              <a:solidFill>
                <a:schemeClr val="dk1"/>
              </a:solidFill>
              <a:prstDash val="solid"/>
              <a:miter lim="800000"/>
              <a:headEnd type="none" w="med" len="med"/>
              <a:tailEnd type="none" w="med" len="med"/>
            </a:ln>
          </p:spPr>
        </p:cxnSp>
        <p:cxnSp>
          <p:nvCxnSpPr>
            <p:cNvPr id="341" name="Google Shape;341;p31"/>
            <p:cNvCxnSpPr/>
            <p:nvPr/>
          </p:nvCxnSpPr>
          <p:spPr>
            <a:xfrm>
              <a:off x="1776" y="2640"/>
              <a:ext cx="384" cy="672"/>
            </a:xfrm>
            <a:prstGeom prst="straightConnector1">
              <a:avLst/>
            </a:prstGeom>
            <a:noFill/>
            <a:ln w="9525" cap="flat" cmpd="sng">
              <a:solidFill>
                <a:schemeClr val="dk1"/>
              </a:solidFill>
              <a:prstDash val="solid"/>
              <a:miter lim="800000"/>
              <a:headEnd type="none" w="med" len="med"/>
              <a:tailEnd type="none" w="med" len="med"/>
            </a:ln>
          </p:spPr>
        </p:cxnSp>
        <p:cxnSp>
          <p:nvCxnSpPr>
            <p:cNvPr id="342" name="Google Shape;342;p31"/>
            <p:cNvCxnSpPr/>
            <p:nvPr/>
          </p:nvCxnSpPr>
          <p:spPr>
            <a:xfrm flipH="1">
              <a:off x="864" y="2640"/>
              <a:ext cx="1584" cy="720"/>
            </a:xfrm>
            <a:prstGeom prst="straightConnector1">
              <a:avLst/>
            </a:prstGeom>
            <a:noFill/>
            <a:ln w="9525" cap="flat" cmpd="sng">
              <a:solidFill>
                <a:schemeClr val="dk1"/>
              </a:solidFill>
              <a:prstDash val="solid"/>
              <a:miter lim="800000"/>
              <a:headEnd type="none" w="med" len="med"/>
              <a:tailEnd type="none" w="med" len="med"/>
            </a:ln>
          </p:spPr>
        </p:cxnSp>
        <p:cxnSp>
          <p:nvCxnSpPr>
            <p:cNvPr id="343" name="Google Shape;343;p31"/>
            <p:cNvCxnSpPr/>
            <p:nvPr/>
          </p:nvCxnSpPr>
          <p:spPr>
            <a:xfrm>
              <a:off x="2448" y="2640"/>
              <a:ext cx="384" cy="672"/>
            </a:xfrm>
            <a:prstGeom prst="straightConnector1">
              <a:avLst/>
            </a:prstGeom>
            <a:noFill/>
            <a:ln w="9525" cap="flat" cmpd="sng">
              <a:solidFill>
                <a:schemeClr val="dk1"/>
              </a:solidFill>
              <a:prstDash val="solid"/>
              <a:miter lim="800000"/>
              <a:headEnd type="none" w="med" len="med"/>
              <a:tailEnd type="none" w="med" len="med"/>
            </a:ln>
          </p:spPr>
        </p:cxnSp>
        <p:cxnSp>
          <p:nvCxnSpPr>
            <p:cNvPr id="344" name="Google Shape;344;p31"/>
            <p:cNvCxnSpPr/>
            <p:nvPr/>
          </p:nvCxnSpPr>
          <p:spPr>
            <a:xfrm flipH="1">
              <a:off x="1488" y="2640"/>
              <a:ext cx="1536" cy="672"/>
            </a:xfrm>
            <a:prstGeom prst="straightConnector1">
              <a:avLst/>
            </a:prstGeom>
            <a:noFill/>
            <a:ln w="9525" cap="flat" cmpd="sng">
              <a:solidFill>
                <a:schemeClr val="dk1"/>
              </a:solidFill>
              <a:prstDash val="solid"/>
              <a:miter lim="800000"/>
              <a:headEnd type="none" w="med" len="med"/>
              <a:tailEnd type="none" w="med" len="med"/>
            </a:ln>
          </p:spPr>
        </p:cxnSp>
        <p:cxnSp>
          <p:nvCxnSpPr>
            <p:cNvPr id="345" name="Google Shape;345;p31"/>
            <p:cNvCxnSpPr/>
            <p:nvPr/>
          </p:nvCxnSpPr>
          <p:spPr>
            <a:xfrm flipH="1">
              <a:off x="2832" y="2640"/>
              <a:ext cx="192" cy="720"/>
            </a:xfrm>
            <a:prstGeom prst="straightConnector1">
              <a:avLst/>
            </a:prstGeom>
            <a:noFill/>
            <a:ln w="9525" cap="flat" cmpd="sng">
              <a:solidFill>
                <a:schemeClr val="dk1"/>
              </a:solidFill>
              <a:prstDash val="solid"/>
              <a:miter lim="800000"/>
              <a:headEnd type="none" w="med" len="med"/>
              <a:tailEnd type="none" w="med" len="med"/>
            </a:ln>
          </p:spPr>
        </p:cxnSp>
        <p:cxnSp>
          <p:nvCxnSpPr>
            <p:cNvPr id="346" name="Google Shape;346;p31"/>
            <p:cNvCxnSpPr/>
            <p:nvPr/>
          </p:nvCxnSpPr>
          <p:spPr>
            <a:xfrm flipH="1">
              <a:off x="2832" y="2640"/>
              <a:ext cx="768" cy="720"/>
            </a:xfrm>
            <a:prstGeom prst="straightConnector1">
              <a:avLst/>
            </a:prstGeom>
            <a:noFill/>
            <a:ln w="9525" cap="flat" cmpd="sng">
              <a:solidFill>
                <a:schemeClr val="dk1"/>
              </a:solidFill>
              <a:prstDash val="solid"/>
              <a:miter lim="800000"/>
              <a:headEnd type="none" w="med" len="med"/>
              <a:tailEnd type="none" w="med" len="med"/>
            </a:ln>
          </p:spPr>
        </p:cxnSp>
        <p:cxnSp>
          <p:nvCxnSpPr>
            <p:cNvPr id="347" name="Google Shape;347;p31"/>
            <p:cNvCxnSpPr/>
            <p:nvPr/>
          </p:nvCxnSpPr>
          <p:spPr>
            <a:xfrm flipH="1">
              <a:off x="2160" y="2640"/>
              <a:ext cx="1440" cy="672"/>
            </a:xfrm>
            <a:prstGeom prst="straightConnector1">
              <a:avLst/>
            </a:prstGeom>
            <a:noFill/>
            <a:ln w="9525" cap="flat" cmpd="sng">
              <a:solidFill>
                <a:schemeClr val="dk1"/>
              </a:solidFill>
              <a:prstDash val="solid"/>
              <a:miter lim="800000"/>
              <a:headEnd type="none" w="med" len="med"/>
              <a:tailEnd type="none" w="med" len="med"/>
            </a:ln>
          </p:spPr>
        </p:cxnSp>
        <p:cxnSp>
          <p:nvCxnSpPr>
            <p:cNvPr id="348" name="Google Shape;348;p31"/>
            <p:cNvCxnSpPr/>
            <p:nvPr/>
          </p:nvCxnSpPr>
          <p:spPr>
            <a:xfrm>
              <a:off x="864" y="3360"/>
              <a:ext cx="1104" cy="576"/>
            </a:xfrm>
            <a:prstGeom prst="straightConnector1">
              <a:avLst/>
            </a:prstGeom>
            <a:noFill/>
            <a:ln w="9525" cap="flat" cmpd="sng">
              <a:solidFill>
                <a:schemeClr val="dk1"/>
              </a:solidFill>
              <a:prstDash val="solid"/>
              <a:miter lim="800000"/>
              <a:headEnd type="none" w="med" len="med"/>
              <a:tailEnd type="none" w="med" len="med"/>
            </a:ln>
          </p:spPr>
        </p:cxnSp>
        <p:cxnSp>
          <p:nvCxnSpPr>
            <p:cNvPr id="349" name="Google Shape;349;p31"/>
            <p:cNvCxnSpPr/>
            <p:nvPr/>
          </p:nvCxnSpPr>
          <p:spPr>
            <a:xfrm>
              <a:off x="1488" y="3312"/>
              <a:ext cx="528" cy="672"/>
            </a:xfrm>
            <a:prstGeom prst="straightConnector1">
              <a:avLst/>
            </a:prstGeom>
            <a:noFill/>
            <a:ln w="9525" cap="flat" cmpd="sng">
              <a:solidFill>
                <a:schemeClr val="dk1"/>
              </a:solidFill>
              <a:prstDash val="solid"/>
              <a:miter lim="800000"/>
              <a:headEnd type="none" w="med" len="med"/>
              <a:tailEnd type="none" w="med" len="med"/>
            </a:ln>
          </p:spPr>
        </p:cxnSp>
        <p:cxnSp>
          <p:nvCxnSpPr>
            <p:cNvPr id="350" name="Google Shape;350;p31"/>
            <p:cNvCxnSpPr/>
            <p:nvPr/>
          </p:nvCxnSpPr>
          <p:spPr>
            <a:xfrm flipH="1">
              <a:off x="2016" y="3312"/>
              <a:ext cx="144" cy="624"/>
            </a:xfrm>
            <a:prstGeom prst="straightConnector1">
              <a:avLst/>
            </a:prstGeom>
            <a:noFill/>
            <a:ln w="9525" cap="flat" cmpd="sng">
              <a:solidFill>
                <a:schemeClr val="dk1"/>
              </a:solidFill>
              <a:prstDash val="solid"/>
              <a:miter lim="800000"/>
              <a:headEnd type="none" w="med" len="med"/>
              <a:tailEnd type="none" w="med" len="med"/>
            </a:ln>
          </p:spPr>
        </p:cxnSp>
        <p:cxnSp>
          <p:nvCxnSpPr>
            <p:cNvPr id="351" name="Google Shape;351;p31"/>
            <p:cNvCxnSpPr/>
            <p:nvPr/>
          </p:nvCxnSpPr>
          <p:spPr>
            <a:xfrm flipH="1">
              <a:off x="1968" y="3360"/>
              <a:ext cx="864" cy="624"/>
            </a:xfrm>
            <a:prstGeom prst="straightConnector1">
              <a:avLst/>
            </a:prstGeom>
            <a:noFill/>
            <a:ln w="9525" cap="flat" cmpd="sng">
              <a:solidFill>
                <a:schemeClr val="dk1"/>
              </a:solidFill>
              <a:prstDash val="solid"/>
              <a:miter lim="800000"/>
              <a:headEnd type="none" w="med" len="med"/>
              <a:tailEnd type="none" w="med" len="med"/>
            </a:ln>
          </p:spPr>
        </p:cxnSp>
        <p:sp>
          <p:nvSpPr>
            <p:cNvPr id="352" name="Google Shape;352;p31"/>
            <p:cNvSpPr txBox="1"/>
            <p:nvPr/>
          </p:nvSpPr>
          <p:spPr>
            <a:xfrm>
              <a:off x="806" y="2343"/>
              <a:ext cx="826" cy="2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time,location</a:t>
              </a:r>
              <a:endParaRPr/>
            </a:p>
          </p:txBody>
        </p:sp>
        <p:sp>
          <p:nvSpPr>
            <p:cNvPr id="353" name="Google Shape;353;p31"/>
            <p:cNvSpPr txBox="1"/>
            <p:nvPr/>
          </p:nvSpPr>
          <p:spPr>
            <a:xfrm>
              <a:off x="1430" y="2679"/>
              <a:ext cx="840" cy="2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time,supplier</a:t>
              </a:r>
              <a:endParaRPr/>
            </a:p>
          </p:txBody>
        </p:sp>
        <p:sp>
          <p:nvSpPr>
            <p:cNvPr id="354" name="Google Shape;354;p31"/>
            <p:cNvSpPr txBox="1"/>
            <p:nvPr/>
          </p:nvSpPr>
          <p:spPr>
            <a:xfrm>
              <a:off x="2102" y="2343"/>
              <a:ext cx="826" cy="2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item,location</a:t>
              </a:r>
              <a:endParaRPr/>
            </a:p>
          </p:txBody>
        </p:sp>
        <p:sp>
          <p:nvSpPr>
            <p:cNvPr id="355" name="Google Shape;355;p31"/>
            <p:cNvSpPr txBox="1"/>
            <p:nvPr/>
          </p:nvSpPr>
          <p:spPr>
            <a:xfrm>
              <a:off x="2678" y="2727"/>
              <a:ext cx="840" cy="2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item,supplier</a:t>
              </a:r>
              <a:endParaRPr/>
            </a:p>
          </p:txBody>
        </p:sp>
        <p:sp>
          <p:nvSpPr>
            <p:cNvPr id="356" name="Google Shape;356;p31"/>
            <p:cNvSpPr txBox="1"/>
            <p:nvPr/>
          </p:nvSpPr>
          <p:spPr>
            <a:xfrm>
              <a:off x="3398" y="2343"/>
              <a:ext cx="1032" cy="2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location,supplier</a:t>
              </a:r>
              <a:endParaRPr/>
            </a:p>
          </p:txBody>
        </p:sp>
        <p:sp>
          <p:nvSpPr>
            <p:cNvPr id="357" name="Google Shape;357;p31"/>
            <p:cNvSpPr txBox="1"/>
            <p:nvPr/>
          </p:nvSpPr>
          <p:spPr>
            <a:xfrm>
              <a:off x="1046" y="3463"/>
              <a:ext cx="986" cy="1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time,item,supplier</a:t>
              </a:r>
              <a:endParaRPr/>
            </a:p>
          </p:txBody>
        </p:sp>
        <p:sp>
          <p:nvSpPr>
            <p:cNvPr id="358" name="Google Shape;358;p31"/>
            <p:cNvSpPr txBox="1"/>
            <p:nvPr/>
          </p:nvSpPr>
          <p:spPr>
            <a:xfrm>
              <a:off x="1728" y="3024"/>
              <a:ext cx="1154" cy="1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time,location,supplier</a:t>
              </a:r>
              <a:endParaRPr/>
            </a:p>
          </p:txBody>
        </p:sp>
        <p:sp>
          <p:nvSpPr>
            <p:cNvPr id="359" name="Google Shape;359;p31"/>
            <p:cNvSpPr txBox="1"/>
            <p:nvPr/>
          </p:nvSpPr>
          <p:spPr>
            <a:xfrm>
              <a:off x="2486" y="3447"/>
              <a:ext cx="1307" cy="2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item,location,supplier</a:t>
              </a:r>
              <a:endParaRPr/>
            </a:p>
          </p:txBody>
        </p:sp>
        <p:sp>
          <p:nvSpPr>
            <p:cNvPr id="360" name="Google Shape;360;p31"/>
            <p:cNvSpPr txBox="1"/>
            <p:nvPr/>
          </p:nvSpPr>
          <p:spPr>
            <a:xfrm>
              <a:off x="4320" y="1296"/>
              <a:ext cx="1288"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0-D (</a:t>
              </a:r>
              <a:r>
                <a:rPr lang="en-US" sz="2000" b="0" i="1" u="none">
                  <a:solidFill>
                    <a:schemeClr val="dk1"/>
                  </a:solidFill>
                  <a:latin typeface="Times New Roman"/>
                  <a:ea typeface="Times New Roman"/>
                  <a:cs typeface="Times New Roman"/>
                  <a:sym typeface="Times New Roman"/>
                </a:rPr>
                <a:t>apex</a:t>
              </a:r>
              <a:r>
                <a:rPr lang="en-US" sz="2000" b="0" i="0" u="none">
                  <a:solidFill>
                    <a:schemeClr val="dk1"/>
                  </a:solidFill>
                  <a:latin typeface="Times New Roman"/>
                  <a:ea typeface="Times New Roman"/>
                  <a:cs typeface="Times New Roman"/>
                  <a:sym typeface="Times New Roman"/>
                </a:rPr>
                <a:t>) cuboid</a:t>
              </a:r>
              <a:endParaRPr/>
            </a:p>
          </p:txBody>
        </p:sp>
        <p:sp>
          <p:nvSpPr>
            <p:cNvPr id="361" name="Google Shape;361;p31"/>
            <p:cNvSpPr txBox="1"/>
            <p:nvPr/>
          </p:nvSpPr>
          <p:spPr>
            <a:xfrm>
              <a:off x="4310" y="1881"/>
              <a:ext cx="902"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1-D cuboids</a:t>
              </a:r>
              <a:endParaRPr/>
            </a:p>
          </p:txBody>
        </p:sp>
        <p:sp>
          <p:nvSpPr>
            <p:cNvPr id="362" name="Google Shape;362;p31"/>
            <p:cNvSpPr txBox="1"/>
            <p:nvPr/>
          </p:nvSpPr>
          <p:spPr>
            <a:xfrm>
              <a:off x="4310" y="2553"/>
              <a:ext cx="902"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2-D cuboids</a:t>
              </a:r>
              <a:endParaRPr/>
            </a:p>
          </p:txBody>
        </p:sp>
        <p:sp>
          <p:nvSpPr>
            <p:cNvPr id="363" name="Google Shape;363;p31"/>
            <p:cNvSpPr txBox="1"/>
            <p:nvPr/>
          </p:nvSpPr>
          <p:spPr>
            <a:xfrm>
              <a:off x="4310" y="3129"/>
              <a:ext cx="902"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3-D cuboids</a:t>
              </a:r>
              <a:endParaRPr/>
            </a:p>
          </p:txBody>
        </p:sp>
        <p:sp>
          <p:nvSpPr>
            <p:cNvPr id="364" name="Google Shape;364;p31"/>
            <p:cNvSpPr txBox="1"/>
            <p:nvPr/>
          </p:nvSpPr>
          <p:spPr>
            <a:xfrm>
              <a:off x="4358" y="3705"/>
              <a:ext cx="1279"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4-D (</a:t>
              </a:r>
              <a:r>
                <a:rPr lang="en-US" sz="2000" b="0" i="1" u="none">
                  <a:solidFill>
                    <a:schemeClr val="dk1"/>
                  </a:solidFill>
                  <a:latin typeface="Times New Roman"/>
                  <a:ea typeface="Times New Roman"/>
                  <a:cs typeface="Times New Roman"/>
                  <a:sym typeface="Times New Roman"/>
                </a:rPr>
                <a:t>base</a:t>
              </a:r>
              <a:r>
                <a:rPr lang="en-US" sz="2000" b="0" i="0" u="none">
                  <a:solidFill>
                    <a:schemeClr val="dk1"/>
                  </a:solidFill>
                  <a:latin typeface="Times New Roman"/>
                  <a:ea typeface="Times New Roman"/>
                  <a:cs typeface="Times New Roman"/>
                  <a:sym typeface="Times New Roman"/>
                </a:rPr>
                <a:t>) cuboid</a:t>
              </a:r>
              <a:endParaRPr/>
            </a:p>
          </p:txBody>
        </p:sp>
      </p:grpSp>
    </p:spTree>
    <p:extLst>
      <p:ext uri="{BB962C8B-B14F-4D97-AF65-F5344CB8AC3E}">
        <p14:creationId xmlns:p14="http://schemas.microsoft.com/office/powerpoint/2010/main" val="88153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2"/>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39</a:t>
            </a:fld>
            <a:endParaRPr/>
          </a:p>
        </p:txBody>
      </p:sp>
      <p:sp>
        <p:nvSpPr>
          <p:cNvPr id="371" name="Google Shape;371;p32"/>
          <p:cNvSpPr txBox="1">
            <a:spLocks noGrp="1"/>
          </p:cNvSpPr>
          <p:nvPr>
            <p:ph type="title"/>
          </p:nvPr>
        </p:nvSpPr>
        <p:spPr>
          <a:xfrm>
            <a:off x="457200" y="304800"/>
            <a:ext cx="8382000" cy="8382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3200"/>
              <a:buFont typeface="Overlock"/>
              <a:buNone/>
            </a:pPr>
            <a:r>
              <a:rPr lang="en-US" sz="3200" b="0" i="0" u="none">
                <a:solidFill>
                  <a:schemeClr val="dk2"/>
                </a:solidFill>
                <a:latin typeface="Overlock"/>
                <a:ea typeface="Overlock"/>
                <a:cs typeface="Overlock"/>
                <a:sym typeface="Overlock"/>
              </a:rPr>
              <a:t>Conceptual Modeling of Data Warehouses</a:t>
            </a:r>
            <a:endParaRPr/>
          </a:p>
        </p:txBody>
      </p:sp>
      <p:sp>
        <p:nvSpPr>
          <p:cNvPr id="372" name="Google Shape;372;p32"/>
          <p:cNvSpPr txBox="1">
            <a:spLocks noGrp="1"/>
          </p:cNvSpPr>
          <p:nvPr>
            <p:ph sz="quarter" idx="1"/>
          </p:nvPr>
        </p:nvSpPr>
        <p:spPr>
          <a:xfrm>
            <a:off x="381000" y="1295400"/>
            <a:ext cx="8382000" cy="5105400"/>
          </a:xfrm>
          <a:prstGeom prst="rect">
            <a:avLst/>
          </a:prstGeom>
          <a:noFill/>
          <a:ln>
            <a:noFill/>
          </a:ln>
        </p:spPr>
        <p:txBody>
          <a:bodyPr spcFirstLastPara="1" wrap="square" lIns="92075" tIns="46025" rIns="92075" bIns="46025" anchor="t" anchorCtr="0">
            <a:noAutofit/>
          </a:bodyPr>
          <a:lstStyle/>
          <a:p>
            <a:pPr marL="342900" lvl="0" indent="-342900" algn="l" rtl="0">
              <a:lnSpc>
                <a:spcPct val="130000"/>
              </a:lnSpc>
              <a:spcBef>
                <a:spcPts val="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Modeling data warehouses: dimensions &amp; measures</a:t>
            </a:r>
            <a:endParaRPr/>
          </a:p>
          <a:p>
            <a:pPr marL="742950" lvl="1" indent="-285750" algn="l" rtl="0">
              <a:lnSpc>
                <a:spcPct val="130000"/>
              </a:lnSpc>
              <a:spcBef>
                <a:spcPts val="240"/>
              </a:spcBef>
              <a:spcAft>
                <a:spcPts val="0"/>
              </a:spcAft>
              <a:buClr>
                <a:schemeClr val="hlink"/>
              </a:buClr>
              <a:buSzPts val="1320"/>
              <a:buFont typeface="Noto Sans Symbols"/>
              <a:buChar char="■"/>
            </a:pPr>
            <a:r>
              <a:rPr lang="en-US" sz="2400" b="0" i="0" u="sng">
                <a:solidFill>
                  <a:schemeClr val="hlink"/>
                </a:solidFill>
                <a:latin typeface="Tahoma"/>
                <a:ea typeface="Tahoma"/>
                <a:cs typeface="Tahoma"/>
                <a:sym typeface="Tahoma"/>
              </a:rPr>
              <a:t>Star schema</a:t>
            </a:r>
            <a:r>
              <a:rPr lang="en-US" sz="2400" b="0" i="0" u="none">
                <a:solidFill>
                  <a:schemeClr val="dk1"/>
                </a:solidFill>
                <a:latin typeface="Tahoma"/>
                <a:ea typeface="Tahoma"/>
                <a:cs typeface="Tahoma"/>
                <a:sym typeface="Tahoma"/>
              </a:rPr>
              <a:t>: </a:t>
            </a:r>
            <a:r>
              <a:rPr lang="en-US" sz="2400" b="0" i="0" u="none">
                <a:solidFill>
                  <a:srgbClr val="006666"/>
                </a:solidFill>
                <a:latin typeface="Tahoma"/>
                <a:ea typeface="Tahoma"/>
                <a:cs typeface="Tahoma"/>
                <a:sym typeface="Tahoma"/>
              </a:rPr>
              <a:t>A fact table in the middle connected to a set of dimension tables </a:t>
            </a:r>
            <a:endParaRPr/>
          </a:p>
          <a:p>
            <a:pPr marL="742950" lvl="1" indent="-285750" algn="l" rtl="0">
              <a:lnSpc>
                <a:spcPct val="130000"/>
              </a:lnSpc>
              <a:spcBef>
                <a:spcPts val="240"/>
              </a:spcBef>
              <a:spcAft>
                <a:spcPts val="0"/>
              </a:spcAft>
              <a:buClr>
                <a:schemeClr val="hlink"/>
              </a:buClr>
              <a:buSzPts val="1320"/>
              <a:buFont typeface="Noto Sans Symbols"/>
              <a:buChar char="■"/>
            </a:pPr>
            <a:r>
              <a:rPr lang="en-US" sz="2400" b="0" i="0" u="sng">
                <a:solidFill>
                  <a:schemeClr val="hlink"/>
                </a:solidFill>
                <a:latin typeface="Tahoma"/>
                <a:ea typeface="Tahoma"/>
                <a:cs typeface="Tahoma"/>
                <a:sym typeface="Tahoma"/>
              </a:rPr>
              <a:t>Snowflake schema</a:t>
            </a:r>
            <a:r>
              <a:rPr lang="en-US" sz="2400" b="0" i="0" u="none">
                <a:solidFill>
                  <a:schemeClr val="dk1"/>
                </a:solidFill>
                <a:latin typeface="Tahoma"/>
                <a:ea typeface="Tahoma"/>
                <a:cs typeface="Tahoma"/>
                <a:sym typeface="Tahoma"/>
              </a:rPr>
              <a:t>:  </a:t>
            </a:r>
            <a:r>
              <a:rPr lang="en-US" sz="2400" b="0" i="0" u="none">
                <a:solidFill>
                  <a:srgbClr val="006666"/>
                </a:solidFill>
                <a:latin typeface="Tahoma"/>
                <a:ea typeface="Tahoma"/>
                <a:cs typeface="Tahoma"/>
                <a:sym typeface="Tahoma"/>
              </a:rPr>
              <a:t>A refinement of star schema where some dimensional hierarchy is </a:t>
            </a:r>
            <a:r>
              <a:rPr lang="en-US" sz="2400" b="0" i="0" u="none">
                <a:solidFill>
                  <a:schemeClr val="folHlink"/>
                </a:solidFill>
                <a:latin typeface="Tahoma"/>
                <a:ea typeface="Tahoma"/>
                <a:cs typeface="Tahoma"/>
                <a:sym typeface="Tahoma"/>
              </a:rPr>
              <a:t>normalized</a:t>
            </a:r>
            <a:r>
              <a:rPr lang="en-US" sz="2400" b="0" i="0" u="none">
                <a:solidFill>
                  <a:srgbClr val="006666"/>
                </a:solidFill>
                <a:latin typeface="Tahoma"/>
                <a:ea typeface="Tahoma"/>
                <a:cs typeface="Tahoma"/>
                <a:sym typeface="Tahoma"/>
              </a:rPr>
              <a:t> into a set of smaller dimension tables</a:t>
            </a:r>
            <a:r>
              <a:rPr lang="en-US" sz="2400" b="0" i="0" u="none">
                <a:solidFill>
                  <a:schemeClr val="dk1"/>
                </a:solidFill>
                <a:latin typeface="Tahoma"/>
                <a:ea typeface="Tahoma"/>
                <a:cs typeface="Tahoma"/>
                <a:sym typeface="Tahoma"/>
              </a:rPr>
              <a:t>, forming a shape similar to snowflake</a:t>
            </a:r>
            <a:endParaRPr/>
          </a:p>
          <a:p>
            <a:pPr marL="742950" lvl="1" indent="-285750" algn="l" rtl="0">
              <a:lnSpc>
                <a:spcPct val="130000"/>
              </a:lnSpc>
              <a:spcBef>
                <a:spcPts val="280"/>
              </a:spcBef>
              <a:spcAft>
                <a:spcPts val="0"/>
              </a:spcAft>
              <a:buClr>
                <a:schemeClr val="hlink"/>
              </a:buClr>
              <a:buSzPts val="1320"/>
              <a:buFont typeface="Noto Sans Symbols"/>
              <a:buChar char="■"/>
            </a:pPr>
            <a:r>
              <a:rPr lang="en-US" sz="2400" b="0" i="0" u="sng">
                <a:solidFill>
                  <a:schemeClr val="hlink"/>
                </a:solidFill>
                <a:latin typeface="Tahoma"/>
                <a:ea typeface="Tahoma"/>
                <a:cs typeface="Tahoma"/>
                <a:sym typeface="Tahoma"/>
              </a:rPr>
              <a:t>Fact constellations</a:t>
            </a:r>
            <a:r>
              <a:rPr lang="en-US" sz="2400" b="0" i="0" u="none">
                <a:solidFill>
                  <a:schemeClr val="dk1"/>
                </a:solidFill>
                <a:latin typeface="Tahoma"/>
                <a:ea typeface="Tahoma"/>
                <a:cs typeface="Tahoma"/>
                <a:sym typeface="Tahoma"/>
              </a:rPr>
              <a:t>:  </a:t>
            </a:r>
            <a:r>
              <a:rPr lang="en-US" sz="2400" b="0" i="0" u="none">
                <a:solidFill>
                  <a:srgbClr val="006666"/>
                </a:solidFill>
                <a:latin typeface="Tahoma"/>
                <a:ea typeface="Tahoma"/>
                <a:cs typeface="Tahoma"/>
                <a:sym typeface="Tahoma"/>
              </a:rPr>
              <a:t>Multiple fact tables share dimension tables</a:t>
            </a:r>
            <a:r>
              <a:rPr lang="en-US" sz="2400" b="0" i="0" u="none">
                <a:solidFill>
                  <a:schemeClr val="dk1"/>
                </a:solidFill>
                <a:latin typeface="Tahoma"/>
                <a:ea typeface="Tahoma"/>
                <a:cs typeface="Tahoma"/>
                <a:sym typeface="Tahoma"/>
              </a:rPr>
              <a:t>, viewed as a collection of stars, therefore called </a:t>
            </a:r>
            <a:r>
              <a:rPr lang="en-US" sz="2400" b="0" i="0" u="none">
                <a:solidFill>
                  <a:schemeClr val="folHlink"/>
                </a:solidFill>
                <a:latin typeface="Tahoma"/>
                <a:ea typeface="Tahoma"/>
                <a:cs typeface="Tahoma"/>
                <a:sym typeface="Tahoma"/>
              </a:rPr>
              <a:t>galaxy schema</a:t>
            </a:r>
            <a:r>
              <a:rPr lang="en-US" sz="2400" b="0" i="0" u="none">
                <a:solidFill>
                  <a:schemeClr val="dk1"/>
                </a:solidFill>
                <a:latin typeface="Tahoma"/>
                <a:ea typeface="Tahoma"/>
                <a:cs typeface="Tahoma"/>
                <a:sym typeface="Tahoma"/>
              </a:rPr>
              <a:t> or fact constellation</a:t>
            </a:r>
            <a:r>
              <a:rPr lang="en-US" sz="2800" b="0" i="0" u="none">
                <a:solidFill>
                  <a:schemeClr val="dk1"/>
                </a:solidFill>
                <a:latin typeface="Tahoma"/>
                <a:ea typeface="Tahoma"/>
                <a:cs typeface="Tahoma"/>
                <a:sym typeface="Tahoma"/>
              </a:rPr>
              <a:t> </a:t>
            </a:r>
            <a:endParaRPr/>
          </a:p>
        </p:txBody>
      </p:sp>
    </p:spTree>
    <p:extLst>
      <p:ext uri="{BB962C8B-B14F-4D97-AF65-F5344CB8AC3E}">
        <p14:creationId xmlns:p14="http://schemas.microsoft.com/office/powerpoint/2010/main" val="314581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372350"/>
            <a:ext cx="5590761" cy="461665"/>
          </a:xfrm>
          <a:prstGeom prst="rect">
            <a:avLst/>
          </a:prstGeom>
        </p:spPr>
        <p:txBody>
          <a:bodyPr wrap="none">
            <a:spAutoFit/>
          </a:bodyPr>
          <a:lstStyle/>
          <a:p>
            <a:r>
              <a:rPr lang="en-US" sz="2400" b="1" dirty="0"/>
              <a:t>Operational </a:t>
            </a:r>
            <a:r>
              <a:rPr lang="en-US" sz="2400" b="1" dirty="0" err="1"/>
              <a:t>Vs</a:t>
            </a:r>
            <a:r>
              <a:rPr lang="en-US" sz="2400" b="1" dirty="0"/>
              <a:t> Decisional Support System </a:t>
            </a:r>
            <a:endParaRPr lang="en-IN" sz="2400" b="1" dirty="0"/>
          </a:p>
        </p:txBody>
      </p:sp>
      <p:graphicFrame>
        <p:nvGraphicFramePr>
          <p:cNvPr id="3" name="Table 2"/>
          <p:cNvGraphicFramePr>
            <a:graphicFrameLocks noGrp="1"/>
          </p:cNvGraphicFramePr>
          <p:nvPr>
            <p:extLst>
              <p:ext uri="{D42A27DB-BD31-4B8C-83A1-F6EECF244321}">
                <p14:modId xmlns:p14="http://schemas.microsoft.com/office/powerpoint/2010/main" val="3911948556"/>
              </p:ext>
            </p:extLst>
          </p:nvPr>
        </p:nvGraphicFramePr>
        <p:xfrm>
          <a:off x="685800" y="1397000"/>
          <a:ext cx="7924800" cy="4801870"/>
        </p:xfrm>
        <a:graphic>
          <a:graphicData uri="http://schemas.openxmlformats.org/drawingml/2006/table">
            <a:tbl>
              <a:tblPr firstRow="1" bandRow="1">
                <a:tableStyleId>{5940675A-B579-460E-94D1-54222C63F5DA}</a:tableStyleId>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869950">
                <a:tc>
                  <a:txBody>
                    <a:bodyPr/>
                    <a:lstStyle/>
                    <a:p>
                      <a:pPr algn="l"/>
                      <a:r>
                        <a:rPr lang="en-IN" sz="2400" b="1" dirty="0"/>
                        <a:t>Operational Support systems</a:t>
                      </a:r>
                    </a:p>
                  </a:txBody>
                  <a:tcPr/>
                </a:tc>
                <a:tc>
                  <a:txBody>
                    <a:bodyPr/>
                    <a:lstStyle/>
                    <a:p>
                      <a:pPr algn="l"/>
                      <a:r>
                        <a:rPr lang="en-IN" sz="2400" b="1" dirty="0"/>
                        <a:t>Decisional Support Systems</a:t>
                      </a:r>
                    </a:p>
                  </a:txBody>
                  <a:tcPr/>
                </a:tc>
                <a:extLst>
                  <a:ext uri="{0D108BD9-81ED-4DB2-BD59-A6C34878D82A}">
                    <a16:rowId xmlns:a16="http://schemas.microsoft.com/office/drawing/2014/main" val="10000"/>
                  </a:ext>
                </a:extLst>
              </a:tr>
              <a:tr h="869950">
                <a:tc>
                  <a:txBody>
                    <a:bodyPr/>
                    <a:lstStyle/>
                    <a:p>
                      <a:pPr algn="just"/>
                      <a:r>
                        <a:rPr lang="en-IN" dirty="0"/>
                        <a:t>Data represented</a:t>
                      </a:r>
                      <a:r>
                        <a:rPr lang="en-IN" baseline="0" dirty="0"/>
                        <a:t> by operational support systems are transactions that happen in real time.</a:t>
                      </a:r>
                      <a:endParaRPr lang="en-IN" dirty="0"/>
                    </a:p>
                  </a:txBody>
                  <a:tcPr/>
                </a:tc>
                <a:tc>
                  <a:txBody>
                    <a:bodyPr/>
                    <a:lstStyle/>
                    <a:p>
                      <a:pPr algn="just"/>
                      <a:r>
                        <a:rPr lang="en-IN" dirty="0"/>
                        <a:t>Decisional support systems</a:t>
                      </a:r>
                      <a:r>
                        <a:rPr lang="en-IN" baseline="0" dirty="0"/>
                        <a:t> use the operational data at a particular point in time.</a:t>
                      </a:r>
                      <a:endParaRPr lang="en-IN" dirty="0"/>
                    </a:p>
                  </a:txBody>
                  <a:tcPr/>
                </a:tc>
                <a:extLst>
                  <a:ext uri="{0D108BD9-81ED-4DB2-BD59-A6C34878D82A}">
                    <a16:rowId xmlns:a16="http://schemas.microsoft.com/office/drawing/2014/main" val="10001"/>
                  </a:ext>
                </a:extLst>
              </a:tr>
              <a:tr h="869950">
                <a:tc>
                  <a:txBody>
                    <a:bodyPr/>
                    <a:lstStyle/>
                    <a:p>
                      <a:pPr algn="just"/>
                      <a:r>
                        <a:rPr lang="en-IN" dirty="0"/>
                        <a:t>Operational data is regarded as update transactions.</a:t>
                      </a:r>
                    </a:p>
                  </a:txBody>
                  <a:tcPr/>
                </a:tc>
                <a:tc>
                  <a:txBody>
                    <a:bodyPr/>
                    <a:lstStyle/>
                    <a:p>
                      <a:pPr algn="just"/>
                      <a:r>
                        <a:rPr lang="en-IN" dirty="0"/>
                        <a:t>Decisional support data</a:t>
                      </a:r>
                      <a:r>
                        <a:rPr lang="en-IN" baseline="0" dirty="0"/>
                        <a:t> is regarded as query transaction. Which is read-only.</a:t>
                      </a:r>
                      <a:endParaRPr lang="en-IN" dirty="0"/>
                    </a:p>
                  </a:txBody>
                  <a:tcPr/>
                </a:tc>
                <a:extLst>
                  <a:ext uri="{0D108BD9-81ED-4DB2-BD59-A6C34878D82A}">
                    <a16:rowId xmlns:a16="http://schemas.microsoft.com/office/drawing/2014/main" val="10002"/>
                  </a:ext>
                </a:extLst>
              </a:tr>
              <a:tr h="869950">
                <a:tc>
                  <a:txBody>
                    <a:bodyPr/>
                    <a:lstStyle/>
                    <a:p>
                      <a:pPr algn="just"/>
                      <a:r>
                        <a:rPr lang="en-IN" dirty="0"/>
                        <a:t>The concurrent</a:t>
                      </a:r>
                      <a:r>
                        <a:rPr lang="en-IN" baseline="0" dirty="0"/>
                        <a:t> transaction volume in operational data is very high.</a:t>
                      </a:r>
                      <a:endParaRPr lang="en-IN"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dirty="0"/>
                        <a:t>The concurrent</a:t>
                      </a:r>
                      <a:r>
                        <a:rPr lang="en-IN" baseline="0" dirty="0"/>
                        <a:t> transaction volume is found at low or medium levels.</a:t>
                      </a:r>
                      <a:endParaRPr lang="en-IN" dirty="0"/>
                    </a:p>
                    <a:p>
                      <a:pPr algn="just"/>
                      <a:endParaRPr lang="en-IN" dirty="0"/>
                    </a:p>
                  </a:txBody>
                  <a:tcPr/>
                </a:tc>
                <a:extLst>
                  <a:ext uri="{0D108BD9-81ED-4DB2-BD59-A6C34878D82A}">
                    <a16:rowId xmlns:a16="http://schemas.microsoft.com/office/drawing/2014/main" val="10003"/>
                  </a:ext>
                </a:extLst>
              </a:tr>
              <a:tr h="869950">
                <a:tc>
                  <a:txBody>
                    <a:bodyPr/>
                    <a:lstStyle/>
                    <a:p>
                      <a:pPr algn="just"/>
                      <a:r>
                        <a:rPr lang="en-IN" dirty="0"/>
                        <a:t>Operational data usually</a:t>
                      </a:r>
                      <a:r>
                        <a:rPr lang="en-IN" baseline="0" dirty="0"/>
                        <a:t> consists of information about transactions and is stored in numerous tables.</a:t>
                      </a:r>
                      <a:endParaRPr lang="en-IN" dirty="0"/>
                    </a:p>
                  </a:txBody>
                  <a:tcPr/>
                </a:tc>
                <a:tc>
                  <a:txBody>
                    <a:bodyPr/>
                    <a:lstStyle/>
                    <a:p>
                      <a:pPr algn="just"/>
                      <a:r>
                        <a:rPr lang="en-IN" dirty="0"/>
                        <a:t>Decision support data</a:t>
                      </a:r>
                      <a:r>
                        <a:rPr lang="en-IN" baseline="0" dirty="0"/>
                        <a:t> is usually stored in less number of tables that store data derived from the operational data.</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03936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3"/>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40</a:t>
            </a:fld>
            <a:endParaRPr/>
          </a:p>
        </p:txBody>
      </p:sp>
      <p:sp>
        <p:nvSpPr>
          <p:cNvPr id="379" name="Google Shape;379;p33"/>
          <p:cNvSpPr txBox="1">
            <a:spLocks noGrp="1"/>
          </p:cNvSpPr>
          <p:nvPr>
            <p:ph type="title"/>
          </p:nvPr>
        </p:nvSpPr>
        <p:spPr>
          <a:xfrm>
            <a:off x="495300" y="414337"/>
            <a:ext cx="7772400" cy="498475"/>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Example of </a:t>
            </a:r>
            <a:r>
              <a:rPr lang="en-US" sz="3600" b="1" i="0" u="none">
                <a:solidFill>
                  <a:schemeClr val="dk2"/>
                </a:solidFill>
                <a:latin typeface="Overlock"/>
                <a:ea typeface="Overlock"/>
                <a:cs typeface="Overlock"/>
                <a:sym typeface="Overlock"/>
              </a:rPr>
              <a:t>Star Schema</a:t>
            </a:r>
            <a:endParaRPr/>
          </a:p>
        </p:txBody>
      </p:sp>
      <p:sp>
        <p:nvSpPr>
          <p:cNvPr id="380" name="Google Shape;380;p33"/>
          <p:cNvSpPr txBox="1">
            <a:spLocks noGrp="1"/>
          </p:cNvSpPr>
          <p:nvPr>
            <p:ph sz="quarter" idx="1"/>
          </p:nvPr>
        </p:nvSpPr>
        <p:spPr>
          <a:xfrm>
            <a:off x="6419850" y="1676400"/>
            <a:ext cx="2495550" cy="4305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200"/>
              <a:buNone/>
            </a:pPr>
            <a:r>
              <a:rPr lang="en-US" sz="2000" b="0" i="0" u="none">
                <a:solidFill>
                  <a:schemeClr val="dk1"/>
                </a:solidFill>
                <a:latin typeface="Tahoma"/>
                <a:ea typeface="Tahoma"/>
                <a:cs typeface="Tahoma"/>
                <a:sym typeface="Tahoma"/>
              </a:rPr>
              <a:t>   </a:t>
            </a:r>
            <a:endParaRPr/>
          </a:p>
        </p:txBody>
      </p:sp>
      <p:sp>
        <p:nvSpPr>
          <p:cNvPr id="381" name="Google Shape;381;p33"/>
          <p:cNvSpPr txBox="1"/>
          <p:nvPr/>
        </p:nvSpPr>
        <p:spPr>
          <a:xfrm>
            <a:off x="3548062" y="3162300"/>
            <a:ext cx="2065337" cy="45243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382" name="Google Shape;382;p33"/>
          <p:cNvGrpSpPr/>
          <p:nvPr/>
        </p:nvGrpSpPr>
        <p:grpSpPr>
          <a:xfrm>
            <a:off x="304800" y="1295400"/>
            <a:ext cx="1819275" cy="2163762"/>
            <a:chOff x="277" y="1164"/>
            <a:chExt cx="1133" cy="1341"/>
          </a:xfrm>
        </p:grpSpPr>
        <p:sp>
          <p:nvSpPr>
            <p:cNvPr id="383" name="Google Shape;383;p33"/>
            <p:cNvSpPr txBox="1"/>
            <p:nvPr/>
          </p:nvSpPr>
          <p:spPr>
            <a:xfrm>
              <a:off x="277" y="1421"/>
              <a:ext cx="1133" cy="1084"/>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time_key</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day</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day_of_the_week</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month</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quarter</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year</a:t>
              </a:r>
              <a:endParaRPr/>
            </a:p>
          </p:txBody>
        </p:sp>
        <p:sp>
          <p:nvSpPr>
            <p:cNvPr id="384" name="Google Shape;384;p33"/>
            <p:cNvSpPr txBox="1"/>
            <p:nvPr/>
          </p:nvSpPr>
          <p:spPr>
            <a:xfrm>
              <a:off x="277" y="1164"/>
              <a:ext cx="401" cy="252"/>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time</a:t>
              </a:r>
              <a:endParaRPr/>
            </a:p>
          </p:txBody>
        </p:sp>
      </p:grpSp>
      <p:grpSp>
        <p:nvGrpSpPr>
          <p:cNvPr id="385" name="Google Shape;385;p33"/>
          <p:cNvGrpSpPr/>
          <p:nvPr/>
        </p:nvGrpSpPr>
        <p:grpSpPr>
          <a:xfrm>
            <a:off x="6604000" y="3867150"/>
            <a:ext cx="1831975" cy="1884362"/>
            <a:chOff x="684" y="2196"/>
            <a:chExt cx="1140" cy="1168"/>
          </a:xfrm>
        </p:grpSpPr>
        <p:sp>
          <p:nvSpPr>
            <p:cNvPr id="386" name="Google Shape;386;p33"/>
            <p:cNvSpPr txBox="1"/>
            <p:nvPr/>
          </p:nvSpPr>
          <p:spPr>
            <a:xfrm>
              <a:off x="684" y="2450"/>
              <a:ext cx="1140" cy="914"/>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location_key</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street</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city</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state_or_province</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country</a:t>
              </a:r>
              <a:endParaRPr/>
            </a:p>
          </p:txBody>
        </p:sp>
        <p:sp>
          <p:nvSpPr>
            <p:cNvPr id="387" name="Google Shape;387;p33"/>
            <p:cNvSpPr txBox="1"/>
            <p:nvPr/>
          </p:nvSpPr>
          <p:spPr>
            <a:xfrm>
              <a:off x="684" y="2196"/>
              <a:ext cx="630" cy="252"/>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location</a:t>
              </a:r>
              <a:endParaRPr/>
            </a:p>
          </p:txBody>
        </p:sp>
      </p:grpSp>
      <p:sp>
        <p:nvSpPr>
          <p:cNvPr id="388" name="Google Shape;388;p33"/>
          <p:cNvSpPr txBox="1"/>
          <p:nvPr/>
        </p:nvSpPr>
        <p:spPr>
          <a:xfrm>
            <a:off x="3451225" y="2279650"/>
            <a:ext cx="1860550"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Sales Fact Table</a:t>
            </a:r>
            <a:endParaRPr/>
          </a:p>
        </p:txBody>
      </p:sp>
      <p:sp>
        <p:nvSpPr>
          <p:cNvPr id="389" name="Google Shape;389;p33"/>
          <p:cNvSpPr txBox="1"/>
          <p:nvPr/>
        </p:nvSpPr>
        <p:spPr>
          <a:xfrm>
            <a:off x="3548062" y="2697162"/>
            <a:ext cx="2065337" cy="45243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90" name="Google Shape;390;p33"/>
          <p:cNvSpPr txBox="1"/>
          <p:nvPr/>
        </p:nvSpPr>
        <p:spPr>
          <a:xfrm>
            <a:off x="3581400" y="2743200"/>
            <a:ext cx="2057400" cy="396875"/>
          </a:xfrm>
          <a:prstGeom prst="rect">
            <a:avLst/>
          </a:prstGeom>
          <a:solidFill>
            <a:srgbClr val="00FF99"/>
          </a:solid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time_key</a:t>
            </a:r>
            <a:endParaRPr/>
          </a:p>
        </p:txBody>
      </p:sp>
      <p:sp>
        <p:nvSpPr>
          <p:cNvPr id="391" name="Google Shape;391;p33"/>
          <p:cNvSpPr txBox="1"/>
          <p:nvPr/>
        </p:nvSpPr>
        <p:spPr>
          <a:xfrm>
            <a:off x="3582987" y="3192462"/>
            <a:ext cx="2016125" cy="396875"/>
          </a:xfrm>
          <a:prstGeom prst="rect">
            <a:avLst/>
          </a:prstGeom>
          <a:solidFill>
            <a:srgbClr val="FFCC99"/>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item_key</a:t>
            </a:r>
            <a:endParaRPr/>
          </a:p>
        </p:txBody>
      </p:sp>
      <p:sp>
        <p:nvSpPr>
          <p:cNvPr id="392" name="Google Shape;392;p33"/>
          <p:cNvSpPr txBox="1"/>
          <p:nvPr/>
        </p:nvSpPr>
        <p:spPr>
          <a:xfrm>
            <a:off x="3548062" y="3627437"/>
            <a:ext cx="2065337" cy="45085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93" name="Google Shape;393;p33"/>
          <p:cNvSpPr txBox="1"/>
          <p:nvPr/>
        </p:nvSpPr>
        <p:spPr>
          <a:xfrm>
            <a:off x="3582987" y="3638550"/>
            <a:ext cx="2066925" cy="396875"/>
          </a:xfrm>
          <a:prstGeom prst="rect">
            <a:avLst/>
          </a:prstGeom>
          <a:solidFill>
            <a:srgbClr val="CCECFF"/>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branch_key</a:t>
            </a:r>
            <a:endParaRPr/>
          </a:p>
        </p:txBody>
      </p:sp>
      <p:sp>
        <p:nvSpPr>
          <p:cNvPr id="394" name="Google Shape;394;p33"/>
          <p:cNvSpPr txBox="1"/>
          <p:nvPr/>
        </p:nvSpPr>
        <p:spPr>
          <a:xfrm>
            <a:off x="3548062" y="4090987"/>
            <a:ext cx="2065337" cy="45243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95" name="Google Shape;395;p33"/>
          <p:cNvSpPr txBox="1"/>
          <p:nvPr/>
        </p:nvSpPr>
        <p:spPr>
          <a:xfrm>
            <a:off x="3581400" y="4114800"/>
            <a:ext cx="2065337" cy="396875"/>
          </a:xfrm>
          <a:prstGeom prst="rect">
            <a:avLst/>
          </a:prstGeom>
          <a:solidFill>
            <a:srgbClr val="FFFF99"/>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location_key</a:t>
            </a:r>
            <a:endParaRPr/>
          </a:p>
        </p:txBody>
      </p:sp>
      <p:sp>
        <p:nvSpPr>
          <p:cNvPr id="396" name="Google Shape;396;p33"/>
          <p:cNvSpPr txBox="1"/>
          <p:nvPr/>
        </p:nvSpPr>
        <p:spPr>
          <a:xfrm>
            <a:off x="3548062" y="4556125"/>
            <a:ext cx="2065337" cy="45243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97" name="Google Shape;397;p33"/>
          <p:cNvSpPr txBox="1"/>
          <p:nvPr/>
        </p:nvSpPr>
        <p:spPr>
          <a:xfrm>
            <a:off x="3582987" y="4606925"/>
            <a:ext cx="1987550" cy="396875"/>
          </a:xfrm>
          <a:prstGeom prst="rect">
            <a:avLst/>
          </a:prstGeom>
          <a:solidFill>
            <a:srgbClr val="FF99CC"/>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units_sold</a:t>
            </a:r>
            <a:endParaRPr/>
          </a:p>
        </p:txBody>
      </p:sp>
      <p:sp>
        <p:nvSpPr>
          <p:cNvPr id="398" name="Google Shape;398;p33"/>
          <p:cNvSpPr txBox="1"/>
          <p:nvPr/>
        </p:nvSpPr>
        <p:spPr>
          <a:xfrm>
            <a:off x="3548062" y="5021262"/>
            <a:ext cx="2065337" cy="45085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99" name="Google Shape;399;p33"/>
          <p:cNvSpPr txBox="1"/>
          <p:nvPr/>
        </p:nvSpPr>
        <p:spPr>
          <a:xfrm>
            <a:off x="3582987" y="5051425"/>
            <a:ext cx="1993900" cy="396875"/>
          </a:xfrm>
          <a:prstGeom prst="rect">
            <a:avLst/>
          </a:prstGeom>
          <a:solidFill>
            <a:srgbClr val="FF99CC"/>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dollars_sold</a:t>
            </a:r>
            <a:endParaRPr/>
          </a:p>
        </p:txBody>
      </p:sp>
      <p:sp>
        <p:nvSpPr>
          <p:cNvPr id="400" name="Google Shape;400;p33"/>
          <p:cNvSpPr txBox="1"/>
          <p:nvPr/>
        </p:nvSpPr>
        <p:spPr>
          <a:xfrm>
            <a:off x="3548062" y="5486400"/>
            <a:ext cx="2065337" cy="45085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01" name="Google Shape;401;p33"/>
          <p:cNvSpPr txBox="1"/>
          <p:nvPr/>
        </p:nvSpPr>
        <p:spPr>
          <a:xfrm>
            <a:off x="3563937" y="5497512"/>
            <a:ext cx="1995487" cy="396875"/>
          </a:xfrm>
          <a:prstGeom prst="rect">
            <a:avLst/>
          </a:prstGeom>
          <a:solidFill>
            <a:srgbClr val="FF99CC"/>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avg_sales</a:t>
            </a:r>
            <a:endParaRPr/>
          </a:p>
        </p:txBody>
      </p:sp>
      <p:sp>
        <p:nvSpPr>
          <p:cNvPr id="402" name="Google Shape;402;p33"/>
          <p:cNvSpPr txBox="1"/>
          <p:nvPr/>
        </p:nvSpPr>
        <p:spPr>
          <a:xfrm>
            <a:off x="2057400" y="5905500"/>
            <a:ext cx="1219200" cy="406400"/>
          </a:xfrm>
          <a:prstGeom prst="rect">
            <a:avLst/>
          </a:prstGeom>
          <a:solidFill>
            <a:srgbClr val="FF99CC"/>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Measures</a:t>
            </a:r>
            <a:endParaRPr/>
          </a:p>
        </p:txBody>
      </p:sp>
      <p:cxnSp>
        <p:nvCxnSpPr>
          <p:cNvPr id="403" name="Google Shape;403;p33"/>
          <p:cNvCxnSpPr/>
          <p:nvPr/>
        </p:nvCxnSpPr>
        <p:spPr>
          <a:xfrm rot="10800000" flipH="1">
            <a:off x="2771775" y="4781550"/>
            <a:ext cx="769937" cy="1143000"/>
          </a:xfrm>
          <a:prstGeom prst="straightConnector1">
            <a:avLst/>
          </a:prstGeom>
          <a:noFill/>
          <a:ln w="12700" cap="flat" cmpd="sng">
            <a:solidFill>
              <a:schemeClr val="dk1"/>
            </a:solidFill>
            <a:prstDash val="solid"/>
            <a:miter lim="800000"/>
            <a:headEnd type="none" w="med" len="med"/>
            <a:tailEnd type="none" w="med" len="med"/>
          </a:ln>
        </p:spPr>
      </p:cxnSp>
      <p:cxnSp>
        <p:nvCxnSpPr>
          <p:cNvPr id="404" name="Google Shape;404;p33"/>
          <p:cNvCxnSpPr/>
          <p:nvPr/>
        </p:nvCxnSpPr>
        <p:spPr>
          <a:xfrm rot="10800000" flipH="1">
            <a:off x="2752725" y="5324475"/>
            <a:ext cx="788987" cy="561975"/>
          </a:xfrm>
          <a:prstGeom prst="straightConnector1">
            <a:avLst/>
          </a:prstGeom>
          <a:noFill/>
          <a:ln w="12700" cap="flat" cmpd="sng">
            <a:solidFill>
              <a:schemeClr val="dk1"/>
            </a:solidFill>
            <a:prstDash val="solid"/>
            <a:miter lim="800000"/>
            <a:headEnd type="none" w="med" len="med"/>
            <a:tailEnd type="none" w="med" len="med"/>
          </a:ln>
        </p:spPr>
      </p:cxnSp>
      <p:cxnSp>
        <p:nvCxnSpPr>
          <p:cNvPr id="405" name="Google Shape;405;p33"/>
          <p:cNvCxnSpPr/>
          <p:nvPr/>
        </p:nvCxnSpPr>
        <p:spPr>
          <a:xfrm rot="10800000" flipH="1">
            <a:off x="2752725" y="5692775"/>
            <a:ext cx="904875" cy="193675"/>
          </a:xfrm>
          <a:prstGeom prst="straightConnector1">
            <a:avLst/>
          </a:prstGeom>
          <a:noFill/>
          <a:ln w="12700" cap="flat" cmpd="sng">
            <a:solidFill>
              <a:schemeClr val="dk1"/>
            </a:solidFill>
            <a:prstDash val="solid"/>
            <a:miter lim="800000"/>
            <a:headEnd type="none" w="med" len="med"/>
            <a:tailEnd type="none" w="med" len="med"/>
          </a:ln>
        </p:spPr>
      </p:cxnSp>
      <p:cxnSp>
        <p:nvCxnSpPr>
          <p:cNvPr id="406" name="Google Shape;406;p33"/>
          <p:cNvCxnSpPr/>
          <p:nvPr/>
        </p:nvCxnSpPr>
        <p:spPr>
          <a:xfrm flipH="1">
            <a:off x="2328862" y="3949700"/>
            <a:ext cx="1193800" cy="735012"/>
          </a:xfrm>
          <a:prstGeom prst="straightConnector1">
            <a:avLst/>
          </a:prstGeom>
          <a:noFill/>
          <a:ln w="50800" cap="flat" cmpd="sng">
            <a:solidFill>
              <a:schemeClr val="dk1"/>
            </a:solidFill>
            <a:prstDash val="solid"/>
            <a:miter lim="800000"/>
            <a:headEnd type="none" w="med" len="med"/>
            <a:tailEnd type="triangle" w="med" len="med"/>
          </a:ln>
        </p:spPr>
      </p:cxnSp>
      <p:cxnSp>
        <p:nvCxnSpPr>
          <p:cNvPr id="407" name="Google Shape;407;p33"/>
          <p:cNvCxnSpPr/>
          <p:nvPr/>
        </p:nvCxnSpPr>
        <p:spPr>
          <a:xfrm rot="10800000">
            <a:off x="2133600" y="2514600"/>
            <a:ext cx="1446212" cy="485775"/>
          </a:xfrm>
          <a:prstGeom prst="straightConnector1">
            <a:avLst/>
          </a:prstGeom>
          <a:noFill/>
          <a:ln w="50800" cap="flat" cmpd="sng">
            <a:solidFill>
              <a:schemeClr val="dk1"/>
            </a:solidFill>
            <a:prstDash val="solid"/>
            <a:miter lim="800000"/>
            <a:headEnd type="none" w="med" len="med"/>
            <a:tailEnd type="triangle" w="sm" len="sm"/>
          </a:ln>
        </p:spPr>
      </p:cxnSp>
      <p:cxnSp>
        <p:nvCxnSpPr>
          <p:cNvPr id="408" name="Google Shape;408;p33"/>
          <p:cNvCxnSpPr/>
          <p:nvPr/>
        </p:nvCxnSpPr>
        <p:spPr>
          <a:xfrm>
            <a:off x="5580062" y="4356100"/>
            <a:ext cx="1039812" cy="387350"/>
          </a:xfrm>
          <a:prstGeom prst="straightConnector1">
            <a:avLst/>
          </a:prstGeom>
          <a:noFill/>
          <a:ln w="50800" cap="flat" cmpd="sng">
            <a:solidFill>
              <a:schemeClr val="dk1"/>
            </a:solidFill>
            <a:prstDash val="solid"/>
            <a:miter lim="800000"/>
            <a:headEnd type="none" w="med" len="med"/>
            <a:tailEnd type="triangle" w="med" len="med"/>
          </a:ln>
        </p:spPr>
      </p:cxnSp>
      <p:cxnSp>
        <p:nvCxnSpPr>
          <p:cNvPr id="409" name="Google Shape;409;p33"/>
          <p:cNvCxnSpPr/>
          <p:nvPr/>
        </p:nvCxnSpPr>
        <p:spPr>
          <a:xfrm rot="10800000" flipH="1">
            <a:off x="5580062" y="2709862"/>
            <a:ext cx="1077912" cy="677862"/>
          </a:xfrm>
          <a:prstGeom prst="straightConnector1">
            <a:avLst/>
          </a:prstGeom>
          <a:noFill/>
          <a:ln w="50800" cap="flat" cmpd="sng">
            <a:solidFill>
              <a:schemeClr val="dk1"/>
            </a:solidFill>
            <a:prstDash val="solid"/>
            <a:miter lim="800000"/>
            <a:headEnd type="none" w="med" len="med"/>
            <a:tailEnd type="triangle" w="med" len="med"/>
          </a:ln>
        </p:spPr>
      </p:cxnSp>
      <p:grpSp>
        <p:nvGrpSpPr>
          <p:cNvPr id="410" name="Google Shape;410;p33"/>
          <p:cNvGrpSpPr/>
          <p:nvPr/>
        </p:nvGrpSpPr>
        <p:grpSpPr>
          <a:xfrm>
            <a:off x="6610350" y="1600200"/>
            <a:ext cx="1438275" cy="1925637"/>
            <a:chOff x="3796" y="983"/>
            <a:chExt cx="896" cy="1194"/>
          </a:xfrm>
        </p:grpSpPr>
        <p:sp>
          <p:nvSpPr>
            <p:cNvPr id="411" name="Google Shape;411;p33"/>
            <p:cNvSpPr txBox="1"/>
            <p:nvPr/>
          </p:nvSpPr>
          <p:spPr>
            <a:xfrm>
              <a:off x="3796" y="1262"/>
              <a:ext cx="896" cy="915"/>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item_key</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item_name</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brand</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type</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supplier_type</a:t>
              </a:r>
              <a:endParaRPr/>
            </a:p>
          </p:txBody>
        </p:sp>
        <p:sp>
          <p:nvSpPr>
            <p:cNvPr id="412" name="Google Shape;412;p33"/>
            <p:cNvSpPr txBox="1"/>
            <p:nvPr/>
          </p:nvSpPr>
          <p:spPr>
            <a:xfrm>
              <a:off x="3926" y="983"/>
              <a:ext cx="457" cy="289"/>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item</a:t>
              </a:r>
              <a:endParaRPr/>
            </a:p>
          </p:txBody>
        </p:sp>
      </p:grpSp>
      <p:grpSp>
        <p:nvGrpSpPr>
          <p:cNvPr id="413" name="Google Shape;413;p33"/>
          <p:cNvGrpSpPr/>
          <p:nvPr/>
        </p:nvGrpSpPr>
        <p:grpSpPr>
          <a:xfrm>
            <a:off x="838200" y="3886200"/>
            <a:ext cx="1509712" cy="1393825"/>
            <a:chOff x="3844" y="2426"/>
            <a:chExt cx="939" cy="864"/>
          </a:xfrm>
        </p:grpSpPr>
        <p:sp>
          <p:nvSpPr>
            <p:cNvPr id="414" name="Google Shape;414;p33"/>
            <p:cNvSpPr txBox="1"/>
            <p:nvPr/>
          </p:nvSpPr>
          <p:spPr>
            <a:xfrm>
              <a:off x="3896" y="2716"/>
              <a:ext cx="887" cy="574"/>
            </a:xfrm>
            <a:prstGeom prst="rect">
              <a:avLst/>
            </a:prstGeom>
            <a:solidFill>
              <a:srgbClr val="CCECFF"/>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branch_key</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branch_name</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branch_type</a:t>
              </a:r>
              <a:endParaRPr/>
            </a:p>
          </p:txBody>
        </p:sp>
        <p:sp>
          <p:nvSpPr>
            <p:cNvPr id="415" name="Google Shape;415;p33"/>
            <p:cNvSpPr txBox="1"/>
            <p:nvPr/>
          </p:nvSpPr>
          <p:spPr>
            <a:xfrm>
              <a:off x="3844" y="2426"/>
              <a:ext cx="637" cy="289"/>
            </a:xfrm>
            <a:prstGeom prst="rect">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branch</a:t>
              </a:r>
              <a:endParaRPr/>
            </a:p>
          </p:txBody>
        </p:sp>
      </p:grpSp>
    </p:spTree>
    <p:extLst>
      <p:ext uri="{BB962C8B-B14F-4D97-AF65-F5344CB8AC3E}">
        <p14:creationId xmlns:p14="http://schemas.microsoft.com/office/powerpoint/2010/main" val="34708300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4"/>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41</a:t>
            </a:fld>
            <a:endParaRPr/>
          </a:p>
        </p:txBody>
      </p:sp>
      <p:sp>
        <p:nvSpPr>
          <p:cNvPr id="422" name="Google Shape;422;p34"/>
          <p:cNvSpPr txBox="1">
            <a:spLocks noGrp="1"/>
          </p:cNvSpPr>
          <p:nvPr>
            <p:ph type="title"/>
          </p:nvPr>
        </p:nvSpPr>
        <p:spPr>
          <a:xfrm>
            <a:off x="495300" y="414337"/>
            <a:ext cx="7772400" cy="498475"/>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Example of </a:t>
            </a:r>
            <a:r>
              <a:rPr lang="en-US" sz="3600" b="1" i="0" u="none">
                <a:solidFill>
                  <a:schemeClr val="dk2"/>
                </a:solidFill>
                <a:latin typeface="Overlock"/>
                <a:ea typeface="Overlock"/>
                <a:cs typeface="Overlock"/>
                <a:sym typeface="Overlock"/>
              </a:rPr>
              <a:t>Snowflake Schema</a:t>
            </a:r>
            <a:endParaRPr/>
          </a:p>
        </p:txBody>
      </p:sp>
      <p:sp>
        <p:nvSpPr>
          <p:cNvPr id="423" name="Google Shape;423;p34"/>
          <p:cNvSpPr txBox="1"/>
          <p:nvPr/>
        </p:nvSpPr>
        <p:spPr>
          <a:xfrm>
            <a:off x="3317875" y="3105150"/>
            <a:ext cx="2065337" cy="45243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424" name="Google Shape;424;p34"/>
          <p:cNvGrpSpPr/>
          <p:nvPr/>
        </p:nvGrpSpPr>
        <p:grpSpPr>
          <a:xfrm>
            <a:off x="304800" y="1295400"/>
            <a:ext cx="1819275" cy="2163762"/>
            <a:chOff x="277" y="1164"/>
            <a:chExt cx="1133" cy="1341"/>
          </a:xfrm>
        </p:grpSpPr>
        <p:sp>
          <p:nvSpPr>
            <p:cNvPr id="425" name="Google Shape;425;p34"/>
            <p:cNvSpPr txBox="1"/>
            <p:nvPr/>
          </p:nvSpPr>
          <p:spPr>
            <a:xfrm>
              <a:off x="277" y="1421"/>
              <a:ext cx="1133" cy="1084"/>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time_key</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day</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day_of_the_week</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month</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quarter</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year</a:t>
              </a:r>
              <a:endParaRPr/>
            </a:p>
          </p:txBody>
        </p:sp>
        <p:sp>
          <p:nvSpPr>
            <p:cNvPr id="426" name="Google Shape;426;p34"/>
            <p:cNvSpPr txBox="1"/>
            <p:nvPr/>
          </p:nvSpPr>
          <p:spPr>
            <a:xfrm>
              <a:off x="277" y="1164"/>
              <a:ext cx="401" cy="252"/>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time</a:t>
              </a:r>
              <a:endParaRPr/>
            </a:p>
          </p:txBody>
        </p:sp>
      </p:grpSp>
      <p:grpSp>
        <p:nvGrpSpPr>
          <p:cNvPr id="427" name="Google Shape;427;p34"/>
          <p:cNvGrpSpPr/>
          <p:nvPr/>
        </p:nvGrpSpPr>
        <p:grpSpPr>
          <a:xfrm>
            <a:off x="5943600" y="3810000"/>
            <a:ext cx="1374775" cy="1331912"/>
            <a:chOff x="684" y="2196"/>
            <a:chExt cx="1298" cy="834"/>
          </a:xfrm>
        </p:grpSpPr>
        <p:sp>
          <p:nvSpPr>
            <p:cNvPr id="428" name="Google Shape;428;p34"/>
            <p:cNvSpPr txBox="1"/>
            <p:nvPr/>
          </p:nvSpPr>
          <p:spPr>
            <a:xfrm>
              <a:off x="684" y="2450"/>
              <a:ext cx="1298" cy="580"/>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location_key</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street</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city_key</a:t>
              </a:r>
              <a:endParaRPr/>
            </a:p>
          </p:txBody>
        </p:sp>
        <p:sp>
          <p:nvSpPr>
            <p:cNvPr id="429" name="Google Shape;429;p34"/>
            <p:cNvSpPr txBox="1"/>
            <p:nvPr/>
          </p:nvSpPr>
          <p:spPr>
            <a:xfrm>
              <a:off x="684" y="2196"/>
              <a:ext cx="953" cy="254"/>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location</a:t>
              </a:r>
              <a:endParaRPr/>
            </a:p>
          </p:txBody>
        </p:sp>
      </p:grpSp>
      <p:sp>
        <p:nvSpPr>
          <p:cNvPr id="430" name="Google Shape;430;p34"/>
          <p:cNvSpPr txBox="1"/>
          <p:nvPr/>
        </p:nvSpPr>
        <p:spPr>
          <a:xfrm>
            <a:off x="3275012" y="2152650"/>
            <a:ext cx="1860550"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Sales Fact Table</a:t>
            </a:r>
            <a:endParaRPr/>
          </a:p>
        </p:txBody>
      </p:sp>
      <p:sp>
        <p:nvSpPr>
          <p:cNvPr id="431" name="Google Shape;431;p34"/>
          <p:cNvSpPr txBox="1"/>
          <p:nvPr/>
        </p:nvSpPr>
        <p:spPr>
          <a:xfrm>
            <a:off x="3317875" y="2640012"/>
            <a:ext cx="2065337" cy="45243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32" name="Google Shape;432;p34"/>
          <p:cNvSpPr txBox="1"/>
          <p:nvPr/>
        </p:nvSpPr>
        <p:spPr>
          <a:xfrm>
            <a:off x="3351212" y="2686050"/>
            <a:ext cx="2057400" cy="396875"/>
          </a:xfrm>
          <a:prstGeom prst="rect">
            <a:avLst/>
          </a:prstGeom>
          <a:solidFill>
            <a:srgbClr val="00FF99"/>
          </a:solid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time_key</a:t>
            </a:r>
            <a:endParaRPr/>
          </a:p>
        </p:txBody>
      </p:sp>
      <p:sp>
        <p:nvSpPr>
          <p:cNvPr id="433" name="Google Shape;433;p34"/>
          <p:cNvSpPr txBox="1"/>
          <p:nvPr/>
        </p:nvSpPr>
        <p:spPr>
          <a:xfrm>
            <a:off x="3352800" y="3135312"/>
            <a:ext cx="2016125" cy="396875"/>
          </a:xfrm>
          <a:prstGeom prst="rect">
            <a:avLst/>
          </a:prstGeom>
          <a:solidFill>
            <a:srgbClr val="FFCC99"/>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item_key</a:t>
            </a:r>
            <a:endParaRPr/>
          </a:p>
        </p:txBody>
      </p:sp>
      <p:sp>
        <p:nvSpPr>
          <p:cNvPr id="434" name="Google Shape;434;p34"/>
          <p:cNvSpPr txBox="1"/>
          <p:nvPr/>
        </p:nvSpPr>
        <p:spPr>
          <a:xfrm>
            <a:off x="3317875" y="3570287"/>
            <a:ext cx="2065337" cy="45085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35" name="Google Shape;435;p34"/>
          <p:cNvSpPr txBox="1"/>
          <p:nvPr/>
        </p:nvSpPr>
        <p:spPr>
          <a:xfrm>
            <a:off x="3352800" y="3581400"/>
            <a:ext cx="2066925" cy="396875"/>
          </a:xfrm>
          <a:prstGeom prst="rect">
            <a:avLst/>
          </a:prstGeom>
          <a:solidFill>
            <a:srgbClr val="CCECFF"/>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branch_key</a:t>
            </a:r>
            <a:endParaRPr/>
          </a:p>
        </p:txBody>
      </p:sp>
      <p:sp>
        <p:nvSpPr>
          <p:cNvPr id="436" name="Google Shape;436;p34"/>
          <p:cNvSpPr txBox="1"/>
          <p:nvPr/>
        </p:nvSpPr>
        <p:spPr>
          <a:xfrm>
            <a:off x="3317875" y="4033837"/>
            <a:ext cx="2065337" cy="45243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37" name="Google Shape;437;p34"/>
          <p:cNvSpPr txBox="1"/>
          <p:nvPr/>
        </p:nvSpPr>
        <p:spPr>
          <a:xfrm>
            <a:off x="3351212" y="4057650"/>
            <a:ext cx="2065337" cy="396875"/>
          </a:xfrm>
          <a:prstGeom prst="rect">
            <a:avLst/>
          </a:prstGeom>
          <a:solidFill>
            <a:srgbClr val="FFFF99"/>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location_key</a:t>
            </a:r>
            <a:endParaRPr/>
          </a:p>
        </p:txBody>
      </p:sp>
      <p:sp>
        <p:nvSpPr>
          <p:cNvPr id="438" name="Google Shape;438;p34"/>
          <p:cNvSpPr txBox="1"/>
          <p:nvPr/>
        </p:nvSpPr>
        <p:spPr>
          <a:xfrm>
            <a:off x="3317875" y="4498975"/>
            <a:ext cx="2065337" cy="45243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39" name="Google Shape;439;p34"/>
          <p:cNvSpPr txBox="1"/>
          <p:nvPr/>
        </p:nvSpPr>
        <p:spPr>
          <a:xfrm>
            <a:off x="3352800" y="4549775"/>
            <a:ext cx="1987550" cy="396875"/>
          </a:xfrm>
          <a:prstGeom prst="rect">
            <a:avLst/>
          </a:prstGeom>
          <a:solidFill>
            <a:srgbClr val="FF99CC"/>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units_sold</a:t>
            </a:r>
            <a:endParaRPr/>
          </a:p>
        </p:txBody>
      </p:sp>
      <p:sp>
        <p:nvSpPr>
          <p:cNvPr id="440" name="Google Shape;440;p34"/>
          <p:cNvSpPr txBox="1"/>
          <p:nvPr/>
        </p:nvSpPr>
        <p:spPr>
          <a:xfrm>
            <a:off x="3317875" y="4964112"/>
            <a:ext cx="2065337" cy="45085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41" name="Google Shape;441;p34"/>
          <p:cNvSpPr txBox="1"/>
          <p:nvPr/>
        </p:nvSpPr>
        <p:spPr>
          <a:xfrm>
            <a:off x="3352800" y="4994275"/>
            <a:ext cx="1993900" cy="396875"/>
          </a:xfrm>
          <a:prstGeom prst="rect">
            <a:avLst/>
          </a:prstGeom>
          <a:solidFill>
            <a:srgbClr val="FF99CC"/>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dollars_sold</a:t>
            </a:r>
            <a:endParaRPr/>
          </a:p>
        </p:txBody>
      </p:sp>
      <p:sp>
        <p:nvSpPr>
          <p:cNvPr id="442" name="Google Shape;442;p34"/>
          <p:cNvSpPr txBox="1"/>
          <p:nvPr/>
        </p:nvSpPr>
        <p:spPr>
          <a:xfrm>
            <a:off x="3317875" y="5429250"/>
            <a:ext cx="2065337" cy="45085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43" name="Google Shape;443;p34"/>
          <p:cNvSpPr txBox="1"/>
          <p:nvPr/>
        </p:nvSpPr>
        <p:spPr>
          <a:xfrm>
            <a:off x="3333750" y="5440362"/>
            <a:ext cx="1995487" cy="396875"/>
          </a:xfrm>
          <a:prstGeom prst="rect">
            <a:avLst/>
          </a:prstGeom>
          <a:solidFill>
            <a:srgbClr val="FF99CC"/>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avg_sales</a:t>
            </a:r>
            <a:endParaRPr/>
          </a:p>
        </p:txBody>
      </p:sp>
      <p:sp>
        <p:nvSpPr>
          <p:cNvPr id="444" name="Google Shape;444;p34"/>
          <p:cNvSpPr txBox="1"/>
          <p:nvPr/>
        </p:nvSpPr>
        <p:spPr>
          <a:xfrm>
            <a:off x="1676400" y="5867400"/>
            <a:ext cx="1219200" cy="406400"/>
          </a:xfrm>
          <a:prstGeom prst="rect">
            <a:avLst/>
          </a:prstGeom>
          <a:solidFill>
            <a:srgbClr val="FF99CC"/>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Measures</a:t>
            </a:r>
            <a:endParaRPr/>
          </a:p>
        </p:txBody>
      </p:sp>
      <p:cxnSp>
        <p:nvCxnSpPr>
          <p:cNvPr id="445" name="Google Shape;445;p34"/>
          <p:cNvCxnSpPr/>
          <p:nvPr/>
        </p:nvCxnSpPr>
        <p:spPr>
          <a:xfrm rot="10800000" flipH="1">
            <a:off x="2590800" y="4724400"/>
            <a:ext cx="769937" cy="1143000"/>
          </a:xfrm>
          <a:prstGeom prst="straightConnector1">
            <a:avLst/>
          </a:prstGeom>
          <a:noFill/>
          <a:ln w="12700" cap="flat" cmpd="sng">
            <a:solidFill>
              <a:schemeClr val="dk1"/>
            </a:solidFill>
            <a:prstDash val="solid"/>
            <a:miter lim="800000"/>
            <a:headEnd type="none" w="med" len="med"/>
            <a:tailEnd type="none" w="med" len="med"/>
          </a:ln>
        </p:spPr>
      </p:cxnSp>
      <p:cxnSp>
        <p:nvCxnSpPr>
          <p:cNvPr id="446" name="Google Shape;446;p34"/>
          <p:cNvCxnSpPr/>
          <p:nvPr/>
        </p:nvCxnSpPr>
        <p:spPr>
          <a:xfrm rot="10800000" flipH="1">
            <a:off x="2571750" y="5267325"/>
            <a:ext cx="788987" cy="561975"/>
          </a:xfrm>
          <a:prstGeom prst="straightConnector1">
            <a:avLst/>
          </a:prstGeom>
          <a:noFill/>
          <a:ln w="12700" cap="flat" cmpd="sng">
            <a:solidFill>
              <a:schemeClr val="dk1"/>
            </a:solidFill>
            <a:prstDash val="solid"/>
            <a:miter lim="800000"/>
            <a:headEnd type="none" w="med" len="med"/>
            <a:tailEnd type="none" w="med" len="med"/>
          </a:ln>
        </p:spPr>
      </p:cxnSp>
      <p:cxnSp>
        <p:nvCxnSpPr>
          <p:cNvPr id="447" name="Google Shape;447;p34"/>
          <p:cNvCxnSpPr/>
          <p:nvPr/>
        </p:nvCxnSpPr>
        <p:spPr>
          <a:xfrm rot="10800000" flipH="1">
            <a:off x="2571750" y="5635625"/>
            <a:ext cx="904875" cy="193675"/>
          </a:xfrm>
          <a:prstGeom prst="straightConnector1">
            <a:avLst/>
          </a:prstGeom>
          <a:noFill/>
          <a:ln w="12700" cap="flat" cmpd="sng">
            <a:solidFill>
              <a:schemeClr val="dk1"/>
            </a:solidFill>
            <a:prstDash val="solid"/>
            <a:miter lim="800000"/>
            <a:headEnd type="none" w="med" len="med"/>
            <a:tailEnd type="none" w="med" len="med"/>
          </a:ln>
        </p:spPr>
      </p:cxnSp>
      <p:cxnSp>
        <p:nvCxnSpPr>
          <p:cNvPr id="448" name="Google Shape;448;p34"/>
          <p:cNvCxnSpPr/>
          <p:nvPr/>
        </p:nvCxnSpPr>
        <p:spPr>
          <a:xfrm flipH="1">
            <a:off x="1981200" y="3886200"/>
            <a:ext cx="1346200" cy="685800"/>
          </a:xfrm>
          <a:prstGeom prst="straightConnector1">
            <a:avLst/>
          </a:prstGeom>
          <a:noFill/>
          <a:ln w="50800" cap="flat" cmpd="sng">
            <a:solidFill>
              <a:schemeClr val="dk1"/>
            </a:solidFill>
            <a:prstDash val="solid"/>
            <a:miter lim="800000"/>
            <a:headEnd type="none" w="med" len="med"/>
            <a:tailEnd type="triangle" w="med" len="med"/>
          </a:ln>
        </p:spPr>
      </p:cxnSp>
      <p:cxnSp>
        <p:nvCxnSpPr>
          <p:cNvPr id="449" name="Google Shape;449;p34"/>
          <p:cNvCxnSpPr/>
          <p:nvPr/>
        </p:nvCxnSpPr>
        <p:spPr>
          <a:xfrm rot="10800000">
            <a:off x="1981200" y="1981200"/>
            <a:ext cx="1522412" cy="866775"/>
          </a:xfrm>
          <a:prstGeom prst="straightConnector1">
            <a:avLst/>
          </a:prstGeom>
          <a:noFill/>
          <a:ln w="50800" cap="flat" cmpd="sng">
            <a:solidFill>
              <a:schemeClr val="dk1"/>
            </a:solidFill>
            <a:prstDash val="solid"/>
            <a:miter lim="800000"/>
            <a:headEnd type="none" w="med" len="med"/>
            <a:tailEnd type="triangle" w="sm" len="sm"/>
          </a:ln>
        </p:spPr>
      </p:cxnSp>
      <p:cxnSp>
        <p:nvCxnSpPr>
          <p:cNvPr id="450" name="Google Shape;450;p34"/>
          <p:cNvCxnSpPr/>
          <p:nvPr/>
        </p:nvCxnSpPr>
        <p:spPr>
          <a:xfrm>
            <a:off x="5334000" y="4267200"/>
            <a:ext cx="609600" cy="152400"/>
          </a:xfrm>
          <a:prstGeom prst="straightConnector1">
            <a:avLst/>
          </a:prstGeom>
          <a:noFill/>
          <a:ln w="50800" cap="flat" cmpd="sng">
            <a:solidFill>
              <a:schemeClr val="dk1"/>
            </a:solidFill>
            <a:prstDash val="solid"/>
            <a:miter lim="800000"/>
            <a:headEnd type="none" w="med" len="med"/>
            <a:tailEnd type="triangle" w="med" len="med"/>
          </a:ln>
        </p:spPr>
      </p:cxnSp>
      <p:cxnSp>
        <p:nvCxnSpPr>
          <p:cNvPr id="451" name="Google Shape;451;p34"/>
          <p:cNvCxnSpPr/>
          <p:nvPr/>
        </p:nvCxnSpPr>
        <p:spPr>
          <a:xfrm rot="10800000" flipH="1">
            <a:off x="5334000" y="2286000"/>
            <a:ext cx="609600" cy="838200"/>
          </a:xfrm>
          <a:prstGeom prst="straightConnector1">
            <a:avLst/>
          </a:prstGeom>
          <a:noFill/>
          <a:ln w="50800" cap="flat" cmpd="sng">
            <a:solidFill>
              <a:schemeClr val="dk1"/>
            </a:solidFill>
            <a:prstDash val="solid"/>
            <a:miter lim="800000"/>
            <a:headEnd type="none" w="med" len="med"/>
            <a:tailEnd type="triangle" w="med" len="med"/>
          </a:ln>
        </p:spPr>
      </p:cxnSp>
      <p:grpSp>
        <p:nvGrpSpPr>
          <p:cNvPr id="452" name="Google Shape;452;p34"/>
          <p:cNvGrpSpPr/>
          <p:nvPr/>
        </p:nvGrpSpPr>
        <p:grpSpPr>
          <a:xfrm>
            <a:off x="5943600" y="1524000"/>
            <a:ext cx="1374775" cy="1924050"/>
            <a:chOff x="3796" y="983"/>
            <a:chExt cx="857" cy="1193"/>
          </a:xfrm>
        </p:grpSpPr>
        <p:sp>
          <p:nvSpPr>
            <p:cNvPr id="453" name="Google Shape;453;p34"/>
            <p:cNvSpPr txBox="1"/>
            <p:nvPr/>
          </p:nvSpPr>
          <p:spPr>
            <a:xfrm>
              <a:off x="3796" y="1262"/>
              <a:ext cx="857" cy="914"/>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item_key</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item_name</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brand</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type</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supplier_key</a:t>
              </a:r>
              <a:endParaRPr/>
            </a:p>
          </p:txBody>
        </p:sp>
        <p:sp>
          <p:nvSpPr>
            <p:cNvPr id="454" name="Google Shape;454;p34"/>
            <p:cNvSpPr txBox="1"/>
            <p:nvPr/>
          </p:nvSpPr>
          <p:spPr>
            <a:xfrm>
              <a:off x="3926" y="983"/>
              <a:ext cx="457" cy="289"/>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item</a:t>
              </a:r>
              <a:endParaRPr/>
            </a:p>
          </p:txBody>
        </p:sp>
      </p:grpSp>
      <p:grpSp>
        <p:nvGrpSpPr>
          <p:cNvPr id="455" name="Google Shape;455;p34"/>
          <p:cNvGrpSpPr/>
          <p:nvPr/>
        </p:nvGrpSpPr>
        <p:grpSpPr>
          <a:xfrm>
            <a:off x="609600" y="3886200"/>
            <a:ext cx="1509712" cy="1393825"/>
            <a:chOff x="3844" y="2426"/>
            <a:chExt cx="939" cy="864"/>
          </a:xfrm>
        </p:grpSpPr>
        <p:sp>
          <p:nvSpPr>
            <p:cNvPr id="456" name="Google Shape;456;p34"/>
            <p:cNvSpPr txBox="1"/>
            <p:nvPr/>
          </p:nvSpPr>
          <p:spPr>
            <a:xfrm>
              <a:off x="3896" y="2716"/>
              <a:ext cx="887" cy="574"/>
            </a:xfrm>
            <a:prstGeom prst="rect">
              <a:avLst/>
            </a:prstGeom>
            <a:solidFill>
              <a:srgbClr val="CCECFF"/>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branch_key</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branch_name</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branch_type</a:t>
              </a:r>
              <a:endParaRPr/>
            </a:p>
          </p:txBody>
        </p:sp>
        <p:sp>
          <p:nvSpPr>
            <p:cNvPr id="457" name="Google Shape;457;p34"/>
            <p:cNvSpPr txBox="1"/>
            <p:nvPr/>
          </p:nvSpPr>
          <p:spPr>
            <a:xfrm>
              <a:off x="3844" y="2426"/>
              <a:ext cx="637" cy="289"/>
            </a:xfrm>
            <a:prstGeom prst="rect">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branch</a:t>
              </a:r>
              <a:endParaRPr/>
            </a:p>
          </p:txBody>
        </p:sp>
      </p:grpSp>
      <p:grpSp>
        <p:nvGrpSpPr>
          <p:cNvPr id="458" name="Google Shape;458;p34"/>
          <p:cNvGrpSpPr/>
          <p:nvPr/>
        </p:nvGrpSpPr>
        <p:grpSpPr>
          <a:xfrm>
            <a:off x="7694612" y="1981200"/>
            <a:ext cx="1449387" cy="998537"/>
            <a:chOff x="3789" y="855"/>
            <a:chExt cx="903" cy="1172"/>
          </a:xfrm>
        </p:grpSpPr>
        <p:sp>
          <p:nvSpPr>
            <p:cNvPr id="459" name="Google Shape;459;p34"/>
            <p:cNvSpPr txBox="1"/>
            <p:nvPr/>
          </p:nvSpPr>
          <p:spPr>
            <a:xfrm>
              <a:off x="3796" y="1263"/>
              <a:ext cx="896" cy="764"/>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supplier_key</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supplier_type</a:t>
              </a:r>
              <a:endParaRPr/>
            </a:p>
          </p:txBody>
        </p:sp>
        <p:sp>
          <p:nvSpPr>
            <p:cNvPr id="460" name="Google Shape;460;p34"/>
            <p:cNvSpPr txBox="1"/>
            <p:nvPr/>
          </p:nvSpPr>
          <p:spPr>
            <a:xfrm>
              <a:off x="3789" y="855"/>
              <a:ext cx="732" cy="548"/>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supplier</a:t>
              </a:r>
              <a:endParaRPr/>
            </a:p>
          </p:txBody>
        </p:sp>
      </p:grpSp>
      <p:cxnSp>
        <p:nvCxnSpPr>
          <p:cNvPr id="461" name="Google Shape;461;p34"/>
          <p:cNvCxnSpPr/>
          <p:nvPr/>
        </p:nvCxnSpPr>
        <p:spPr>
          <a:xfrm rot="10800000" flipH="1">
            <a:off x="7162800" y="2667000"/>
            <a:ext cx="533400" cy="533400"/>
          </a:xfrm>
          <a:prstGeom prst="straightConnector1">
            <a:avLst/>
          </a:prstGeom>
          <a:noFill/>
          <a:ln w="50800" cap="flat" cmpd="sng">
            <a:solidFill>
              <a:schemeClr val="dk1"/>
            </a:solidFill>
            <a:prstDash val="solid"/>
            <a:miter lim="800000"/>
            <a:headEnd type="none" w="med" len="med"/>
            <a:tailEnd type="triangle" w="med" len="med"/>
          </a:ln>
        </p:spPr>
      </p:cxnSp>
      <p:grpSp>
        <p:nvGrpSpPr>
          <p:cNvPr id="462" name="Google Shape;462;p34"/>
          <p:cNvGrpSpPr/>
          <p:nvPr/>
        </p:nvGrpSpPr>
        <p:grpSpPr>
          <a:xfrm>
            <a:off x="7489825" y="4876800"/>
            <a:ext cx="1654175" cy="1495425"/>
            <a:chOff x="684" y="2196"/>
            <a:chExt cx="1565" cy="913"/>
          </a:xfrm>
        </p:grpSpPr>
        <p:sp>
          <p:nvSpPr>
            <p:cNvPr id="463" name="Google Shape;463;p34"/>
            <p:cNvSpPr txBox="1"/>
            <p:nvPr/>
          </p:nvSpPr>
          <p:spPr>
            <a:xfrm>
              <a:off x="684" y="2450"/>
              <a:ext cx="1565" cy="659"/>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city_key</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city</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state_or_province</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country</a:t>
              </a:r>
              <a:endParaRPr/>
            </a:p>
          </p:txBody>
        </p:sp>
        <p:sp>
          <p:nvSpPr>
            <p:cNvPr id="464" name="Google Shape;464;p34"/>
            <p:cNvSpPr txBox="1"/>
            <p:nvPr/>
          </p:nvSpPr>
          <p:spPr>
            <a:xfrm>
              <a:off x="684" y="2196"/>
              <a:ext cx="542" cy="248"/>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city</a:t>
              </a:r>
              <a:endParaRPr/>
            </a:p>
          </p:txBody>
        </p:sp>
      </p:grpSp>
      <p:cxnSp>
        <p:nvCxnSpPr>
          <p:cNvPr id="465" name="Google Shape;465;p34"/>
          <p:cNvCxnSpPr/>
          <p:nvPr/>
        </p:nvCxnSpPr>
        <p:spPr>
          <a:xfrm>
            <a:off x="6858000" y="5029200"/>
            <a:ext cx="685800" cy="457200"/>
          </a:xfrm>
          <a:prstGeom prst="straightConnector1">
            <a:avLst/>
          </a:prstGeom>
          <a:noFill/>
          <a:ln w="50800" cap="flat" cmpd="sng">
            <a:solidFill>
              <a:schemeClr val="dk1"/>
            </a:solidFill>
            <a:prstDash val="solid"/>
            <a:miter lim="800000"/>
            <a:headEnd type="none" w="med" len="med"/>
            <a:tailEnd type="triangle" w="med" len="med"/>
          </a:ln>
        </p:spPr>
      </p:cxnSp>
    </p:spTree>
    <p:extLst>
      <p:ext uri="{BB962C8B-B14F-4D97-AF65-F5344CB8AC3E}">
        <p14:creationId xmlns:p14="http://schemas.microsoft.com/office/powerpoint/2010/main" val="1077512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5"/>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42</a:t>
            </a:fld>
            <a:endParaRPr/>
          </a:p>
        </p:txBody>
      </p:sp>
      <p:sp>
        <p:nvSpPr>
          <p:cNvPr id="472" name="Google Shape;472;p35"/>
          <p:cNvSpPr txBox="1">
            <a:spLocks noGrp="1"/>
          </p:cNvSpPr>
          <p:nvPr>
            <p:ph type="title"/>
          </p:nvPr>
        </p:nvSpPr>
        <p:spPr>
          <a:xfrm>
            <a:off x="1119187" y="304800"/>
            <a:ext cx="696595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Example of </a:t>
            </a:r>
            <a:r>
              <a:rPr lang="en-US" sz="3600" b="1" i="0" u="none">
                <a:solidFill>
                  <a:schemeClr val="dk2"/>
                </a:solidFill>
                <a:latin typeface="Overlock"/>
                <a:ea typeface="Overlock"/>
                <a:cs typeface="Overlock"/>
                <a:sym typeface="Overlock"/>
              </a:rPr>
              <a:t>Fact Constellation</a:t>
            </a:r>
            <a:endParaRPr/>
          </a:p>
        </p:txBody>
      </p:sp>
      <p:sp>
        <p:nvSpPr>
          <p:cNvPr id="473" name="Google Shape;473;p35"/>
          <p:cNvSpPr txBox="1"/>
          <p:nvPr/>
        </p:nvSpPr>
        <p:spPr>
          <a:xfrm>
            <a:off x="2895600" y="3048000"/>
            <a:ext cx="1608137" cy="4572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474" name="Google Shape;474;p35"/>
          <p:cNvGrpSpPr/>
          <p:nvPr/>
        </p:nvGrpSpPr>
        <p:grpSpPr>
          <a:xfrm>
            <a:off x="228600" y="1219200"/>
            <a:ext cx="1639887" cy="1982787"/>
            <a:chOff x="277" y="1164"/>
            <a:chExt cx="1021" cy="1229"/>
          </a:xfrm>
        </p:grpSpPr>
        <p:sp>
          <p:nvSpPr>
            <p:cNvPr id="475" name="Google Shape;475;p35"/>
            <p:cNvSpPr txBox="1"/>
            <p:nvPr/>
          </p:nvSpPr>
          <p:spPr>
            <a:xfrm>
              <a:off x="277" y="1421"/>
              <a:ext cx="1021" cy="972"/>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time_key</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day</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day_of_the_week</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month</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quarter</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year</a:t>
              </a:r>
              <a:endParaRPr/>
            </a:p>
          </p:txBody>
        </p:sp>
        <p:sp>
          <p:nvSpPr>
            <p:cNvPr id="476" name="Google Shape;476;p35"/>
            <p:cNvSpPr txBox="1"/>
            <p:nvPr/>
          </p:nvSpPr>
          <p:spPr>
            <a:xfrm>
              <a:off x="277" y="1164"/>
              <a:ext cx="374" cy="233"/>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time</a:t>
              </a:r>
              <a:endParaRPr/>
            </a:p>
          </p:txBody>
        </p:sp>
      </p:grpSp>
      <p:grpSp>
        <p:nvGrpSpPr>
          <p:cNvPr id="477" name="Google Shape;477;p35"/>
          <p:cNvGrpSpPr/>
          <p:nvPr/>
        </p:nvGrpSpPr>
        <p:grpSpPr>
          <a:xfrm>
            <a:off x="5105400" y="4038600"/>
            <a:ext cx="1654175" cy="1733550"/>
            <a:chOff x="684" y="2196"/>
            <a:chExt cx="1030" cy="1075"/>
          </a:xfrm>
        </p:grpSpPr>
        <p:sp>
          <p:nvSpPr>
            <p:cNvPr id="478" name="Google Shape;478;p35"/>
            <p:cNvSpPr txBox="1"/>
            <p:nvPr/>
          </p:nvSpPr>
          <p:spPr>
            <a:xfrm>
              <a:off x="684" y="2450"/>
              <a:ext cx="1030" cy="821"/>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location_key</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street</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city</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province_or_state</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country</a:t>
              </a:r>
              <a:endParaRPr/>
            </a:p>
          </p:txBody>
        </p:sp>
        <p:sp>
          <p:nvSpPr>
            <p:cNvPr id="479" name="Google Shape;479;p35"/>
            <p:cNvSpPr txBox="1"/>
            <p:nvPr/>
          </p:nvSpPr>
          <p:spPr>
            <a:xfrm>
              <a:off x="684" y="2196"/>
              <a:ext cx="580" cy="233"/>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location</a:t>
              </a:r>
              <a:endParaRPr/>
            </a:p>
          </p:txBody>
        </p:sp>
      </p:grpSp>
      <p:sp>
        <p:nvSpPr>
          <p:cNvPr id="480" name="Google Shape;480;p35"/>
          <p:cNvSpPr txBox="1"/>
          <p:nvPr/>
        </p:nvSpPr>
        <p:spPr>
          <a:xfrm>
            <a:off x="2743200" y="2133600"/>
            <a:ext cx="16954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Sales Fact Table</a:t>
            </a:r>
            <a:endParaRPr/>
          </a:p>
        </p:txBody>
      </p:sp>
      <p:sp>
        <p:nvSpPr>
          <p:cNvPr id="481" name="Google Shape;481;p35"/>
          <p:cNvSpPr txBox="1"/>
          <p:nvPr/>
        </p:nvSpPr>
        <p:spPr>
          <a:xfrm>
            <a:off x="2895600" y="2590800"/>
            <a:ext cx="1600200" cy="45243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82" name="Google Shape;482;p35"/>
          <p:cNvSpPr txBox="1"/>
          <p:nvPr/>
        </p:nvSpPr>
        <p:spPr>
          <a:xfrm>
            <a:off x="2895600" y="2667000"/>
            <a:ext cx="1601787" cy="366712"/>
          </a:xfrm>
          <a:prstGeom prst="rect">
            <a:avLst/>
          </a:prstGeom>
          <a:solidFill>
            <a:srgbClr val="00FF99"/>
          </a:solid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time_key</a:t>
            </a:r>
            <a:endParaRPr/>
          </a:p>
        </p:txBody>
      </p:sp>
      <p:sp>
        <p:nvSpPr>
          <p:cNvPr id="483" name="Google Shape;483;p35"/>
          <p:cNvSpPr txBox="1"/>
          <p:nvPr/>
        </p:nvSpPr>
        <p:spPr>
          <a:xfrm>
            <a:off x="2895600" y="3124200"/>
            <a:ext cx="1600200" cy="366712"/>
          </a:xfrm>
          <a:prstGeom prst="rect">
            <a:avLst/>
          </a:prstGeom>
          <a:solidFill>
            <a:srgbClr val="FFCC99"/>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item_key</a:t>
            </a:r>
            <a:endParaRPr/>
          </a:p>
        </p:txBody>
      </p:sp>
      <p:sp>
        <p:nvSpPr>
          <p:cNvPr id="484" name="Google Shape;484;p35"/>
          <p:cNvSpPr txBox="1"/>
          <p:nvPr/>
        </p:nvSpPr>
        <p:spPr>
          <a:xfrm>
            <a:off x="2895600" y="3505200"/>
            <a:ext cx="1600200" cy="45085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85" name="Google Shape;485;p35"/>
          <p:cNvSpPr txBox="1"/>
          <p:nvPr/>
        </p:nvSpPr>
        <p:spPr>
          <a:xfrm>
            <a:off x="2895600" y="3505200"/>
            <a:ext cx="1600200" cy="366712"/>
          </a:xfrm>
          <a:prstGeom prst="rect">
            <a:avLst/>
          </a:prstGeom>
          <a:solidFill>
            <a:srgbClr val="CCECFF"/>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branch_key</a:t>
            </a:r>
            <a:endParaRPr/>
          </a:p>
        </p:txBody>
      </p:sp>
      <p:sp>
        <p:nvSpPr>
          <p:cNvPr id="486" name="Google Shape;486;p35"/>
          <p:cNvSpPr txBox="1"/>
          <p:nvPr/>
        </p:nvSpPr>
        <p:spPr>
          <a:xfrm>
            <a:off x="2895600" y="3962400"/>
            <a:ext cx="1600200" cy="45243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87" name="Google Shape;487;p35"/>
          <p:cNvSpPr txBox="1"/>
          <p:nvPr/>
        </p:nvSpPr>
        <p:spPr>
          <a:xfrm>
            <a:off x="2894012" y="3981450"/>
            <a:ext cx="1593850" cy="366712"/>
          </a:xfrm>
          <a:prstGeom prst="rect">
            <a:avLst/>
          </a:prstGeom>
          <a:solidFill>
            <a:srgbClr val="FFFF99"/>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location_key</a:t>
            </a:r>
            <a:endParaRPr/>
          </a:p>
        </p:txBody>
      </p:sp>
      <p:sp>
        <p:nvSpPr>
          <p:cNvPr id="488" name="Google Shape;488;p35"/>
          <p:cNvSpPr txBox="1"/>
          <p:nvPr/>
        </p:nvSpPr>
        <p:spPr>
          <a:xfrm>
            <a:off x="2860675" y="4419600"/>
            <a:ext cx="1635125" cy="455612"/>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89" name="Google Shape;489;p35"/>
          <p:cNvSpPr txBox="1"/>
          <p:nvPr/>
        </p:nvSpPr>
        <p:spPr>
          <a:xfrm>
            <a:off x="2895600" y="4473575"/>
            <a:ext cx="1581150" cy="366712"/>
          </a:xfrm>
          <a:prstGeom prst="rect">
            <a:avLst/>
          </a:prstGeom>
          <a:solidFill>
            <a:srgbClr val="FF99CC"/>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units_sold</a:t>
            </a:r>
            <a:endParaRPr/>
          </a:p>
        </p:txBody>
      </p:sp>
      <p:sp>
        <p:nvSpPr>
          <p:cNvPr id="490" name="Google Shape;490;p35"/>
          <p:cNvSpPr txBox="1"/>
          <p:nvPr/>
        </p:nvSpPr>
        <p:spPr>
          <a:xfrm>
            <a:off x="2860675" y="4876800"/>
            <a:ext cx="1635125" cy="461962"/>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91" name="Google Shape;491;p35"/>
          <p:cNvSpPr txBox="1"/>
          <p:nvPr/>
        </p:nvSpPr>
        <p:spPr>
          <a:xfrm>
            <a:off x="2895600" y="4918075"/>
            <a:ext cx="1587500" cy="366712"/>
          </a:xfrm>
          <a:prstGeom prst="rect">
            <a:avLst/>
          </a:prstGeom>
          <a:solidFill>
            <a:srgbClr val="FF99CC"/>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dollars_sold</a:t>
            </a:r>
            <a:endParaRPr/>
          </a:p>
        </p:txBody>
      </p:sp>
      <p:sp>
        <p:nvSpPr>
          <p:cNvPr id="492" name="Google Shape;492;p35"/>
          <p:cNvSpPr txBox="1"/>
          <p:nvPr/>
        </p:nvSpPr>
        <p:spPr>
          <a:xfrm>
            <a:off x="2860675" y="5334000"/>
            <a:ext cx="1635125" cy="469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93" name="Google Shape;493;p35"/>
          <p:cNvSpPr txBox="1"/>
          <p:nvPr/>
        </p:nvSpPr>
        <p:spPr>
          <a:xfrm>
            <a:off x="2876550" y="5364162"/>
            <a:ext cx="1587500" cy="366712"/>
          </a:xfrm>
          <a:prstGeom prst="rect">
            <a:avLst/>
          </a:prstGeom>
          <a:solidFill>
            <a:srgbClr val="FF99CC"/>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avg_sales</a:t>
            </a:r>
            <a:endParaRPr/>
          </a:p>
        </p:txBody>
      </p:sp>
      <p:sp>
        <p:nvSpPr>
          <p:cNvPr id="494" name="Google Shape;494;p35"/>
          <p:cNvSpPr txBox="1"/>
          <p:nvPr/>
        </p:nvSpPr>
        <p:spPr>
          <a:xfrm>
            <a:off x="1295400" y="5715000"/>
            <a:ext cx="1219200" cy="376237"/>
          </a:xfrm>
          <a:prstGeom prst="rect">
            <a:avLst/>
          </a:prstGeom>
          <a:solidFill>
            <a:srgbClr val="FF99CC"/>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Measures</a:t>
            </a:r>
            <a:endParaRPr/>
          </a:p>
        </p:txBody>
      </p:sp>
      <p:cxnSp>
        <p:nvCxnSpPr>
          <p:cNvPr id="495" name="Google Shape;495;p35"/>
          <p:cNvCxnSpPr/>
          <p:nvPr/>
        </p:nvCxnSpPr>
        <p:spPr>
          <a:xfrm rot="10800000" flipH="1">
            <a:off x="2084387" y="4648200"/>
            <a:ext cx="769937" cy="1143000"/>
          </a:xfrm>
          <a:prstGeom prst="straightConnector1">
            <a:avLst/>
          </a:prstGeom>
          <a:noFill/>
          <a:ln w="12700" cap="flat" cmpd="sng">
            <a:solidFill>
              <a:schemeClr val="dk1"/>
            </a:solidFill>
            <a:prstDash val="solid"/>
            <a:miter lim="800000"/>
            <a:headEnd type="none" w="med" len="med"/>
            <a:tailEnd type="none" w="med" len="med"/>
          </a:ln>
        </p:spPr>
      </p:cxnSp>
      <p:cxnSp>
        <p:nvCxnSpPr>
          <p:cNvPr id="496" name="Google Shape;496;p35"/>
          <p:cNvCxnSpPr/>
          <p:nvPr/>
        </p:nvCxnSpPr>
        <p:spPr>
          <a:xfrm rot="10800000" flipH="1">
            <a:off x="2065337" y="5191125"/>
            <a:ext cx="788987" cy="561975"/>
          </a:xfrm>
          <a:prstGeom prst="straightConnector1">
            <a:avLst/>
          </a:prstGeom>
          <a:noFill/>
          <a:ln w="12700" cap="flat" cmpd="sng">
            <a:solidFill>
              <a:schemeClr val="dk1"/>
            </a:solidFill>
            <a:prstDash val="solid"/>
            <a:miter lim="800000"/>
            <a:headEnd type="none" w="med" len="med"/>
            <a:tailEnd type="none" w="med" len="med"/>
          </a:ln>
        </p:spPr>
      </p:cxnSp>
      <p:cxnSp>
        <p:nvCxnSpPr>
          <p:cNvPr id="497" name="Google Shape;497;p35"/>
          <p:cNvCxnSpPr/>
          <p:nvPr/>
        </p:nvCxnSpPr>
        <p:spPr>
          <a:xfrm rot="10800000" flipH="1">
            <a:off x="2065337" y="5559425"/>
            <a:ext cx="904875" cy="193675"/>
          </a:xfrm>
          <a:prstGeom prst="straightConnector1">
            <a:avLst/>
          </a:prstGeom>
          <a:noFill/>
          <a:ln w="12700" cap="flat" cmpd="sng">
            <a:solidFill>
              <a:schemeClr val="dk1"/>
            </a:solidFill>
            <a:prstDash val="solid"/>
            <a:miter lim="800000"/>
            <a:headEnd type="none" w="med" len="med"/>
            <a:tailEnd type="none" w="med" len="med"/>
          </a:ln>
        </p:spPr>
      </p:cxnSp>
      <p:cxnSp>
        <p:nvCxnSpPr>
          <p:cNvPr id="498" name="Google Shape;498;p35"/>
          <p:cNvCxnSpPr/>
          <p:nvPr/>
        </p:nvCxnSpPr>
        <p:spPr>
          <a:xfrm flipH="1">
            <a:off x="1641475" y="3816350"/>
            <a:ext cx="1193800" cy="735012"/>
          </a:xfrm>
          <a:prstGeom prst="straightConnector1">
            <a:avLst/>
          </a:prstGeom>
          <a:noFill/>
          <a:ln w="50800" cap="flat" cmpd="sng">
            <a:solidFill>
              <a:schemeClr val="dk1"/>
            </a:solidFill>
            <a:prstDash val="solid"/>
            <a:miter lim="800000"/>
            <a:headEnd type="none" w="med" len="med"/>
            <a:tailEnd type="triangle" w="med" len="med"/>
          </a:ln>
        </p:spPr>
      </p:cxnSp>
      <p:cxnSp>
        <p:nvCxnSpPr>
          <p:cNvPr id="499" name="Google Shape;499;p35"/>
          <p:cNvCxnSpPr/>
          <p:nvPr/>
        </p:nvCxnSpPr>
        <p:spPr>
          <a:xfrm rot="10800000">
            <a:off x="1905000" y="2362200"/>
            <a:ext cx="914400" cy="381000"/>
          </a:xfrm>
          <a:prstGeom prst="straightConnector1">
            <a:avLst/>
          </a:prstGeom>
          <a:noFill/>
          <a:ln w="50800" cap="flat" cmpd="sng">
            <a:solidFill>
              <a:schemeClr val="dk1"/>
            </a:solidFill>
            <a:prstDash val="solid"/>
            <a:miter lim="800000"/>
            <a:headEnd type="none" w="med" len="med"/>
            <a:tailEnd type="triangle" w="sm" len="sm"/>
          </a:ln>
        </p:spPr>
      </p:cxnSp>
      <p:cxnSp>
        <p:nvCxnSpPr>
          <p:cNvPr id="500" name="Google Shape;500;p35"/>
          <p:cNvCxnSpPr/>
          <p:nvPr/>
        </p:nvCxnSpPr>
        <p:spPr>
          <a:xfrm>
            <a:off x="4572000" y="4267200"/>
            <a:ext cx="533400" cy="381000"/>
          </a:xfrm>
          <a:prstGeom prst="straightConnector1">
            <a:avLst/>
          </a:prstGeom>
          <a:noFill/>
          <a:ln w="50800" cap="flat" cmpd="sng">
            <a:solidFill>
              <a:schemeClr val="dk1"/>
            </a:solidFill>
            <a:prstDash val="solid"/>
            <a:miter lim="800000"/>
            <a:headEnd type="none" w="med" len="med"/>
            <a:tailEnd type="triangle" w="med" len="med"/>
          </a:ln>
        </p:spPr>
      </p:cxnSp>
      <p:cxnSp>
        <p:nvCxnSpPr>
          <p:cNvPr id="501" name="Google Shape;501;p35"/>
          <p:cNvCxnSpPr/>
          <p:nvPr/>
        </p:nvCxnSpPr>
        <p:spPr>
          <a:xfrm rot="10800000" flipH="1">
            <a:off x="4495800" y="2743200"/>
            <a:ext cx="762000" cy="525462"/>
          </a:xfrm>
          <a:prstGeom prst="straightConnector1">
            <a:avLst/>
          </a:prstGeom>
          <a:noFill/>
          <a:ln w="50800" cap="flat" cmpd="sng">
            <a:solidFill>
              <a:schemeClr val="dk1"/>
            </a:solidFill>
            <a:prstDash val="solid"/>
            <a:miter lim="800000"/>
            <a:headEnd type="none" w="med" len="med"/>
            <a:tailEnd type="triangle" w="med" len="med"/>
          </a:ln>
        </p:spPr>
      </p:cxnSp>
      <p:grpSp>
        <p:nvGrpSpPr>
          <p:cNvPr id="502" name="Google Shape;502;p35"/>
          <p:cNvGrpSpPr/>
          <p:nvPr/>
        </p:nvGrpSpPr>
        <p:grpSpPr>
          <a:xfrm>
            <a:off x="5181600" y="1524000"/>
            <a:ext cx="1303337" cy="1744662"/>
            <a:chOff x="3796" y="1002"/>
            <a:chExt cx="812" cy="1081"/>
          </a:xfrm>
        </p:grpSpPr>
        <p:sp>
          <p:nvSpPr>
            <p:cNvPr id="503" name="Google Shape;503;p35"/>
            <p:cNvSpPr txBox="1"/>
            <p:nvPr/>
          </p:nvSpPr>
          <p:spPr>
            <a:xfrm>
              <a:off x="3796" y="1262"/>
              <a:ext cx="812" cy="821"/>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item_key</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item_name</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brand</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type</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supplier_type</a:t>
              </a:r>
              <a:endParaRPr/>
            </a:p>
          </p:txBody>
        </p:sp>
        <p:sp>
          <p:nvSpPr>
            <p:cNvPr id="504" name="Google Shape;504;p35"/>
            <p:cNvSpPr txBox="1"/>
            <p:nvPr/>
          </p:nvSpPr>
          <p:spPr>
            <a:xfrm>
              <a:off x="3953" y="1002"/>
              <a:ext cx="401" cy="252"/>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item</a:t>
              </a:r>
              <a:endParaRPr/>
            </a:p>
          </p:txBody>
        </p:sp>
      </p:grpSp>
      <p:grpSp>
        <p:nvGrpSpPr>
          <p:cNvPr id="505" name="Google Shape;505;p35"/>
          <p:cNvGrpSpPr/>
          <p:nvPr/>
        </p:nvGrpSpPr>
        <p:grpSpPr>
          <a:xfrm>
            <a:off x="304800" y="3962400"/>
            <a:ext cx="1290637" cy="1230312"/>
            <a:chOff x="3896" y="2472"/>
            <a:chExt cx="803" cy="762"/>
          </a:xfrm>
        </p:grpSpPr>
        <p:sp>
          <p:nvSpPr>
            <p:cNvPr id="506" name="Google Shape;506;p35"/>
            <p:cNvSpPr txBox="1"/>
            <p:nvPr/>
          </p:nvSpPr>
          <p:spPr>
            <a:xfrm>
              <a:off x="3896" y="2716"/>
              <a:ext cx="803" cy="518"/>
            </a:xfrm>
            <a:prstGeom prst="rect">
              <a:avLst/>
            </a:prstGeom>
            <a:solidFill>
              <a:srgbClr val="CCECFF"/>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branch_key</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branch_name</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branch_type</a:t>
              </a:r>
              <a:endParaRPr/>
            </a:p>
          </p:txBody>
        </p:sp>
        <p:sp>
          <p:nvSpPr>
            <p:cNvPr id="507" name="Google Shape;507;p35"/>
            <p:cNvSpPr txBox="1"/>
            <p:nvPr/>
          </p:nvSpPr>
          <p:spPr>
            <a:xfrm>
              <a:off x="3907" y="2472"/>
              <a:ext cx="507" cy="233"/>
            </a:xfrm>
            <a:prstGeom prst="rect">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branch</a:t>
              </a:r>
              <a:endParaRPr/>
            </a:p>
          </p:txBody>
        </p:sp>
      </p:grpSp>
      <p:sp>
        <p:nvSpPr>
          <p:cNvPr id="508" name="Google Shape;508;p35"/>
          <p:cNvSpPr txBox="1"/>
          <p:nvPr/>
        </p:nvSpPr>
        <p:spPr>
          <a:xfrm>
            <a:off x="7011987" y="2495550"/>
            <a:ext cx="1608137" cy="4572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09" name="Google Shape;509;p35"/>
          <p:cNvSpPr txBox="1"/>
          <p:nvPr/>
        </p:nvSpPr>
        <p:spPr>
          <a:xfrm>
            <a:off x="6859587" y="1581150"/>
            <a:ext cx="20383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Shipping Fact Table</a:t>
            </a:r>
            <a:endParaRPr/>
          </a:p>
        </p:txBody>
      </p:sp>
      <p:sp>
        <p:nvSpPr>
          <p:cNvPr id="510" name="Google Shape;510;p35"/>
          <p:cNvSpPr txBox="1"/>
          <p:nvPr/>
        </p:nvSpPr>
        <p:spPr>
          <a:xfrm>
            <a:off x="7011987" y="2038350"/>
            <a:ext cx="1600200" cy="45243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11" name="Google Shape;511;p35"/>
          <p:cNvSpPr txBox="1"/>
          <p:nvPr/>
        </p:nvSpPr>
        <p:spPr>
          <a:xfrm>
            <a:off x="7011987" y="2114550"/>
            <a:ext cx="1601787" cy="366712"/>
          </a:xfrm>
          <a:prstGeom prst="rect">
            <a:avLst/>
          </a:prstGeom>
          <a:solidFill>
            <a:srgbClr val="00FF99"/>
          </a:solid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time_key</a:t>
            </a:r>
            <a:endParaRPr/>
          </a:p>
        </p:txBody>
      </p:sp>
      <p:sp>
        <p:nvSpPr>
          <p:cNvPr id="512" name="Google Shape;512;p35"/>
          <p:cNvSpPr txBox="1"/>
          <p:nvPr/>
        </p:nvSpPr>
        <p:spPr>
          <a:xfrm>
            <a:off x="7011987" y="2571750"/>
            <a:ext cx="1600200" cy="366712"/>
          </a:xfrm>
          <a:prstGeom prst="rect">
            <a:avLst/>
          </a:prstGeom>
          <a:solidFill>
            <a:srgbClr val="FFCC99"/>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item_key</a:t>
            </a:r>
            <a:endParaRPr/>
          </a:p>
        </p:txBody>
      </p:sp>
      <p:sp>
        <p:nvSpPr>
          <p:cNvPr id="513" name="Google Shape;513;p35"/>
          <p:cNvSpPr txBox="1"/>
          <p:nvPr/>
        </p:nvSpPr>
        <p:spPr>
          <a:xfrm>
            <a:off x="7011987" y="2952750"/>
            <a:ext cx="1600200" cy="45085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14" name="Google Shape;514;p35"/>
          <p:cNvSpPr txBox="1"/>
          <p:nvPr/>
        </p:nvSpPr>
        <p:spPr>
          <a:xfrm>
            <a:off x="7011987" y="2952750"/>
            <a:ext cx="1600200" cy="366712"/>
          </a:xfrm>
          <a:prstGeom prst="rect">
            <a:avLst/>
          </a:prstGeom>
          <a:solidFill>
            <a:srgbClr val="CCECFF"/>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shipper_key</a:t>
            </a:r>
            <a:endParaRPr/>
          </a:p>
        </p:txBody>
      </p:sp>
      <p:sp>
        <p:nvSpPr>
          <p:cNvPr id="515" name="Google Shape;515;p35"/>
          <p:cNvSpPr txBox="1"/>
          <p:nvPr/>
        </p:nvSpPr>
        <p:spPr>
          <a:xfrm>
            <a:off x="7011987" y="3409950"/>
            <a:ext cx="1600200" cy="45243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16" name="Google Shape;516;p35"/>
          <p:cNvSpPr txBox="1"/>
          <p:nvPr/>
        </p:nvSpPr>
        <p:spPr>
          <a:xfrm>
            <a:off x="7010400" y="3429000"/>
            <a:ext cx="1593850" cy="366712"/>
          </a:xfrm>
          <a:prstGeom prst="rect">
            <a:avLst/>
          </a:prstGeom>
          <a:solidFill>
            <a:srgbClr val="FFFF99"/>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from_location</a:t>
            </a:r>
            <a:endParaRPr/>
          </a:p>
        </p:txBody>
      </p:sp>
      <p:sp>
        <p:nvSpPr>
          <p:cNvPr id="517" name="Google Shape;517;p35"/>
          <p:cNvSpPr txBox="1"/>
          <p:nvPr/>
        </p:nvSpPr>
        <p:spPr>
          <a:xfrm>
            <a:off x="6977062" y="3867150"/>
            <a:ext cx="1635125" cy="455612"/>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18" name="Google Shape;518;p35"/>
          <p:cNvSpPr txBox="1"/>
          <p:nvPr/>
        </p:nvSpPr>
        <p:spPr>
          <a:xfrm>
            <a:off x="7011987" y="3943350"/>
            <a:ext cx="1555750" cy="366712"/>
          </a:xfrm>
          <a:prstGeom prst="rect">
            <a:avLst/>
          </a:prstGeom>
          <a:solidFill>
            <a:srgbClr val="FFFF99"/>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to_location</a:t>
            </a:r>
            <a:endParaRPr/>
          </a:p>
        </p:txBody>
      </p:sp>
      <p:sp>
        <p:nvSpPr>
          <p:cNvPr id="519" name="Google Shape;519;p35"/>
          <p:cNvSpPr txBox="1"/>
          <p:nvPr/>
        </p:nvSpPr>
        <p:spPr>
          <a:xfrm>
            <a:off x="6977062" y="4324350"/>
            <a:ext cx="1635125" cy="461962"/>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20" name="Google Shape;520;p35"/>
          <p:cNvSpPr txBox="1"/>
          <p:nvPr/>
        </p:nvSpPr>
        <p:spPr>
          <a:xfrm>
            <a:off x="7011987" y="4365625"/>
            <a:ext cx="1574800" cy="366712"/>
          </a:xfrm>
          <a:prstGeom prst="rect">
            <a:avLst/>
          </a:prstGeom>
          <a:solidFill>
            <a:srgbClr val="FF99CC"/>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dollars_cost</a:t>
            </a:r>
            <a:endParaRPr/>
          </a:p>
        </p:txBody>
      </p:sp>
      <p:sp>
        <p:nvSpPr>
          <p:cNvPr id="521" name="Google Shape;521;p35"/>
          <p:cNvSpPr txBox="1"/>
          <p:nvPr/>
        </p:nvSpPr>
        <p:spPr>
          <a:xfrm>
            <a:off x="6977062" y="4781550"/>
            <a:ext cx="1635125" cy="469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22" name="Google Shape;522;p35"/>
          <p:cNvSpPr txBox="1"/>
          <p:nvPr/>
        </p:nvSpPr>
        <p:spPr>
          <a:xfrm>
            <a:off x="6992937" y="4811712"/>
            <a:ext cx="1625600" cy="366712"/>
          </a:xfrm>
          <a:prstGeom prst="rect">
            <a:avLst/>
          </a:prstGeom>
          <a:solidFill>
            <a:srgbClr val="FF99CC"/>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units_shipped</a:t>
            </a:r>
            <a:endParaRPr/>
          </a:p>
        </p:txBody>
      </p:sp>
      <p:cxnSp>
        <p:nvCxnSpPr>
          <p:cNvPr id="523" name="Google Shape;523;p35"/>
          <p:cNvCxnSpPr/>
          <p:nvPr/>
        </p:nvCxnSpPr>
        <p:spPr>
          <a:xfrm rot="10800000">
            <a:off x="6629400" y="1524000"/>
            <a:ext cx="381000" cy="685800"/>
          </a:xfrm>
          <a:prstGeom prst="straightConnector1">
            <a:avLst/>
          </a:prstGeom>
          <a:noFill/>
          <a:ln w="28575" cap="flat" cmpd="sng">
            <a:solidFill>
              <a:schemeClr val="dk1"/>
            </a:solidFill>
            <a:prstDash val="solid"/>
            <a:miter lim="800000"/>
            <a:headEnd type="none" w="med" len="med"/>
            <a:tailEnd type="none" w="med" len="med"/>
          </a:ln>
        </p:spPr>
      </p:cxnSp>
      <p:cxnSp>
        <p:nvCxnSpPr>
          <p:cNvPr id="524" name="Google Shape;524;p35"/>
          <p:cNvCxnSpPr/>
          <p:nvPr/>
        </p:nvCxnSpPr>
        <p:spPr>
          <a:xfrm rot="10800000">
            <a:off x="2743200" y="1524000"/>
            <a:ext cx="3886200" cy="0"/>
          </a:xfrm>
          <a:prstGeom prst="straightConnector1">
            <a:avLst/>
          </a:prstGeom>
          <a:noFill/>
          <a:ln w="28575" cap="flat" cmpd="sng">
            <a:solidFill>
              <a:schemeClr val="dk1"/>
            </a:solidFill>
            <a:prstDash val="solid"/>
            <a:miter lim="800000"/>
            <a:headEnd type="none" w="med" len="med"/>
            <a:tailEnd type="none" w="med" len="med"/>
          </a:ln>
        </p:spPr>
      </p:cxnSp>
      <p:cxnSp>
        <p:nvCxnSpPr>
          <p:cNvPr id="525" name="Google Shape;525;p35"/>
          <p:cNvCxnSpPr/>
          <p:nvPr/>
        </p:nvCxnSpPr>
        <p:spPr>
          <a:xfrm flipH="1">
            <a:off x="1905000" y="1524000"/>
            <a:ext cx="914400" cy="457200"/>
          </a:xfrm>
          <a:prstGeom prst="straightConnector1">
            <a:avLst/>
          </a:prstGeom>
          <a:noFill/>
          <a:ln w="28575" cap="flat" cmpd="sng">
            <a:solidFill>
              <a:schemeClr val="dk1"/>
            </a:solidFill>
            <a:prstDash val="solid"/>
            <a:miter lim="800000"/>
            <a:headEnd type="none" w="med" len="med"/>
            <a:tailEnd type="triangle" w="med" len="med"/>
          </a:ln>
        </p:spPr>
      </p:cxnSp>
      <p:cxnSp>
        <p:nvCxnSpPr>
          <p:cNvPr id="526" name="Google Shape;526;p35"/>
          <p:cNvCxnSpPr/>
          <p:nvPr/>
        </p:nvCxnSpPr>
        <p:spPr>
          <a:xfrm rot="10800000">
            <a:off x="6477000" y="2286000"/>
            <a:ext cx="533400" cy="457200"/>
          </a:xfrm>
          <a:prstGeom prst="straightConnector1">
            <a:avLst/>
          </a:prstGeom>
          <a:noFill/>
          <a:ln w="28575" cap="flat" cmpd="sng">
            <a:solidFill>
              <a:schemeClr val="dk1"/>
            </a:solidFill>
            <a:prstDash val="solid"/>
            <a:miter lim="800000"/>
            <a:headEnd type="none" w="med" len="med"/>
            <a:tailEnd type="triangle" w="med" len="med"/>
          </a:ln>
        </p:spPr>
      </p:cxnSp>
      <p:cxnSp>
        <p:nvCxnSpPr>
          <p:cNvPr id="527" name="Google Shape;527;p35"/>
          <p:cNvCxnSpPr/>
          <p:nvPr/>
        </p:nvCxnSpPr>
        <p:spPr>
          <a:xfrm flipH="1">
            <a:off x="6248400" y="3657600"/>
            <a:ext cx="685800" cy="762000"/>
          </a:xfrm>
          <a:prstGeom prst="straightConnector1">
            <a:avLst/>
          </a:prstGeom>
          <a:noFill/>
          <a:ln w="28575" cap="flat" cmpd="sng">
            <a:solidFill>
              <a:schemeClr val="dk1"/>
            </a:solidFill>
            <a:prstDash val="solid"/>
            <a:miter lim="800000"/>
            <a:headEnd type="none" w="med" len="med"/>
            <a:tailEnd type="triangle" w="med" len="med"/>
          </a:ln>
        </p:spPr>
      </p:cxnSp>
      <p:cxnSp>
        <p:nvCxnSpPr>
          <p:cNvPr id="528" name="Google Shape;528;p35"/>
          <p:cNvCxnSpPr/>
          <p:nvPr/>
        </p:nvCxnSpPr>
        <p:spPr>
          <a:xfrm flipH="1">
            <a:off x="6477000" y="4191000"/>
            <a:ext cx="457200" cy="228600"/>
          </a:xfrm>
          <a:prstGeom prst="straightConnector1">
            <a:avLst/>
          </a:prstGeom>
          <a:noFill/>
          <a:ln w="28575" cap="flat" cmpd="sng">
            <a:solidFill>
              <a:schemeClr val="dk1"/>
            </a:solidFill>
            <a:prstDash val="solid"/>
            <a:miter lim="800000"/>
            <a:headEnd type="none" w="med" len="med"/>
            <a:tailEnd type="triangle" w="med" len="med"/>
          </a:ln>
        </p:spPr>
      </p:cxnSp>
      <p:cxnSp>
        <p:nvCxnSpPr>
          <p:cNvPr id="529" name="Google Shape;529;p35"/>
          <p:cNvCxnSpPr/>
          <p:nvPr/>
        </p:nvCxnSpPr>
        <p:spPr>
          <a:xfrm>
            <a:off x="8991600" y="3200400"/>
            <a:ext cx="0" cy="1676400"/>
          </a:xfrm>
          <a:prstGeom prst="straightConnector1">
            <a:avLst/>
          </a:prstGeom>
          <a:noFill/>
          <a:ln w="28575" cap="flat" cmpd="sng">
            <a:solidFill>
              <a:schemeClr val="dk1"/>
            </a:solidFill>
            <a:prstDash val="solid"/>
            <a:miter lim="800000"/>
            <a:headEnd type="none" w="med" len="med"/>
            <a:tailEnd type="none" w="med" len="med"/>
          </a:ln>
        </p:spPr>
      </p:cxnSp>
      <p:grpSp>
        <p:nvGrpSpPr>
          <p:cNvPr id="530" name="Google Shape;530;p35"/>
          <p:cNvGrpSpPr/>
          <p:nvPr/>
        </p:nvGrpSpPr>
        <p:grpSpPr>
          <a:xfrm>
            <a:off x="7612062" y="5410200"/>
            <a:ext cx="1344612" cy="1473200"/>
            <a:chOff x="3891" y="2472"/>
            <a:chExt cx="836" cy="911"/>
          </a:xfrm>
        </p:grpSpPr>
        <p:sp>
          <p:nvSpPr>
            <p:cNvPr id="531" name="Google Shape;531;p35"/>
            <p:cNvSpPr txBox="1"/>
            <p:nvPr/>
          </p:nvSpPr>
          <p:spPr>
            <a:xfrm>
              <a:off x="3896" y="2715"/>
              <a:ext cx="831" cy="668"/>
            </a:xfrm>
            <a:prstGeom prst="rect">
              <a:avLst/>
            </a:prstGeom>
            <a:solidFill>
              <a:srgbClr val="CCECFF"/>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shipper_key</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shipper_name</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location_key</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shipper_type</a:t>
              </a:r>
              <a:endParaRPr/>
            </a:p>
          </p:txBody>
        </p:sp>
        <p:sp>
          <p:nvSpPr>
            <p:cNvPr id="532" name="Google Shape;532;p35"/>
            <p:cNvSpPr txBox="1"/>
            <p:nvPr/>
          </p:nvSpPr>
          <p:spPr>
            <a:xfrm>
              <a:off x="3891" y="2472"/>
              <a:ext cx="539" cy="233"/>
            </a:xfrm>
            <a:prstGeom prst="rect">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shipper</a:t>
              </a:r>
              <a:endParaRPr/>
            </a:p>
          </p:txBody>
        </p:sp>
      </p:grpSp>
      <p:cxnSp>
        <p:nvCxnSpPr>
          <p:cNvPr id="533" name="Google Shape;533;p35"/>
          <p:cNvCxnSpPr/>
          <p:nvPr/>
        </p:nvCxnSpPr>
        <p:spPr>
          <a:xfrm flipH="1">
            <a:off x="8610600" y="4800600"/>
            <a:ext cx="381000" cy="1066800"/>
          </a:xfrm>
          <a:prstGeom prst="straightConnector1">
            <a:avLst/>
          </a:prstGeom>
          <a:noFill/>
          <a:ln w="28575" cap="flat" cmpd="sng">
            <a:solidFill>
              <a:schemeClr val="dk1"/>
            </a:solidFill>
            <a:prstDash val="solid"/>
            <a:miter lim="800000"/>
            <a:headEnd type="none" w="med" len="med"/>
            <a:tailEnd type="triangle" w="med" len="med"/>
          </a:ln>
        </p:spPr>
      </p:cxnSp>
      <p:cxnSp>
        <p:nvCxnSpPr>
          <p:cNvPr id="534" name="Google Shape;534;p35"/>
          <p:cNvCxnSpPr/>
          <p:nvPr/>
        </p:nvCxnSpPr>
        <p:spPr>
          <a:xfrm>
            <a:off x="8610600" y="3200400"/>
            <a:ext cx="381000" cy="0"/>
          </a:xfrm>
          <a:prstGeom prst="straightConnector1">
            <a:avLst/>
          </a:prstGeom>
          <a:noFill/>
          <a:ln w="28575" cap="flat" cmpd="sng">
            <a:solidFill>
              <a:schemeClr val="dk1"/>
            </a:solidFill>
            <a:prstDash val="solid"/>
            <a:miter lim="800000"/>
            <a:headEnd type="none" w="med" len="med"/>
            <a:tailEnd type="none" w="med" len="med"/>
          </a:ln>
        </p:spPr>
      </p:cxnSp>
      <p:cxnSp>
        <p:nvCxnSpPr>
          <p:cNvPr id="535" name="Google Shape;535;p35"/>
          <p:cNvCxnSpPr/>
          <p:nvPr/>
        </p:nvCxnSpPr>
        <p:spPr>
          <a:xfrm rot="10800000">
            <a:off x="5867400" y="5791200"/>
            <a:ext cx="1752600" cy="685800"/>
          </a:xfrm>
          <a:prstGeom prst="straightConnector1">
            <a:avLst/>
          </a:prstGeom>
          <a:noFill/>
          <a:ln w="28575" cap="flat" cmpd="sng">
            <a:solidFill>
              <a:schemeClr val="dk1"/>
            </a:solidFill>
            <a:prstDash val="solid"/>
            <a:miter lim="800000"/>
            <a:headEnd type="none" w="med" len="med"/>
            <a:tailEnd type="triangle" w="med" len="med"/>
          </a:ln>
        </p:spPr>
      </p:cxnSp>
    </p:spTree>
    <p:extLst>
      <p:ext uri="{BB962C8B-B14F-4D97-AF65-F5344CB8AC3E}">
        <p14:creationId xmlns:p14="http://schemas.microsoft.com/office/powerpoint/2010/main" val="2786350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0" y="32306"/>
            <a:ext cx="9220200" cy="7017306"/>
          </a:xfrm>
          <a:prstGeom prst="rect">
            <a:avLst/>
          </a:prstGeom>
        </p:spPr>
        <p:txBody>
          <a:bodyPr wrap="square">
            <a:spAutoFit/>
          </a:bodyPr>
          <a:lstStyle/>
          <a:p>
            <a:r>
              <a:rPr lang="en-US" b="1" dirty="0"/>
              <a:t>Slowly Changing Dimensions</a:t>
            </a:r>
          </a:p>
          <a:p>
            <a:r>
              <a:rPr lang="en-US" b="1" dirty="0"/>
              <a:t>What is a Slowly Changing Dimension?</a:t>
            </a:r>
          </a:p>
          <a:p>
            <a:r>
              <a:rPr lang="en-US" dirty="0"/>
              <a:t>A Slowly Changing Dimension (SCD) is a dimension that stores and manages both current and historical data over time in a data warehouse. It is considered and implemented as one of the most critical ETL tasks in tracking the history of dimension records.</a:t>
            </a:r>
          </a:p>
          <a:p>
            <a:r>
              <a:rPr lang="en-US" dirty="0"/>
              <a:t>There are three types of SCDs and you can use Warehouse Builder to define, deploy, and load all three types of SCDs.</a:t>
            </a:r>
          </a:p>
          <a:p>
            <a:r>
              <a:rPr lang="en-US" b="1" dirty="0"/>
              <a:t>What are the three types of SCDs?</a:t>
            </a:r>
          </a:p>
          <a:p>
            <a:r>
              <a:rPr lang="en-US" dirty="0"/>
              <a:t>The three types of SCDs are:</a:t>
            </a:r>
          </a:p>
          <a:p>
            <a:r>
              <a:rPr lang="en-US" b="1" dirty="0"/>
              <a:t>Type 1 SCDs - Overwriting</a:t>
            </a:r>
          </a:p>
          <a:p>
            <a:r>
              <a:rPr lang="en-US" dirty="0"/>
              <a:t>In a Type 1 SCD the new data overwrites the existing data. Thus the existing data is lost as it is not stored anywhere else. This is the default type of dimension you create. You do not need to specify any additional information to create a Type 1 SCD.</a:t>
            </a:r>
          </a:p>
          <a:p>
            <a:r>
              <a:rPr lang="en-US" b="1" dirty="0"/>
              <a:t>Type 2 SCDs - Creating another dimension record</a:t>
            </a:r>
          </a:p>
          <a:p>
            <a:r>
              <a:rPr lang="en-US" dirty="0"/>
              <a:t>A Type 2 SCD retains the full history of values. When the value of a chosen attribute changes, the current record is closed. A new record is created with the changed data values and this new record becomes the current record. Each record contains the effective time and expiration time to identify the time period between which the record was active.</a:t>
            </a:r>
          </a:p>
          <a:p>
            <a:r>
              <a:rPr lang="en-US" b="1" dirty="0"/>
              <a:t>Type 3 SCDs - Creating a current value field</a:t>
            </a:r>
          </a:p>
          <a:p>
            <a:r>
              <a:rPr lang="en-US" dirty="0"/>
              <a:t>A Type 3 SCD stores two versions of values for certain selected level attributes. Each record stores the previous value and the current value of the selected attribute. When the value of any of the selected attributes changes, the current value is stored as the old value and the new value becomes the current value.</a:t>
            </a:r>
          </a:p>
          <a:p>
            <a:r>
              <a:rPr lang="en-US" b="1" dirty="0"/>
              <a:t>Note:</a:t>
            </a:r>
            <a:r>
              <a:rPr lang="en-US" dirty="0"/>
              <a:t> SCD Type 2 and 3 are available with the Enterprise ETL option of OWB 10</a:t>
            </a:r>
            <a:r>
              <a:rPr lang="en-US" i="1" dirty="0"/>
              <a:t>g</a:t>
            </a:r>
            <a:r>
              <a:rPr lang="en-US" dirty="0"/>
              <a:t>R2. With Core ETL features, SCD Type 1, that is, </a:t>
            </a:r>
            <a:r>
              <a:rPr lang="en-US" b="1" dirty="0"/>
              <a:t>Do not keep history</a:t>
            </a:r>
            <a:r>
              <a:rPr lang="en-US" dirty="0"/>
              <a:t> option, is only available.</a:t>
            </a:r>
          </a:p>
        </p:txBody>
      </p:sp>
    </p:spTree>
    <p:extLst>
      <p:ext uri="{BB962C8B-B14F-4D97-AF65-F5344CB8AC3E}">
        <p14:creationId xmlns:p14="http://schemas.microsoft.com/office/powerpoint/2010/main" val="15072206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295401"/>
            <a:ext cx="6096000" cy="1938992"/>
          </a:xfrm>
          <a:prstGeom prst="rect">
            <a:avLst/>
          </a:prstGeom>
        </p:spPr>
        <p:txBody>
          <a:bodyPr wrap="square">
            <a:spAutoFit/>
          </a:bodyPr>
          <a:lstStyle/>
          <a:p>
            <a:pPr fontAlgn="base">
              <a:lnSpc>
                <a:spcPct val="200000"/>
              </a:lnSpc>
            </a:pPr>
            <a:r>
              <a:rPr lang="en-US" sz="2000" dirty="0"/>
              <a:t>Type 1 :  Overwrite the dimension records</a:t>
            </a:r>
          </a:p>
          <a:p>
            <a:pPr fontAlgn="base">
              <a:lnSpc>
                <a:spcPct val="200000"/>
              </a:lnSpc>
            </a:pPr>
            <a:r>
              <a:rPr lang="en-US" sz="2000" dirty="0"/>
              <a:t>Type 2 : Add a new dimension records               </a:t>
            </a:r>
          </a:p>
          <a:p>
            <a:pPr fontAlgn="base">
              <a:lnSpc>
                <a:spcPct val="200000"/>
              </a:lnSpc>
            </a:pPr>
            <a:r>
              <a:rPr lang="en-US" sz="2000" dirty="0"/>
              <a:t>Type 3 :  Create new fields in the dimension record</a:t>
            </a:r>
          </a:p>
        </p:txBody>
      </p:sp>
    </p:spTree>
    <p:extLst>
      <p:ext uri="{BB962C8B-B14F-4D97-AF65-F5344CB8AC3E}">
        <p14:creationId xmlns:p14="http://schemas.microsoft.com/office/powerpoint/2010/main" val="2885309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4514"/>
            <a:ext cx="8686800" cy="7340471"/>
          </a:xfrm>
          <a:prstGeom prst="rect">
            <a:avLst/>
          </a:prstGeom>
        </p:spPr>
        <p:txBody>
          <a:bodyPr wrap="square">
            <a:spAutoFit/>
          </a:bodyPr>
          <a:lstStyle/>
          <a:p>
            <a:pPr fontAlgn="base"/>
            <a:r>
              <a:rPr lang="en-US" sz="2800" b="1" dirty="0"/>
              <a:t>Type 1 changes: Correction of Errors</a:t>
            </a:r>
          </a:p>
          <a:p>
            <a:pPr marL="285750" indent="-285750" fontAlgn="base">
              <a:lnSpc>
                <a:spcPct val="150000"/>
              </a:lnSpc>
              <a:buFont typeface="Arial" pitchFamily="34" charset="0"/>
              <a:buChar char="•"/>
            </a:pPr>
            <a:r>
              <a:rPr lang="en-US" sz="2000" dirty="0"/>
              <a:t>These changes relate to correction of  errors in source systems.</a:t>
            </a:r>
          </a:p>
          <a:p>
            <a:pPr marL="285750" indent="-285750" fontAlgn="base">
              <a:lnSpc>
                <a:spcPct val="150000"/>
              </a:lnSpc>
              <a:buFont typeface="Arial" pitchFamily="34" charset="0"/>
              <a:buChar char="•"/>
            </a:pPr>
            <a:r>
              <a:rPr lang="en-US" sz="2000" dirty="0"/>
              <a:t>These changes do not  have any significance in the source systems.</a:t>
            </a:r>
          </a:p>
          <a:p>
            <a:pPr marL="285750" indent="-285750" fontAlgn="base">
              <a:lnSpc>
                <a:spcPct val="150000"/>
              </a:lnSpc>
              <a:buFont typeface="Arial" pitchFamily="34" charset="0"/>
              <a:buChar char="•"/>
            </a:pPr>
            <a:r>
              <a:rPr lang="en-US" sz="2000" dirty="0"/>
              <a:t>The old value needs to be discarded.</a:t>
            </a:r>
          </a:p>
          <a:p>
            <a:pPr marL="285750" indent="-285750" fontAlgn="base">
              <a:lnSpc>
                <a:spcPct val="150000"/>
              </a:lnSpc>
              <a:buFont typeface="Arial" pitchFamily="34" charset="0"/>
              <a:buChar char="•"/>
            </a:pPr>
            <a:r>
              <a:rPr lang="en-US" sz="2000" dirty="0"/>
              <a:t>New value overwrites the old value in  the source system.</a:t>
            </a:r>
          </a:p>
          <a:p>
            <a:pPr marL="285750" indent="-285750" fontAlgn="base">
              <a:lnSpc>
                <a:spcPct val="150000"/>
              </a:lnSpc>
              <a:buFont typeface="Arial" pitchFamily="34" charset="0"/>
              <a:buChar char="•"/>
            </a:pPr>
            <a:r>
              <a:rPr lang="en-US" sz="2000" dirty="0"/>
              <a:t>Such changes in the source system need not be preserved in the data warehouse.</a:t>
            </a:r>
          </a:p>
          <a:p>
            <a:pPr fontAlgn="base">
              <a:lnSpc>
                <a:spcPct val="150000"/>
              </a:lnSpc>
            </a:pPr>
            <a:endParaRPr lang="en-US" b="1" dirty="0"/>
          </a:p>
          <a:p>
            <a:pPr fontAlgn="base">
              <a:lnSpc>
                <a:spcPct val="150000"/>
              </a:lnSpc>
            </a:pPr>
            <a:r>
              <a:rPr lang="en-US" sz="2000" dirty="0"/>
              <a:t>Type 1 changes are applied to the data stored in the data warehouse.</a:t>
            </a:r>
          </a:p>
          <a:p>
            <a:pPr marL="285750" indent="-285750" fontAlgn="base">
              <a:lnSpc>
                <a:spcPct val="150000"/>
              </a:lnSpc>
              <a:buFont typeface="Arial" pitchFamily="34" charset="0"/>
              <a:buChar char="•"/>
            </a:pPr>
            <a:r>
              <a:rPr lang="en-US" sz="2000" dirty="0"/>
              <a:t>Overwrite the value of the attribute with the new value in the dimension table now.</a:t>
            </a:r>
          </a:p>
          <a:p>
            <a:pPr marL="285750" indent="-285750" fontAlgn="base">
              <a:lnSpc>
                <a:spcPct val="150000"/>
              </a:lnSpc>
              <a:buFont typeface="Arial" pitchFamily="34" charset="0"/>
              <a:buChar char="•"/>
            </a:pPr>
            <a:r>
              <a:rPr lang="en-US" sz="2000" dirty="0"/>
              <a:t>The old value of the attribute is discarded , that is, not persevered.</a:t>
            </a:r>
          </a:p>
          <a:p>
            <a:pPr marL="285750" indent="-285750" fontAlgn="base">
              <a:lnSpc>
                <a:spcPct val="150000"/>
              </a:lnSpc>
              <a:buFont typeface="Arial" pitchFamily="34" charset="0"/>
              <a:buChar char="•"/>
            </a:pPr>
            <a:r>
              <a:rPr lang="en-US" sz="2000" dirty="0"/>
              <a:t>No other changes are made in the dimension table row.</a:t>
            </a:r>
          </a:p>
          <a:p>
            <a:pPr marL="285750" indent="-285750" fontAlgn="base">
              <a:lnSpc>
                <a:spcPct val="150000"/>
              </a:lnSpc>
              <a:buFont typeface="Arial" pitchFamily="34" charset="0"/>
              <a:buChar char="•"/>
            </a:pPr>
            <a:r>
              <a:rPr lang="en-US" sz="2000" dirty="0"/>
              <a:t>The key of this dimension table row is not affected.</a:t>
            </a:r>
          </a:p>
          <a:p>
            <a:pPr fontAlgn="base"/>
            <a:endParaRPr lang="en-US" sz="2000" dirty="0"/>
          </a:p>
          <a:p>
            <a:pPr fontAlgn="base"/>
            <a:r>
              <a:rPr lang="en-US" sz="2000" dirty="0"/>
              <a:t> </a:t>
            </a:r>
          </a:p>
          <a:p>
            <a:pPr fontAlgn="base"/>
            <a:endParaRPr lang="en-US" dirty="0"/>
          </a:p>
        </p:txBody>
      </p:sp>
    </p:spTree>
    <p:extLst>
      <p:ext uri="{BB962C8B-B14F-4D97-AF65-F5344CB8AC3E}">
        <p14:creationId xmlns:p14="http://schemas.microsoft.com/office/powerpoint/2010/main" val="11012893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51326880"/>
              </p:ext>
            </p:extLst>
          </p:nvPr>
        </p:nvGraphicFramePr>
        <p:xfrm>
          <a:off x="1295400" y="762000"/>
          <a:ext cx="6096000" cy="2021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IN" dirty="0"/>
                        <a:t>Customer key  </a:t>
                      </a:r>
                    </a:p>
                  </a:txBody>
                  <a:tcPr/>
                </a:tc>
                <a:tc>
                  <a:txBody>
                    <a:bodyPr/>
                    <a:lstStyle/>
                    <a:p>
                      <a:r>
                        <a:rPr lang="en-IN" dirty="0"/>
                        <a:t>Customer ID</a:t>
                      </a:r>
                    </a:p>
                  </a:txBody>
                  <a:tcPr/>
                </a:tc>
                <a:tc>
                  <a:txBody>
                    <a:bodyPr/>
                    <a:lstStyle/>
                    <a:p>
                      <a:r>
                        <a:rPr lang="en-IN" dirty="0"/>
                        <a:t>Customer Name</a:t>
                      </a:r>
                    </a:p>
                  </a:txBody>
                  <a:tcPr/>
                </a:tc>
                <a:tc>
                  <a:txBody>
                    <a:bodyPr/>
                    <a:lstStyle/>
                    <a:p>
                      <a:r>
                        <a:rPr lang="en-IN" dirty="0"/>
                        <a:t>Marital status</a:t>
                      </a:r>
                    </a:p>
                  </a:txBody>
                  <a:tcPr/>
                </a:tc>
                <a:tc>
                  <a:txBody>
                    <a:bodyPr/>
                    <a:lstStyle/>
                    <a:p>
                      <a:r>
                        <a:rPr lang="en-IN" dirty="0"/>
                        <a:t>Address</a:t>
                      </a:r>
                    </a:p>
                  </a:txBody>
                  <a:tcPr/>
                </a:tc>
                <a:extLst>
                  <a:ext uri="{0D108BD9-81ED-4DB2-BD59-A6C34878D82A}">
                    <a16:rowId xmlns:a16="http://schemas.microsoft.com/office/drawing/2014/main" val="10000"/>
                  </a:ext>
                </a:extLst>
              </a:tr>
              <a:tr h="370840">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extLst>
                  <a:ext uri="{0D108BD9-81ED-4DB2-BD59-A6C34878D82A}">
                    <a16:rowId xmlns:a16="http://schemas.microsoft.com/office/drawing/2014/main" val="10001"/>
                  </a:ext>
                </a:extLst>
              </a:tr>
              <a:tr h="370840">
                <a:tc>
                  <a:txBody>
                    <a:bodyPr/>
                    <a:lstStyle/>
                    <a:p>
                      <a:r>
                        <a:rPr lang="en-IN" dirty="0"/>
                        <a:t>22522134</a:t>
                      </a:r>
                    </a:p>
                  </a:txBody>
                  <a:tcPr/>
                </a:tc>
                <a:tc>
                  <a:txBody>
                    <a:bodyPr/>
                    <a:lstStyle/>
                    <a:p>
                      <a:r>
                        <a:rPr lang="en-IN" dirty="0"/>
                        <a:t>C12345</a:t>
                      </a:r>
                    </a:p>
                  </a:txBody>
                  <a:tcPr/>
                </a:tc>
                <a:tc>
                  <a:txBody>
                    <a:bodyPr/>
                    <a:lstStyle/>
                    <a:p>
                      <a:r>
                        <a:rPr lang="en-IN" dirty="0"/>
                        <a:t>July Michael</a:t>
                      </a:r>
                    </a:p>
                  </a:txBody>
                  <a:tcPr/>
                </a:tc>
                <a:tc>
                  <a:txBody>
                    <a:bodyPr/>
                    <a:lstStyle/>
                    <a:p>
                      <a:r>
                        <a:rPr lang="en-IN" dirty="0"/>
                        <a:t>Single</a:t>
                      </a:r>
                    </a:p>
                  </a:txBody>
                  <a:tcPr/>
                </a:tc>
                <a:tc>
                  <a:txBody>
                    <a:bodyPr/>
                    <a:lstStyle/>
                    <a:p>
                      <a:r>
                        <a:rPr lang="en-IN" dirty="0"/>
                        <a:t>AAAAAAA</a:t>
                      </a:r>
                    </a:p>
                  </a:txBody>
                  <a:tcPr/>
                </a:tc>
                <a:extLst>
                  <a:ext uri="{0D108BD9-81ED-4DB2-BD59-A6C34878D82A}">
                    <a16:rowId xmlns:a16="http://schemas.microsoft.com/office/drawing/2014/main" val="10002"/>
                  </a:ext>
                </a:extLst>
              </a:tr>
              <a:tr h="3708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571804051"/>
              </p:ext>
            </p:extLst>
          </p:nvPr>
        </p:nvGraphicFramePr>
        <p:xfrm>
          <a:off x="1219200" y="3733800"/>
          <a:ext cx="6096000" cy="2021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IN" dirty="0"/>
                        <a:t>Customer key </a:t>
                      </a:r>
                    </a:p>
                  </a:txBody>
                  <a:tcPr/>
                </a:tc>
                <a:tc>
                  <a:txBody>
                    <a:bodyPr/>
                    <a:lstStyle/>
                    <a:p>
                      <a:r>
                        <a:rPr lang="en-IN" dirty="0"/>
                        <a:t>Customer ID</a:t>
                      </a:r>
                    </a:p>
                  </a:txBody>
                  <a:tcPr/>
                </a:tc>
                <a:tc>
                  <a:txBody>
                    <a:bodyPr/>
                    <a:lstStyle/>
                    <a:p>
                      <a:r>
                        <a:rPr lang="en-IN" dirty="0"/>
                        <a:t>Customer Name</a:t>
                      </a:r>
                    </a:p>
                  </a:txBody>
                  <a:tcPr/>
                </a:tc>
                <a:tc>
                  <a:txBody>
                    <a:bodyPr/>
                    <a:lstStyle/>
                    <a:p>
                      <a:r>
                        <a:rPr lang="en-IN" dirty="0"/>
                        <a:t>Marital status</a:t>
                      </a:r>
                    </a:p>
                  </a:txBody>
                  <a:tcPr/>
                </a:tc>
                <a:tc>
                  <a:txBody>
                    <a:bodyPr/>
                    <a:lstStyle/>
                    <a:p>
                      <a:r>
                        <a:rPr lang="en-IN" dirty="0"/>
                        <a:t>Address</a:t>
                      </a:r>
                    </a:p>
                  </a:txBody>
                  <a:tcPr/>
                </a:tc>
                <a:extLst>
                  <a:ext uri="{0D108BD9-81ED-4DB2-BD59-A6C34878D82A}">
                    <a16:rowId xmlns:a16="http://schemas.microsoft.com/office/drawing/2014/main" val="10000"/>
                  </a:ext>
                </a:extLst>
              </a:tr>
              <a:tr h="370840">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extLst>
                  <a:ext uri="{0D108BD9-81ED-4DB2-BD59-A6C34878D82A}">
                    <a16:rowId xmlns:a16="http://schemas.microsoft.com/office/drawing/2014/main" val="10001"/>
                  </a:ext>
                </a:extLst>
              </a:tr>
              <a:tr h="370840">
                <a:tc>
                  <a:txBody>
                    <a:bodyPr/>
                    <a:lstStyle/>
                    <a:p>
                      <a:r>
                        <a:rPr lang="en-IN" dirty="0"/>
                        <a:t>22522134</a:t>
                      </a:r>
                    </a:p>
                  </a:txBody>
                  <a:tcPr/>
                </a:tc>
                <a:tc>
                  <a:txBody>
                    <a:bodyPr/>
                    <a:lstStyle/>
                    <a:p>
                      <a:r>
                        <a:rPr lang="en-IN" dirty="0"/>
                        <a:t>C12345</a:t>
                      </a:r>
                    </a:p>
                  </a:txBody>
                  <a:tcPr/>
                </a:tc>
                <a:tc>
                  <a:txBody>
                    <a:bodyPr/>
                    <a:lstStyle/>
                    <a:p>
                      <a:r>
                        <a:rPr lang="en-IN" dirty="0"/>
                        <a:t>July Michel</a:t>
                      </a:r>
                    </a:p>
                  </a:txBody>
                  <a:tcPr/>
                </a:tc>
                <a:tc>
                  <a:txBody>
                    <a:bodyPr/>
                    <a:lstStyle/>
                    <a:p>
                      <a:r>
                        <a:rPr lang="en-IN" dirty="0"/>
                        <a:t>Single</a:t>
                      </a:r>
                    </a:p>
                  </a:txBody>
                  <a:tcPr/>
                </a:tc>
                <a:tc>
                  <a:txBody>
                    <a:bodyPr/>
                    <a:lstStyle/>
                    <a:p>
                      <a:r>
                        <a:rPr lang="en-IN" dirty="0"/>
                        <a:t>AAAAAAA</a:t>
                      </a:r>
                    </a:p>
                  </a:txBody>
                  <a:tcPr/>
                </a:tc>
                <a:extLst>
                  <a:ext uri="{0D108BD9-81ED-4DB2-BD59-A6C34878D82A}">
                    <a16:rowId xmlns:a16="http://schemas.microsoft.com/office/drawing/2014/main" val="10002"/>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1143000" y="5715000"/>
            <a:ext cx="6172200" cy="369332"/>
          </a:xfrm>
          <a:prstGeom prst="rect">
            <a:avLst/>
          </a:prstGeom>
          <a:noFill/>
        </p:spPr>
        <p:txBody>
          <a:bodyPr wrap="square" rtlCol="0">
            <a:spAutoFit/>
          </a:bodyPr>
          <a:lstStyle/>
          <a:p>
            <a:pPr algn="ctr"/>
            <a:r>
              <a:rPr lang="en-IN" b="1" dirty="0"/>
              <a:t>Method for applying Type 1 change</a:t>
            </a:r>
          </a:p>
        </p:txBody>
      </p:sp>
    </p:spTree>
    <p:extLst>
      <p:ext uri="{BB962C8B-B14F-4D97-AF65-F5344CB8AC3E}">
        <p14:creationId xmlns:p14="http://schemas.microsoft.com/office/powerpoint/2010/main" val="27048335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8077200" cy="400110"/>
          </a:xfrm>
          <a:prstGeom prst="rect">
            <a:avLst/>
          </a:prstGeom>
          <a:noFill/>
        </p:spPr>
        <p:txBody>
          <a:bodyPr wrap="square" rtlCol="0">
            <a:spAutoFit/>
          </a:bodyPr>
          <a:lstStyle/>
          <a:p>
            <a:r>
              <a:rPr lang="en-IN" sz="2000" b="1" dirty="0"/>
              <a:t>Type 2 Changes:  Preservation of History</a:t>
            </a:r>
          </a:p>
        </p:txBody>
      </p:sp>
      <p:sp>
        <p:nvSpPr>
          <p:cNvPr id="3" name="TextBox 2"/>
          <p:cNvSpPr txBox="1"/>
          <p:nvPr/>
        </p:nvSpPr>
        <p:spPr>
          <a:xfrm>
            <a:off x="522514" y="914400"/>
            <a:ext cx="8458200" cy="1891287"/>
          </a:xfrm>
          <a:prstGeom prst="rect">
            <a:avLst/>
          </a:prstGeom>
          <a:noFill/>
        </p:spPr>
        <p:txBody>
          <a:bodyPr wrap="square" rtlCol="0">
            <a:spAutoFit/>
          </a:bodyPr>
          <a:lstStyle/>
          <a:p>
            <a:pPr marL="285750" indent="-285750">
              <a:lnSpc>
                <a:spcPct val="150000"/>
              </a:lnSpc>
              <a:buFont typeface="Arial" pitchFamily="34" charset="0"/>
              <a:buChar char="•"/>
            </a:pPr>
            <a:r>
              <a:rPr lang="en-IN" sz="2000" dirty="0"/>
              <a:t>These changes relate to true changes in source system.</a:t>
            </a:r>
          </a:p>
          <a:p>
            <a:pPr marL="285750" indent="-285750">
              <a:lnSpc>
                <a:spcPct val="150000"/>
              </a:lnSpc>
              <a:buFont typeface="Arial" pitchFamily="34" charset="0"/>
              <a:buChar char="•"/>
            </a:pPr>
            <a:r>
              <a:rPr lang="en-IN" sz="2000" dirty="0"/>
              <a:t>The history must be preserved in the data warehouse.</a:t>
            </a:r>
          </a:p>
          <a:p>
            <a:pPr marL="285750" indent="-285750">
              <a:lnSpc>
                <a:spcPct val="150000"/>
              </a:lnSpc>
              <a:buFont typeface="Arial" pitchFamily="34" charset="0"/>
              <a:buChar char="•"/>
            </a:pPr>
            <a:r>
              <a:rPr lang="en-IN" sz="2000" dirty="0"/>
              <a:t>These changes cause the history to be partitioned in the data warehouse.</a:t>
            </a:r>
          </a:p>
          <a:p>
            <a:pPr marL="285750" indent="-285750">
              <a:lnSpc>
                <a:spcPct val="150000"/>
              </a:lnSpc>
              <a:buFont typeface="Arial" pitchFamily="34" charset="0"/>
              <a:buChar char="•"/>
            </a:pPr>
            <a:r>
              <a:rPr lang="en-IN" sz="2000" dirty="0"/>
              <a:t>Every change that occurs in the attribute value must be preserved.</a:t>
            </a:r>
          </a:p>
        </p:txBody>
      </p:sp>
      <p:sp>
        <p:nvSpPr>
          <p:cNvPr id="5" name="TextBox 4"/>
          <p:cNvSpPr txBox="1"/>
          <p:nvPr/>
        </p:nvSpPr>
        <p:spPr>
          <a:xfrm>
            <a:off x="685800" y="3276600"/>
            <a:ext cx="7696200" cy="369332"/>
          </a:xfrm>
          <a:prstGeom prst="rect">
            <a:avLst/>
          </a:prstGeom>
          <a:noFill/>
        </p:spPr>
        <p:txBody>
          <a:bodyPr wrap="square" rtlCol="0">
            <a:spAutoFit/>
          </a:bodyPr>
          <a:lstStyle/>
          <a:p>
            <a:r>
              <a:rPr lang="en-IN" b="1" dirty="0"/>
              <a:t>How Type 2  changes applied to the data store in </a:t>
            </a:r>
            <a:r>
              <a:rPr lang="en-IN" b="1" dirty="0" err="1"/>
              <a:t>datawarehouse</a:t>
            </a:r>
            <a:r>
              <a:rPr lang="en-IN" b="1" dirty="0"/>
              <a:t> </a:t>
            </a:r>
          </a:p>
        </p:txBody>
      </p:sp>
      <p:sp>
        <p:nvSpPr>
          <p:cNvPr id="6" name="TextBox 5"/>
          <p:cNvSpPr txBox="1"/>
          <p:nvPr/>
        </p:nvSpPr>
        <p:spPr>
          <a:xfrm>
            <a:off x="522514" y="3810000"/>
            <a:ext cx="8458200" cy="2862322"/>
          </a:xfrm>
          <a:prstGeom prst="rect">
            <a:avLst/>
          </a:prstGeom>
          <a:noFill/>
        </p:spPr>
        <p:txBody>
          <a:bodyPr wrap="square" rtlCol="0">
            <a:spAutoFit/>
          </a:bodyPr>
          <a:lstStyle/>
          <a:p>
            <a:pPr marL="285750" indent="-285750">
              <a:lnSpc>
                <a:spcPct val="150000"/>
              </a:lnSpc>
              <a:buFont typeface="Arial" pitchFamily="34" charset="0"/>
              <a:buChar char="•"/>
            </a:pPr>
            <a:r>
              <a:rPr lang="en-IN" sz="2000" dirty="0"/>
              <a:t> A new dimension table row with the new value of the changed attribute is added.</a:t>
            </a:r>
          </a:p>
          <a:p>
            <a:pPr marL="285750" indent="-285750">
              <a:lnSpc>
                <a:spcPct val="150000"/>
              </a:lnSpc>
              <a:buFont typeface="Arial" pitchFamily="34" charset="0"/>
              <a:buChar char="•"/>
            </a:pPr>
            <a:r>
              <a:rPr lang="en-IN" sz="2000" dirty="0"/>
              <a:t>A new column called the effective date is added in the dimension table.</a:t>
            </a:r>
          </a:p>
          <a:p>
            <a:pPr marL="285750" indent="-285750">
              <a:lnSpc>
                <a:spcPct val="150000"/>
              </a:lnSpc>
              <a:buFont typeface="Arial" pitchFamily="34" charset="0"/>
              <a:buChar char="•"/>
            </a:pPr>
            <a:r>
              <a:rPr lang="en-IN" sz="2000" dirty="0"/>
              <a:t>The original row in the dimension table is not changed.</a:t>
            </a:r>
          </a:p>
          <a:p>
            <a:pPr marL="285750" indent="-285750">
              <a:lnSpc>
                <a:spcPct val="150000"/>
              </a:lnSpc>
              <a:buFont typeface="Arial" pitchFamily="34" charset="0"/>
              <a:buChar char="•"/>
            </a:pPr>
            <a:r>
              <a:rPr lang="en-IN" sz="2000" dirty="0"/>
              <a:t>The key of the original row remains the same.</a:t>
            </a:r>
          </a:p>
          <a:p>
            <a:pPr marL="285750" indent="-285750">
              <a:lnSpc>
                <a:spcPct val="150000"/>
              </a:lnSpc>
              <a:buFont typeface="Arial" pitchFamily="34" charset="0"/>
              <a:buChar char="•"/>
            </a:pPr>
            <a:r>
              <a:rPr lang="en-IN" sz="2000" dirty="0"/>
              <a:t>The new row is inserted with anew surrogate key in the dimension table.</a:t>
            </a:r>
          </a:p>
        </p:txBody>
      </p:sp>
    </p:spTree>
    <p:extLst>
      <p:ext uri="{BB962C8B-B14F-4D97-AF65-F5344CB8AC3E}">
        <p14:creationId xmlns:p14="http://schemas.microsoft.com/office/powerpoint/2010/main" val="10248055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73139831"/>
              </p:ext>
            </p:extLst>
          </p:nvPr>
        </p:nvGraphicFramePr>
        <p:xfrm>
          <a:off x="838200" y="685800"/>
          <a:ext cx="6096000" cy="2021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IN" dirty="0"/>
                        <a:t>Customer key  </a:t>
                      </a:r>
                    </a:p>
                  </a:txBody>
                  <a:tcPr/>
                </a:tc>
                <a:tc>
                  <a:txBody>
                    <a:bodyPr/>
                    <a:lstStyle/>
                    <a:p>
                      <a:pPr algn="ctr"/>
                      <a:r>
                        <a:rPr lang="en-IN" dirty="0"/>
                        <a:t>Customer ID</a:t>
                      </a:r>
                    </a:p>
                  </a:txBody>
                  <a:tcPr/>
                </a:tc>
                <a:tc>
                  <a:txBody>
                    <a:bodyPr/>
                    <a:lstStyle/>
                    <a:p>
                      <a:pPr algn="ctr"/>
                      <a:r>
                        <a:rPr lang="en-IN" dirty="0"/>
                        <a:t>Customer Name</a:t>
                      </a:r>
                    </a:p>
                  </a:txBody>
                  <a:tcPr/>
                </a:tc>
                <a:tc>
                  <a:txBody>
                    <a:bodyPr/>
                    <a:lstStyle/>
                    <a:p>
                      <a:pPr algn="ctr"/>
                      <a:r>
                        <a:rPr lang="en-IN" dirty="0"/>
                        <a:t>Marital status</a:t>
                      </a:r>
                    </a:p>
                  </a:txBody>
                  <a:tcPr/>
                </a:tc>
                <a:tc>
                  <a:txBody>
                    <a:bodyPr/>
                    <a:lstStyle/>
                    <a:p>
                      <a:pPr algn="ctr"/>
                      <a:r>
                        <a:rPr lang="en-IN" dirty="0"/>
                        <a:t>Address</a:t>
                      </a:r>
                    </a:p>
                  </a:txBody>
                  <a:tcPr/>
                </a:tc>
                <a:extLst>
                  <a:ext uri="{0D108BD9-81ED-4DB2-BD59-A6C34878D82A}">
                    <a16:rowId xmlns:a16="http://schemas.microsoft.com/office/drawing/2014/main" val="10000"/>
                  </a:ext>
                </a:extLst>
              </a:tr>
              <a:tr h="370840">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extLst>
                  <a:ext uri="{0D108BD9-81ED-4DB2-BD59-A6C34878D82A}">
                    <a16:rowId xmlns:a16="http://schemas.microsoft.com/office/drawing/2014/main" val="10001"/>
                  </a:ext>
                </a:extLst>
              </a:tr>
              <a:tr h="370840">
                <a:tc>
                  <a:txBody>
                    <a:bodyPr/>
                    <a:lstStyle/>
                    <a:p>
                      <a:pPr algn="ctr"/>
                      <a:r>
                        <a:rPr lang="en-IN" dirty="0"/>
                        <a:t>22522134</a:t>
                      </a:r>
                    </a:p>
                  </a:txBody>
                  <a:tcPr/>
                </a:tc>
                <a:tc>
                  <a:txBody>
                    <a:bodyPr/>
                    <a:lstStyle/>
                    <a:p>
                      <a:pPr algn="ctr"/>
                      <a:r>
                        <a:rPr lang="en-IN" dirty="0"/>
                        <a:t>C12345</a:t>
                      </a:r>
                    </a:p>
                  </a:txBody>
                  <a:tcPr/>
                </a:tc>
                <a:tc>
                  <a:txBody>
                    <a:bodyPr/>
                    <a:lstStyle/>
                    <a:p>
                      <a:pPr algn="ctr"/>
                      <a:r>
                        <a:rPr lang="en-IN" dirty="0"/>
                        <a:t>Jenny</a:t>
                      </a:r>
                      <a:r>
                        <a:rPr lang="en-IN" baseline="0" dirty="0"/>
                        <a:t> </a:t>
                      </a:r>
                      <a:r>
                        <a:rPr lang="en-IN" baseline="0" dirty="0" err="1"/>
                        <a:t>david</a:t>
                      </a:r>
                      <a:endParaRPr lang="en-IN" dirty="0"/>
                    </a:p>
                  </a:txBody>
                  <a:tcPr/>
                </a:tc>
                <a:tc>
                  <a:txBody>
                    <a:bodyPr/>
                    <a:lstStyle/>
                    <a:p>
                      <a:pPr algn="ctr"/>
                      <a:r>
                        <a:rPr lang="en-IN" dirty="0"/>
                        <a:t>Single</a:t>
                      </a:r>
                    </a:p>
                  </a:txBody>
                  <a:tcPr/>
                </a:tc>
                <a:tc>
                  <a:txBody>
                    <a:bodyPr/>
                    <a:lstStyle/>
                    <a:p>
                      <a:pPr algn="ctr"/>
                      <a:r>
                        <a:rPr lang="en-IN" dirty="0"/>
                        <a:t>AAAAAAA</a:t>
                      </a:r>
                    </a:p>
                  </a:txBody>
                  <a:tcPr/>
                </a:tc>
                <a:extLst>
                  <a:ext uri="{0D108BD9-81ED-4DB2-BD59-A6C34878D82A}">
                    <a16:rowId xmlns:a16="http://schemas.microsoft.com/office/drawing/2014/main" val="10002"/>
                  </a:ext>
                </a:extLst>
              </a:tr>
              <a:tr h="370840">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308306776"/>
              </p:ext>
            </p:extLst>
          </p:nvPr>
        </p:nvGraphicFramePr>
        <p:xfrm>
          <a:off x="762000" y="3124200"/>
          <a:ext cx="7543800" cy="2936240"/>
        </p:xfrm>
        <a:graphic>
          <a:graphicData uri="http://schemas.openxmlformats.org/drawingml/2006/table">
            <a:tbl>
              <a:tblPr firstRow="1" bandRow="1">
                <a:tableStyleId>{5C22544A-7EE6-4342-B048-85BDC9FD1C3A}</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370840">
                <a:tc>
                  <a:txBody>
                    <a:bodyPr/>
                    <a:lstStyle/>
                    <a:p>
                      <a:r>
                        <a:rPr lang="en-IN" dirty="0"/>
                        <a:t>Customer key  </a:t>
                      </a:r>
                    </a:p>
                  </a:txBody>
                  <a:tcPr/>
                </a:tc>
                <a:tc>
                  <a:txBody>
                    <a:bodyPr/>
                    <a:lstStyle/>
                    <a:p>
                      <a:r>
                        <a:rPr lang="en-IN" dirty="0"/>
                        <a:t>Customer ID</a:t>
                      </a:r>
                    </a:p>
                  </a:txBody>
                  <a:tcPr/>
                </a:tc>
                <a:tc>
                  <a:txBody>
                    <a:bodyPr/>
                    <a:lstStyle/>
                    <a:p>
                      <a:r>
                        <a:rPr lang="en-IN" dirty="0"/>
                        <a:t>Customer Name</a:t>
                      </a:r>
                    </a:p>
                  </a:txBody>
                  <a:tcPr/>
                </a:tc>
                <a:tc>
                  <a:txBody>
                    <a:bodyPr/>
                    <a:lstStyle/>
                    <a:p>
                      <a:r>
                        <a:rPr lang="en-IN" dirty="0"/>
                        <a:t>Marital status</a:t>
                      </a:r>
                    </a:p>
                  </a:txBody>
                  <a:tcPr/>
                </a:tc>
                <a:tc>
                  <a:txBody>
                    <a:bodyPr/>
                    <a:lstStyle/>
                    <a:p>
                      <a:r>
                        <a:rPr lang="en-IN" dirty="0"/>
                        <a:t>Address</a:t>
                      </a:r>
                    </a:p>
                  </a:txBody>
                  <a:tcPr/>
                </a:tc>
                <a:tc>
                  <a:txBody>
                    <a:bodyPr/>
                    <a:lstStyle/>
                    <a:p>
                      <a:r>
                        <a:rPr lang="en-IN" dirty="0"/>
                        <a:t>Effective Date</a:t>
                      </a:r>
                    </a:p>
                  </a:txBody>
                  <a:tcPr/>
                </a:tc>
                <a:extLst>
                  <a:ext uri="{0D108BD9-81ED-4DB2-BD59-A6C34878D82A}">
                    <a16:rowId xmlns:a16="http://schemas.microsoft.com/office/drawing/2014/main" val="10000"/>
                  </a:ext>
                </a:extLst>
              </a:tr>
              <a:tr h="370840">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extLst>
                  <a:ext uri="{0D108BD9-81ED-4DB2-BD59-A6C34878D82A}">
                    <a16:rowId xmlns:a16="http://schemas.microsoft.com/office/drawing/2014/main" val="10001"/>
                  </a:ext>
                </a:extLst>
              </a:tr>
              <a:tr h="370840">
                <a:tc>
                  <a:txBody>
                    <a:bodyPr/>
                    <a:lstStyle/>
                    <a:p>
                      <a:r>
                        <a:rPr lang="en-IN" dirty="0"/>
                        <a:t>22522134</a:t>
                      </a:r>
                    </a:p>
                  </a:txBody>
                  <a:tcPr/>
                </a:tc>
                <a:tc>
                  <a:txBody>
                    <a:bodyPr/>
                    <a:lstStyle/>
                    <a:p>
                      <a:r>
                        <a:rPr lang="en-IN" dirty="0"/>
                        <a:t>C12345</a:t>
                      </a:r>
                    </a:p>
                  </a:txBody>
                  <a:tcPr/>
                </a:tc>
                <a:tc>
                  <a:txBody>
                    <a:bodyPr/>
                    <a:lstStyle/>
                    <a:p>
                      <a:pPr algn="ctr"/>
                      <a:r>
                        <a:rPr lang="en-IN" dirty="0"/>
                        <a:t>Jenny</a:t>
                      </a:r>
                      <a:r>
                        <a:rPr lang="en-IN" baseline="0" dirty="0"/>
                        <a:t> </a:t>
                      </a:r>
                      <a:r>
                        <a:rPr lang="en-IN" baseline="0" dirty="0" err="1"/>
                        <a:t>david</a:t>
                      </a:r>
                      <a:endParaRPr lang="en-IN" dirty="0"/>
                    </a:p>
                  </a:txBody>
                  <a:tcPr/>
                </a:tc>
                <a:tc>
                  <a:txBody>
                    <a:bodyPr/>
                    <a:lstStyle/>
                    <a:p>
                      <a:r>
                        <a:rPr lang="en-IN" dirty="0"/>
                        <a:t>Single</a:t>
                      </a:r>
                    </a:p>
                  </a:txBody>
                  <a:tcPr/>
                </a:tc>
                <a:tc>
                  <a:txBody>
                    <a:bodyPr/>
                    <a:lstStyle/>
                    <a:p>
                      <a:r>
                        <a:rPr lang="en-IN" dirty="0"/>
                        <a:t>AAAAAAA</a:t>
                      </a:r>
                    </a:p>
                  </a:txBody>
                  <a:tcPr/>
                </a:tc>
                <a:tc>
                  <a:txBody>
                    <a:bodyPr/>
                    <a:lstStyle/>
                    <a:p>
                      <a:r>
                        <a:rPr lang="en-IN" dirty="0"/>
                        <a:t>1/Mar/03</a:t>
                      </a:r>
                    </a:p>
                  </a:txBody>
                  <a:tcPr/>
                </a:tc>
                <a:extLst>
                  <a:ext uri="{0D108BD9-81ED-4DB2-BD59-A6C34878D82A}">
                    <a16:rowId xmlns:a16="http://schemas.microsoft.com/office/drawing/2014/main" val="10002"/>
                  </a:ext>
                </a:extLst>
              </a:tr>
              <a:tr h="370840">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extLst>
                  <a:ext uri="{0D108BD9-81ED-4DB2-BD59-A6C34878D82A}">
                    <a16:rowId xmlns:a16="http://schemas.microsoft.com/office/drawing/2014/main" val="10003"/>
                  </a:ext>
                </a:extLst>
              </a:tr>
              <a:tr h="370840">
                <a:tc>
                  <a:txBody>
                    <a:bodyPr/>
                    <a:lstStyle/>
                    <a:p>
                      <a:r>
                        <a:rPr lang="en-IN" dirty="0"/>
                        <a:t>22522134</a:t>
                      </a:r>
                    </a:p>
                  </a:txBody>
                  <a:tcPr/>
                </a:tc>
                <a:tc>
                  <a:txBody>
                    <a:bodyPr/>
                    <a:lstStyle/>
                    <a:p>
                      <a:r>
                        <a:rPr lang="en-IN" dirty="0"/>
                        <a:t>C12345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Jenny</a:t>
                      </a:r>
                      <a:r>
                        <a:rPr lang="en-IN" baseline="0" dirty="0"/>
                        <a:t> </a:t>
                      </a:r>
                      <a:r>
                        <a:rPr lang="en-IN" baseline="0" dirty="0" err="1"/>
                        <a:t>david</a:t>
                      </a:r>
                      <a:endParaRPr lang="en-IN" dirty="0"/>
                    </a:p>
                    <a:p>
                      <a:endParaRPr lang="en-IN" dirty="0"/>
                    </a:p>
                  </a:txBody>
                  <a:tcPr/>
                </a:tc>
                <a:tc>
                  <a:txBody>
                    <a:bodyPr/>
                    <a:lstStyle/>
                    <a:p>
                      <a:r>
                        <a:rPr lang="en-IN" dirty="0"/>
                        <a:t>Married</a:t>
                      </a:r>
                    </a:p>
                  </a:txBody>
                  <a:tcPr/>
                </a:tc>
                <a:tc>
                  <a:txBody>
                    <a:bodyPr/>
                    <a:lstStyle/>
                    <a:p>
                      <a:r>
                        <a:rPr lang="en-IN" dirty="0"/>
                        <a:t>AAAAAAA</a:t>
                      </a:r>
                    </a:p>
                  </a:txBody>
                  <a:tcPr/>
                </a:tc>
                <a:tc>
                  <a:txBody>
                    <a:bodyPr/>
                    <a:lstStyle/>
                    <a:p>
                      <a:r>
                        <a:rPr lang="en-IN" dirty="0"/>
                        <a:t>16/Jan/06</a:t>
                      </a:r>
                    </a:p>
                  </a:txBody>
                  <a:tcPr/>
                </a:tc>
                <a:extLst>
                  <a:ext uri="{0D108BD9-81ED-4DB2-BD59-A6C34878D82A}">
                    <a16:rowId xmlns:a16="http://schemas.microsoft.com/office/drawing/2014/main" val="10004"/>
                  </a:ext>
                </a:extLst>
              </a:tr>
            </a:tbl>
          </a:graphicData>
        </a:graphic>
      </p:graphicFrame>
      <p:sp>
        <p:nvSpPr>
          <p:cNvPr id="4" name="TextBox 3"/>
          <p:cNvSpPr txBox="1"/>
          <p:nvPr/>
        </p:nvSpPr>
        <p:spPr>
          <a:xfrm>
            <a:off x="1295400" y="6324600"/>
            <a:ext cx="5638800" cy="369332"/>
          </a:xfrm>
          <a:prstGeom prst="rect">
            <a:avLst/>
          </a:prstGeom>
          <a:noFill/>
        </p:spPr>
        <p:txBody>
          <a:bodyPr wrap="square" rtlCol="0">
            <a:spAutoFit/>
          </a:bodyPr>
          <a:lstStyle/>
          <a:p>
            <a:r>
              <a:rPr lang="en-IN" dirty="0"/>
              <a:t>Method for applying Type 2 change</a:t>
            </a:r>
          </a:p>
        </p:txBody>
      </p:sp>
    </p:spTree>
    <p:extLst>
      <p:ext uri="{BB962C8B-B14F-4D97-AF65-F5344CB8AC3E}">
        <p14:creationId xmlns:p14="http://schemas.microsoft.com/office/powerpoint/2010/main" val="6676734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1526" y="420469"/>
            <a:ext cx="7772400" cy="461665"/>
          </a:xfrm>
          <a:prstGeom prst="rect">
            <a:avLst/>
          </a:prstGeom>
          <a:noFill/>
        </p:spPr>
        <p:txBody>
          <a:bodyPr wrap="square" rtlCol="0">
            <a:spAutoFit/>
          </a:bodyPr>
          <a:lstStyle/>
          <a:p>
            <a:r>
              <a:rPr lang="en-IN" sz="2400" b="1" dirty="0"/>
              <a:t>Type 3 changes: Tentative Soft Revisions </a:t>
            </a:r>
          </a:p>
        </p:txBody>
      </p:sp>
      <p:sp>
        <p:nvSpPr>
          <p:cNvPr id="3" name="TextBox 2"/>
          <p:cNvSpPr txBox="1"/>
          <p:nvPr/>
        </p:nvSpPr>
        <p:spPr>
          <a:xfrm>
            <a:off x="114701" y="1676400"/>
            <a:ext cx="9067800" cy="1754326"/>
          </a:xfrm>
          <a:prstGeom prst="rect">
            <a:avLst/>
          </a:prstGeom>
          <a:noFill/>
        </p:spPr>
        <p:txBody>
          <a:bodyPr wrap="square" rtlCol="0">
            <a:spAutoFit/>
          </a:bodyPr>
          <a:lstStyle/>
          <a:p>
            <a:pPr marL="285750" indent="-285750">
              <a:lnSpc>
                <a:spcPct val="150000"/>
              </a:lnSpc>
              <a:buFont typeface="Arial" pitchFamily="34" charset="0"/>
              <a:buChar char="•"/>
            </a:pPr>
            <a:r>
              <a:rPr lang="en-IN" sz="2000" dirty="0"/>
              <a:t>There is a need to track history with both old and new value of the same attribute.</a:t>
            </a:r>
          </a:p>
          <a:p>
            <a:pPr marL="285750" indent="-285750">
              <a:lnSpc>
                <a:spcPct val="150000"/>
              </a:lnSpc>
              <a:buFont typeface="Arial" pitchFamily="34" charset="0"/>
              <a:buChar char="•"/>
            </a:pPr>
            <a:r>
              <a:rPr lang="en-IN" sz="2000" dirty="0"/>
              <a:t>Type 3 changes are used to compare performance across the transition.</a:t>
            </a:r>
          </a:p>
          <a:p>
            <a:pPr marL="285750" indent="-285750">
              <a:lnSpc>
                <a:spcPct val="150000"/>
              </a:lnSpc>
              <a:buFont typeface="Arial" pitchFamily="34" charset="0"/>
              <a:buChar char="•"/>
            </a:pPr>
            <a:r>
              <a:rPr lang="en-IN" sz="2000" dirty="0"/>
              <a:t>They enable the users to track data in both forward and backward directions.</a:t>
            </a:r>
          </a:p>
          <a:p>
            <a:endParaRPr lang="en-IN" dirty="0"/>
          </a:p>
        </p:txBody>
      </p:sp>
      <p:sp>
        <p:nvSpPr>
          <p:cNvPr id="4" name="Rectangle 3"/>
          <p:cNvSpPr/>
          <p:nvPr/>
        </p:nvSpPr>
        <p:spPr>
          <a:xfrm>
            <a:off x="355733" y="1113655"/>
            <a:ext cx="8508733" cy="369332"/>
          </a:xfrm>
          <a:prstGeom prst="rect">
            <a:avLst/>
          </a:prstGeom>
        </p:spPr>
        <p:txBody>
          <a:bodyPr wrap="square">
            <a:spAutoFit/>
          </a:bodyPr>
          <a:lstStyle/>
          <a:p>
            <a:r>
              <a:rPr lang="en-IN" b="1" dirty="0"/>
              <a:t>How Type 3  changes applied to the data stored in the </a:t>
            </a:r>
            <a:r>
              <a:rPr lang="en-IN" b="1" dirty="0" err="1"/>
              <a:t>datawarehouse</a:t>
            </a:r>
            <a:r>
              <a:rPr lang="en-IN" b="1" dirty="0"/>
              <a:t> </a:t>
            </a:r>
          </a:p>
        </p:txBody>
      </p:sp>
      <p:sp>
        <p:nvSpPr>
          <p:cNvPr id="5" name="TextBox 4"/>
          <p:cNvSpPr txBox="1"/>
          <p:nvPr/>
        </p:nvSpPr>
        <p:spPr>
          <a:xfrm>
            <a:off x="190500" y="3810000"/>
            <a:ext cx="8839200" cy="1891287"/>
          </a:xfrm>
          <a:prstGeom prst="rect">
            <a:avLst/>
          </a:prstGeom>
          <a:noFill/>
        </p:spPr>
        <p:txBody>
          <a:bodyPr wrap="square" rtlCol="0">
            <a:spAutoFit/>
          </a:bodyPr>
          <a:lstStyle/>
          <a:p>
            <a:pPr marL="285750" indent="-285750">
              <a:lnSpc>
                <a:spcPct val="150000"/>
              </a:lnSpc>
              <a:buFont typeface="Arial" pitchFamily="34" charset="0"/>
              <a:buChar char="•"/>
            </a:pPr>
            <a:r>
              <a:rPr lang="en-IN" sz="2000" dirty="0"/>
              <a:t>An “old” field is added in the dimension table for the affected attribute.</a:t>
            </a:r>
          </a:p>
          <a:p>
            <a:pPr marL="285750" indent="-285750">
              <a:lnSpc>
                <a:spcPct val="150000"/>
              </a:lnSpc>
              <a:buFont typeface="Arial" pitchFamily="34" charset="0"/>
              <a:buChar char="•"/>
            </a:pPr>
            <a:r>
              <a:rPr lang="en-IN" sz="2000" dirty="0"/>
              <a:t>The existing value of the attribute is pushed down from the “current” field to the “old” field.</a:t>
            </a:r>
          </a:p>
          <a:p>
            <a:pPr marL="285750" indent="-285750">
              <a:lnSpc>
                <a:spcPct val="150000"/>
              </a:lnSpc>
              <a:buFont typeface="Arial" pitchFamily="34" charset="0"/>
              <a:buChar char="•"/>
            </a:pPr>
            <a:r>
              <a:rPr lang="en-IN" sz="2000" dirty="0"/>
              <a:t>The new value of the attribute is kept in the “current” field</a:t>
            </a:r>
            <a:r>
              <a:rPr lang="en-IN" dirty="0"/>
              <a:t>.</a:t>
            </a:r>
          </a:p>
        </p:txBody>
      </p:sp>
    </p:spTree>
    <p:extLst>
      <p:ext uri="{BB962C8B-B14F-4D97-AF65-F5344CB8AC3E}">
        <p14:creationId xmlns:p14="http://schemas.microsoft.com/office/powerpoint/2010/main" val="1556571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What is Operational Data Stores"/>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00" y="685800"/>
            <a:ext cx="8775699" cy="5715000"/>
          </a:xfrm>
          <a:prstGeom prst="rect">
            <a:avLst/>
          </a:prstGeom>
        </p:spPr>
      </p:pic>
    </p:spTree>
    <p:extLst>
      <p:ext uri="{BB962C8B-B14F-4D97-AF65-F5344CB8AC3E}">
        <p14:creationId xmlns:p14="http://schemas.microsoft.com/office/powerpoint/2010/main" val="2112251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5600" y="609600"/>
            <a:ext cx="8229600" cy="3323987"/>
          </a:xfrm>
          <a:prstGeom prst="rect">
            <a:avLst/>
          </a:prstGeom>
        </p:spPr>
        <p:txBody>
          <a:bodyPr wrap="square">
            <a:spAutoFit/>
          </a:bodyPr>
          <a:lstStyle/>
          <a:p>
            <a:pPr marL="285750" indent="-285750">
              <a:lnSpc>
                <a:spcPct val="150000"/>
              </a:lnSpc>
              <a:buFont typeface="Arial" pitchFamily="34" charset="0"/>
              <a:buChar char="•"/>
            </a:pPr>
            <a:r>
              <a:rPr lang="en-IN" sz="2000" dirty="0"/>
              <a:t>A “current” effective data field is also added for the changed attribute.</a:t>
            </a:r>
          </a:p>
          <a:p>
            <a:pPr marL="285750" indent="-285750">
              <a:lnSpc>
                <a:spcPct val="150000"/>
              </a:lnSpc>
              <a:buFont typeface="Arial" pitchFamily="34" charset="0"/>
              <a:buChar char="•"/>
            </a:pPr>
            <a:r>
              <a:rPr lang="en-IN" sz="2000" dirty="0"/>
              <a:t>The key of the row is not affected.</a:t>
            </a:r>
          </a:p>
          <a:p>
            <a:pPr marL="285750" indent="-285750">
              <a:lnSpc>
                <a:spcPct val="150000"/>
              </a:lnSpc>
              <a:buFont typeface="Arial" pitchFamily="34" charset="0"/>
              <a:buChar char="•"/>
            </a:pPr>
            <a:r>
              <a:rPr lang="en-IN" sz="2000" dirty="0"/>
              <a:t>No new dimension row is added in the dimension table.</a:t>
            </a:r>
          </a:p>
          <a:p>
            <a:pPr marL="285750" indent="-285750">
              <a:lnSpc>
                <a:spcPct val="150000"/>
              </a:lnSpc>
              <a:buFont typeface="Arial" pitchFamily="34" charset="0"/>
              <a:buChar char="•"/>
            </a:pPr>
            <a:r>
              <a:rPr lang="en-IN" sz="2000" dirty="0"/>
              <a:t>The existing queries will automatically switch to the “current” value.</a:t>
            </a:r>
          </a:p>
          <a:p>
            <a:pPr marL="285750" indent="-285750">
              <a:lnSpc>
                <a:spcPct val="150000"/>
              </a:lnSpc>
              <a:buFont typeface="Arial" pitchFamily="34" charset="0"/>
              <a:buChar char="•"/>
            </a:pPr>
            <a:r>
              <a:rPr lang="en-IN" sz="2000" dirty="0"/>
              <a:t>Revision must be done to queries that need to use the “old” value.</a:t>
            </a:r>
          </a:p>
          <a:p>
            <a:pPr marL="285750" indent="-285750">
              <a:lnSpc>
                <a:spcPct val="150000"/>
              </a:lnSpc>
              <a:buFont typeface="Arial" pitchFamily="34" charset="0"/>
              <a:buChar char="•"/>
            </a:pPr>
            <a:r>
              <a:rPr lang="en-IN" sz="2000" dirty="0"/>
              <a:t>This technique works well with one soft change at a time and if there are a succession of changes, more sophisticated techniques must be devised.  </a:t>
            </a:r>
          </a:p>
        </p:txBody>
      </p:sp>
    </p:spTree>
    <p:extLst>
      <p:ext uri="{BB962C8B-B14F-4D97-AF65-F5344CB8AC3E}">
        <p14:creationId xmlns:p14="http://schemas.microsoft.com/office/powerpoint/2010/main" val="7918118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19812479"/>
              </p:ext>
            </p:extLst>
          </p:nvPr>
        </p:nvGraphicFramePr>
        <p:xfrm>
          <a:off x="838200" y="685800"/>
          <a:ext cx="7848600" cy="2296160"/>
        </p:xfrm>
        <a:graphic>
          <a:graphicData uri="http://schemas.openxmlformats.org/drawingml/2006/table">
            <a:tbl>
              <a:tblPr firstRow="1" bandRow="1">
                <a:tableStyleId>{5C22544A-7EE6-4342-B048-85BDC9FD1C3A}</a:tableStyleId>
              </a:tblPr>
              <a:tblGrid>
                <a:gridCol w="1308100">
                  <a:extLst>
                    <a:ext uri="{9D8B030D-6E8A-4147-A177-3AD203B41FA5}">
                      <a16:colId xmlns:a16="http://schemas.microsoft.com/office/drawing/2014/main" val="20000"/>
                    </a:ext>
                  </a:extLst>
                </a:gridCol>
                <a:gridCol w="1308100">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gridCol w="1308100">
                  <a:extLst>
                    <a:ext uri="{9D8B030D-6E8A-4147-A177-3AD203B41FA5}">
                      <a16:colId xmlns:a16="http://schemas.microsoft.com/office/drawing/2014/main" val="20003"/>
                    </a:ext>
                  </a:extLst>
                </a:gridCol>
                <a:gridCol w="1308100">
                  <a:extLst>
                    <a:ext uri="{9D8B030D-6E8A-4147-A177-3AD203B41FA5}">
                      <a16:colId xmlns:a16="http://schemas.microsoft.com/office/drawing/2014/main" val="20004"/>
                    </a:ext>
                  </a:extLst>
                </a:gridCol>
                <a:gridCol w="1308100">
                  <a:extLst>
                    <a:ext uri="{9D8B030D-6E8A-4147-A177-3AD203B41FA5}">
                      <a16:colId xmlns:a16="http://schemas.microsoft.com/office/drawing/2014/main" val="20005"/>
                    </a:ext>
                  </a:extLst>
                </a:gridCol>
              </a:tblGrid>
              <a:tr h="370840">
                <a:tc>
                  <a:txBody>
                    <a:bodyPr/>
                    <a:lstStyle/>
                    <a:p>
                      <a:pPr algn="ctr"/>
                      <a:r>
                        <a:rPr lang="en-IN" dirty="0"/>
                        <a:t>Salesperson key  </a:t>
                      </a:r>
                    </a:p>
                  </a:txBody>
                  <a:tcPr/>
                </a:tc>
                <a:tc>
                  <a:txBody>
                    <a:bodyPr/>
                    <a:lstStyle/>
                    <a:p>
                      <a:pPr algn="ctr"/>
                      <a:r>
                        <a:rPr lang="en-IN" dirty="0"/>
                        <a:t>Salesperson ID</a:t>
                      </a:r>
                    </a:p>
                  </a:txBody>
                  <a:tcPr/>
                </a:tc>
                <a:tc>
                  <a:txBody>
                    <a:bodyPr/>
                    <a:lstStyle/>
                    <a:p>
                      <a:pPr algn="ctr"/>
                      <a:r>
                        <a:rPr lang="en-IN" dirty="0"/>
                        <a:t>Salesperson Name</a:t>
                      </a:r>
                    </a:p>
                  </a:txBody>
                  <a:tcPr/>
                </a:tc>
                <a:tc>
                  <a:txBody>
                    <a:bodyPr/>
                    <a:lstStyle/>
                    <a:p>
                      <a:pPr algn="ctr"/>
                      <a:r>
                        <a:rPr lang="en-IN" dirty="0"/>
                        <a:t>Old Location</a:t>
                      </a:r>
                    </a:p>
                  </a:txBody>
                  <a:tcPr/>
                </a:tc>
                <a:tc>
                  <a:txBody>
                    <a:bodyPr/>
                    <a:lstStyle/>
                    <a:p>
                      <a:pPr algn="ctr"/>
                      <a:r>
                        <a:rPr lang="en-IN" dirty="0"/>
                        <a:t>Current Location</a:t>
                      </a:r>
                    </a:p>
                  </a:txBody>
                  <a:tcPr/>
                </a:tc>
                <a:tc>
                  <a:txBody>
                    <a:bodyPr/>
                    <a:lstStyle/>
                    <a:p>
                      <a:pPr algn="ctr"/>
                      <a:r>
                        <a:rPr lang="en-IN" dirty="0"/>
                        <a:t>Effective date</a:t>
                      </a:r>
                    </a:p>
                  </a:txBody>
                  <a:tcPr/>
                </a:tc>
                <a:extLst>
                  <a:ext uri="{0D108BD9-81ED-4DB2-BD59-A6C34878D82A}">
                    <a16:rowId xmlns:a16="http://schemas.microsoft.com/office/drawing/2014/main" val="10000"/>
                  </a:ext>
                </a:extLst>
              </a:tr>
              <a:tr h="370840">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1"/>
                  </a:ext>
                </a:extLst>
              </a:tr>
              <a:tr h="370840">
                <a:tc>
                  <a:txBody>
                    <a:bodyPr/>
                    <a:lstStyle/>
                    <a:p>
                      <a:pPr algn="ctr"/>
                      <a:r>
                        <a:rPr lang="en-IN" dirty="0"/>
                        <a:t>22522134</a:t>
                      </a:r>
                    </a:p>
                  </a:txBody>
                  <a:tcPr/>
                </a:tc>
                <a:tc>
                  <a:txBody>
                    <a:bodyPr/>
                    <a:lstStyle/>
                    <a:p>
                      <a:pPr algn="ctr"/>
                      <a:r>
                        <a:rPr lang="en-IN" dirty="0"/>
                        <a:t>C12345</a:t>
                      </a:r>
                    </a:p>
                  </a:txBody>
                  <a:tcPr/>
                </a:tc>
                <a:tc>
                  <a:txBody>
                    <a:bodyPr/>
                    <a:lstStyle/>
                    <a:p>
                      <a:pPr algn="ctr"/>
                      <a:r>
                        <a:rPr lang="en-IN" dirty="0"/>
                        <a:t>Jenny</a:t>
                      </a:r>
                      <a:r>
                        <a:rPr lang="en-IN" baseline="0" dirty="0"/>
                        <a:t> </a:t>
                      </a:r>
                      <a:r>
                        <a:rPr lang="en-IN" baseline="0" dirty="0" err="1"/>
                        <a:t>david</a:t>
                      </a:r>
                      <a:endParaRPr lang="en-IN" dirty="0"/>
                    </a:p>
                  </a:txBody>
                  <a:tcPr/>
                </a:tc>
                <a:tc>
                  <a:txBody>
                    <a:bodyPr/>
                    <a:lstStyle/>
                    <a:p>
                      <a:pPr algn="ctr"/>
                      <a:endParaRPr lang="en-IN" dirty="0"/>
                    </a:p>
                  </a:txBody>
                  <a:tcPr/>
                </a:tc>
                <a:tc>
                  <a:txBody>
                    <a:bodyPr/>
                    <a:lstStyle/>
                    <a:p>
                      <a:pPr algn="ctr"/>
                      <a:r>
                        <a:rPr lang="en-IN" dirty="0"/>
                        <a:t>Delhi</a:t>
                      </a:r>
                    </a:p>
                  </a:txBody>
                  <a:tcPr/>
                </a:tc>
                <a:tc>
                  <a:txBody>
                    <a:bodyPr/>
                    <a:lstStyle/>
                    <a:p>
                      <a:pPr algn="ctr"/>
                      <a:r>
                        <a:rPr lang="en-IN" dirty="0"/>
                        <a:t>1/Mar/03</a:t>
                      </a:r>
                    </a:p>
                  </a:txBody>
                  <a:tcPr/>
                </a:tc>
                <a:extLst>
                  <a:ext uri="{0D108BD9-81ED-4DB2-BD59-A6C34878D82A}">
                    <a16:rowId xmlns:a16="http://schemas.microsoft.com/office/drawing/2014/main" val="10002"/>
                  </a:ext>
                </a:extLst>
              </a:tr>
              <a:tr h="370840">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077301581"/>
              </p:ext>
            </p:extLst>
          </p:nvPr>
        </p:nvGraphicFramePr>
        <p:xfrm>
          <a:off x="838200" y="3657600"/>
          <a:ext cx="7772400" cy="229616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370840">
                <a:tc>
                  <a:txBody>
                    <a:bodyPr/>
                    <a:lstStyle/>
                    <a:p>
                      <a:pPr algn="ctr"/>
                      <a:r>
                        <a:rPr lang="en-IN" dirty="0"/>
                        <a:t>Salesperson key  </a:t>
                      </a:r>
                    </a:p>
                  </a:txBody>
                  <a:tcPr/>
                </a:tc>
                <a:tc>
                  <a:txBody>
                    <a:bodyPr/>
                    <a:lstStyle/>
                    <a:p>
                      <a:pPr algn="ctr"/>
                      <a:r>
                        <a:rPr lang="en-IN" dirty="0"/>
                        <a:t>Salesperson ID</a:t>
                      </a:r>
                    </a:p>
                  </a:txBody>
                  <a:tcPr/>
                </a:tc>
                <a:tc>
                  <a:txBody>
                    <a:bodyPr/>
                    <a:lstStyle/>
                    <a:p>
                      <a:pPr algn="ctr"/>
                      <a:r>
                        <a:rPr lang="en-IN" dirty="0"/>
                        <a:t>Salesperson Name</a:t>
                      </a:r>
                    </a:p>
                  </a:txBody>
                  <a:tcPr/>
                </a:tc>
                <a:tc>
                  <a:txBody>
                    <a:bodyPr/>
                    <a:lstStyle/>
                    <a:p>
                      <a:pPr algn="ctr"/>
                      <a:r>
                        <a:rPr lang="en-IN" dirty="0"/>
                        <a:t>Old Location</a:t>
                      </a:r>
                    </a:p>
                  </a:txBody>
                  <a:tcPr/>
                </a:tc>
                <a:tc>
                  <a:txBody>
                    <a:bodyPr/>
                    <a:lstStyle/>
                    <a:p>
                      <a:pPr algn="ctr"/>
                      <a:r>
                        <a:rPr lang="en-IN" dirty="0"/>
                        <a:t>Current Location</a:t>
                      </a:r>
                    </a:p>
                  </a:txBody>
                  <a:tcPr/>
                </a:tc>
                <a:tc>
                  <a:txBody>
                    <a:bodyPr/>
                    <a:lstStyle/>
                    <a:p>
                      <a:pPr algn="ctr"/>
                      <a:r>
                        <a:rPr lang="en-IN" dirty="0"/>
                        <a:t>Effective date</a:t>
                      </a:r>
                    </a:p>
                  </a:txBody>
                  <a:tcPr/>
                </a:tc>
                <a:extLst>
                  <a:ext uri="{0D108BD9-81ED-4DB2-BD59-A6C34878D82A}">
                    <a16:rowId xmlns:a16="http://schemas.microsoft.com/office/drawing/2014/main" val="10000"/>
                  </a:ext>
                </a:extLst>
              </a:tr>
              <a:tr h="370840">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1"/>
                  </a:ext>
                </a:extLst>
              </a:tr>
              <a:tr h="370840">
                <a:tc>
                  <a:txBody>
                    <a:bodyPr/>
                    <a:lstStyle/>
                    <a:p>
                      <a:pPr algn="ctr"/>
                      <a:r>
                        <a:rPr lang="en-IN" dirty="0"/>
                        <a:t>22522134</a:t>
                      </a:r>
                    </a:p>
                  </a:txBody>
                  <a:tcPr/>
                </a:tc>
                <a:tc>
                  <a:txBody>
                    <a:bodyPr/>
                    <a:lstStyle/>
                    <a:p>
                      <a:pPr algn="ctr"/>
                      <a:r>
                        <a:rPr lang="en-IN" dirty="0"/>
                        <a:t>C12345</a:t>
                      </a:r>
                    </a:p>
                  </a:txBody>
                  <a:tcPr/>
                </a:tc>
                <a:tc>
                  <a:txBody>
                    <a:bodyPr/>
                    <a:lstStyle/>
                    <a:p>
                      <a:pPr algn="ctr"/>
                      <a:r>
                        <a:rPr lang="en-IN" dirty="0"/>
                        <a:t>Jenny</a:t>
                      </a:r>
                      <a:r>
                        <a:rPr lang="en-IN" baseline="0" dirty="0"/>
                        <a:t> </a:t>
                      </a:r>
                      <a:r>
                        <a:rPr lang="en-IN" baseline="0" dirty="0" err="1"/>
                        <a:t>david</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Delhi</a:t>
                      </a:r>
                    </a:p>
                    <a:p>
                      <a:pPr algn="ct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Mumbai</a:t>
                      </a:r>
                    </a:p>
                    <a:p>
                      <a:pPr algn="ctr"/>
                      <a:endParaRPr lang="en-IN" dirty="0"/>
                    </a:p>
                  </a:txBody>
                  <a:tcPr/>
                </a:tc>
                <a:tc>
                  <a:txBody>
                    <a:bodyPr/>
                    <a:lstStyle/>
                    <a:p>
                      <a:pPr algn="ctr"/>
                      <a:r>
                        <a:rPr lang="en-IN" dirty="0"/>
                        <a:t>1/Mar/03</a:t>
                      </a:r>
                    </a:p>
                  </a:txBody>
                  <a:tcPr/>
                </a:tc>
                <a:extLst>
                  <a:ext uri="{0D108BD9-81ED-4DB2-BD59-A6C34878D82A}">
                    <a16:rowId xmlns:a16="http://schemas.microsoft.com/office/drawing/2014/main" val="10002"/>
                  </a:ext>
                </a:extLst>
              </a:tr>
              <a:tr h="370840">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838200" y="6324600"/>
            <a:ext cx="7391400" cy="369332"/>
          </a:xfrm>
          <a:prstGeom prst="rect">
            <a:avLst/>
          </a:prstGeom>
          <a:noFill/>
        </p:spPr>
        <p:txBody>
          <a:bodyPr wrap="square" rtlCol="0">
            <a:spAutoFit/>
          </a:bodyPr>
          <a:lstStyle/>
          <a:p>
            <a:pPr algn="ctr"/>
            <a:r>
              <a:rPr lang="en-IN" b="1" dirty="0"/>
              <a:t>Method for applying type 3 changes</a:t>
            </a:r>
          </a:p>
        </p:txBody>
      </p:sp>
    </p:spTree>
    <p:extLst>
      <p:ext uri="{BB962C8B-B14F-4D97-AF65-F5344CB8AC3E}">
        <p14:creationId xmlns:p14="http://schemas.microsoft.com/office/powerpoint/2010/main" val="5235506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1999" y="914400"/>
            <a:ext cx="8077201" cy="2862322"/>
          </a:xfrm>
          <a:prstGeom prst="rect">
            <a:avLst/>
          </a:prstGeom>
          <a:noFill/>
        </p:spPr>
        <p:txBody>
          <a:bodyPr wrap="square" rtlCol="0">
            <a:spAutoFit/>
          </a:bodyPr>
          <a:lstStyle/>
          <a:p>
            <a:pPr algn="just">
              <a:lnSpc>
                <a:spcPct val="150000"/>
              </a:lnSpc>
            </a:pPr>
            <a:r>
              <a:rPr lang="en-IN" sz="2000" dirty="0"/>
              <a:t>A Product dimension table contains four attributes namely, Product ID which is the Primary key, launch year in which the product was brought into the market, name which specifies the name  of the product and finally product price which tells the price of the product. In the year 2005 , the price of Product 1 was </a:t>
            </a:r>
            <a:r>
              <a:rPr lang="en-IN" sz="2000" dirty="0" err="1"/>
              <a:t>Rs</a:t>
            </a:r>
            <a:r>
              <a:rPr lang="en-IN" sz="2000" dirty="0"/>
              <a:t>. 350 which later on changed to </a:t>
            </a:r>
            <a:r>
              <a:rPr lang="en-IN" sz="2000" dirty="0" err="1"/>
              <a:t>Rs</a:t>
            </a:r>
            <a:r>
              <a:rPr lang="en-IN" sz="2000" dirty="0"/>
              <a:t>. 450. With this dimension construct slowly changing Dimensions. </a:t>
            </a:r>
          </a:p>
        </p:txBody>
      </p:sp>
    </p:spTree>
    <p:extLst>
      <p:ext uri="{BB962C8B-B14F-4D97-AF65-F5344CB8AC3E}">
        <p14:creationId xmlns:p14="http://schemas.microsoft.com/office/powerpoint/2010/main" val="30396847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56" y="304800"/>
            <a:ext cx="8552543" cy="3185487"/>
          </a:xfrm>
          <a:prstGeom prst="rect">
            <a:avLst/>
          </a:prstGeom>
        </p:spPr>
        <p:txBody>
          <a:bodyPr wrap="square">
            <a:spAutoFit/>
          </a:bodyPr>
          <a:lstStyle/>
          <a:p>
            <a:r>
              <a:rPr lang="en-IN" sz="2400" b="1" dirty="0"/>
              <a:t>Types of Dimensions</a:t>
            </a:r>
          </a:p>
          <a:p>
            <a:endParaRPr lang="en-IN" sz="2400" b="1" dirty="0"/>
          </a:p>
          <a:p>
            <a:r>
              <a:rPr lang="en-IN" b="1" dirty="0"/>
              <a:t>Dimension</a:t>
            </a:r>
            <a:r>
              <a:rPr lang="en-IN" dirty="0"/>
              <a:t>: A dimension table has two types of columns, primary keys and descriptive data. For example, </a:t>
            </a:r>
            <a:r>
              <a:rPr lang="en-IN" b="1" dirty="0"/>
              <a:t>Time</a:t>
            </a:r>
            <a:r>
              <a:rPr lang="en-IN" dirty="0"/>
              <a:t> and </a:t>
            </a:r>
            <a:r>
              <a:rPr lang="en-IN" b="1" dirty="0"/>
              <a:t>Customer.</a:t>
            </a:r>
          </a:p>
          <a:p>
            <a:endParaRPr lang="en-IN" dirty="0"/>
          </a:p>
          <a:p>
            <a:r>
              <a:rPr lang="en-IN" dirty="0"/>
              <a:t>Types of Dimensions</a:t>
            </a:r>
          </a:p>
          <a:p>
            <a:pPr marL="742950" lvl="1" indent="-285750">
              <a:lnSpc>
                <a:spcPct val="150000"/>
              </a:lnSpc>
              <a:buFont typeface="Arial" pitchFamily="34" charset="0"/>
              <a:buChar char="•"/>
            </a:pPr>
            <a:r>
              <a:rPr lang="en-IN" dirty="0"/>
              <a:t>Slowly Changing Dimensions</a:t>
            </a:r>
          </a:p>
          <a:p>
            <a:pPr marL="742950" lvl="1" indent="-285750">
              <a:lnSpc>
                <a:spcPct val="150000"/>
              </a:lnSpc>
              <a:buFont typeface="Arial" pitchFamily="34" charset="0"/>
              <a:buChar char="•"/>
            </a:pPr>
            <a:r>
              <a:rPr lang="en-IN" dirty="0"/>
              <a:t>Rapidly Changing Dimensions</a:t>
            </a:r>
          </a:p>
          <a:p>
            <a:pPr marL="742950" lvl="1" indent="-285750">
              <a:lnSpc>
                <a:spcPct val="150000"/>
              </a:lnSpc>
              <a:buFont typeface="Arial" pitchFamily="34" charset="0"/>
              <a:buChar char="•"/>
            </a:pPr>
            <a:r>
              <a:rPr lang="en-IN" dirty="0"/>
              <a:t>Junk Dimensions</a:t>
            </a:r>
          </a:p>
        </p:txBody>
      </p:sp>
    </p:spTree>
    <p:extLst>
      <p:ext uri="{BB962C8B-B14F-4D97-AF65-F5344CB8AC3E}">
        <p14:creationId xmlns:p14="http://schemas.microsoft.com/office/powerpoint/2010/main" val="7341039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219200"/>
            <a:ext cx="8686800" cy="1938992"/>
          </a:xfrm>
          <a:prstGeom prst="rect">
            <a:avLst/>
          </a:prstGeom>
        </p:spPr>
        <p:txBody>
          <a:bodyPr wrap="square">
            <a:spAutoFit/>
          </a:bodyPr>
          <a:lstStyle/>
          <a:p>
            <a:pPr algn="just">
              <a:lnSpc>
                <a:spcPct val="150000"/>
              </a:lnSpc>
            </a:pPr>
            <a:r>
              <a:rPr lang="en-US" sz="2000" b="1" dirty="0"/>
              <a:t>Slowly Changing Dimensions</a:t>
            </a:r>
          </a:p>
          <a:p>
            <a:pPr algn="just">
              <a:lnSpc>
                <a:spcPct val="150000"/>
              </a:lnSpc>
            </a:pPr>
            <a:r>
              <a:rPr lang="en-US" sz="2000" dirty="0"/>
              <a:t>It depends on the business requirement, where any particular feature history of changes in the data warehouse is preserved. It is called a slowly changing feature, and a quality dimension is called a slowly changing dimension.</a:t>
            </a:r>
          </a:p>
        </p:txBody>
      </p:sp>
    </p:spTree>
    <p:extLst>
      <p:ext uri="{BB962C8B-B14F-4D97-AF65-F5344CB8AC3E}">
        <p14:creationId xmlns:p14="http://schemas.microsoft.com/office/powerpoint/2010/main" val="39049026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800" y="990600"/>
            <a:ext cx="8991600" cy="2769989"/>
          </a:xfrm>
          <a:prstGeom prst="rect">
            <a:avLst/>
          </a:prstGeom>
        </p:spPr>
        <p:txBody>
          <a:bodyPr wrap="square">
            <a:spAutoFit/>
          </a:bodyPr>
          <a:lstStyle/>
          <a:p>
            <a:r>
              <a:rPr lang="en-US" sz="2400" b="1" dirty="0"/>
              <a:t>Rapidly Changing Dimensions</a:t>
            </a:r>
          </a:p>
          <a:p>
            <a:pPr algn="just">
              <a:lnSpc>
                <a:spcPct val="150000"/>
              </a:lnSpc>
            </a:pPr>
            <a:r>
              <a:rPr lang="en-US" sz="2000" dirty="0"/>
              <a:t>A dimension attribute change is a rapidly changing feature. If we do not need to track changes, rapid quality is not a problem. If you need to follow the changes, then using the standard slowly changing amplitude technique can cause massive amplitude size inflation. The solution moves the attribute to its dimension, with a different foreign key. The new dimension is called a rapidly changing size.</a:t>
            </a:r>
          </a:p>
        </p:txBody>
      </p:sp>
    </p:spTree>
    <p:extLst>
      <p:ext uri="{BB962C8B-B14F-4D97-AF65-F5344CB8AC3E}">
        <p14:creationId xmlns:p14="http://schemas.microsoft.com/office/powerpoint/2010/main" val="21681654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534400" cy="2031325"/>
          </a:xfrm>
          <a:prstGeom prst="rect">
            <a:avLst/>
          </a:prstGeom>
        </p:spPr>
        <p:txBody>
          <a:bodyPr wrap="square">
            <a:spAutoFit/>
          </a:bodyPr>
          <a:lstStyle/>
          <a:p>
            <a:r>
              <a:rPr lang="en-US" b="1" dirty="0"/>
              <a:t>Junk Dimensions</a:t>
            </a:r>
          </a:p>
          <a:p>
            <a:pPr>
              <a:lnSpc>
                <a:spcPct val="150000"/>
              </a:lnSpc>
            </a:pPr>
            <a:r>
              <a:rPr lang="en-US" dirty="0"/>
              <a:t>A junk dimension fact table is a single table with the combination of </a:t>
            </a:r>
            <a:r>
              <a:rPr lang="en-US" b="1" dirty="0"/>
              <a:t>attributes</a:t>
            </a:r>
            <a:r>
              <a:rPr lang="en-US" dirty="0"/>
              <a:t> to avoid multiple foreign keys. Junk dimensions are created to manage </a:t>
            </a:r>
            <a:r>
              <a:rPr lang="en-US" b="1" dirty="0"/>
              <a:t>foreign dimensions</a:t>
            </a:r>
            <a:r>
              <a:rPr lang="en-US" dirty="0"/>
              <a:t>, that are created by </a:t>
            </a:r>
            <a:r>
              <a:rPr lang="en-US" b="1" dirty="0"/>
              <a:t>rapidly changing dimensions</a:t>
            </a:r>
            <a:r>
              <a:rPr lang="en-US" dirty="0"/>
              <a:t>.</a:t>
            </a:r>
            <a:br>
              <a:rPr lang="en-US" dirty="0"/>
            </a:br>
            <a:endParaRPr lang="en-IN" dirty="0"/>
          </a:p>
        </p:txBody>
      </p:sp>
      <p:sp>
        <p:nvSpPr>
          <p:cNvPr id="3" name="Rectangle 1"/>
          <p:cNvSpPr>
            <a:spLocks noChangeArrowheads="1"/>
          </p:cNvSpPr>
          <p:nvPr/>
        </p:nvSpPr>
        <p:spPr bwMode="auto">
          <a:xfrm>
            <a:off x="0" y="-17621"/>
            <a:ext cx="27764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000000"/>
                </a:solidFill>
                <a:effectLst/>
                <a:latin typeface="PT Sans"/>
                <a:cs typeface="Arial" pitchFamily="34" charset="0"/>
              </a:rPr>
              <a:t>:</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a:ln>
                  <a:noFill/>
                </a:ln>
                <a:solidFill>
                  <a:srgbClr val="000000"/>
                </a:solidFill>
                <a:effectLst/>
                <a:latin typeface="PT Sans"/>
                <a:cs typeface="Arial" pitchFamily="34" charset="0"/>
              </a:rPr>
              <a:t>  </a:t>
            </a:r>
            <a:endParaRPr kumimoji="0" lang="en-US" sz="14100" b="0" i="0" u="none" strike="noStrike" cap="none" normalizeH="0" baseline="0" dirty="0">
              <a:ln>
                <a:noFill/>
              </a:ln>
              <a:solidFill>
                <a:srgbClr val="000000"/>
              </a:solidFill>
              <a:effectLst/>
              <a:latin typeface="PT Sans"/>
              <a:cs typeface="Arial" pitchFamily="34" charset="0"/>
            </a:endParaRPr>
          </a:p>
        </p:txBody>
      </p:sp>
      <p:pic>
        <p:nvPicPr>
          <p:cNvPr id="1026" name="Picture 2" descr="Fact Table Before Junk Dimen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810000"/>
            <a:ext cx="1428750" cy="2247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3400" y="2921169"/>
            <a:ext cx="5562600" cy="369332"/>
          </a:xfrm>
          <a:prstGeom prst="rect">
            <a:avLst/>
          </a:prstGeom>
        </p:spPr>
        <p:txBody>
          <a:bodyPr wrap="square">
            <a:spAutoFit/>
          </a:bodyPr>
          <a:lstStyle/>
          <a:p>
            <a:r>
              <a:rPr lang="en-US" dirty="0">
                <a:solidFill>
                  <a:srgbClr val="000000"/>
                </a:solidFill>
                <a:latin typeface="PT Sans"/>
                <a:cs typeface="Arial" pitchFamily="34" charset="0"/>
              </a:rPr>
              <a:t> </a:t>
            </a:r>
            <a:r>
              <a:rPr lang="en-US" dirty="0"/>
              <a:t>Assuming that we have the following fact table</a:t>
            </a:r>
            <a:endParaRPr lang="en-IN" dirty="0"/>
          </a:p>
        </p:txBody>
      </p:sp>
    </p:spTree>
    <p:extLst>
      <p:ext uri="{BB962C8B-B14F-4D97-AF65-F5344CB8AC3E}">
        <p14:creationId xmlns:p14="http://schemas.microsoft.com/office/powerpoint/2010/main" val="3473215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Junk Dimension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41296"/>
            <a:ext cx="333375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act Table With Junk Dimen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950" y="254410"/>
            <a:ext cx="1428750" cy="1752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8600" y="3124200"/>
            <a:ext cx="8763000" cy="2957861"/>
          </a:xfrm>
          <a:prstGeom prst="rect">
            <a:avLst/>
          </a:prstGeom>
        </p:spPr>
        <p:txBody>
          <a:bodyPr wrap="square">
            <a:spAutoFit/>
          </a:bodyPr>
          <a:lstStyle/>
          <a:p>
            <a:pPr>
              <a:lnSpc>
                <a:spcPct val="150000"/>
              </a:lnSpc>
            </a:pPr>
            <a:r>
              <a:rPr lang="en-US" dirty="0"/>
              <a:t>we have 3 possible values for the TXN_CODE field, 2 possible values for the COUPON_IND field, and 2 possible values for the PREPAY_IND field. This results in a total of 3 x 2 x 2 = 12 rows for the junk dimension table.</a:t>
            </a:r>
          </a:p>
          <a:p>
            <a:pPr>
              <a:lnSpc>
                <a:spcPct val="150000"/>
              </a:lnSpc>
            </a:pPr>
            <a:r>
              <a:rPr lang="en-US" dirty="0"/>
              <a:t>By using a junk dimension to replace the 3 indicator fields, we have decreased the number of dimensions by 2 and also decreased the number of fields in the fact table by 2. This will result in a data warehousing environment that offer better performance as well as being easier to manage.</a:t>
            </a:r>
          </a:p>
        </p:txBody>
      </p:sp>
    </p:spTree>
    <p:extLst>
      <p:ext uri="{BB962C8B-B14F-4D97-AF65-F5344CB8AC3E}">
        <p14:creationId xmlns:p14="http://schemas.microsoft.com/office/powerpoint/2010/main" val="39490504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066800"/>
            <a:ext cx="7848600" cy="1077218"/>
          </a:xfrm>
          <a:prstGeom prst="rect">
            <a:avLst/>
          </a:prstGeom>
        </p:spPr>
        <p:txBody>
          <a:bodyPr wrap="square">
            <a:spAutoFit/>
          </a:bodyPr>
          <a:lstStyle/>
          <a:p>
            <a:r>
              <a:rPr lang="en-US" sz="3200" b="1" dirty="0"/>
              <a:t>Data lake, Architecture of Data lake, Data Warehouse </a:t>
            </a:r>
            <a:r>
              <a:rPr lang="en-US" sz="3200" b="1" dirty="0" err="1"/>
              <a:t>vs</a:t>
            </a:r>
            <a:r>
              <a:rPr lang="en-US" sz="3200" b="1" dirty="0"/>
              <a:t> Data </a:t>
            </a:r>
            <a:r>
              <a:rPr lang="en-IN" sz="3200" b="1" dirty="0"/>
              <a:t>lake</a:t>
            </a:r>
          </a:p>
        </p:txBody>
      </p:sp>
    </p:spTree>
    <p:extLst>
      <p:ext uri="{BB962C8B-B14F-4D97-AF65-F5344CB8AC3E}">
        <p14:creationId xmlns:p14="http://schemas.microsoft.com/office/powerpoint/2010/main" val="32259946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066800"/>
            <a:ext cx="8534400" cy="2862322"/>
          </a:xfrm>
          <a:prstGeom prst="rect">
            <a:avLst/>
          </a:prstGeom>
        </p:spPr>
        <p:txBody>
          <a:bodyPr wrap="square">
            <a:spAutoFit/>
          </a:bodyPr>
          <a:lstStyle/>
          <a:p>
            <a:pPr algn="just">
              <a:lnSpc>
                <a:spcPct val="150000"/>
              </a:lnSpc>
            </a:pPr>
            <a:r>
              <a:rPr lang="en-US" dirty="0"/>
              <a:t> </a:t>
            </a:r>
            <a:r>
              <a:rPr lang="en-US" sz="2000" dirty="0"/>
              <a:t>Data lake data often comes from disparate sources and can include a mix of structured, semi-structured , and unstructured data formats. Data is stored with a flat architecture and can be queried as needed. For companies that need to collect and store a lot of data but do not necessarily need to process and analyze all of it right away, a data lake offers an effective solution that can load and store large amounts of data very rapidly without transformation.</a:t>
            </a:r>
            <a:endParaRPr lang="en-IN" sz="2000" dirty="0"/>
          </a:p>
        </p:txBody>
      </p:sp>
    </p:spTree>
    <p:extLst>
      <p:ext uri="{BB962C8B-B14F-4D97-AF65-F5344CB8AC3E}">
        <p14:creationId xmlns:p14="http://schemas.microsoft.com/office/powerpoint/2010/main" val="2204757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6</a:t>
            </a:fld>
            <a:endParaRPr/>
          </a:p>
        </p:txBody>
      </p:sp>
      <p:sp>
        <p:nvSpPr>
          <p:cNvPr id="139" name="Google Shape;139;p18"/>
          <p:cNvSpPr txBox="1">
            <a:spLocks noGrp="1"/>
          </p:cNvSpPr>
          <p:nvPr>
            <p:ph type="title"/>
          </p:nvPr>
        </p:nvSpPr>
        <p:spPr>
          <a:xfrm>
            <a:off x="1295400" y="304800"/>
            <a:ext cx="7010400" cy="8382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What is a Data Warehouse?</a:t>
            </a:r>
            <a:endParaRPr/>
          </a:p>
        </p:txBody>
      </p:sp>
      <p:sp>
        <p:nvSpPr>
          <p:cNvPr id="140" name="Google Shape;140;p18"/>
          <p:cNvSpPr txBox="1">
            <a:spLocks noGrp="1"/>
          </p:cNvSpPr>
          <p:nvPr>
            <p:ph sz="quarter" idx="1"/>
          </p:nvPr>
        </p:nvSpPr>
        <p:spPr>
          <a:xfrm>
            <a:off x="381000" y="1371600"/>
            <a:ext cx="8305800" cy="5181600"/>
          </a:xfrm>
          <a:prstGeom prst="rect">
            <a:avLst/>
          </a:prstGeom>
          <a:noFill/>
          <a:ln>
            <a:noFill/>
          </a:ln>
        </p:spPr>
        <p:txBody>
          <a:bodyPr spcFirstLastPara="1" wrap="square" lIns="92075" tIns="46025" rIns="92075" bIns="46025" anchor="t" anchorCtr="0">
            <a:noAutofit/>
          </a:bodyPr>
          <a:lstStyle/>
          <a:p>
            <a:pPr marL="342900" lvl="0" indent="-342900" algn="l" rtl="0">
              <a:lnSpc>
                <a:spcPct val="140000"/>
              </a:lnSpc>
              <a:spcBef>
                <a:spcPts val="0"/>
              </a:spcBef>
              <a:spcAft>
                <a:spcPts val="0"/>
              </a:spcAft>
              <a:buClr>
                <a:schemeClr val="folHlink"/>
              </a:buClr>
              <a:buSzPts val="1200"/>
              <a:buFont typeface="Noto Sans Symbols"/>
              <a:buChar char="■"/>
            </a:pPr>
            <a:r>
              <a:rPr lang="en-US" sz="2000" b="0" i="0" u="none" dirty="0">
                <a:solidFill>
                  <a:schemeClr val="dk1"/>
                </a:solidFill>
                <a:latin typeface="Tahoma"/>
                <a:ea typeface="Tahoma"/>
                <a:cs typeface="Tahoma"/>
                <a:sym typeface="Tahoma"/>
              </a:rPr>
              <a:t>Defined in many different ways, but not rigorously.</a:t>
            </a:r>
            <a:endParaRPr dirty="0"/>
          </a:p>
          <a:p>
            <a:pPr marL="742950" lvl="1" indent="-285750" algn="l" rtl="0">
              <a:lnSpc>
                <a:spcPct val="140000"/>
              </a:lnSpc>
              <a:spcBef>
                <a:spcPts val="400"/>
              </a:spcBef>
              <a:spcAft>
                <a:spcPts val="0"/>
              </a:spcAft>
              <a:buClr>
                <a:schemeClr val="hlink"/>
              </a:buClr>
              <a:buSzPts val="1100"/>
              <a:buFont typeface="Noto Sans Symbols"/>
              <a:buChar char="■"/>
            </a:pPr>
            <a:r>
              <a:rPr lang="en-US" sz="2000" b="0" i="0" u="none" dirty="0">
                <a:solidFill>
                  <a:schemeClr val="dk1"/>
                </a:solidFill>
                <a:latin typeface="Tahoma"/>
                <a:ea typeface="Tahoma"/>
                <a:cs typeface="Tahoma"/>
                <a:sym typeface="Tahoma"/>
              </a:rPr>
              <a:t>A decision support database that is maintained </a:t>
            </a:r>
            <a:r>
              <a:rPr lang="en-US" sz="2000" b="0" i="0" u="none" dirty="0">
                <a:solidFill>
                  <a:schemeClr val="hlink"/>
                </a:solidFill>
                <a:latin typeface="Tahoma"/>
                <a:ea typeface="Tahoma"/>
                <a:cs typeface="Tahoma"/>
                <a:sym typeface="Tahoma"/>
              </a:rPr>
              <a:t>separately </a:t>
            </a:r>
            <a:r>
              <a:rPr lang="en-US" sz="2000" b="0" i="0" u="none" dirty="0">
                <a:solidFill>
                  <a:schemeClr val="dk1"/>
                </a:solidFill>
                <a:latin typeface="Tahoma"/>
                <a:ea typeface="Tahoma"/>
                <a:cs typeface="Tahoma"/>
                <a:sym typeface="Tahoma"/>
              </a:rPr>
              <a:t>from the organization’s operational database</a:t>
            </a:r>
            <a:endParaRPr dirty="0"/>
          </a:p>
          <a:p>
            <a:pPr marL="742950" lvl="1" indent="-285750" algn="l" rtl="0">
              <a:lnSpc>
                <a:spcPct val="140000"/>
              </a:lnSpc>
              <a:spcBef>
                <a:spcPts val="400"/>
              </a:spcBef>
              <a:spcAft>
                <a:spcPts val="0"/>
              </a:spcAft>
              <a:buClr>
                <a:schemeClr val="hlink"/>
              </a:buClr>
              <a:buSzPts val="1100"/>
              <a:buFont typeface="Noto Sans Symbols"/>
              <a:buChar char="■"/>
            </a:pPr>
            <a:r>
              <a:rPr lang="en-US" sz="2000" b="0" i="0" u="none" dirty="0">
                <a:solidFill>
                  <a:schemeClr val="dk1"/>
                </a:solidFill>
                <a:latin typeface="Tahoma"/>
                <a:ea typeface="Tahoma"/>
                <a:cs typeface="Tahoma"/>
                <a:sym typeface="Tahoma"/>
              </a:rPr>
              <a:t>Support </a:t>
            </a:r>
            <a:r>
              <a:rPr lang="en-US" sz="2000" b="0" i="0" u="none" dirty="0">
                <a:solidFill>
                  <a:schemeClr val="hlink"/>
                </a:solidFill>
                <a:latin typeface="Tahoma"/>
                <a:ea typeface="Tahoma"/>
                <a:cs typeface="Tahoma"/>
                <a:sym typeface="Tahoma"/>
              </a:rPr>
              <a:t>information processing</a:t>
            </a:r>
            <a:r>
              <a:rPr lang="en-US" sz="2000" b="0" i="0" u="none" dirty="0">
                <a:solidFill>
                  <a:schemeClr val="dk1"/>
                </a:solidFill>
                <a:latin typeface="Tahoma"/>
                <a:ea typeface="Tahoma"/>
                <a:cs typeface="Tahoma"/>
                <a:sym typeface="Tahoma"/>
              </a:rPr>
              <a:t> by providing a solid platform of consolidated, historical data for analysis.</a:t>
            </a:r>
            <a:endParaRPr dirty="0"/>
          </a:p>
          <a:p>
            <a:pPr marL="342900" lvl="0" indent="-342900" algn="l" rtl="0">
              <a:lnSpc>
                <a:spcPct val="140000"/>
              </a:lnSpc>
              <a:spcBef>
                <a:spcPts val="400"/>
              </a:spcBef>
              <a:spcAft>
                <a:spcPts val="0"/>
              </a:spcAft>
              <a:buClr>
                <a:schemeClr val="folHlink"/>
              </a:buClr>
              <a:buSzPts val="1200"/>
              <a:buFont typeface="Noto Sans Symbols"/>
              <a:buChar char="■"/>
            </a:pPr>
            <a:r>
              <a:rPr lang="en-US" sz="2000" b="0" i="0" u="none" dirty="0">
                <a:solidFill>
                  <a:srgbClr val="157573"/>
                </a:solidFill>
                <a:latin typeface="Tahoma"/>
                <a:ea typeface="Tahoma"/>
                <a:cs typeface="Tahoma"/>
                <a:sym typeface="Tahoma"/>
              </a:rPr>
              <a:t>“A data warehouse is a</a:t>
            </a:r>
            <a:r>
              <a:rPr lang="en-US" sz="2000" b="0" i="0" u="none" dirty="0">
                <a:solidFill>
                  <a:schemeClr val="dk1"/>
                </a:solidFill>
                <a:latin typeface="Tahoma"/>
                <a:ea typeface="Tahoma"/>
                <a:cs typeface="Tahoma"/>
                <a:sym typeface="Tahoma"/>
              </a:rPr>
              <a:t> </a:t>
            </a:r>
            <a:r>
              <a:rPr lang="en-US" sz="2000" b="0" i="0" u="sng" dirty="0">
                <a:solidFill>
                  <a:schemeClr val="hlink"/>
                </a:solidFill>
                <a:latin typeface="Tahoma"/>
                <a:ea typeface="Tahoma"/>
                <a:cs typeface="Tahoma"/>
                <a:sym typeface="Tahoma"/>
              </a:rPr>
              <a:t>subject-oriented</a:t>
            </a:r>
            <a:r>
              <a:rPr lang="en-US" sz="2000" b="0" i="0" u="none" dirty="0">
                <a:solidFill>
                  <a:schemeClr val="dk1"/>
                </a:solidFill>
                <a:latin typeface="Tahoma"/>
                <a:ea typeface="Tahoma"/>
                <a:cs typeface="Tahoma"/>
                <a:sym typeface="Tahoma"/>
              </a:rPr>
              <a:t>,</a:t>
            </a:r>
            <a:r>
              <a:rPr lang="en-US" sz="2000" b="0" i="0" u="sng" dirty="0">
                <a:solidFill>
                  <a:schemeClr val="hlink"/>
                </a:solidFill>
                <a:latin typeface="Tahoma"/>
                <a:ea typeface="Tahoma"/>
                <a:cs typeface="Tahoma"/>
                <a:sym typeface="Tahoma"/>
              </a:rPr>
              <a:t> integrated</a:t>
            </a:r>
            <a:r>
              <a:rPr lang="en-US" sz="2000" b="0" i="0" u="none" dirty="0">
                <a:solidFill>
                  <a:schemeClr val="dk1"/>
                </a:solidFill>
                <a:latin typeface="Tahoma"/>
                <a:ea typeface="Tahoma"/>
                <a:cs typeface="Tahoma"/>
                <a:sym typeface="Tahoma"/>
              </a:rPr>
              <a:t>, </a:t>
            </a:r>
            <a:r>
              <a:rPr lang="en-US" sz="2000" b="0" i="0" u="sng" dirty="0">
                <a:solidFill>
                  <a:schemeClr val="hlink"/>
                </a:solidFill>
                <a:latin typeface="Tahoma"/>
                <a:ea typeface="Tahoma"/>
                <a:cs typeface="Tahoma"/>
                <a:sym typeface="Tahoma"/>
              </a:rPr>
              <a:t>time-variant</a:t>
            </a:r>
            <a:r>
              <a:rPr lang="en-US" sz="2000" b="0" i="0" u="none" dirty="0">
                <a:solidFill>
                  <a:schemeClr val="dk1"/>
                </a:solidFill>
                <a:latin typeface="Tahoma"/>
                <a:ea typeface="Tahoma"/>
                <a:cs typeface="Tahoma"/>
                <a:sym typeface="Tahoma"/>
              </a:rPr>
              <a:t>, </a:t>
            </a:r>
            <a:r>
              <a:rPr lang="en-US" sz="2000" b="0" i="0" u="none" dirty="0">
                <a:solidFill>
                  <a:srgbClr val="157573"/>
                </a:solidFill>
                <a:latin typeface="Tahoma"/>
                <a:ea typeface="Tahoma"/>
                <a:cs typeface="Tahoma"/>
                <a:sym typeface="Tahoma"/>
              </a:rPr>
              <a:t>and </a:t>
            </a:r>
            <a:r>
              <a:rPr lang="en-US" sz="2000" b="0" i="0" u="sng" dirty="0">
                <a:solidFill>
                  <a:schemeClr val="hlink"/>
                </a:solidFill>
                <a:latin typeface="Tahoma"/>
                <a:ea typeface="Tahoma"/>
                <a:cs typeface="Tahoma"/>
                <a:sym typeface="Tahoma"/>
              </a:rPr>
              <a:t>nonvolatile</a:t>
            </a:r>
            <a:r>
              <a:rPr lang="en-US" sz="2000" b="0" i="0" u="none" dirty="0">
                <a:solidFill>
                  <a:schemeClr val="dk1"/>
                </a:solidFill>
                <a:latin typeface="Tahoma"/>
                <a:ea typeface="Tahoma"/>
                <a:cs typeface="Tahoma"/>
                <a:sym typeface="Tahoma"/>
              </a:rPr>
              <a:t> </a:t>
            </a:r>
            <a:r>
              <a:rPr lang="en-US" sz="2000" b="0" i="0" u="none" dirty="0">
                <a:solidFill>
                  <a:srgbClr val="157573"/>
                </a:solidFill>
                <a:latin typeface="Tahoma"/>
                <a:ea typeface="Tahoma"/>
                <a:cs typeface="Tahoma"/>
                <a:sym typeface="Tahoma"/>
              </a:rPr>
              <a:t>collection of data in support of management’s decision-making process.”—W. H. </a:t>
            </a:r>
            <a:r>
              <a:rPr lang="en-US" sz="2000" b="0" i="0" u="none" dirty="0" err="1">
                <a:solidFill>
                  <a:srgbClr val="157573"/>
                </a:solidFill>
                <a:latin typeface="Tahoma"/>
                <a:ea typeface="Tahoma"/>
                <a:cs typeface="Tahoma"/>
                <a:sym typeface="Tahoma"/>
              </a:rPr>
              <a:t>Inmon</a:t>
            </a:r>
            <a:endParaRPr dirty="0"/>
          </a:p>
          <a:p>
            <a:pPr marL="342900" lvl="0" indent="-342900" algn="l" rtl="0">
              <a:lnSpc>
                <a:spcPct val="140000"/>
              </a:lnSpc>
              <a:spcBef>
                <a:spcPts val="400"/>
              </a:spcBef>
              <a:spcAft>
                <a:spcPts val="0"/>
              </a:spcAft>
              <a:buClr>
                <a:schemeClr val="folHlink"/>
              </a:buClr>
              <a:buSzPts val="1200"/>
              <a:buFont typeface="Noto Sans Symbols"/>
              <a:buChar char="■"/>
            </a:pPr>
            <a:r>
              <a:rPr lang="en-US" sz="2000" b="0" i="0" u="none" dirty="0">
                <a:solidFill>
                  <a:schemeClr val="dk1"/>
                </a:solidFill>
                <a:latin typeface="Tahoma"/>
                <a:ea typeface="Tahoma"/>
                <a:cs typeface="Tahoma"/>
                <a:sym typeface="Tahoma"/>
              </a:rPr>
              <a:t>Data warehousing:</a:t>
            </a:r>
            <a:endParaRPr dirty="0"/>
          </a:p>
          <a:p>
            <a:pPr marL="742950" lvl="1" indent="-285750" algn="l" rtl="0">
              <a:lnSpc>
                <a:spcPct val="140000"/>
              </a:lnSpc>
              <a:spcBef>
                <a:spcPts val="400"/>
              </a:spcBef>
              <a:spcAft>
                <a:spcPts val="0"/>
              </a:spcAft>
              <a:buClr>
                <a:schemeClr val="hlink"/>
              </a:buClr>
              <a:buSzPts val="1100"/>
              <a:buFont typeface="Noto Sans Symbols"/>
              <a:buChar char="■"/>
            </a:pPr>
            <a:r>
              <a:rPr lang="en-US" sz="2000" b="0" i="0" u="none" dirty="0">
                <a:solidFill>
                  <a:schemeClr val="dk1"/>
                </a:solidFill>
                <a:latin typeface="Tahoma"/>
                <a:ea typeface="Tahoma"/>
                <a:cs typeface="Tahoma"/>
                <a:sym typeface="Tahoma"/>
              </a:rPr>
              <a:t>The process of constructing and using data warehouses</a:t>
            </a:r>
            <a:endParaRPr dirty="0"/>
          </a:p>
        </p:txBody>
      </p:sp>
    </p:spTree>
    <p:extLst>
      <p:ext uri="{BB962C8B-B14F-4D97-AF65-F5344CB8AC3E}">
        <p14:creationId xmlns:p14="http://schemas.microsoft.com/office/powerpoint/2010/main" val="3229522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592" y="838200"/>
            <a:ext cx="8839200" cy="4801314"/>
          </a:xfrm>
          <a:prstGeom prst="rect">
            <a:avLst/>
          </a:prstGeom>
        </p:spPr>
        <p:txBody>
          <a:bodyPr wrap="square">
            <a:spAutoFit/>
          </a:bodyPr>
          <a:lstStyle/>
          <a:p>
            <a:r>
              <a:rPr lang="en-US" b="1" dirty="0"/>
              <a:t>Why do you need a data lake?</a:t>
            </a:r>
          </a:p>
          <a:p>
            <a:pPr algn="just">
              <a:lnSpc>
                <a:spcPct val="200000"/>
              </a:lnSpc>
            </a:pPr>
            <a:r>
              <a:rPr lang="en-US" dirty="0"/>
              <a:t>Organizations that successfully generate business value from their data, will outperform their peers. An </a:t>
            </a:r>
            <a:r>
              <a:rPr lang="en-US" dirty="0">
                <a:hlinkClick r:id="rId2"/>
              </a:rPr>
              <a:t>Aberdeen survey</a:t>
            </a:r>
            <a:r>
              <a:rPr lang="en-US" dirty="0"/>
              <a:t> saw organizations who implemented a Data Lake outperforming similar companies by 9% in organic revenue growth. These leaders were able to do new types of analytics like machine learning over new sources like log files, data from click-streams, social media, and internet connected devices stored in the data lake. This helped them to identify, and act upon opportunities for business growth faster by attracting and retaining customers, boosting productivity, proactively maintaining devices, and making informed decisions.</a:t>
            </a:r>
          </a:p>
        </p:txBody>
      </p:sp>
    </p:spTree>
    <p:extLst>
      <p:ext uri="{BB962C8B-B14F-4D97-AF65-F5344CB8AC3E}">
        <p14:creationId xmlns:p14="http://schemas.microsoft.com/office/powerpoint/2010/main" val="40403801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3924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36"/>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62</a:t>
            </a:fld>
            <a:endParaRPr/>
          </a:p>
        </p:txBody>
      </p:sp>
      <p:sp>
        <p:nvSpPr>
          <p:cNvPr id="542" name="Google Shape;542;p36"/>
          <p:cNvSpPr txBox="1">
            <a:spLocks noGrp="1"/>
          </p:cNvSpPr>
          <p:nvPr>
            <p:ph type="title"/>
          </p:nvPr>
        </p:nvSpPr>
        <p:spPr>
          <a:xfrm>
            <a:off x="609600" y="533400"/>
            <a:ext cx="80010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Overlock"/>
              <a:buNone/>
            </a:pPr>
            <a:r>
              <a:rPr lang="en-US" sz="3200" b="0" i="0" u="none">
                <a:solidFill>
                  <a:schemeClr val="dk2"/>
                </a:solidFill>
                <a:latin typeface="Overlock"/>
                <a:ea typeface="Overlock"/>
                <a:cs typeface="Overlock"/>
                <a:sym typeface="Overlock"/>
              </a:rPr>
              <a:t>A Concept Hierarchy: </a:t>
            </a:r>
            <a:br>
              <a:rPr lang="en-US" sz="3200" b="0" i="0" u="none">
                <a:solidFill>
                  <a:schemeClr val="dk2"/>
                </a:solidFill>
                <a:latin typeface="Overlock"/>
                <a:ea typeface="Overlock"/>
                <a:cs typeface="Overlock"/>
                <a:sym typeface="Overlock"/>
              </a:rPr>
            </a:br>
            <a:r>
              <a:rPr lang="en-US" sz="3200" b="1" i="0" u="none">
                <a:solidFill>
                  <a:schemeClr val="dk2"/>
                </a:solidFill>
                <a:latin typeface="Overlock"/>
                <a:ea typeface="Overlock"/>
                <a:cs typeface="Overlock"/>
                <a:sym typeface="Overlock"/>
              </a:rPr>
              <a:t>Dimension</a:t>
            </a:r>
            <a:r>
              <a:rPr lang="en-US" sz="3200" b="0" i="0" u="none">
                <a:solidFill>
                  <a:schemeClr val="dk2"/>
                </a:solidFill>
                <a:latin typeface="Overlock"/>
                <a:ea typeface="Overlock"/>
                <a:cs typeface="Overlock"/>
                <a:sym typeface="Overlock"/>
              </a:rPr>
              <a:t> (location)</a:t>
            </a:r>
            <a:endParaRPr/>
          </a:p>
        </p:txBody>
      </p:sp>
      <p:sp>
        <p:nvSpPr>
          <p:cNvPr id="543" name="Google Shape;543;p36"/>
          <p:cNvSpPr txBox="1"/>
          <p:nvPr/>
        </p:nvSpPr>
        <p:spPr>
          <a:xfrm>
            <a:off x="4876800" y="1447800"/>
            <a:ext cx="4873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all</a:t>
            </a:r>
            <a:endParaRPr/>
          </a:p>
        </p:txBody>
      </p:sp>
      <p:sp>
        <p:nvSpPr>
          <p:cNvPr id="544" name="Google Shape;544;p36"/>
          <p:cNvSpPr txBox="1"/>
          <p:nvPr/>
        </p:nvSpPr>
        <p:spPr>
          <a:xfrm>
            <a:off x="3352800" y="2438400"/>
            <a:ext cx="10636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Europe</a:t>
            </a:r>
            <a:endParaRPr/>
          </a:p>
        </p:txBody>
      </p:sp>
      <p:sp>
        <p:nvSpPr>
          <p:cNvPr id="545" name="Google Shape;545;p36"/>
          <p:cNvSpPr txBox="1"/>
          <p:nvPr/>
        </p:nvSpPr>
        <p:spPr>
          <a:xfrm>
            <a:off x="6400800" y="2438400"/>
            <a:ext cx="20955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North_America</a:t>
            </a:r>
            <a:endParaRPr/>
          </a:p>
        </p:txBody>
      </p:sp>
      <p:sp>
        <p:nvSpPr>
          <p:cNvPr id="546" name="Google Shape;546;p36"/>
          <p:cNvSpPr txBox="1"/>
          <p:nvPr/>
        </p:nvSpPr>
        <p:spPr>
          <a:xfrm>
            <a:off x="8029575" y="3505200"/>
            <a:ext cx="11144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Mexico</a:t>
            </a:r>
            <a:endParaRPr/>
          </a:p>
        </p:txBody>
      </p:sp>
      <p:sp>
        <p:nvSpPr>
          <p:cNvPr id="547" name="Google Shape;547;p36"/>
          <p:cNvSpPr txBox="1"/>
          <p:nvPr/>
        </p:nvSpPr>
        <p:spPr>
          <a:xfrm>
            <a:off x="5943600" y="3505200"/>
            <a:ext cx="10969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Canada</a:t>
            </a:r>
            <a:endParaRPr/>
          </a:p>
        </p:txBody>
      </p:sp>
      <p:sp>
        <p:nvSpPr>
          <p:cNvPr id="548" name="Google Shape;548;p36"/>
          <p:cNvSpPr txBox="1"/>
          <p:nvPr/>
        </p:nvSpPr>
        <p:spPr>
          <a:xfrm>
            <a:off x="4227512" y="3505200"/>
            <a:ext cx="8778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Spain</a:t>
            </a:r>
            <a:endParaRPr/>
          </a:p>
        </p:txBody>
      </p:sp>
      <p:sp>
        <p:nvSpPr>
          <p:cNvPr id="549" name="Google Shape;549;p36"/>
          <p:cNvSpPr txBox="1"/>
          <p:nvPr/>
        </p:nvSpPr>
        <p:spPr>
          <a:xfrm>
            <a:off x="2209800" y="3505200"/>
            <a:ext cx="13176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Germany</a:t>
            </a:r>
            <a:endParaRPr/>
          </a:p>
        </p:txBody>
      </p:sp>
      <p:sp>
        <p:nvSpPr>
          <p:cNvPr id="550" name="Google Shape;550;p36"/>
          <p:cNvSpPr txBox="1"/>
          <p:nvPr/>
        </p:nvSpPr>
        <p:spPr>
          <a:xfrm>
            <a:off x="4876800" y="4572000"/>
            <a:ext cx="15208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Vancouver</a:t>
            </a:r>
            <a:endParaRPr/>
          </a:p>
        </p:txBody>
      </p:sp>
      <p:sp>
        <p:nvSpPr>
          <p:cNvPr id="551" name="Google Shape;551;p36"/>
          <p:cNvSpPr txBox="1"/>
          <p:nvPr/>
        </p:nvSpPr>
        <p:spPr>
          <a:xfrm>
            <a:off x="6019800" y="5562600"/>
            <a:ext cx="12842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M. Wind</a:t>
            </a:r>
            <a:endParaRPr/>
          </a:p>
        </p:txBody>
      </p:sp>
      <p:sp>
        <p:nvSpPr>
          <p:cNvPr id="552" name="Google Shape;552;p36"/>
          <p:cNvSpPr txBox="1"/>
          <p:nvPr/>
        </p:nvSpPr>
        <p:spPr>
          <a:xfrm>
            <a:off x="4191000" y="5562600"/>
            <a:ext cx="11652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 Chan</a:t>
            </a:r>
            <a:endParaRPr/>
          </a:p>
        </p:txBody>
      </p:sp>
      <p:sp>
        <p:nvSpPr>
          <p:cNvPr id="553" name="Google Shape;553;p36"/>
          <p:cNvSpPr txBox="1"/>
          <p:nvPr/>
        </p:nvSpPr>
        <p:spPr>
          <a:xfrm>
            <a:off x="5334000" y="2438400"/>
            <a:ext cx="4127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p:txBody>
      </p:sp>
      <p:sp>
        <p:nvSpPr>
          <p:cNvPr id="554" name="Google Shape;554;p36"/>
          <p:cNvSpPr txBox="1"/>
          <p:nvPr/>
        </p:nvSpPr>
        <p:spPr>
          <a:xfrm>
            <a:off x="7391400" y="3505200"/>
            <a:ext cx="4127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p:txBody>
      </p:sp>
      <p:sp>
        <p:nvSpPr>
          <p:cNvPr id="555" name="Google Shape;555;p36"/>
          <p:cNvSpPr txBox="1"/>
          <p:nvPr/>
        </p:nvSpPr>
        <p:spPr>
          <a:xfrm>
            <a:off x="3657600" y="3505200"/>
            <a:ext cx="4127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p:txBody>
      </p:sp>
      <p:sp>
        <p:nvSpPr>
          <p:cNvPr id="556" name="Google Shape;556;p36"/>
          <p:cNvSpPr txBox="1"/>
          <p:nvPr/>
        </p:nvSpPr>
        <p:spPr>
          <a:xfrm>
            <a:off x="3429000" y="4648200"/>
            <a:ext cx="4127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p:txBody>
      </p:sp>
      <p:sp>
        <p:nvSpPr>
          <p:cNvPr id="557" name="Google Shape;557;p36"/>
          <p:cNvSpPr txBox="1"/>
          <p:nvPr/>
        </p:nvSpPr>
        <p:spPr>
          <a:xfrm>
            <a:off x="6477000" y="4572000"/>
            <a:ext cx="4127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p:txBody>
      </p:sp>
      <p:sp>
        <p:nvSpPr>
          <p:cNvPr id="558" name="Google Shape;558;p36"/>
          <p:cNvSpPr txBox="1"/>
          <p:nvPr/>
        </p:nvSpPr>
        <p:spPr>
          <a:xfrm>
            <a:off x="5486400" y="5562600"/>
            <a:ext cx="4127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p:txBody>
      </p:sp>
      <p:cxnSp>
        <p:nvCxnSpPr>
          <p:cNvPr id="559" name="Google Shape;559;p36"/>
          <p:cNvCxnSpPr/>
          <p:nvPr/>
        </p:nvCxnSpPr>
        <p:spPr>
          <a:xfrm flipH="1">
            <a:off x="3886200" y="1828800"/>
            <a:ext cx="121920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560" name="Google Shape;560;p36"/>
          <p:cNvCxnSpPr/>
          <p:nvPr/>
        </p:nvCxnSpPr>
        <p:spPr>
          <a:xfrm>
            <a:off x="5105400" y="1828800"/>
            <a:ext cx="220980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561" name="Google Shape;561;p36"/>
          <p:cNvCxnSpPr/>
          <p:nvPr/>
        </p:nvCxnSpPr>
        <p:spPr>
          <a:xfrm flipH="1">
            <a:off x="2819400" y="2819400"/>
            <a:ext cx="990600" cy="838200"/>
          </a:xfrm>
          <a:prstGeom prst="straightConnector1">
            <a:avLst/>
          </a:prstGeom>
          <a:noFill/>
          <a:ln w="9525" cap="flat" cmpd="sng">
            <a:solidFill>
              <a:schemeClr val="dk1"/>
            </a:solidFill>
            <a:prstDash val="solid"/>
            <a:miter lim="800000"/>
            <a:headEnd type="none" w="med" len="med"/>
            <a:tailEnd type="none" w="med" len="med"/>
          </a:ln>
        </p:spPr>
      </p:cxnSp>
      <p:cxnSp>
        <p:nvCxnSpPr>
          <p:cNvPr id="562" name="Google Shape;562;p36"/>
          <p:cNvCxnSpPr/>
          <p:nvPr/>
        </p:nvCxnSpPr>
        <p:spPr>
          <a:xfrm>
            <a:off x="3810000" y="2819400"/>
            <a:ext cx="838200" cy="838200"/>
          </a:xfrm>
          <a:prstGeom prst="straightConnector1">
            <a:avLst/>
          </a:prstGeom>
          <a:noFill/>
          <a:ln w="9525" cap="flat" cmpd="sng">
            <a:solidFill>
              <a:schemeClr val="dk1"/>
            </a:solidFill>
            <a:prstDash val="solid"/>
            <a:miter lim="800000"/>
            <a:headEnd type="none" w="med" len="med"/>
            <a:tailEnd type="none" w="med" len="med"/>
          </a:ln>
        </p:spPr>
      </p:cxnSp>
      <p:cxnSp>
        <p:nvCxnSpPr>
          <p:cNvPr id="563" name="Google Shape;563;p36"/>
          <p:cNvCxnSpPr/>
          <p:nvPr/>
        </p:nvCxnSpPr>
        <p:spPr>
          <a:xfrm flipH="1">
            <a:off x="6477000" y="2819400"/>
            <a:ext cx="990600" cy="838200"/>
          </a:xfrm>
          <a:prstGeom prst="straightConnector1">
            <a:avLst/>
          </a:prstGeom>
          <a:noFill/>
          <a:ln w="9525" cap="flat" cmpd="sng">
            <a:solidFill>
              <a:schemeClr val="dk1"/>
            </a:solidFill>
            <a:prstDash val="solid"/>
            <a:miter lim="800000"/>
            <a:headEnd type="none" w="med" len="med"/>
            <a:tailEnd type="none" w="med" len="med"/>
          </a:ln>
        </p:spPr>
      </p:cxnSp>
      <p:cxnSp>
        <p:nvCxnSpPr>
          <p:cNvPr id="564" name="Google Shape;564;p36"/>
          <p:cNvCxnSpPr/>
          <p:nvPr/>
        </p:nvCxnSpPr>
        <p:spPr>
          <a:xfrm>
            <a:off x="7467600" y="2819400"/>
            <a:ext cx="1143000" cy="838200"/>
          </a:xfrm>
          <a:prstGeom prst="straightConnector1">
            <a:avLst/>
          </a:prstGeom>
          <a:noFill/>
          <a:ln w="9525" cap="flat" cmpd="sng">
            <a:solidFill>
              <a:schemeClr val="dk1"/>
            </a:solidFill>
            <a:prstDash val="solid"/>
            <a:miter lim="800000"/>
            <a:headEnd type="none" w="med" len="med"/>
            <a:tailEnd type="none" w="med" len="med"/>
          </a:ln>
        </p:spPr>
      </p:cxnSp>
      <p:cxnSp>
        <p:nvCxnSpPr>
          <p:cNvPr id="565" name="Google Shape;565;p36"/>
          <p:cNvCxnSpPr/>
          <p:nvPr/>
        </p:nvCxnSpPr>
        <p:spPr>
          <a:xfrm flipH="1">
            <a:off x="2362200" y="3886200"/>
            <a:ext cx="53340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566" name="Google Shape;566;p36"/>
          <p:cNvCxnSpPr/>
          <p:nvPr/>
        </p:nvCxnSpPr>
        <p:spPr>
          <a:xfrm>
            <a:off x="2895600" y="3886200"/>
            <a:ext cx="609600" cy="838200"/>
          </a:xfrm>
          <a:prstGeom prst="straightConnector1">
            <a:avLst/>
          </a:prstGeom>
          <a:noFill/>
          <a:ln w="9525" cap="flat" cmpd="sng">
            <a:solidFill>
              <a:schemeClr val="dk1"/>
            </a:solidFill>
            <a:prstDash val="solid"/>
            <a:miter lim="800000"/>
            <a:headEnd type="none" w="med" len="med"/>
            <a:tailEnd type="none" w="med" len="med"/>
          </a:ln>
        </p:spPr>
      </p:cxnSp>
      <p:cxnSp>
        <p:nvCxnSpPr>
          <p:cNvPr id="567" name="Google Shape;567;p36"/>
          <p:cNvCxnSpPr/>
          <p:nvPr/>
        </p:nvCxnSpPr>
        <p:spPr>
          <a:xfrm flipH="1">
            <a:off x="4191000" y="3886200"/>
            <a:ext cx="38100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568" name="Google Shape;568;p36"/>
          <p:cNvCxnSpPr/>
          <p:nvPr/>
        </p:nvCxnSpPr>
        <p:spPr>
          <a:xfrm>
            <a:off x="4572000" y="3886200"/>
            <a:ext cx="38100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569" name="Google Shape;569;p36"/>
          <p:cNvCxnSpPr/>
          <p:nvPr/>
        </p:nvCxnSpPr>
        <p:spPr>
          <a:xfrm flipH="1">
            <a:off x="8229600" y="3886200"/>
            <a:ext cx="38100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570" name="Google Shape;570;p36"/>
          <p:cNvCxnSpPr/>
          <p:nvPr/>
        </p:nvCxnSpPr>
        <p:spPr>
          <a:xfrm>
            <a:off x="8610600" y="3886200"/>
            <a:ext cx="38100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571" name="Google Shape;571;p36"/>
          <p:cNvCxnSpPr/>
          <p:nvPr/>
        </p:nvCxnSpPr>
        <p:spPr>
          <a:xfrm flipH="1">
            <a:off x="2057400" y="5105400"/>
            <a:ext cx="38100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572" name="Google Shape;572;p36"/>
          <p:cNvCxnSpPr/>
          <p:nvPr/>
        </p:nvCxnSpPr>
        <p:spPr>
          <a:xfrm>
            <a:off x="2438400" y="5105400"/>
            <a:ext cx="38100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573" name="Google Shape;573;p36"/>
          <p:cNvCxnSpPr/>
          <p:nvPr/>
        </p:nvCxnSpPr>
        <p:spPr>
          <a:xfrm flipH="1">
            <a:off x="4876800" y="4953000"/>
            <a:ext cx="68580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574" name="Google Shape;574;p36"/>
          <p:cNvCxnSpPr/>
          <p:nvPr/>
        </p:nvCxnSpPr>
        <p:spPr>
          <a:xfrm>
            <a:off x="5562600" y="4953000"/>
            <a:ext cx="990600" cy="685800"/>
          </a:xfrm>
          <a:prstGeom prst="straightConnector1">
            <a:avLst/>
          </a:prstGeom>
          <a:noFill/>
          <a:ln w="9525" cap="flat" cmpd="sng">
            <a:solidFill>
              <a:schemeClr val="dk1"/>
            </a:solidFill>
            <a:prstDash val="solid"/>
            <a:miter lim="800000"/>
            <a:headEnd type="none" w="med" len="med"/>
            <a:tailEnd type="none" w="med" len="med"/>
          </a:ln>
        </p:spPr>
      </p:cxnSp>
      <p:sp>
        <p:nvSpPr>
          <p:cNvPr id="575" name="Google Shape;575;p36"/>
          <p:cNvSpPr txBox="1"/>
          <p:nvPr/>
        </p:nvSpPr>
        <p:spPr>
          <a:xfrm>
            <a:off x="304800" y="1524000"/>
            <a:ext cx="4873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400"/>
              <a:buFont typeface="Times New Roman"/>
              <a:buNone/>
            </a:pPr>
            <a:r>
              <a:rPr lang="en-US" sz="2400" b="0" i="0" u="none">
                <a:solidFill>
                  <a:schemeClr val="hlink"/>
                </a:solidFill>
                <a:latin typeface="Times New Roman"/>
                <a:ea typeface="Times New Roman"/>
                <a:cs typeface="Times New Roman"/>
                <a:sym typeface="Times New Roman"/>
              </a:rPr>
              <a:t>all</a:t>
            </a:r>
            <a:endParaRPr/>
          </a:p>
        </p:txBody>
      </p:sp>
      <p:sp>
        <p:nvSpPr>
          <p:cNvPr id="576" name="Google Shape;576;p36"/>
          <p:cNvSpPr txBox="1"/>
          <p:nvPr/>
        </p:nvSpPr>
        <p:spPr>
          <a:xfrm>
            <a:off x="228600" y="2514600"/>
            <a:ext cx="9620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400"/>
              <a:buFont typeface="Times New Roman"/>
              <a:buNone/>
            </a:pPr>
            <a:r>
              <a:rPr lang="en-US" sz="2400" b="0" i="0" u="none">
                <a:solidFill>
                  <a:schemeClr val="hlink"/>
                </a:solidFill>
                <a:latin typeface="Times New Roman"/>
                <a:ea typeface="Times New Roman"/>
                <a:cs typeface="Times New Roman"/>
                <a:sym typeface="Times New Roman"/>
              </a:rPr>
              <a:t>region</a:t>
            </a:r>
            <a:endParaRPr/>
          </a:p>
        </p:txBody>
      </p:sp>
      <p:sp>
        <p:nvSpPr>
          <p:cNvPr id="577" name="Google Shape;577;p36"/>
          <p:cNvSpPr txBox="1"/>
          <p:nvPr/>
        </p:nvSpPr>
        <p:spPr>
          <a:xfrm>
            <a:off x="304800" y="5638800"/>
            <a:ext cx="8937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400"/>
              <a:buFont typeface="Times New Roman"/>
              <a:buNone/>
            </a:pPr>
            <a:r>
              <a:rPr lang="en-US" sz="2400" b="0" i="0" u="none">
                <a:solidFill>
                  <a:schemeClr val="hlink"/>
                </a:solidFill>
                <a:latin typeface="Times New Roman"/>
                <a:ea typeface="Times New Roman"/>
                <a:cs typeface="Times New Roman"/>
                <a:sym typeface="Times New Roman"/>
              </a:rPr>
              <a:t>office</a:t>
            </a:r>
            <a:endParaRPr/>
          </a:p>
        </p:txBody>
      </p:sp>
      <p:cxnSp>
        <p:nvCxnSpPr>
          <p:cNvPr id="578" name="Google Shape;578;p36"/>
          <p:cNvCxnSpPr/>
          <p:nvPr/>
        </p:nvCxnSpPr>
        <p:spPr>
          <a:xfrm flipH="1">
            <a:off x="7315200" y="5029200"/>
            <a:ext cx="38100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579" name="Google Shape;579;p36"/>
          <p:cNvCxnSpPr/>
          <p:nvPr/>
        </p:nvCxnSpPr>
        <p:spPr>
          <a:xfrm>
            <a:off x="7696200" y="5029200"/>
            <a:ext cx="38100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580" name="Google Shape;580;p36"/>
          <p:cNvCxnSpPr/>
          <p:nvPr/>
        </p:nvCxnSpPr>
        <p:spPr>
          <a:xfrm flipH="1">
            <a:off x="5638800" y="3886200"/>
            <a:ext cx="762000" cy="838200"/>
          </a:xfrm>
          <a:prstGeom prst="straightConnector1">
            <a:avLst/>
          </a:prstGeom>
          <a:noFill/>
          <a:ln w="9525" cap="flat" cmpd="sng">
            <a:solidFill>
              <a:schemeClr val="dk1"/>
            </a:solidFill>
            <a:prstDash val="solid"/>
            <a:miter lim="800000"/>
            <a:headEnd type="none" w="med" len="med"/>
            <a:tailEnd type="none" w="med" len="med"/>
          </a:ln>
        </p:spPr>
      </p:cxnSp>
      <p:cxnSp>
        <p:nvCxnSpPr>
          <p:cNvPr id="581" name="Google Shape;581;p36"/>
          <p:cNvCxnSpPr/>
          <p:nvPr/>
        </p:nvCxnSpPr>
        <p:spPr>
          <a:xfrm>
            <a:off x="6400800" y="3886200"/>
            <a:ext cx="1066800" cy="838200"/>
          </a:xfrm>
          <a:prstGeom prst="straightConnector1">
            <a:avLst/>
          </a:prstGeom>
          <a:noFill/>
          <a:ln w="9525" cap="flat" cmpd="sng">
            <a:solidFill>
              <a:schemeClr val="dk1"/>
            </a:solidFill>
            <a:prstDash val="solid"/>
            <a:miter lim="800000"/>
            <a:headEnd type="none" w="med" len="med"/>
            <a:tailEnd type="none" w="med" len="med"/>
          </a:ln>
        </p:spPr>
      </p:cxnSp>
      <p:sp>
        <p:nvSpPr>
          <p:cNvPr id="582" name="Google Shape;582;p36"/>
          <p:cNvSpPr txBox="1"/>
          <p:nvPr/>
        </p:nvSpPr>
        <p:spPr>
          <a:xfrm>
            <a:off x="228600" y="3581400"/>
            <a:ext cx="11144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400"/>
              <a:buFont typeface="Times New Roman"/>
              <a:buNone/>
            </a:pPr>
            <a:r>
              <a:rPr lang="en-US" sz="2400" b="0" i="0" u="none">
                <a:solidFill>
                  <a:schemeClr val="hlink"/>
                </a:solidFill>
                <a:latin typeface="Times New Roman"/>
                <a:ea typeface="Times New Roman"/>
                <a:cs typeface="Times New Roman"/>
                <a:sym typeface="Times New Roman"/>
              </a:rPr>
              <a:t>country</a:t>
            </a:r>
            <a:endParaRPr/>
          </a:p>
        </p:txBody>
      </p:sp>
      <p:cxnSp>
        <p:nvCxnSpPr>
          <p:cNvPr id="583" name="Google Shape;583;p36"/>
          <p:cNvCxnSpPr/>
          <p:nvPr/>
        </p:nvCxnSpPr>
        <p:spPr>
          <a:xfrm>
            <a:off x="609600" y="1905000"/>
            <a:ext cx="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584" name="Google Shape;584;p36"/>
          <p:cNvCxnSpPr/>
          <p:nvPr/>
        </p:nvCxnSpPr>
        <p:spPr>
          <a:xfrm>
            <a:off x="609600" y="2971800"/>
            <a:ext cx="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585" name="Google Shape;585;p36"/>
          <p:cNvCxnSpPr/>
          <p:nvPr/>
        </p:nvCxnSpPr>
        <p:spPr>
          <a:xfrm>
            <a:off x="609600" y="3962400"/>
            <a:ext cx="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586" name="Google Shape;586;p36"/>
          <p:cNvCxnSpPr/>
          <p:nvPr/>
        </p:nvCxnSpPr>
        <p:spPr>
          <a:xfrm>
            <a:off x="609600" y="5029200"/>
            <a:ext cx="0" cy="685800"/>
          </a:xfrm>
          <a:prstGeom prst="straightConnector1">
            <a:avLst/>
          </a:prstGeom>
          <a:noFill/>
          <a:ln w="9525" cap="flat" cmpd="sng">
            <a:solidFill>
              <a:schemeClr val="dk1"/>
            </a:solidFill>
            <a:prstDash val="solid"/>
            <a:miter lim="800000"/>
            <a:headEnd type="none" w="med" len="med"/>
            <a:tailEnd type="none" w="med" len="med"/>
          </a:ln>
        </p:spPr>
      </p:cxnSp>
      <p:sp>
        <p:nvSpPr>
          <p:cNvPr id="587" name="Google Shape;587;p36"/>
          <p:cNvSpPr txBox="1"/>
          <p:nvPr/>
        </p:nvSpPr>
        <p:spPr>
          <a:xfrm>
            <a:off x="7086600" y="4648200"/>
            <a:ext cx="11652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Toronto</a:t>
            </a:r>
            <a:endParaRPr/>
          </a:p>
        </p:txBody>
      </p:sp>
      <p:sp>
        <p:nvSpPr>
          <p:cNvPr id="588" name="Google Shape;588;p36"/>
          <p:cNvSpPr txBox="1"/>
          <p:nvPr/>
        </p:nvSpPr>
        <p:spPr>
          <a:xfrm>
            <a:off x="1828800" y="4648200"/>
            <a:ext cx="13350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Frankfurt</a:t>
            </a:r>
            <a:endParaRPr/>
          </a:p>
        </p:txBody>
      </p:sp>
      <p:sp>
        <p:nvSpPr>
          <p:cNvPr id="589" name="Google Shape;589;p36"/>
          <p:cNvSpPr txBox="1"/>
          <p:nvPr/>
        </p:nvSpPr>
        <p:spPr>
          <a:xfrm>
            <a:off x="304800" y="4648200"/>
            <a:ext cx="6397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400"/>
              <a:buFont typeface="Times New Roman"/>
              <a:buNone/>
            </a:pPr>
            <a:r>
              <a:rPr lang="en-US" sz="2400" b="0" i="0" u="none">
                <a:solidFill>
                  <a:schemeClr val="hlink"/>
                </a:solidFill>
                <a:latin typeface="Times New Roman"/>
                <a:ea typeface="Times New Roman"/>
                <a:cs typeface="Times New Roman"/>
                <a:sym typeface="Times New Roman"/>
              </a:rPr>
              <a:t>city</a:t>
            </a:r>
            <a:endParaRPr/>
          </a:p>
        </p:txBody>
      </p:sp>
    </p:spTree>
    <p:extLst>
      <p:ext uri="{BB962C8B-B14F-4D97-AF65-F5344CB8AC3E}">
        <p14:creationId xmlns:p14="http://schemas.microsoft.com/office/powerpoint/2010/main" val="25134045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7"/>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63</a:t>
            </a:fld>
            <a:endParaRPr/>
          </a:p>
        </p:txBody>
      </p:sp>
      <p:sp>
        <p:nvSpPr>
          <p:cNvPr id="596" name="Google Shape;596;p37"/>
          <p:cNvSpPr txBox="1">
            <a:spLocks noGrp="1"/>
          </p:cNvSpPr>
          <p:nvPr>
            <p:ph type="title"/>
          </p:nvPr>
        </p:nvSpPr>
        <p:spPr>
          <a:xfrm>
            <a:off x="457200" y="304800"/>
            <a:ext cx="8305800" cy="706437"/>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Overlock"/>
              <a:buNone/>
            </a:pPr>
            <a:r>
              <a:rPr lang="en-US" sz="3200" b="1" i="0" u="none">
                <a:solidFill>
                  <a:schemeClr val="dk2"/>
                </a:solidFill>
                <a:latin typeface="Overlock"/>
                <a:ea typeface="Overlock"/>
                <a:cs typeface="Overlock"/>
                <a:sym typeface="Overlock"/>
              </a:rPr>
              <a:t>Data Cube Measures</a:t>
            </a:r>
            <a:r>
              <a:rPr lang="en-US" sz="3200" b="0" i="0" u="none">
                <a:solidFill>
                  <a:schemeClr val="dk2"/>
                </a:solidFill>
                <a:latin typeface="Overlock"/>
                <a:ea typeface="Overlock"/>
                <a:cs typeface="Overlock"/>
                <a:sym typeface="Overlock"/>
              </a:rPr>
              <a:t>: Three Categories</a:t>
            </a:r>
            <a:endParaRPr/>
          </a:p>
        </p:txBody>
      </p:sp>
      <p:sp>
        <p:nvSpPr>
          <p:cNvPr id="597" name="Google Shape;597;p37"/>
          <p:cNvSpPr txBox="1">
            <a:spLocks noGrp="1"/>
          </p:cNvSpPr>
          <p:nvPr>
            <p:ph sz="quarter" idx="1"/>
          </p:nvPr>
        </p:nvSpPr>
        <p:spPr>
          <a:xfrm>
            <a:off x="304800" y="1447800"/>
            <a:ext cx="85344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10000"/>
              </a:lnSpc>
              <a:spcBef>
                <a:spcPts val="0"/>
              </a:spcBef>
              <a:spcAft>
                <a:spcPts val="0"/>
              </a:spcAft>
              <a:buClr>
                <a:schemeClr val="folHlink"/>
              </a:buClr>
              <a:buSzPts val="1440"/>
              <a:buFont typeface="Noto Sans Symbols"/>
              <a:buChar char="■"/>
            </a:pPr>
            <a:r>
              <a:rPr lang="en-US" sz="2400" b="0" i="0" u="sng">
                <a:solidFill>
                  <a:schemeClr val="hlink"/>
                </a:solidFill>
                <a:latin typeface="Tahoma"/>
                <a:ea typeface="Tahoma"/>
                <a:cs typeface="Tahoma"/>
                <a:sym typeface="Tahoma"/>
              </a:rPr>
              <a:t>Distributive</a:t>
            </a:r>
            <a:r>
              <a:rPr lang="en-US" sz="2400" b="0" i="0" u="none">
                <a:solidFill>
                  <a:schemeClr val="dk1"/>
                </a:solidFill>
                <a:latin typeface="Tahoma"/>
                <a:ea typeface="Tahoma"/>
                <a:cs typeface="Tahoma"/>
                <a:sym typeface="Tahoma"/>
              </a:rPr>
              <a:t>: if the result derived by applying the function to </a:t>
            </a:r>
            <a:r>
              <a:rPr lang="en-US" sz="2400" b="0" i="1" u="none">
                <a:solidFill>
                  <a:schemeClr val="dk1"/>
                </a:solidFill>
                <a:latin typeface="Tahoma"/>
                <a:ea typeface="Tahoma"/>
                <a:cs typeface="Tahoma"/>
                <a:sym typeface="Tahoma"/>
              </a:rPr>
              <a:t>n </a:t>
            </a:r>
            <a:r>
              <a:rPr lang="en-US" sz="2400" b="0" i="0" u="none">
                <a:solidFill>
                  <a:schemeClr val="dk1"/>
                </a:solidFill>
                <a:latin typeface="Tahoma"/>
                <a:ea typeface="Tahoma"/>
                <a:cs typeface="Tahoma"/>
                <a:sym typeface="Tahoma"/>
              </a:rPr>
              <a:t>aggregate values is the same as that derived by applying the function on all the data without partitioning</a:t>
            </a:r>
            <a:endParaRPr/>
          </a:p>
          <a:p>
            <a:pPr marL="1143000" lvl="2" indent="-228600" algn="l" rtl="0">
              <a:lnSpc>
                <a:spcPct val="11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E.g., count(), sum(), min(), max()</a:t>
            </a:r>
            <a:endParaRPr/>
          </a:p>
          <a:p>
            <a:pPr marL="342900" lvl="0" indent="-342900" algn="l" rtl="0">
              <a:lnSpc>
                <a:spcPct val="110000"/>
              </a:lnSpc>
              <a:spcBef>
                <a:spcPts val="480"/>
              </a:spcBef>
              <a:spcAft>
                <a:spcPts val="0"/>
              </a:spcAft>
              <a:buClr>
                <a:schemeClr val="folHlink"/>
              </a:buClr>
              <a:buSzPts val="1440"/>
              <a:buFont typeface="Noto Sans Symbols"/>
              <a:buChar char="■"/>
            </a:pPr>
            <a:r>
              <a:rPr lang="en-US" sz="2400" b="0" i="0" u="sng">
                <a:solidFill>
                  <a:schemeClr val="hlink"/>
                </a:solidFill>
                <a:latin typeface="Tahoma"/>
                <a:ea typeface="Tahoma"/>
                <a:cs typeface="Tahoma"/>
                <a:sym typeface="Tahoma"/>
              </a:rPr>
              <a:t>Algebraic</a:t>
            </a:r>
            <a:r>
              <a:rPr lang="en-US" sz="2400" b="0" i="0" u="none">
                <a:solidFill>
                  <a:srgbClr val="121328"/>
                </a:solidFill>
                <a:latin typeface="Tahoma"/>
                <a:ea typeface="Tahoma"/>
                <a:cs typeface="Tahoma"/>
                <a:sym typeface="Tahoma"/>
              </a:rPr>
              <a:t>:</a:t>
            </a:r>
            <a:r>
              <a:rPr lang="en-US" sz="2400" b="0" i="0" u="none">
                <a:solidFill>
                  <a:schemeClr val="hlink"/>
                </a:solidFill>
                <a:latin typeface="Tahoma"/>
                <a:ea typeface="Tahoma"/>
                <a:cs typeface="Tahoma"/>
                <a:sym typeface="Tahoma"/>
              </a:rPr>
              <a:t> </a:t>
            </a:r>
            <a:r>
              <a:rPr lang="en-US" sz="2400" b="0" i="0" u="none">
                <a:solidFill>
                  <a:schemeClr val="dk1"/>
                </a:solidFill>
                <a:latin typeface="Tahoma"/>
                <a:ea typeface="Tahoma"/>
                <a:cs typeface="Tahoma"/>
                <a:sym typeface="Tahoma"/>
              </a:rPr>
              <a:t>if it can be computed by an algebraic function with </a:t>
            </a:r>
            <a:r>
              <a:rPr lang="en-US" sz="2400" b="0" i="1" u="none">
                <a:solidFill>
                  <a:schemeClr val="dk1"/>
                </a:solidFill>
                <a:latin typeface="Tahoma"/>
                <a:ea typeface="Tahoma"/>
                <a:cs typeface="Tahoma"/>
                <a:sym typeface="Tahoma"/>
              </a:rPr>
              <a:t>M</a:t>
            </a:r>
            <a:r>
              <a:rPr lang="en-US" sz="2400" b="0" i="0" u="none">
                <a:solidFill>
                  <a:schemeClr val="dk1"/>
                </a:solidFill>
                <a:latin typeface="Tahoma"/>
                <a:ea typeface="Tahoma"/>
                <a:cs typeface="Tahoma"/>
                <a:sym typeface="Tahoma"/>
              </a:rPr>
              <a:t> arguments (where</a:t>
            </a:r>
            <a:r>
              <a:rPr lang="en-US" sz="2400" b="0" i="1" u="none">
                <a:solidFill>
                  <a:schemeClr val="dk1"/>
                </a:solidFill>
                <a:latin typeface="Tahoma"/>
                <a:ea typeface="Tahoma"/>
                <a:cs typeface="Tahoma"/>
                <a:sym typeface="Tahoma"/>
              </a:rPr>
              <a:t> M</a:t>
            </a:r>
            <a:r>
              <a:rPr lang="en-US" sz="2400" b="0" i="0" u="none">
                <a:solidFill>
                  <a:schemeClr val="dk1"/>
                </a:solidFill>
                <a:latin typeface="Tahoma"/>
                <a:ea typeface="Tahoma"/>
                <a:cs typeface="Tahoma"/>
                <a:sym typeface="Tahoma"/>
              </a:rPr>
              <a:t> is a bounded integer), each of which is obtained by applying a distributive aggregate function</a:t>
            </a:r>
            <a:endParaRPr sz="2400" b="0" i="0" u="none">
              <a:solidFill>
                <a:srgbClr val="121328"/>
              </a:solidFill>
              <a:latin typeface="Tahoma"/>
              <a:ea typeface="Tahoma"/>
              <a:cs typeface="Tahoma"/>
              <a:sym typeface="Tahoma"/>
            </a:endParaRPr>
          </a:p>
          <a:p>
            <a:pPr marL="1143000" lvl="2" indent="-228600" algn="l" rtl="0">
              <a:lnSpc>
                <a:spcPct val="110000"/>
              </a:lnSpc>
              <a:spcBef>
                <a:spcPts val="400"/>
              </a:spcBef>
              <a:spcAft>
                <a:spcPts val="0"/>
              </a:spcAft>
              <a:buClr>
                <a:schemeClr val="folHlink"/>
              </a:buClr>
              <a:buSzPts val="1000"/>
              <a:buFont typeface="Noto Sans Symbols"/>
              <a:buChar char="■"/>
            </a:pPr>
            <a:r>
              <a:rPr lang="en-US" sz="2000" b="0" i="0" u="none">
                <a:solidFill>
                  <a:srgbClr val="121328"/>
                </a:solidFill>
                <a:latin typeface="Tahoma"/>
                <a:ea typeface="Tahoma"/>
                <a:cs typeface="Tahoma"/>
                <a:sym typeface="Tahoma"/>
              </a:rPr>
              <a:t>E.g.,</a:t>
            </a:r>
            <a:r>
              <a:rPr lang="en-US" sz="2000" b="0" i="0" u="none">
                <a:solidFill>
                  <a:schemeClr val="hlink"/>
                </a:solidFill>
                <a:latin typeface="Tahoma"/>
                <a:ea typeface="Tahoma"/>
                <a:cs typeface="Tahoma"/>
                <a:sym typeface="Tahoma"/>
              </a:rPr>
              <a:t>  </a:t>
            </a:r>
            <a:r>
              <a:rPr lang="en-US" sz="2000" b="0" i="0" u="none">
                <a:solidFill>
                  <a:srgbClr val="121328"/>
                </a:solidFill>
                <a:latin typeface="Tahoma"/>
                <a:ea typeface="Tahoma"/>
                <a:cs typeface="Tahoma"/>
                <a:sym typeface="Tahoma"/>
              </a:rPr>
              <a:t>avg(), min_N(), standard_deviation()</a:t>
            </a:r>
            <a:endParaRPr/>
          </a:p>
          <a:p>
            <a:pPr marL="342900" lvl="0" indent="-342900" algn="l" rtl="0">
              <a:lnSpc>
                <a:spcPct val="110000"/>
              </a:lnSpc>
              <a:spcBef>
                <a:spcPts val="480"/>
              </a:spcBef>
              <a:spcAft>
                <a:spcPts val="0"/>
              </a:spcAft>
              <a:buClr>
                <a:schemeClr val="folHlink"/>
              </a:buClr>
              <a:buSzPts val="1440"/>
              <a:buFont typeface="Noto Sans Symbols"/>
              <a:buChar char="■"/>
            </a:pPr>
            <a:r>
              <a:rPr lang="en-US" sz="2400" b="0" i="0" u="sng">
                <a:solidFill>
                  <a:schemeClr val="hlink"/>
                </a:solidFill>
                <a:latin typeface="Tahoma"/>
                <a:ea typeface="Tahoma"/>
                <a:cs typeface="Tahoma"/>
                <a:sym typeface="Tahoma"/>
              </a:rPr>
              <a:t>Holistic</a:t>
            </a:r>
            <a:r>
              <a:rPr lang="en-US" sz="2400" b="0" i="0" u="none">
                <a:solidFill>
                  <a:schemeClr val="hlink"/>
                </a:solidFill>
                <a:latin typeface="Tahoma"/>
                <a:ea typeface="Tahoma"/>
                <a:cs typeface="Tahoma"/>
                <a:sym typeface="Tahoma"/>
              </a:rPr>
              <a:t>: </a:t>
            </a:r>
            <a:r>
              <a:rPr lang="en-US" sz="2400" b="0" i="0" u="none">
                <a:solidFill>
                  <a:schemeClr val="dk1"/>
                </a:solidFill>
                <a:latin typeface="Tahoma"/>
                <a:ea typeface="Tahoma"/>
                <a:cs typeface="Tahoma"/>
                <a:sym typeface="Tahoma"/>
              </a:rPr>
              <a:t>if there is no constant bound on the storage size needed to describe a subaggregate.</a:t>
            </a:r>
            <a:r>
              <a:rPr lang="en-US" sz="2400" b="0" i="0" u="none">
                <a:solidFill>
                  <a:schemeClr val="hlink"/>
                </a:solidFill>
                <a:latin typeface="Tahoma"/>
                <a:ea typeface="Tahoma"/>
                <a:cs typeface="Tahoma"/>
                <a:sym typeface="Tahoma"/>
              </a:rPr>
              <a:t>  </a:t>
            </a:r>
            <a:endParaRPr/>
          </a:p>
          <a:p>
            <a:pPr marL="1143000" lvl="2" indent="-228600" algn="l" rtl="0">
              <a:lnSpc>
                <a:spcPct val="11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E.g., median(), mode(), rank()</a:t>
            </a:r>
            <a:endParaRPr/>
          </a:p>
        </p:txBody>
      </p:sp>
    </p:spTree>
    <p:extLst>
      <p:ext uri="{BB962C8B-B14F-4D97-AF65-F5344CB8AC3E}">
        <p14:creationId xmlns:p14="http://schemas.microsoft.com/office/powerpoint/2010/main" val="4131483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8"/>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64</a:t>
            </a:fld>
            <a:endParaRPr/>
          </a:p>
        </p:txBody>
      </p:sp>
      <p:sp>
        <p:nvSpPr>
          <p:cNvPr id="604" name="Google Shape;604;p38"/>
          <p:cNvSpPr txBox="1">
            <a:spLocks noGrp="1"/>
          </p:cNvSpPr>
          <p:nvPr>
            <p:ph type="title"/>
          </p:nvPr>
        </p:nvSpPr>
        <p:spPr>
          <a:xfrm>
            <a:off x="990600" y="304800"/>
            <a:ext cx="71628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Overlock"/>
              <a:buNone/>
            </a:pPr>
            <a:r>
              <a:rPr lang="en-US" sz="3200" b="0" i="0" u="none">
                <a:solidFill>
                  <a:schemeClr val="dk2"/>
                </a:solidFill>
                <a:latin typeface="Overlock"/>
                <a:ea typeface="Overlock"/>
                <a:cs typeface="Overlock"/>
                <a:sym typeface="Overlock"/>
              </a:rPr>
              <a:t>View of Warehouses and Hierarchies</a:t>
            </a:r>
            <a:endParaRPr/>
          </a:p>
        </p:txBody>
      </p:sp>
      <p:sp>
        <p:nvSpPr>
          <p:cNvPr id="607" name="Google Shape;607;p38"/>
          <p:cNvSpPr txBox="1">
            <a:spLocks noGrp="1"/>
          </p:cNvSpPr>
          <p:nvPr>
            <p:ph sz="quarter" idx="1"/>
          </p:nvPr>
        </p:nvSpPr>
        <p:spPr>
          <a:xfrm>
            <a:off x="5105400" y="2819400"/>
            <a:ext cx="4038600" cy="3276600"/>
          </a:xfrm>
          <a:prstGeom prst="rect">
            <a:avLst/>
          </a:prstGeom>
          <a:noFill/>
          <a:ln>
            <a:noFill/>
          </a:ln>
        </p:spPr>
        <p:txBody>
          <a:bodyPr spcFirstLastPara="1" wrap="square" lIns="91425" tIns="45700" rIns="91425" bIns="45700" anchor="t" anchorCtr="0">
            <a:noAutofit/>
          </a:bodyPr>
          <a:lstStyle/>
          <a:p>
            <a:pPr marL="342900" lvl="0" indent="-342900" algn="l" rtl="0">
              <a:lnSpc>
                <a:spcPct val="110000"/>
              </a:lnSpc>
              <a:spcBef>
                <a:spcPts val="0"/>
              </a:spcBef>
              <a:spcAft>
                <a:spcPts val="0"/>
              </a:spcAft>
              <a:buSzPts val="1440"/>
              <a:buNone/>
            </a:pPr>
            <a:r>
              <a:rPr lang="en-US" sz="2400" b="0" i="0" u="sng">
                <a:solidFill>
                  <a:srgbClr val="006666"/>
                </a:solidFill>
                <a:latin typeface="Tahoma"/>
                <a:ea typeface="Tahoma"/>
                <a:cs typeface="Tahoma"/>
                <a:sym typeface="Tahoma"/>
              </a:rPr>
              <a:t>Specification of hierarchies</a:t>
            </a:r>
            <a:endParaRPr/>
          </a:p>
          <a:p>
            <a:pPr marL="342900" lvl="0" indent="-342900" algn="l" rtl="0">
              <a:lnSpc>
                <a:spcPct val="110000"/>
              </a:lnSpc>
              <a:spcBef>
                <a:spcPts val="48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Schema hierarchy</a:t>
            </a:r>
            <a:endParaRPr/>
          </a:p>
          <a:p>
            <a:pPr marL="742950" lvl="1" indent="-285750" algn="l" rtl="0">
              <a:lnSpc>
                <a:spcPct val="110000"/>
              </a:lnSpc>
              <a:spcBef>
                <a:spcPts val="480"/>
              </a:spcBef>
              <a:spcAft>
                <a:spcPts val="0"/>
              </a:spcAft>
              <a:buSzPts val="1320"/>
              <a:buNone/>
            </a:pPr>
            <a:r>
              <a:rPr lang="en-US" sz="2400" b="0" i="0" u="none">
                <a:solidFill>
                  <a:schemeClr val="folHlink"/>
                </a:solidFill>
                <a:latin typeface="Tahoma"/>
                <a:ea typeface="Tahoma"/>
                <a:cs typeface="Tahoma"/>
                <a:sym typeface="Tahoma"/>
              </a:rPr>
              <a:t>day &lt; {month &lt; quarter; week} &lt; year</a:t>
            </a:r>
            <a:endParaRPr/>
          </a:p>
          <a:p>
            <a:pPr marL="342900" lvl="0" indent="-342900" algn="l" rtl="0">
              <a:lnSpc>
                <a:spcPct val="110000"/>
              </a:lnSpc>
              <a:spcBef>
                <a:spcPts val="48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Set_grouping hierarchy</a:t>
            </a:r>
            <a:endParaRPr/>
          </a:p>
          <a:p>
            <a:pPr marL="742950" lvl="1" indent="-285750" algn="l" rtl="0">
              <a:lnSpc>
                <a:spcPct val="110000"/>
              </a:lnSpc>
              <a:spcBef>
                <a:spcPts val="480"/>
              </a:spcBef>
              <a:spcAft>
                <a:spcPts val="0"/>
              </a:spcAft>
              <a:buSzPts val="1320"/>
              <a:buNone/>
            </a:pPr>
            <a:r>
              <a:rPr lang="en-US" sz="2400" b="0" i="0" u="none">
                <a:solidFill>
                  <a:schemeClr val="folHlink"/>
                </a:solidFill>
                <a:latin typeface="Tahoma"/>
                <a:ea typeface="Tahoma"/>
                <a:cs typeface="Tahoma"/>
                <a:sym typeface="Tahoma"/>
              </a:rPr>
              <a:t>{1..10} &lt; inexpensive</a:t>
            </a:r>
            <a:endParaRPr/>
          </a:p>
        </p:txBody>
      </p:sp>
      <p:pic>
        <p:nvPicPr>
          <p:cNvPr id="605" name="Google Shape;605;p38" descr="worksp2"/>
          <p:cNvPicPr preferRelativeResize="0"/>
          <p:nvPr/>
        </p:nvPicPr>
        <p:blipFill rotWithShape="1">
          <a:blip r:embed="rId3">
            <a:alphaModFix/>
          </a:blip>
          <a:srcRect/>
          <a:stretch/>
        </p:blipFill>
        <p:spPr>
          <a:xfrm>
            <a:off x="457200" y="1273175"/>
            <a:ext cx="6858000" cy="5260975"/>
          </a:xfrm>
          <a:prstGeom prst="rect">
            <a:avLst/>
          </a:prstGeom>
          <a:noFill/>
          <a:ln>
            <a:noFill/>
          </a:ln>
        </p:spPr>
      </p:pic>
      <p:pic>
        <p:nvPicPr>
          <p:cNvPr id="606" name="Google Shape;606;p38" descr="reghier"/>
          <p:cNvPicPr preferRelativeResize="0"/>
          <p:nvPr/>
        </p:nvPicPr>
        <p:blipFill rotWithShape="1">
          <a:blip r:embed="rId4">
            <a:alphaModFix/>
          </a:blip>
          <a:srcRect/>
          <a:stretch/>
        </p:blipFill>
        <p:spPr>
          <a:xfrm>
            <a:off x="3429000" y="2133600"/>
            <a:ext cx="2171700" cy="4467225"/>
          </a:xfrm>
          <a:prstGeom prst="rect">
            <a:avLst/>
          </a:prstGeom>
          <a:noFill/>
          <a:ln>
            <a:noFill/>
          </a:ln>
        </p:spPr>
      </p:pic>
    </p:spTree>
    <p:extLst>
      <p:ext uri="{BB962C8B-B14F-4D97-AF65-F5344CB8AC3E}">
        <p14:creationId xmlns:p14="http://schemas.microsoft.com/office/powerpoint/2010/main" val="6678255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39"/>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65</a:t>
            </a:fld>
            <a:endParaRPr/>
          </a:p>
        </p:txBody>
      </p:sp>
      <p:sp>
        <p:nvSpPr>
          <p:cNvPr id="614" name="Google Shape;614;p39"/>
          <p:cNvSpPr txBox="1">
            <a:spLocks noGrp="1"/>
          </p:cNvSpPr>
          <p:nvPr>
            <p:ph type="title"/>
          </p:nvPr>
        </p:nvSpPr>
        <p:spPr>
          <a:xfrm>
            <a:off x="381000" y="304800"/>
            <a:ext cx="8382000" cy="685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Multidimensional Data</a:t>
            </a:r>
            <a:endParaRPr/>
          </a:p>
        </p:txBody>
      </p:sp>
      <p:sp>
        <p:nvSpPr>
          <p:cNvPr id="615" name="Google Shape;615;p39"/>
          <p:cNvSpPr txBox="1">
            <a:spLocks noGrp="1"/>
          </p:cNvSpPr>
          <p:nvPr>
            <p:ph sz="quarter" idx="1"/>
          </p:nvPr>
        </p:nvSpPr>
        <p:spPr>
          <a:xfrm>
            <a:off x="381000" y="1562100"/>
            <a:ext cx="8302625" cy="45720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Sales volume as a function of product, quarter, and country</a:t>
            </a:r>
            <a:endParaRPr/>
          </a:p>
        </p:txBody>
      </p:sp>
      <p:sp>
        <p:nvSpPr>
          <p:cNvPr id="616" name="Google Shape;616;p39"/>
          <p:cNvSpPr/>
          <p:nvPr/>
        </p:nvSpPr>
        <p:spPr>
          <a:xfrm>
            <a:off x="1377950" y="3130550"/>
            <a:ext cx="3263900" cy="2882900"/>
          </a:xfrm>
          <a:prstGeom prst="cube">
            <a:avLst>
              <a:gd name="adj" fmla="val 5399"/>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617" name="Google Shape;617;p39"/>
          <p:cNvCxnSpPr/>
          <p:nvPr/>
        </p:nvCxnSpPr>
        <p:spPr>
          <a:xfrm>
            <a:off x="1371600" y="4191000"/>
            <a:ext cx="2590800" cy="0"/>
          </a:xfrm>
          <a:prstGeom prst="straightConnector1">
            <a:avLst/>
          </a:prstGeom>
          <a:noFill/>
          <a:ln w="12700" cap="flat" cmpd="sng">
            <a:solidFill>
              <a:schemeClr val="dk1"/>
            </a:solidFill>
            <a:prstDash val="solid"/>
            <a:miter lim="800000"/>
            <a:headEnd type="none" w="med" len="med"/>
            <a:tailEnd type="none" w="med" len="med"/>
          </a:ln>
        </p:spPr>
      </p:cxnSp>
      <p:cxnSp>
        <p:nvCxnSpPr>
          <p:cNvPr id="618" name="Google Shape;618;p39"/>
          <p:cNvCxnSpPr/>
          <p:nvPr/>
        </p:nvCxnSpPr>
        <p:spPr>
          <a:xfrm>
            <a:off x="1371600" y="4495800"/>
            <a:ext cx="2590800" cy="0"/>
          </a:xfrm>
          <a:prstGeom prst="straightConnector1">
            <a:avLst/>
          </a:prstGeom>
          <a:noFill/>
          <a:ln w="12700" cap="flat" cmpd="sng">
            <a:solidFill>
              <a:schemeClr val="dk1"/>
            </a:solidFill>
            <a:prstDash val="solid"/>
            <a:miter lim="800000"/>
            <a:headEnd type="none" w="med" len="med"/>
            <a:tailEnd type="none" w="med" len="med"/>
          </a:ln>
        </p:spPr>
      </p:cxnSp>
      <p:cxnSp>
        <p:nvCxnSpPr>
          <p:cNvPr id="619" name="Google Shape;619;p39"/>
          <p:cNvCxnSpPr/>
          <p:nvPr/>
        </p:nvCxnSpPr>
        <p:spPr>
          <a:xfrm>
            <a:off x="1371600" y="4876800"/>
            <a:ext cx="2590800" cy="0"/>
          </a:xfrm>
          <a:prstGeom prst="straightConnector1">
            <a:avLst/>
          </a:prstGeom>
          <a:noFill/>
          <a:ln w="12700" cap="flat" cmpd="sng">
            <a:solidFill>
              <a:schemeClr val="dk1"/>
            </a:solidFill>
            <a:prstDash val="solid"/>
            <a:miter lim="800000"/>
            <a:headEnd type="none" w="med" len="med"/>
            <a:tailEnd type="none" w="med" len="med"/>
          </a:ln>
        </p:spPr>
      </p:cxnSp>
      <p:cxnSp>
        <p:nvCxnSpPr>
          <p:cNvPr id="620" name="Google Shape;620;p39"/>
          <p:cNvCxnSpPr/>
          <p:nvPr/>
        </p:nvCxnSpPr>
        <p:spPr>
          <a:xfrm>
            <a:off x="1371600" y="5181600"/>
            <a:ext cx="2590800" cy="0"/>
          </a:xfrm>
          <a:prstGeom prst="straightConnector1">
            <a:avLst/>
          </a:prstGeom>
          <a:noFill/>
          <a:ln w="12700" cap="flat" cmpd="sng">
            <a:solidFill>
              <a:schemeClr val="dk1"/>
            </a:solidFill>
            <a:prstDash val="solid"/>
            <a:miter lim="800000"/>
            <a:headEnd type="none" w="med" len="med"/>
            <a:tailEnd type="none" w="med" len="med"/>
          </a:ln>
        </p:spPr>
      </p:cxnSp>
      <p:cxnSp>
        <p:nvCxnSpPr>
          <p:cNvPr id="621" name="Google Shape;621;p39"/>
          <p:cNvCxnSpPr/>
          <p:nvPr/>
        </p:nvCxnSpPr>
        <p:spPr>
          <a:xfrm>
            <a:off x="1371600" y="5486400"/>
            <a:ext cx="2590800" cy="0"/>
          </a:xfrm>
          <a:prstGeom prst="straightConnector1">
            <a:avLst/>
          </a:prstGeom>
          <a:noFill/>
          <a:ln w="12700" cap="flat" cmpd="sng">
            <a:solidFill>
              <a:schemeClr val="dk1"/>
            </a:solidFill>
            <a:prstDash val="solid"/>
            <a:miter lim="800000"/>
            <a:headEnd type="none" w="med" len="med"/>
            <a:tailEnd type="none" w="med" len="med"/>
          </a:ln>
        </p:spPr>
      </p:cxnSp>
      <p:cxnSp>
        <p:nvCxnSpPr>
          <p:cNvPr id="622" name="Google Shape;622;p39"/>
          <p:cNvCxnSpPr/>
          <p:nvPr/>
        </p:nvCxnSpPr>
        <p:spPr>
          <a:xfrm>
            <a:off x="1371600" y="5791200"/>
            <a:ext cx="2590800" cy="0"/>
          </a:xfrm>
          <a:prstGeom prst="straightConnector1">
            <a:avLst/>
          </a:prstGeom>
          <a:noFill/>
          <a:ln w="12700" cap="flat" cmpd="sng">
            <a:solidFill>
              <a:schemeClr val="dk1"/>
            </a:solidFill>
            <a:prstDash val="solid"/>
            <a:miter lim="800000"/>
            <a:headEnd type="none" w="med" len="med"/>
            <a:tailEnd type="none" w="med" len="med"/>
          </a:ln>
        </p:spPr>
      </p:cxnSp>
      <p:cxnSp>
        <p:nvCxnSpPr>
          <p:cNvPr id="623" name="Google Shape;623;p39"/>
          <p:cNvCxnSpPr/>
          <p:nvPr/>
        </p:nvCxnSpPr>
        <p:spPr>
          <a:xfrm>
            <a:off x="1676400" y="3886200"/>
            <a:ext cx="0" cy="2133600"/>
          </a:xfrm>
          <a:prstGeom prst="straightConnector1">
            <a:avLst/>
          </a:prstGeom>
          <a:noFill/>
          <a:ln w="12700" cap="flat" cmpd="sng">
            <a:solidFill>
              <a:schemeClr val="dk1"/>
            </a:solidFill>
            <a:prstDash val="solid"/>
            <a:miter lim="800000"/>
            <a:headEnd type="none" w="med" len="med"/>
            <a:tailEnd type="none" w="med" len="med"/>
          </a:ln>
        </p:spPr>
      </p:cxnSp>
      <p:cxnSp>
        <p:nvCxnSpPr>
          <p:cNvPr id="624" name="Google Shape;624;p39"/>
          <p:cNvCxnSpPr/>
          <p:nvPr/>
        </p:nvCxnSpPr>
        <p:spPr>
          <a:xfrm>
            <a:off x="2362200" y="3886200"/>
            <a:ext cx="0" cy="2133600"/>
          </a:xfrm>
          <a:prstGeom prst="straightConnector1">
            <a:avLst/>
          </a:prstGeom>
          <a:noFill/>
          <a:ln w="12700" cap="flat" cmpd="sng">
            <a:solidFill>
              <a:schemeClr val="dk1"/>
            </a:solidFill>
            <a:prstDash val="solid"/>
            <a:miter lim="800000"/>
            <a:headEnd type="none" w="med" len="med"/>
            <a:tailEnd type="none" w="med" len="med"/>
          </a:ln>
        </p:spPr>
      </p:cxnSp>
      <p:cxnSp>
        <p:nvCxnSpPr>
          <p:cNvPr id="625" name="Google Shape;625;p39"/>
          <p:cNvCxnSpPr/>
          <p:nvPr/>
        </p:nvCxnSpPr>
        <p:spPr>
          <a:xfrm>
            <a:off x="2743200" y="3886200"/>
            <a:ext cx="0" cy="2133600"/>
          </a:xfrm>
          <a:prstGeom prst="straightConnector1">
            <a:avLst/>
          </a:prstGeom>
          <a:noFill/>
          <a:ln w="12700" cap="flat" cmpd="sng">
            <a:solidFill>
              <a:schemeClr val="dk1"/>
            </a:solidFill>
            <a:prstDash val="solid"/>
            <a:miter lim="800000"/>
            <a:headEnd type="none" w="med" len="med"/>
            <a:tailEnd type="none" w="med" len="med"/>
          </a:ln>
        </p:spPr>
      </p:cxnSp>
      <p:cxnSp>
        <p:nvCxnSpPr>
          <p:cNvPr id="626" name="Google Shape;626;p39"/>
          <p:cNvCxnSpPr/>
          <p:nvPr/>
        </p:nvCxnSpPr>
        <p:spPr>
          <a:xfrm>
            <a:off x="3048000" y="3886200"/>
            <a:ext cx="0" cy="2133600"/>
          </a:xfrm>
          <a:prstGeom prst="straightConnector1">
            <a:avLst/>
          </a:prstGeom>
          <a:noFill/>
          <a:ln w="12700" cap="flat" cmpd="sng">
            <a:solidFill>
              <a:schemeClr val="dk1"/>
            </a:solidFill>
            <a:prstDash val="solid"/>
            <a:miter lim="800000"/>
            <a:headEnd type="none" w="med" len="med"/>
            <a:tailEnd type="none" w="med" len="med"/>
          </a:ln>
        </p:spPr>
      </p:cxnSp>
      <p:cxnSp>
        <p:nvCxnSpPr>
          <p:cNvPr id="627" name="Google Shape;627;p39"/>
          <p:cNvCxnSpPr/>
          <p:nvPr/>
        </p:nvCxnSpPr>
        <p:spPr>
          <a:xfrm>
            <a:off x="3352800" y="3886200"/>
            <a:ext cx="0" cy="2133600"/>
          </a:xfrm>
          <a:prstGeom prst="straightConnector1">
            <a:avLst/>
          </a:prstGeom>
          <a:noFill/>
          <a:ln w="12700" cap="flat" cmpd="sng">
            <a:solidFill>
              <a:schemeClr val="dk1"/>
            </a:solidFill>
            <a:prstDash val="solid"/>
            <a:miter lim="800000"/>
            <a:headEnd type="none" w="med" len="med"/>
            <a:tailEnd type="none" w="med" len="med"/>
          </a:ln>
        </p:spPr>
      </p:cxnSp>
      <p:cxnSp>
        <p:nvCxnSpPr>
          <p:cNvPr id="628" name="Google Shape;628;p39"/>
          <p:cNvCxnSpPr/>
          <p:nvPr/>
        </p:nvCxnSpPr>
        <p:spPr>
          <a:xfrm>
            <a:off x="1981200" y="3886200"/>
            <a:ext cx="0" cy="2133600"/>
          </a:xfrm>
          <a:prstGeom prst="straightConnector1">
            <a:avLst/>
          </a:prstGeom>
          <a:noFill/>
          <a:ln w="12700" cap="flat" cmpd="sng">
            <a:solidFill>
              <a:schemeClr val="dk1"/>
            </a:solidFill>
            <a:prstDash val="solid"/>
            <a:miter lim="800000"/>
            <a:headEnd type="none" w="med" len="med"/>
            <a:tailEnd type="none" w="med" len="med"/>
          </a:ln>
        </p:spPr>
      </p:cxnSp>
      <p:cxnSp>
        <p:nvCxnSpPr>
          <p:cNvPr id="629" name="Google Shape;629;p39"/>
          <p:cNvCxnSpPr/>
          <p:nvPr/>
        </p:nvCxnSpPr>
        <p:spPr>
          <a:xfrm rot="10800000" flipH="1">
            <a:off x="1676400" y="3124200"/>
            <a:ext cx="762000" cy="762000"/>
          </a:xfrm>
          <a:prstGeom prst="straightConnector1">
            <a:avLst/>
          </a:prstGeom>
          <a:noFill/>
          <a:ln w="12700" cap="flat" cmpd="sng">
            <a:solidFill>
              <a:schemeClr val="dk1"/>
            </a:solidFill>
            <a:prstDash val="solid"/>
            <a:miter lim="800000"/>
            <a:headEnd type="none" w="med" len="med"/>
            <a:tailEnd type="none" w="med" len="med"/>
          </a:ln>
        </p:spPr>
      </p:cxnSp>
      <p:cxnSp>
        <p:nvCxnSpPr>
          <p:cNvPr id="630" name="Google Shape;630;p39"/>
          <p:cNvCxnSpPr/>
          <p:nvPr/>
        </p:nvCxnSpPr>
        <p:spPr>
          <a:xfrm rot="10800000" flipH="1">
            <a:off x="1981200" y="3124200"/>
            <a:ext cx="685800" cy="762000"/>
          </a:xfrm>
          <a:prstGeom prst="straightConnector1">
            <a:avLst/>
          </a:prstGeom>
          <a:noFill/>
          <a:ln w="12700" cap="flat" cmpd="sng">
            <a:solidFill>
              <a:schemeClr val="dk1"/>
            </a:solidFill>
            <a:prstDash val="solid"/>
            <a:miter lim="800000"/>
            <a:headEnd type="none" w="med" len="med"/>
            <a:tailEnd type="none" w="med" len="med"/>
          </a:ln>
        </p:spPr>
      </p:cxnSp>
      <p:cxnSp>
        <p:nvCxnSpPr>
          <p:cNvPr id="631" name="Google Shape;631;p39"/>
          <p:cNvCxnSpPr/>
          <p:nvPr/>
        </p:nvCxnSpPr>
        <p:spPr>
          <a:xfrm rot="10800000" flipH="1">
            <a:off x="2362200" y="3124200"/>
            <a:ext cx="685800" cy="762000"/>
          </a:xfrm>
          <a:prstGeom prst="straightConnector1">
            <a:avLst/>
          </a:prstGeom>
          <a:noFill/>
          <a:ln w="12700" cap="flat" cmpd="sng">
            <a:solidFill>
              <a:schemeClr val="dk1"/>
            </a:solidFill>
            <a:prstDash val="solid"/>
            <a:miter lim="800000"/>
            <a:headEnd type="none" w="med" len="med"/>
            <a:tailEnd type="none" w="med" len="med"/>
          </a:ln>
        </p:spPr>
      </p:cxnSp>
      <p:cxnSp>
        <p:nvCxnSpPr>
          <p:cNvPr id="632" name="Google Shape;632;p39"/>
          <p:cNvCxnSpPr/>
          <p:nvPr/>
        </p:nvCxnSpPr>
        <p:spPr>
          <a:xfrm rot="10800000" flipH="1">
            <a:off x="3048000" y="3124200"/>
            <a:ext cx="685800" cy="762000"/>
          </a:xfrm>
          <a:prstGeom prst="straightConnector1">
            <a:avLst/>
          </a:prstGeom>
          <a:noFill/>
          <a:ln w="12700" cap="flat" cmpd="sng">
            <a:solidFill>
              <a:schemeClr val="dk1"/>
            </a:solidFill>
            <a:prstDash val="solid"/>
            <a:miter lim="800000"/>
            <a:headEnd type="none" w="med" len="med"/>
            <a:tailEnd type="none" w="med" len="med"/>
          </a:ln>
        </p:spPr>
      </p:cxnSp>
      <p:cxnSp>
        <p:nvCxnSpPr>
          <p:cNvPr id="633" name="Google Shape;633;p39"/>
          <p:cNvCxnSpPr/>
          <p:nvPr/>
        </p:nvCxnSpPr>
        <p:spPr>
          <a:xfrm rot="10800000" flipH="1">
            <a:off x="3352800" y="3124200"/>
            <a:ext cx="685800" cy="762000"/>
          </a:xfrm>
          <a:prstGeom prst="straightConnector1">
            <a:avLst/>
          </a:prstGeom>
          <a:noFill/>
          <a:ln w="12700" cap="flat" cmpd="sng">
            <a:solidFill>
              <a:schemeClr val="dk1"/>
            </a:solidFill>
            <a:prstDash val="solid"/>
            <a:miter lim="800000"/>
            <a:headEnd type="none" w="med" len="med"/>
            <a:tailEnd type="none" w="med" len="med"/>
          </a:ln>
        </p:spPr>
      </p:cxnSp>
      <p:cxnSp>
        <p:nvCxnSpPr>
          <p:cNvPr id="634" name="Google Shape;634;p39"/>
          <p:cNvCxnSpPr/>
          <p:nvPr/>
        </p:nvCxnSpPr>
        <p:spPr>
          <a:xfrm rot="10800000" flipH="1">
            <a:off x="3657600" y="3124200"/>
            <a:ext cx="685800" cy="762000"/>
          </a:xfrm>
          <a:prstGeom prst="straightConnector1">
            <a:avLst/>
          </a:prstGeom>
          <a:noFill/>
          <a:ln w="12700" cap="flat" cmpd="sng">
            <a:solidFill>
              <a:schemeClr val="dk1"/>
            </a:solidFill>
            <a:prstDash val="solid"/>
            <a:miter lim="800000"/>
            <a:headEnd type="none" w="med" len="med"/>
            <a:tailEnd type="none" w="med" len="med"/>
          </a:ln>
        </p:spPr>
      </p:cxnSp>
      <p:cxnSp>
        <p:nvCxnSpPr>
          <p:cNvPr id="635" name="Google Shape;635;p39"/>
          <p:cNvCxnSpPr/>
          <p:nvPr/>
        </p:nvCxnSpPr>
        <p:spPr>
          <a:xfrm>
            <a:off x="1905000" y="3352800"/>
            <a:ext cx="2514600" cy="0"/>
          </a:xfrm>
          <a:prstGeom prst="straightConnector1">
            <a:avLst/>
          </a:prstGeom>
          <a:noFill/>
          <a:ln w="12700" cap="flat" cmpd="sng">
            <a:solidFill>
              <a:schemeClr val="dk1"/>
            </a:solidFill>
            <a:prstDash val="solid"/>
            <a:miter lim="800000"/>
            <a:headEnd type="none" w="med" len="med"/>
            <a:tailEnd type="none" w="med" len="med"/>
          </a:ln>
        </p:spPr>
      </p:cxnSp>
      <p:cxnSp>
        <p:nvCxnSpPr>
          <p:cNvPr id="636" name="Google Shape;636;p39"/>
          <p:cNvCxnSpPr/>
          <p:nvPr/>
        </p:nvCxnSpPr>
        <p:spPr>
          <a:xfrm>
            <a:off x="1676400" y="3581400"/>
            <a:ext cx="2590800" cy="0"/>
          </a:xfrm>
          <a:prstGeom prst="straightConnector1">
            <a:avLst/>
          </a:prstGeom>
          <a:noFill/>
          <a:ln w="12700" cap="flat" cmpd="sng">
            <a:solidFill>
              <a:schemeClr val="dk1"/>
            </a:solidFill>
            <a:prstDash val="solid"/>
            <a:miter lim="800000"/>
            <a:headEnd type="none" w="med" len="med"/>
            <a:tailEnd type="none" w="med" len="med"/>
          </a:ln>
        </p:spPr>
      </p:cxnSp>
      <p:cxnSp>
        <p:nvCxnSpPr>
          <p:cNvPr id="637" name="Google Shape;637;p39"/>
          <p:cNvCxnSpPr/>
          <p:nvPr/>
        </p:nvCxnSpPr>
        <p:spPr>
          <a:xfrm>
            <a:off x="3657600" y="3886200"/>
            <a:ext cx="0" cy="2133600"/>
          </a:xfrm>
          <a:prstGeom prst="straightConnector1">
            <a:avLst/>
          </a:prstGeom>
          <a:noFill/>
          <a:ln w="12700" cap="flat" cmpd="sng">
            <a:solidFill>
              <a:schemeClr val="dk1"/>
            </a:solidFill>
            <a:prstDash val="solid"/>
            <a:miter lim="800000"/>
            <a:headEnd type="none" w="med" len="med"/>
            <a:tailEnd type="none" w="med" len="med"/>
          </a:ln>
        </p:spPr>
      </p:cxnSp>
      <p:cxnSp>
        <p:nvCxnSpPr>
          <p:cNvPr id="638" name="Google Shape;638;p39"/>
          <p:cNvCxnSpPr/>
          <p:nvPr/>
        </p:nvCxnSpPr>
        <p:spPr>
          <a:xfrm>
            <a:off x="4419600" y="3352800"/>
            <a:ext cx="0" cy="2209800"/>
          </a:xfrm>
          <a:prstGeom prst="straightConnector1">
            <a:avLst/>
          </a:prstGeom>
          <a:noFill/>
          <a:ln w="12700" cap="flat" cmpd="sng">
            <a:solidFill>
              <a:schemeClr val="dk1"/>
            </a:solidFill>
            <a:prstDash val="solid"/>
            <a:miter lim="800000"/>
            <a:headEnd type="none" w="med" len="med"/>
            <a:tailEnd type="none" w="med" len="med"/>
          </a:ln>
        </p:spPr>
      </p:cxnSp>
      <p:cxnSp>
        <p:nvCxnSpPr>
          <p:cNvPr id="639" name="Google Shape;639;p39"/>
          <p:cNvCxnSpPr/>
          <p:nvPr/>
        </p:nvCxnSpPr>
        <p:spPr>
          <a:xfrm rot="10800000" flipH="1">
            <a:off x="3962400" y="3505200"/>
            <a:ext cx="685800" cy="685800"/>
          </a:xfrm>
          <a:prstGeom prst="straightConnector1">
            <a:avLst/>
          </a:prstGeom>
          <a:noFill/>
          <a:ln w="12700" cap="flat" cmpd="sng">
            <a:solidFill>
              <a:schemeClr val="dk1"/>
            </a:solidFill>
            <a:prstDash val="solid"/>
            <a:miter lim="800000"/>
            <a:headEnd type="none" w="med" len="med"/>
            <a:tailEnd type="none" w="med" len="med"/>
          </a:ln>
        </p:spPr>
      </p:cxnSp>
      <p:cxnSp>
        <p:nvCxnSpPr>
          <p:cNvPr id="640" name="Google Shape;640;p39"/>
          <p:cNvCxnSpPr/>
          <p:nvPr/>
        </p:nvCxnSpPr>
        <p:spPr>
          <a:xfrm rot="10800000" flipH="1">
            <a:off x="3962400" y="3886200"/>
            <a:ext cx="685800" cy="609600"/>
          </a:xfrm>
          <a:prstGeom prst="straightConnector1">
            <a:avLst/>
          </a:prstGeom>
          <a:noFill/>
          <a:ln w="12700" cap="flat" cmpd="sng">
            <a:solidFill>
              <a:schemeClr val="dk1"/>
            </a:solidFill>
            <a:prstDash val="solid"/>
            <a:miter lim="800000"/>
            <a:headEnd type="none" w="med" len="med"/>
            <a:tailEnd type="none" w="med" len="med"/>
          </a:ln>
        </p:spPr>
      </p:cxnSp>
      <p:cxnSp>
        <p:nvCxnSpPr>
          <p:cNvPr id="641" name="Google Shape;641;p39"/>
          <p:cNvCxnSpPr/>
          <p:nvPr/>
        </p:nvCxnSpPr>
        <p:spPr>
          <a:xfrm rot="10800000" flipH="1">
            <a:off x="3962400" y="4267200"/>
            <a:ext cx="685800" cy="609600"/>
          </a:xfrm>
          <a:prstGeom prst="straightConnector1">
            <a:avLst/>
          </a:prstGeom>
          <a:noFill/>
          <a:ln w="12700" cap="flat" cmpd="sng">
            <a:solidFill>
              <a:schemeClr val="dk1"/>
            </a:solidFill>
            <a:prstDash val="solid"/>
            <a:miter lim="800000"/>
            <a:headEnd type="none" w="med" len="med"/>
            <a:tailEnd type="none" w="med" len="med"/>
          </a:ln>
        </p:spPr>
      </p:cxnSp>
      <p:cxnSp>
        <p:nvCxnSpPr>
          <p:cNvPr id="642" name="Google Shape;642;p39"/>
          <p:cNvCxnSpPr/>
          <p:nvPr/>
        </p:nvCxnSpPr>
        <p:spPr>
          <a:xfrm rot="10800000" flipH="1">
            <a:off x="3962400" y="4572000"/>
            <a:ext cx="685800" cy="609600"/>
          </a:xfrm>
          <a:prstGeom prst="straightConnector1">
            <a:avLst/>
          </a:prstGeom>
          <a:noFill/>
          <a:ln w="12700" cap="flat" cmpd="sng">
            <a:solidFill>
              <a:schemeClr val="dk1"/>
            </a:solidFill>
            <a:prstDash val="solid"/>
            <a:miter lim="800000"/>
            <a:headEnd type="none" w="med" len="med"/>
            <a:tailEnd type="none" w="med" len="med"/>
          </a:ln>
        </p:spPr>
      </p:cxnSp>
      <p:cxnSp>
        <p:nvCxnSpPr>
          <p:cNvPr id="643" name="Google Shape;643;p39"/>
          <p:cNvCxnSpPr/>
          <p:nvPr/>
        </p:nvCxnSpPr>
        <p:spPr>
          <a:xfrm rot="10800000" flipH="1">
            <a:off x="3962400" y="4876800"/>
            <a:ext cx="685800" cy="609600"/>
          </a:xfrm>
          <a:prstGeom prst="straightConnector1">
            <a:avLst/>
          </a:prstGeom>
          <a:noFill/>
          <a:ln w="12700" cap="flat" cmpd="sng">
            <a:solidFill>
              <a:schemeClr val="dk1"/>
            </a:solidFill>
            <a:prstDash val="solid"/>
            <a:miter lim="800000"/>
            <a:headEnd type="none" w="med" len="med"/>
            <a:tailEnd type="none" w="med" len="med"/>
          </a:ln>
        </p:spPr>
      </p:cxnSp>
      <p:cxnSp>
        <p:nvCxnSpPr>
          <p:cNvPr id="644" name="Google Shape;644;p39"/>
          <p:cNvCxnSpPr/>
          <p:nvPr/>
        </p:nvCxnSpPr>
        <p:spPr>
          <a:xfrm rot="10800000" flipH="1">
            <a:off x="3962400" y="5105400"/>
            <a:ext cx="685800" cy="685800"/>
          </a:xfrm>
          <a:prstGeom prst="straightConnector1">
            <a:avLst/>
          </a:prstGeom>
          <a:noFill/>
          <a:ln w="12700" cap="flat" cmpd="sng">
            <a:solidFill>
              <a:schemeClr val="dk1"/>
            </a:solidFill>
            <a:prstDash val="solid"/>
            <a:miter lim="800000"/>
            <a:headEnd type="none" w="med" len="med"/>
            <a:tailEnd type="none" w="med" len="med"/>
          </a:ln>
        </p:spPr>
      </p:cxnSp>
      <p:sp>
        <p:nvSpPr>
          <p:cNvPr id="645" name="Google Shape;645;p39"/>
          <p:cNvSpPr txBox="1"/>
          <p:nvPr/>
        </p:nvSpPr>
        <p:spPr>
          <a:xfrm rot="-5400000" flipH="1">
            <a:off x="348456" y="4528343"/>
            <a:ext cx="1131887" cy="4572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Product</a:t>
            </a:r>
            <a:endParaRPr/>
          </a:p>
        </p:txBody>
      </p:sp>
      <p:sp>
        <p:nvSpPr>
          <p:cNvPr id="646" name="Google Shape;646;p39"/>
          <p:cNvSpPr txBox="1"/>
          <p:nvPr/>
        </p:nvSpPr>
        <p:spPr>
          <a:xfrm rot="-2880000">
            <a:off x="656431" y="2899568"/>
            <a:ext cx="1250950" cy="46196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country</a:t>
            </a:r>
            <a:endParaRPr/>
          </a:p>
        </p:txBody>
      </p:sp>
      <p:sp>
        <p:nvSpPr>
          <p:cNvPr id="647" name="Google Shape;647;p39"/>
          <p:cNvSpPr txBox="1"/>
          <p:nvPr/>
        </p:nvSpPr>
        <p:spPr>
          <a:xfrm>
            <a:off x="2117725" y="6003925"/>
            <a:ext cx="1311275" cy="83185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Quarter</a:t>
            </a:r>
            <a:endParaRPr/>
          </a:p>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648" name="Google Shape;648;p39"/>
          <p:cNvCxnSpPr/>
          <p:nvPr/>
        </p:nvCxnSpPr>
        <p:spPr>
          <a:xfrm>
            <a:off x="4267200" y="3581400"/>
            <a:ext cx="0" cy="2133600"/>
          </a:xfrm>
          <a:prstGeom prst="straightConnector1">
            <a:avLst/>
          </a:prstGeom>
          <a:noFill/>
          <a:ln w="12700" cap="flat" cmpd="sng">
            <a:solidFill>
              <a:schemeClr val="dk1"/>
            </a:solidFill>
            <a:prstDash val="solid"/>
            <a:miter lim="800000"/>
            <a:headEnd type="none" w="med" len="med"/>
            <a:tailEnd type="none" w="med" len="med"/>
          </a:ln>
        </p:spPr>
      </p:cxnSp>
      <p:cxnSp>
        <p:nvCxnSpPr>
          <p:cNvPr id="649" name="Google Shape;649;p39"/>
          <p:cNvCxnSpPr/>
          <p:nvPr/>
        </p:nvCxnSpPr>
        <p:spPr>
          <a:xfrm rot="10800000" flipH="1">
            <a:off x="2743200" y="3124200"/>
            <a:ext cx="685800" cy="762000"/>
          </a:xfrm>
          <a:prstGeom prst="straightConnector1">
            <a:avLst/>
          </a:prstGeom>
          <a:noFill/>
          <a:ln w="12700" cap="flat" cmpd="sng">
            <a:solidFill>
              <a:schemeClr val="dk1"/>
            </a:solidFill>
            <a:prstDash val="solid"/>
            <a:miter lim="800000"/>
            <a:headEnd type="none" w="med" len="med"/>
            <a:tailEnd type="none" w="med" len="med"/>
          </a:ln>
        </p:spPr>
      </p:cxnSp>
      <p:sp>
        <p:nvSpPr>
          <p:cNvPr id="650" name="Google Shape;650;p39"/>
          <p:cNvSpPr txBox="1"/>
          <p:nvPr/>
        </p:nvSpPr>
        <p:spPr>
          <a:xfrm>
            <a:off x="4572000" y="2362200"/>
            <a:ext cx="4137025" cy="7016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Dimensions: </a:t>
            </a:r>
            <a:r>
              <a:rPr lang="en-US" sz="2000" b="1" i="1" u="none">
                <a:solidFill>
                  <a:schemeClr val="dk1"/>
                </a:solidFill>
                <a:latin typeface="Times New Roman"/>
                <a:ea typeface="Times New Roman"/>
                <a:cs typeface="Times New Roman"/>
                <a:sym typeface="Times New Roman"/>
              </a:rPr>
              <a:t>Product, Location, Time</a:t>
            </a:r>
            <a:endParaRPr/>
          </a:p>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Hierarchical summarization paths</a:t>
            </a:r>
            <a:endParaRPr/>
          </a:p>
        </p:txBody>
      </p:sp>
      <p:sp>
        <p:nvSpPr>
          <p:cNvPr id="651" name="Google Shape;651;p39"/>
          <p:cNvSpPr txBox="1"/>
          <p:nvPr/>
        </p:nvSpPr>
        <p:spPr>
          <a:xfrm>
            <a:off x="5105400" y="3276600"/>
            <a:ext cx="3830637" cy="22256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Industry   Region         Year</a:t>
            </a:r>
            <a:endParaRPr/>
          </a:p>
          <a:p>
            <a:pPr marL="0" marR="0" lvl="0" indent="0" algn="l" rtl="0">
              <a:lnSpc>
                <a:spcPct val="100000"/>
              </a:lnSpc>
              <a:spcBef>
                <a:spcPts val="0"/>
              </a:spcBef>
              <a:spcAft>
                <a:spcPts val="0"/>
              </a:spcAft>
              <a:buClr>
                <a:schemeClr val="dk1"/>
              </a:buClr>
              <a:buSzPts val="2000"/>
              <a:buFont typeface="Tahoma"/>
              <a:buNone/>
            </a:pPr>
            <a:endParaRPr sz="20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Category   Country  Quarter</a:t>
            </a:r>
            <a:endParaRPr/>
          </a:p>
          <a:p>
            <a:pPr marL="0" marR="0" lvl="0" indent="0" algn="l" rtl="0">
              <a:lnSpc>
                <a:spcPct val="100000"/>
              </a:lnSpc>
              <a:spcBef>
                <a:spcPts val="0"/>
              </a:spcBef>
              <a:spcAft>
                <a:spcPts val="0"/>
              </a:spcAft>
              <a:buClr>
                <a:schemeClr val="dk1"/>
              </a:buClr>
              <a:buSzPts val="2000"/>
              <a:buFont typeface="Tahoma"/>
              <a:buNone/>
            </a:pPr>
            <a:endParaRPr sz="20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Product      City     Month    Week</a:t>
            </a:r>
            <a:endParaRPr/>
          </a:p>
          <a:p>
            <a:pPr marL="0" marR="0" lvl="0" indent="0" algn="l" rtl="0">
              <a:lnSpc>
                <a:spcPct val="100000"/>
              </a:lnSpc>
              <a:spcBef>
                <a:spcPts val="0"/>
              </a:spcBef>
              <a:spcAft>
                <a:spcPts val="0"/>
              </a:spcAft>
              <a:buClr>
                <a:schemeClr val="dk1"/>
              </a:buClr>
              <a:buSzPts val="2000"/>
              <a:buFont typeface="Tahoma"/>
              <a:buNone/>
            </a:pPr>
            <a:endParaRPr sz="20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                   Office         Day</a:t>
            </a:r>
            <a:endParaRPr/>
          </a:p>
        </p:txBody>
      </p:sp>
      <p:cxnSp>
        <p:nvCxnSpPr>
          <p:cNvPr id="652" name="Google Shape;652;p39"/>
          <p:cNvCxnSpPr/>
          <p:nvPr/>
        </p:nvCxnSpPr>
        <p:spPr>
          <a:xfrm>
            <a:off x="5638800" y="3657600"/>
            <a:ext cx="0" cy="381000"/>
          </a:xfrm>
          <a:prstGeom prst="straightConnector1">
            <a:avLst/>
          </a:prstGeom>
          <a:noFill/>
          <a:ln w="12700" cap="flat" cmpd="sng">
            <a:solidFill>
              <a:schemeClr val="dk1"/>
            </a:solidFill>
            <a:prstDash val="solid"/>
            <a:miter lim="800000"/>
            <a:headEnd type="none" w="med" len="med"/>
            <a:tailEnd type="none" w="med" len="med"/>
          </a:ln>
        </p:spPr>
      </p:cxnSp>
      <p:cxnSp>
        <p:nvCxnSpPr>
          <p:cNvPr id="653" name="Google Shape;653;p39"/>
          <p:cNvCxnSpPr/>
          <p:nvPr/>
        </p:nvCxnSpPr>
        <p:spPr>
          <a:xfrm>
            <a:off x="6705600" y="3657600"/>
            <a:ext cx="0" cy="381000"/>
          </a:xfrm>
          <a:prstGeom prst="straightConnector1">
            <a:avLst/>
          </a:prstGeom>
          <a:noFill/>
          <a:ln w="12700" cap="flat" cmpd="sng">
            <a:solidFill>
              <a:schemeClr val="dk1"/>
            </a:solidFill>
            <a:prstDash val="solid"/>
            <a:miter lim="800000"/>
            <a:headEnd type="none" w="med" len="med"/>
            <a:tailEnd type="none" w="med" len="med"/>
          </a:ln>
        </p:spPr>
      </p:cxnSp>
      <p:cxnSp>
        <p:nvCxnSpPr>
          <p:cNvPr id="654" name="Google Shape;654;p39"/>
          <p:cNvCxnSpPr/>
          <p:nvPr/>
        </p:nvCxnSpPr>
        <p:spPr>
          <a:xfrm>
            <a:off x="7924800" y="3657600"/>
            <a:ext cx="0" cy="381000"/>
          </a:xfrm>
          <a:prstGeom prst="straightConnector1">
            <a:avLst/>
          </a:prstGeom>
          <a:noFill/>
          <a:ln w="12700" cap="flat" cmpd="sng">
            <a:solidFill>
              <a:schemeClr val="dk1"/>
            </a:solidFill>
            <a:prstDash val="solid"/>
            <a:miter lim="800000"/>
            <a:headEnd type="none" w="med" len="med"/>
            <a:tailEnd type="none" w="med" len="med"/>
          </a:ln>
        </p:spPr>
      </p:cxnSp>
      <p:cxnSp>
        <p:nvCxnSpPr>
          <p:cNvPr id="655" name="Google Shape;655;p39"/>
          <p:cNvCxnSpPr/>
          <p:nvPr/>
        </p:nvCxnSpPr>
        <p:spPr>
          <a:xfrm>
            <a:off x="5638800" y="4267200"/>
            <a:ext cx="0" cy="304800"/>
          </a:xfrm>
          <a:prstGeom prst="straightConnector1">
            <a:avLst/>
          </a:prstGeom>
          <a:noFill/>
          <a:ln w="12700" cap="flat" cmpd="sng">
            <a:solidFill>
              <a:schemeClr val="dk1"/>
            </a:solidFill>
            <a:prstDash val="solid"/>
            <a:miter lim="800000"/>
            <a:headEnd type="none" w="med" len="med"/>
            <a:tailEnd type="none" w="med" len="med"/>
          </a:ln>
        </p:spPr>
      </p:cxnSp>
      <p:cxnSp>
        <p:nvCxnSpPr>
          <p:cNvPr id="656" name="Google Shape;656;p39"/>
          <p:cNvCxnSpPr/>
          <p:nvPr/>
        </p:nvCxnSpPr>
        <p:spPr>
          <a:xfrm>
            <a:off x="6705600" y="4267200"/>
            <a:ext cx="0" cy="381000"/>
          </a:xfrm>
          <a:prstGeom prst="straightConnector1">
            <a:avLst/>
          </a:prstGeom>
          <a:noFill/>
          <a:ln w="12700" cap="flat" cmpd="sng">
            <a:solidFill>
              <a:schemeClr val="dk1"/>
            </a:solidFill>
            <a:prstDash val="solid"/>
            <a:miter lim="800000"/>
            <a:headEnd type="none" w="med" len="med"/>
            <a:tailEnd type="none" w="med" len="med"/>
          </a:ln>
        </p:spPr>
      </p:cxnSp>
      <p:cxnSp>
        <p:nvCxnSpPr>
          <p:cNvPr id="657" name="Google Shape;657;p39"/>
          <p:cNvCxnSpPr/>
          <p:nvPr/>
        </p:nvCxnSpPr>
        <p:spPr>
          <a:xfrm>
            <a:off x="6705600" y="4876800"/>
            <a:ext cx="0" cy="381000"/>
          </a:xfrm>
          <a:prstGeom prst="straightConnector1">
            <a:avLst/>
          </a:prstGeom>
          <a:noFill/>
          <a:ln w="12700" cap="flat" cmpd="sng">
            <a:solidFill>
              <a:schemeClr val="dk1"/>
            </a:solidFill>
            <a:prstDash val="solid"/>
            <a:miter lim="800000"/>
            <a:headEnd type="none" w="med" len="med"/>
            <a:tailEnd type="none" w="med" len="med"/>
          </a:ln>
        </p:spPr>
      </p:cxnSp>
      <p:cxnSp>
        <p:nvCxnSpPr>
          <p:cNvPr id="658" name="Google Shape;658;p39"/>
          <p:cNvCxnSpPr/>
          <p:nvPr/>
        </p:nvCxnSpPr>
        <p:spPr>
          <a:xfrm flipH="1">
            <a:off x="7620000" y="4267200"/>
            <a:ext cx="304800" cy="304800"/>
          </a:xfrm>
          <a:prstGeom prst="straightConnector1">
            <a:avLst/>
          </a:prstGeom>
          <a:noFill/>
          <a:ln w="12700" cap="flat" cmpd="sng">
            <a:solidFill>
              <a:schemeClr val="dk1"/>
            </a:solidFill>
            <a:prstDash val="solid"/>
            <a:miter lim="800000"/>
            <a:headEnd type="none" w="med" len="med"/>
            <a:tailEnd type="none" w="med" len="med"/>
          </a:ln>
        </p:spPr>
      </p:cxnSp>
      <p:cxnSp>
        <p:nvCxnSpPr>
          <p:cNvPr id="659" name="Google Shape;659;p39"/>
          <p:cNvCxnSpPr/>
          <p:nvPr/>
        </p:nvCxnSpPr>
        <p:spPr>
          <a:xfrm>
            <a:off x="8077200" y="3657600"/>
            <a:ext cx="533400" cy="914400"/>
          </a:xfrm>
          <a:prstGeom prst="straightConnector1">
            <a:avLst/>
          </a:prstGeom>
          <a:noFill/>
          <a:ln w="12700" cap="flat" cmpd="sng">
            <a:solidFill>
              <a:schemeClr val="dk1"/>
            </a:solidFill>
            <a:prstDash val="solid"/>
            <a:miter lim="800000"/>
            <a:headEnd type="none" w="med" len="med"/>
            <a:tailEnd type="none" w="med" len="med"/>
          </a:ln>
        </p:spPr>
      </p:cxnSp>
      <p:cxnSp>
        <p:nvCxnSpPr>
          <p:cNvPr id="660" name="Google Shape;660;p39"/>
          <p:cNvCxnSpPr/>
          <p:nvPr/>
        </p:nvCxnSpPr>
        <p:spPr>
          <a:xfrm>
            <a:off x="7620000" y="4800600"/>
            <a:ext cx="304800" cy="381000"/>
          </a:xfrm>
          <a:prstGeom prst="straightConnector1">
            <a:avLst/>
          </a:prstGeom>
          <a:noFill/>
          <a:ln w="12700" cap="flat" cmpd="sng">
            <a:solidFill>
              <a:schemeClr val="dk1"/>
            </a:solidFill>
            <a:prstDash val="solid"/>
            <a:miter lim="800000"/>
            <a:headEnd type="none" w="med" len="med"/>
            <a:tailEnd type="none" w="med" len="med"/>
          </a:ln>
        </p:spPr>
      </p:cxnSp>
      <p:cxnSp>
        <p:nvCxnSpPr>
          <p:cNvPr id="661" name="Google Shape;661;p39"/>
          <p:cNvCxnSpPr/>
          <p:nvPr/>
        </p:nvCxnSpPr>
        <p:spPr>
          <a:xfrm flipH="1">
            <a:off x="8001000" y="4800600"/>
            <a:ext cx="304800" cy="381000"/>
          </a:xfrm>
          <a:prstGeom prst="straightConnector1">
            <a:avLst/>
          </a:prstGeom>
          <a:noFill/>
          <a:ln w="12700" cap="flat" cmpd="sng">
            <a:solidFill>
              <a:schemeClr val="dk1"/>
            </a:solidFill>
            <a:prstDash val="solid"/>
            <a:miter lim="800000"/>
            <a:headEnd type="none" w="med" len="med"/>
            <a:tailEnd type="none" w="med" len="med"/>
          </a:ln>
        </p:spPr>
      </p:cxnSp>
    </p:spTree>
    <p:extLst>
      <p:ext uri="{BB962C8B-B14F-4D97-AF65-F5344CB8AC3E}">
        <p14:creationId xmlns:p14="http://schemas.microsoft.com/office/powerpoint/2010/main" val="23319816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40"/>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66</a:t>
            </a:fld>
            <a:endParaRPr/>
          </a:p>
        </p:txBody>
      </p:sp>
      <p:sp>
        <p:nvSpPr>
          <p:cNvPr id="668" name="Google Shape;668;p40"/>
          <p:cNvSpPr txBox="1">
            <a:spLocks noGrp="1"/>
          </p:cNvSpPr>
          <p:nvPr>
            <p:ph type="title"/>
          </p:nvPr>
        </p:nvSpPr>
        <p:spPr>
          <a:xfrm>
            <a:off x="609600" y="350837"/>
            <a:ext cx="7847012" cy="577850"/>
          </a:xfrm>
          <a:prstGeom prst="rect">
            <a:avLst/>
          </a:prstGeom>
          <a:noFill/>
          <a:ln>
            <a:noFill/>
          </a:ln>
        </p:spPr>
        <p:txBody>
          <a:bodyPr spcFirstLastPara="1" wrap="square" lIns="90475" tIns="44450" rIns="90475" bIns="44450" anchor="ctr"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A Sample Data Cube</a:t>
            </a:r>
            <a:endParaRPr/>
          </a:p>
        </p:txBody>
      </p:sp>
      <p:sp>
        <p:nvSpPr>
          <p:cNvPr id="669" name="Google Shape;669;p40"/>
          <p:cNvSpPr txBox="1"/>
          <p:nvPr/>
        </p:nvSpPr>
        <p:spPr>
          <a:xfrm>
            <a:off x="704850" y="6191250"/>
            <a:ext cx="8001000" cy="1828800"/>
          </a:xfrm>
          <a:prstGeom prst="rect">
            <a:avLst/>
          </a:prstGeom>
          <a:noFill/>
          <a:ln>
            <a:noFill/>
          </a:ln>
        </p:spPr>
        <p:txBody>
          <a:bodyPr spcFirstLastPara="1" wrap="square" lIns="92075" tIns="46025" rIns="92075" bIns="46025"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70" name="Google Shape;670;p40"/>
          <p:cNvSpPr/>
          <p:nvPr/>
        </p:nvSpPr>
        <p:spPr>
          <a:xfrm>
            <a:off x="6378575" y="1485900"/>
            <a:ext cx="2403475" cy="657225"/>
          </a:xfrm>
          <a:prstGeom prst="wedgeRoundRectCallout">
            <a:avLst>
              <a:gd name="adj1" fmla="val 1799"/>
              <a:gd name="adj2" fmla="val 25200"/>
              <a:gd name="adj3" fmla="val 0"/>
            </a:avLst>
          </a:prstGeom>
          <a:solidFill>
            <a:srgbClr val="CCFFCC"/>
          </a:solidFill>
          <a:ln w="12700" cap="flat" cmpd="sng">
            <a:solidFill>
              <a:schemeClr val="dk1"/>
            </a:solidFill>
            <a:prstDash val="solid"/>
            <a:miter lim="800000"/>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Total annual sales</a:t>
            </a:r>
            <a:endParaRPr/>
          </a:p>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of  TVs in U.S.A.</a:t>
            </a:r>
            <a:endParaRPr/>
          </a:p>
        </p:txBody>
      </p:sp>
      <p:grpSp>
        <p:nvGrpSpPr>
          <p:cNvPr id="671" name="Google Shape;671;p40"/>
          <p:cNvGrpSpPr/>
          <p:nvPr/>
        </p:nvGrpSpPr>
        <p:grpSpPr>
          <a:xfrm>
            <a:off x="269677" y="1617662"/>
            <a:ext cx="7348735" cy="4760912"/>
            <a:chOff x="305" y="1008"/>
            <a:chExt cx="4629" cy="2999"/>
          </a:xfrm>
        </p:grpSpPr>
        <p:sp>
          <p:nvSpPr>
            <p:cNvPr id="672" name="Google Shape;672;p40"/>
            <p:cNvSpPr txBox="1"/>
            <p:nvPr/>
          </p:nvSpPr>
          <p:spPr>
            <a:xfrm>
              <a:off x="2412" y="1008"/>
              <a:ext cx="838" cy="289"/>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Quarter </a:t>
              </a:r>
              <a:endParaRPr/>
            </a:p>
          </p:txBody>
        </p:sp>
        <p:sp>
          <p:nvSpPr>
            <p:cNvPr id="673" name="Google Shape;673;p40"/>
            <p:cNvSpPr txBox="1"/>
            <p:nvPr/>
          </p:nvSpPr>
          <p:spPr>
            <a:xfrm rot="-3000000">
              <a:off x="276" y="1341"/>
              <a:ext cx="775" cy="286"/>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Product</a:t>
              </a:r>
              <a:endParaRPr/>
            </a:p>
          </p:txBody>
        </p:sp>
        <p:sp>
          <p:nvSpPr>
            <p:cNvPr id="674" name="Google Shape;674;p40"/>
            <p:cNvSpPr txBox="1"/>
            <p:nvPr/>
          </p:nvSpPr>
          <p:spPr>
            <a:xfrm rot="-5400000">
              <a:off x="4378" y="2088"/>
              <a:ext cx="808" cy="286"/>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Country</a:t>
              </a:r>
              <a:endParaRPr/>
            </a:p>
          </p:txBody>
        </p:sp>
        <p:grpSp>
          <p:nvGrpSpPr>
            <p:cNvPr id="675" name="Google Shape;675;p40"/>
            <p:cNvGrpSpPr/>
            <p:nvPr/>
          </p:nvGrpSpPr>
          <p:grpSpPr>
            <a:xfrm>
              <a:off x="3604" y="3717"/>
              <a:ext cx="1330" cy="290"/>
              <a:chOff x="3508" y="3022"/>
              <a:chExt cx="1330" cy="290"/>
            </a:xfrm>
          </p:grpSpPr>
          <p:sp>
            <p:nvSpPr>
              <p:cNvPr id="676" name="Google Shape;676;p40"/>
              <p:cNvSpPr/>
              <p:nvPr/>
            </p:nvSpPr>
            <p:spPr>
              <a:xfrm>
                <a:off x="3854" y="3022"/>
                <a:ext cx="984" cy="290"/>
              </a:xfrm>
              <a:prstGeom prst="rect">
                <a:avLst/>
              </a:prstGeom>
            </p:spPr>
            <p:txBody>
              <a:bodyPr>
                <a:prstTxWarp prst="textPlain">
                  <a:avLst/>
                </a:prstTxWarp>
              </a:bodyPr>
              <a:lstStyle/>
              <a:p>
                <a:pPr lvl="0" algn="l"/>
                <a:r>
                  <a:rPr b="0" i="0">
                    <a:ln>
                      <a:noFill/>
                    </a:ln>
                    <a:gradFill>
                      <a:gsLst>
                        <a:gs pos="0">
                          <a:srgbClr val="FFFF00"/>
                        </a:gs>
                        <a:gs pos="100000">
                          <a:srgbClr val="FF9933"/>
                        </a:gs>
                      </a:gsLst>
                      <a:path path="circle">
                        <a:fillToRect l="50000" t="50000" r="50000" b="50000"/>
                      </a:path>
                      <a:tileRect/>
                    </a:gradFill>
                    <a:latin typeface="Impact"/>
                  </a:rPr>
                  <a:t>All, All, All </a:t>
                </a:r>
              </a:p>
            </p:txBody>
          </p:sp>
          <p:sp>
            <p:nvSpPr>
              <p:cNvPr id="677" name="Google Shape;677;p40"/>
              <p:cNvSpPr/>
              <p:nvPr/>
            </p:nvSpPr>
            <p:spPr>
              <a:xfrm flipH="1">
                <a:off x="3508" y="3060"/>
                <a:ext cx="209" cy="187"/>
              </a:xfrm>
              <a:prstGeom prst="rightArrow">
                <a:avLst>
                  <a:gd name="adj1" fmla="val 10799"/>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sp>
          <p:nvSpPr>
            <p:cNvPr id="678" name="Google Shape;678;p40"/>
            <p:cNvSpPr/>
            <p:nvPr/>
          </p:nvSpPr>
          <p:spPr>
            <a:xfrm>
              <a:off x="3473" y="2787"/>
              <a:ext cx="640" cy="563"/>
            </a:xfrm>
            <a:prstGeom prst="cube">
              <a:avLst>
                <a:gd name="adj" fmla="val 5399"/>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79" name="Google Shape;679;p40"/>
            <p:cNvSpPr/>
            <p:nvPr/>
          </p:nvSpPr>
          <p:spPr>
            <a:xfrm>
              <a:off x="3473" y="2328"/>
              <a:ext cx="640" cy="564"/>
            </a:xfrm>
            <a:prstGeom prst="cube">
              <a:avLst>
                <a:gd name="adj" fmla="val 5399"/>
              </a:avLst>
            </a:prstGeom>
            <a:solidFill>
              <a:srgbClr val="CC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80" name="Google Shape;680;p40"/>
            <p:cNvSpPr/>
            <p:nvPr/>
          </p:nvSpPr>
          <p:spPr>
            <a:xfrm>
              <a:off x="3473" y="1870"/>
              <a:ext cx="640" cy="563"/>
            </a:xfrm>
            <a:prstGeom prst="cube">
              <a:avLst>
                <a:gd name="adj" fmla="val 5399"/>
              </a:avLst>
            </a:prstGeom>
            <a:solidFill>
              <a:srgbClr val="CC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81" name="Google Shape;681;p40"/>
            <p:cNvSpPr/>
            <p:nvPr/>
          </p:nvSpPr>
          <p:spPr>
            <a:xfrm>
              <a:off x="3296" y="2958"/>
              <a:ext cx="640" cy="564"/>
            </a:xfrm>
            <a:prstGeom prst="cube">
              <a:avLst>
                <a:gd name="adj" fmla="val 5399"/>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82" name="Google Shape;682;p40"/>
            <p:cNvSpPr/>
            <p:nvPr/>
          </p:nvSpPr>
          <p:spPr>
            <a:xfrm>
              <a:off x="3296" y="2500"/>
              <a:ext cx="640" cy="563"/>
            </a:xfrm>
            <a:prstGeom prst="cube">
              <a:avLst>
                <a:gd name="adj" fmla="val 5399"/>
              </a:avLst>
            </a:prstGeom>
            <a:solidFill>
              <a:srgbClr val="CC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83" name="Google Shape;683;p40"/>
            <p:cNvSpPr/>
            <p:nvPr/>
          </p:nvSpPr>
          <p:spPr>
            <a:xfrm>
              <a:off x="3296" y="2043"/>
              <a:ext cx="640" cy="562"/>
            </a:xfrm>
            <a:prstGeom prst="cube">
              <a:avLst>
                <a:gd name="adj" fmla="val 5399"/>
              </a:avLst>
            </a:prstGeom>
            <a:solidFill>
              <a:srgbClr val="CC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84" name="Google Shape;684;p40"/>
            <p:cNvSpPr/>
            <p:nvPr/>
          </p:nvSpPr>
          <p:spPr>
            <a:xfrm>
              <a:off x="3118" y="3130"/>
              <a:ext cx="641" cy="563"/>
            </a:xfrm>
            <a:prstGeom prst="cube">
              <a:avLst>
                <a:gd name="adj" fmla="val 5399"/>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85" name="Google Shape;685;p40"/>
            <p:cNvSpPr/>
            <p:nvPr/>
          </p:nvSpPr>
          <p:spPr>
            <a:xfrm>
              <a:off x="3118" y="2673"/>
              <a:ext cx="641" cy="562"/>
            </a:xfrm>
            <a:prstGeom prst="cube">
              <a:avLst>
                <a:gd name="adj" fmla="val 5399"/>
              </a:avLst>
            </a:prstGeom>
            <a:solidFill>
              <a:srgbClr val="CC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86" name="Google Shape;686;p40"/>
            <p:cNvSpPr/>
            <p:nvPr/>
          </p:nvSpPr>
          <p:spPr>
            <a:xfrm>
              <a:off x="3118" y="2214"/>
              <a:ext cx="641" cy="564"/>
            </a:xfrm>
            <a:prstGeom prst="cube">
              <a:avLst>
                <a:gd name="adj" fmla="val 5399"/>
              </a:avLst>
            </a:prstGeom>
            <a:solidFill>
              <a:srgbClr val="CC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87" name="Google Shape;687;p40"/>
            <p:cNvSpPr txBox="1"/>
            <p:nvPr/>
          </p:nvSpPr>
          <p:spPr>
            <a:xfrm>
              <a:off x="444" y="1866"/>
              <a:ext cx="416" cy="248"/>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1" u="none">
                  <a:solidFill>
                    <a:schemeClr val="dk1"/>
                  </a:solidFill>
                  <a:latin typeface="Arial"/>
                  <a:ea typeface="Arial"/>
                  <a:cs typeface="Arial"/>
                  <a:sym typeface="Arial"/>
                </a:rPr>
                <a:t>sum</a:t>
              </a:r>
              <a:endParaRPr/>
            </a:p>
          </p:txBody>
        </p:sp>
        <p:sp>
          <p:nvSpPr>
            <p:cNvPr id="688" name="Google Shape;688;p40"/>
            <p:cNvSpPr txBox="1"/>
            <p:nvPr/>
          </p:nvSpPr>
          <p:spPr>
            <a:xfrm>
              <a:off x="3616" y="1206"/>
              <a:ext cx="416" cy="248"/>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1" u="none">
                  <a:solidFill>
                    <a:schemeClr val="dk1"/>
                  </a:solidFill>
                  <a:latin typeface="Arial"/>
                  <a:ea typeface="Arial"/>
                  <a:cs typeface="Arial"/>
                  <a:sym typeface="Arial"/>
                </a:rPr>
                <a:t>sum</a:t>
              </a:r>
              <a:endParaRPr/>
            </a:p>
          </p:txBody>
        </p:sp>
        <p:sp>
          <p:nvSpPr>
            <p:cNvPr id="689" name="Google Shape;689;p40"/>
            <p:cNvSpPr/>
            <p:nvPr/>
          </p:nvSpPr>
          <p:spPr>
            <a:xfrm>
              <a:off x="1346" y="1428"/>
              <a:ext cx="641" cy="563"/>
            </a:xfrm>
            <a:prstGeom prst="cube">
              <a:avLst>
                <a:gd name="adj" fmla="val 5399"/>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90" name="Google Shape;690;p40"/>
            <p:cNvSpPr/>
            <p:nvPr/>
          </p:nvSpPr>
          <p:spPr>
            <a:xfrm>
              <a:off x="1170" y="1599"/>
              <a:ext cx="639" cy="564"/>
            </a:xfrm>
            <a:prstGeom prst="cube">
              <a:avLst>
                <a:gd name="adj" fmla="val 5399"/>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91" name="Google Shape;691;p40"/>
            <p:cNvSpPr/>
            <p:nvPr/>
          </p:nvSpPr>
          <p:spPr>
            <a:xfrm>
              <a:off x="992" y="1771"/>
              <a:ext cx="640" cy="563"/>
            </a:xfrm>
            <a:prstGeom prst="cube">
              <a:avLst>
                <a:gd name="adj" fmla="val 5399"/>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92" name="Google Shape;692;p40"/>
            <p:cNvSpPr/>
            <p:nvPr/>
          </p:nvSpPr>
          <p:spPr>
            <a:xfrm>
              <a:off x="1879" y="1428"/>
              <a:ext cx="639" cy="563"/>
            </a:xfrm>
            <a:prstGeom prst="cube">
              <a:avLst>
                <a:gd name="adj" fmla="val 5399"/>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93" name="Google Shape;693;p40"/>
            <p:cNvSpPr/>
            <p:nvPr/>
          </p:nvSpPr>
          <p:spPr>
            <a:xfrm>
              <a:off x="1701" y="1599"/>
              <a:ext cx="641" cy="564"/>
            </a:xfrm>
            <a:prstGeom prst="cube">
              <a:avLst>
                <a:gd name="adj" fmla="val 5399"/>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94" name="Google Shape;694;p40"/>
            <p:cNvSpPr/>
            <p:nvPr/>
          </p:nvSpPr>
          <p:spPr>
            <a:xfrm>
              <a:off x="1524" y="1771"/>
              <a:ext cx="641" cy="563"/>
            </a:xfrm>
            <a:prstGeom prst="cube">
              <a:avLst>
                <a:gd name="adj" fmla="val 5399"/>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95" name="Google Shape;695;p40"/>
            <p:cNvSpPr/>
            <p:nvPr/>
          </p:nvSpPr>
          <p:spPr>
            <a:xfrm>
              <a:off x="2410" y="1428"/>
              <a:ext cx="641" cy="563"/>
            </a:xfrm>
            <a:prstGeom prst="cube">
              <a:avLst>
                <a:gd name="adj" fmla="val 5399"/>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96" name="Google Shape;696;p40"/>
            <p:cNvSpPr/>
            <p:nvPr/>
          </p:nvSpPr>
          <p:spPr>
            <a:xfrm>
              <a:off x="2233" y="1599"/>
              <a:ext cx="641" cy="564"/>
            </a:xfrm>
            <a:prstGeom prst="cube">
              <a:avLst>
                <a:gd name="adj" fmla="val 5399"/>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97" name="Google Shape;697;p40"/>
            <p:cNvSpPr/>
            <p:nvPr/>
          </p:nvSpPr>
          <p:spPr>
            <a:xfrm>
              <a:off x="2055" y="1771"/>
              <a:ext cx="641" cy="563"/>
            </a:xfrm>
            <a:prstGeom prst="cube">
              <a:avLst>
                <a:gd name="adj" fmla="val 5399"/>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98" name="Google Shape;698;p40"/>
            <p:cNvSpPr/>
            <p:nvPr/>
          </p:nvSpPr>
          <p:spPr>
            <a:xfrm>
              <a:off x="2942" y="1428"/>
              <a:ext cx="641" cy="563"/>
            </a:xfrm>
            <a:prstGeom prst="cube">
              <a:avLst>
                <a:gd name="adj" fmla="val 5399"/>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99" name="Google Shape;699;p40"/>
            <p:cNvSpPr/>
            <p:nvPr/>
          </p:nvSpPr>
          <p:spPr>
            <a:xfrm>
              <a:off x="2766" y="1599"/>
              <a:ext cx="639" cy="564"/>
            </a:xfrm>
            <a:prstGeom prst="cube">
              <a:avLst>
                <a:gd name="adj" fmla="val 5399"/>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00" name="Google Shape;700;p40"/>
            <p:cNvSpPr/>
            <p:nvPr/>
          </p:nvSpPr>
          <p:spPr>
            <a:xfrm>
              <a:off x="2588" y="1771"/>
              <a:ext cx="639" cy="563"/>
            </a:xfrm>
            <a:prstGeom prst="cube">
              <a:avLst>
                <a:gd name="adj" fmla="val 5399"/>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01" name="Google Shape;701;p40"/>
            <p:cNvSpPr/>
            <p:nvPr/>
          </p:nvSpPr>
          <p:spPr>
            <a:xfrm>
              <a:off x="3475" y="1428"/>
              <a:ext cx="639" cy="563"/>
            </a:xfrm>
            <a:prstGeom prst="cube">
              <a:avLst>
                <a:gd name="adj" fmla="val 5399"/>
              </a:avLst>
            </a:prstGeom>
            <a:solidFill>
              <a:srgbClr val="CC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02" name="Google Shape;702;p40"/>
            <p:cNvSpPr/>
            <p:nvPr/>
          </p:nvSpPr>
          <p:spPr>
            <a:xfrm>
              <a:off x="3297" y="1599"/>
              <a:ext cx="639" cy="564"/>
            </a:xfrm>
            <a:prstGeom prst="cube">
              <a:avLst>
                <a:gd name="adj" fmla="val 5399"/>
              </a:avLst>
            </a:prstGeom>
            <a:solidFill>
              <a:srgbClr val="CC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03" name="Google Shape;703;p40"/>
            <p:cNvSpPr/>
            <p:nvPr/>
          </p:nvSpPr>
          <p:spPr>
            <a:xfrm>
              <a:off x="3119" y="1771"/>
              <a:ext cx="641" cy="563"/>
            </a:xfrm>
            <a:prstGeom prst="cube">
              <a:avLst>
                <a:gd name="adj" fmla="val 5399"/>
              </a:avLst>
            </a:prstGeom>
            <a:solidFill>
              <a:srgbClr val="CC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704" name="Google Shape;704;p40"/>
            <p:cNvGrpSpPr/>
            <p:nvPr/>
          </p:nvGrpSpPr>
          <p:grpSpPr>
            <a:xfrm>
              <a:off x="823" y="1926"/>
              <a:ext cx="2768" cy="1937"/>
              <a:chOff x="1388" y="1937"/>
              <a:chExt cx="2026" cy="1310"/>
            </a:xfrm>
          </p:grpSpPr>
          <p:sp>
            <p:nvSpPr>
              <p:cNvPr id="705" name="Google Shape;705;p40"/>
              <p:cNvSpPr/>
              <p:nvPr/>
            </p:nvSpPr>
            <p:spPr>
              <a:xfrm>
                <a:off x="1388" y="2867"/>
                <a:ext cx="469" cy="380"/>
              </a:xfrm>
              <a:prstGeom prst="cube">
                <a:avLst>
                  <a:gd name="adj" fmla="val 5399"/>
                </a:avLst>
              </a:prstGeom>
              <a:solidFill>
                <a:srgbClr val="FF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06" name="Google Shape;706;p40"/>
              <p:cNvSpPr/>
              <p:nvPr/>
            </p:nvSpPr>
            <p:spPr>
              <a:xfrm>
                <a:off x="1778" y="2867"/>
                <a:ext cx="468" cy="380"/>
              </a:xfrm>
              <a:prstGeom prst="cube">
                <a:avLst>
                  <a:gd name="adj" fmla="val 5399"/>
                </a:avLst>
              </a:prstGeom>
              <a:solidFill>
                <a:srgbClr val="FF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07" name="Google Shape;707;p40"/>
              <p:cNvSpPr/>
              <p:nvPr/>
            </p:nvSpPr>
            <p:spPr>
              <a:xfrm>
                <a:off x="1388" y="2557"/>
                <a:ext cx="469" cy="381"/>
              </a:xfrm>
              <a:prstGeom prst="cube">
                <a:avLst>
                  <a:gd name="adj" fmla="val 5399"/>
                </a:avLst>
              </a:prstGeom>
              <a:solidFill>
                <a:srgbClr val="FFCC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08" name="Google Shape;708;p40"/>
              <p:cNvSpPr/>
              <p:nvPr/>
            </p:nvSpPr>
            <p:spPr>
              <a:xfrm>
                <a:off x="1389" y="2258"/>
                <a:ext cx="469" cy="380"/>
              </a:xfrm>
              <a:prstGeom prst="cube">
                <a:avLst>
                  <a:gd name="adj" fmla="val 5399"/>
                </a:avLst>
              </a:prstGeom>
              <a:solidFill>
                <a:srgbClr val="FFCC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09" name="Google Shape;709;p40"/>
              <p:cNvSpPr/>
              <p:nvPr/>
            </p:nvSpPr>
            <p:spPr>
              <a:xfrm>
                <a:off x="1778" y="2557"/>
                <a:ext cx="468" cy="381"/>
              </a:xfrm>
              <a:prstGeom prst="cube">
                <a:avLst>
                  <a:gd name="adj" fmla="val 5399"/>
                </a:avLst>
              </a:prstGeom>
              <a:solidFill>
                <a:srgbClr val="FFCC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10" name="Google Shape;710;p40"/>
              <p:cNvSpPr/>
              <p:nvPr/>
            </p:nvSpPr>
            <p:spPr>
              <a:xfrm>
                <a:off x="1778" y="2247"/>
                <a:ext cx="468" cy="381"/>
              </a:xfrm>
              <a:prstGeom prst="cube">
                <a:avLst>
                  <a:gd name="adj" fmla="val 5399"/>
                </a:avLst>
              </a:prstGeom>
              <a:solidFill>
                <a:srgbClr val="FFCC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11" name="Google Shape;711;p40"/>
              <p:cNvSpPr/>
              <p:nvPr/>
            </p:nvSpPr>
            <p:spPr>
              <a:xfrm>
                <a:off x="2167" y="2867"/>
                <a:ext cx="469" cy="380"/>
              </a:xfrm>
              <a:prstGeom prst="cube">
                <a:avLst>
                  <a:gd name="adj" fmla="val 5399"/>
                </a:avLst>
              </a:prstGeom>
              <a:solidFill>
                <a:srgbClr val="FF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12" name="Google Shape;712;p40"/>
              <p:cNvSpPr/>
              <p:nvPr/>
            </p:nvSpPr>
            <p:spPr>
              <a:xfrm>
                <a:off x="2167" y="2557"/>
                <a:ext cx="469" cy="381"/>
              </a:xfrm>
              <a:prstGeom prst="cube">
                <a:avLst>
                  <a:gd name="adj" fmla="val 5399"/>
                </a:avLst>
              </a:prstGeom>
              <a:solidFill>
                <a:srgbClr val="FFCC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13" name="Google Shape;713;p40"/>
              <p:cNvSpPr/>
              <p:nvPr/>
            </p:nvSpPr>
            <p:spPr>
              <a:xfrm>
                <a:off x="2167" y="2247"/>
                <a:ext cx="469" cy="381"/>
              </a:xfrm>
              <a:prstGeom prst="cube">
                <a:avLst>
                  <a:gd name="adj" fmla="val 5399"/>
                </a:avLst>
              </a:prstGeom>
              <a:solidFill>
                <a:srgbClr val="FFCC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14" name="Google Shape;714;p40"/>
              <p:cNvSpPr/>
              <p:nvPr/>
            </p:nvSpPr>
            <p:spPr>
              <a:xfrm>
                <a:off x="2556" y="2867"/>
                <a:ext cx="469" cy="380"/>
              </a:xfrm>
              <a:prstGeom prst="cube">
                <a:avLst>
                  <a:gd name="adj" fmla="val 5399"/>
                </a:avLst>
              </a:prstGeom>
              <a:solidFill>
                <a:srgbClr val="FF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15" name="Google Shape;715;p40"/>
              <p:cNvSpPr/>
              <p:nvPr/>
            </p:nvSpPr>
            <p:spPr>
              <a:xfrm>
                <a:off x="2556" y="2557"/>
                <a:ext cx="469" cy="381"/>
              </a:xfrm>
              <a:prstGeom prst="cube">
                <a:avLst>
                  <a:gd name="adj" fmla="val 5399"/>
                </a:avLst>
              </a:prstGeom>
              <a:solidFill>
                <a:srgbClr val="FFCC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16" name="Google Shape;716;p40"/>
              <p:cNvSpPr/>
              <p:nvPr/>
            </p:nvSpPr>
            <p:spPr>
              <a:xfrm>
                <a:off x="2556" y="2247"/>
                <a:ext cx="469" cy="381"/>
              </a:xfrm>
              <a:prstGeom prst="cube">
                <a:avLst>
                  <a:gd name="adj" fmla="val 5399"/>
                </a:avLst>
              </a:prstGeom>
              <a:solidFill>
                <a:srgbClr val="FFCC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17" name="Google Shape;717;p40"/>
              <p:cNvSpPr/>
              <p:nvPr/>
            </p:nvSpPr>
            <p:spPr>
              <a:xfrm>
                <a:off x="2946" y="2867"/>
                <a:ext cx="468" cy="380"/>
              </a:xfrm>
              <a:prstGeom prst="cube">
                <a:avLst>
                  <a:gd name="adj" fmla="val 5399"/>
                </a:avLst>
              </a:prstGeom>
              <a:solidFill>
                <a:srgbClr val="0033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18" name="Google Shape;718;p40"/>
              <p:cNvSpPr/>
              <p:nvPr/>
            </p:nvSpPr>
            <p:spPr>
              <a:xfrm>
                <a:off x="2946" y="2557"/>
                <a:ext cx="468" cy="381"/>
              </a:xfrm>
              <a:prstGeom prst="cube">
                <a:avLst>
                  <a:gd name="adj" fmla="val 5399"/>
                </a:avLst>
              </a:prstGeom>
              <a:solidFill>
                <a:srgbClr val="96969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19" name="Google Shape;719;p40"/>
              <p:cNvSpPr/>
              <p:nvPr/>
            </p:nvSpPr>
            <p:spPr>
              <a:xfrm>
                <a:off x="2946" y="2247"/>
                <a:ext cx="468" cy="381"/>
              </a:xfrm>
              <a:prstGeom prst="cube">
                <a:avLst>
                  <a:gd name="adj" fmla="val 5399"/>
                </a:avLst>
              </a:prstGeom>
              <a:solidFill>
                <a:srgbClr val="96969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20" name="Google Shape;720;p40"/>
              <p:cNvSpPr/>
              <p:nvPr/>
            </p:nvSpPr>
            <p:spPr>
              <a:xfrm>
                <a:off x="1389" y="1948"/>
                <a:ext cx="469" cy="381"/>
              </a:xfrm>
              <a:prstGeom prst="cube">
                <a:avLst>
                  <a:gd name="adj" fmla="val 5399"/>
                </a:avLst>
              </a:prstGeom>
              <a:solidFill>
                <a:srgbClr val="FFCC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21" name="Google Shape;721;p40"/>
              <p:cNvSpPr/>
              <p:nvPr/>
            </p:nvSpPr>
            <p:spPr>
              <a:xfrm>
                <a:off x="1779" y="1948"/>
                <a:ext cx="468" cy="381"/>
              </a:xfrm>
              <a:prstGeom prst="cube">
                <a:avLst>
                  <a:gd name="adj" fmla="val 5399"/>
                </a:avLst>
              </a:prstGeom>
              <a:solidFill>
                <a:srgbClr val="FFCC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22" name="Google Shape;722;p40"/>
              <p:cNvSpPr/>
              <p:nvPr/>
            </p:nvSpPr>
            <p:spPr>
              <a:xfrm>
                <a:off x="2168" y="1948"/>
                <a:ext cx="469" cy="381"/>
              </a:xfrm>
              <a:prstGeom prst="cube">
                <a:avLst>
                  <a:gd name="adj" fmla="val 5399"/>
                </a:avLst>
              </a:prstGeom>
              <a:solidFill>
                <a:srgbClr val="FFCC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23" name="Google Shape;723;p40"/>
              <p:cNvSpPr/>
              <p:nvPr/>
            </p:nvSpPr>
            <p:spPr>
              <a:xfrm>
                <a:off x="2557" y="1948"/>
                <a:ext cx="469" cy="381"/>
              </a:xfrm>
              <a:prstGeom prst="cube">
                <a:avLst>
                  <a:gd name="adj" fmla="val 5399"/>
                </a:avLst>
              </a:prstGeom>
              <a:solidFill>
                <a:srgbClr val="FFCC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24" name="Google Shape;724;p40"/>
              <p:cNvSpPr/>
              <p:nvPr/>
            </p:nvSpPr>
            <p:spPr>
              <a:xfrm>
                <a:off x="2946" y="1937"/>
                <a:ext cx="468" cy="381"/>
              </a:xfrm>
              <a:prstGeom prst="cube">
                <a:avLst>
                  <a:gd name="adj" fmla="val 5399"/>
                </a:avLst>
              </a:prstGeom>
              <a:solidFill>
                <a:srgbClr val="96969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sp>
          <p:nvSpPr>
            <p:cNvPr id="725" name="Google Shape;725;p40"/>
            <p:cNvSpPr txBox="1"/>
            <p:nvPr/>
          </p:nvSpPr>
          <p:spPr>
            <a:xfrm>
              <a:off x="2468" y="1182"/>
              <a:ext cx="769" cy="21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0" i="1" u="none">
                  <a:solidFill>
                    <a:schemeClr val="dk1"/>
                  </a:solidFill>
                  <a:latin typeface="Arial"/>
                  <a:ea typeface="Arial"/>
                  <a:cs typeface="Arial"/>
                  <a:sym typeface="Arial"/>
                </a:rPr>
                <a:t> </a:t>
              </a:r>
              <a:endParaRPr/>
            </a:p>
          </p:txBody>
        </p:sp>
        <p:sp>
          <p:nvSpPr>
            <p:cNvPr id="726" name="Google Shape;726;p40"/>
            <p:cNvSpPr txBox="1"/>
            <p:nvPr/>
          </p:nvSpPr>
          <p:spPr>
            <a:xfrm>
              <a:off x="1103" y="1300"/>
              <a:ext cx="330"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TV</a:t>
              </a:r>
              <a:endParaRPr/>
            </a:p>
          </p:txBody>
        </p:sp>
        <p:sp>
          <p:nvSpPr>
            <p:cNvPr id="727" name="Google Shape;727;p40"/>
            <p:cNvSpPr txBox="1"/>
            <p:nvPr/>
          </p:nvSpPr>
          <p:spPr>
            <a:xfrm>
              <a:off x="679" y="1669"/>
              <a:ext cx="446"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VCR</a:t>
              </a:r>
              <a:endParaRPr/>
            </a:p>
          </p:txBody>
        </p:sp>
        <p:sp>
          <p:nvSpPr>
            <p:cNvPr id="728" name="Google Shape;728;p40"/>
            <p:cNvSpPr txBox="1"/>
            <p:nvPr/>
          </p:nvSpPr>
          <p:spPr>
            <a:xfrm>
              <a:off x="941" y="1492"/>
              <a:ext cx="312"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PC</a:t>
              </a:r>
              <a:endParaRPr/>
            </a:p>
          </p:txBody>
        </p:sp>
        <p:sp>
          <p:nvSpPr>
            <p:cNvPr id="729" name="Google Shape;729;p40"/>
            <p:cNvSpPr txBox="1"/>
            <p:nvPr/>
          </p:nvSpPr>
          <p:spPr>
            <a:xfrm>
              <a:off x="1472" y="1197"/>
              <a:ext cx="409"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1Qtr</a:t>
              </a:r>
              <a:endParaRPr/>
            </a:p>
          </p:txBody>
        </p:sp>
        <p:sp>
          <p:nvSpPr>
            <p:cNvPr id="730" name="Google Shape;730;p40"/>
            <p:cNvSpPr txBox="1"/>
            <p:nvPr/>
          </p:nvSpPr>
          <p:spPr>
            <a:xfrm>
              <a:off x="2036" y="1185"/>
              <a:ext cx="409"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2Qtr</a:t>
              </a:r>
              <a:endParaRPr/>
            </a:p>
          </p:txBody>
        </p:sp>
        <p:sp>
          <p:nvSpPr>
            <p:cNvPr id="731" name="Google Shape;731;p40"/>
            <p:cNvSpPr txBox="1"/>
            <p:nvPr/>
          </p:nvSpPr>
          <p:spPr>
            <a:xfrm>
              <a:off x="2528" y="1209"/>
              <a:ext cx="409"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3Qtr</a:t>
              </a:r>
              <a:endParaRPr/>
            </a:p>
          </p:txBody>
        </p:sp>
        <p:sp>
          <p:nvSpPr>
            <p:cNvPr id="732" name="Google Shape;732;p40"/>
            <p:cNvSpPr txBox="1"/>
            <p:nvPr/>
          </p:nvSpPr>
          <p:spPr>
            <a:xfrm>
              <a:off x="3104" y="1221"/>
              <a:ext cx="409"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4Qtr</a:t>
              </a:r>
              <a:endParaRPr/>
            </a:p>
          </p:txBody>
        </p:sp>
        <p:sp>
          <p:nvSpPr>
            <p:cNvPr id="733" name="Google Shape;733;p40"/>
            <p:cNvSpPr txBox="1"/>
            <p:nvPr/>
          </p:nvSpPr>
          <p:spPr>
            <a:xfrm>
              <a:off x="4085" y="1482"/>
              <a:ext cx="517"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U.S.A</a:t>
              </a:r>
              <a:endParaRPr/>
            </a:p>
          </p:txBody>
        </p:sp>
        <p:sp>
          <p:nvSpPr>
            <p:cNvPr id="734" name="Google Shape;734;p40"/>
            <p:cNvSpPr txBox="1"/>
            <p:nvPr/>
          </p:nvSpPr>
          <p:spPr>
            <a:xfrm>
              <a:off x="4034" y="1974"/>
              <a:ext cx="596"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Canada</a:t>
              </a:r>
              <a:endParaRPr/>
            </a:p>
          </p:txBody>
        </p:sp>
        <p:sp>
          <p:nvSpPr>
            <p:cNvPr id="735" name="Google Shape;735;p40"/>
            <p:cNvSpPr txBox="1"/>
            <p:nvPr/>
          </p:nvSpPr>
          <p:spPr>
            <a:xfrm>
              <a:off x="4054" y="2394"/>
              <a:ext cx="604"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Mexico</a:t>
              </a:r>
              <a:endParaRPr/>
            </a:p>
          </p:txBody>
        </p:sp>
        <p:sp>
          <p:nvSpPr>
            <p:cNvPr id="736" name="Google Shape;736;p40"/>
            <p:cNvSpPr txBox="1"/>
            <p:nvPr/>
          </p:nvSpPr>
          <p:spPr>
            <a:xfrm>
              <a:off x="4180" y="2874"/>
              <a:ext cx="374"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sum</a:t>
              </a:r>
              <a:endParaRPr/>
            </a:p>
          </p:txBody>
        </p:sp>
      </p:grpSp>
    </p:spTree>
    <p:extLst>
      <p:ext uri="{BB962C8B-B14F-4D97-AF65-F5344CB8AC3E}">
        <p14:creationId xmlns:p14="http://schemas.microsoft.com/office/powerpoint/2010/main" val="32081046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41"/>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67</a:t>
            </a:fld>
            <a:endParaRPr/>
          </a:p>
        </p:txBody>
      </p:sp>
      <p:sp>
        <p:nvSpPr>
          <p:cNvPr id="743" name="Google Shape;743;p41"/>
          <p:cNvSpPr txBox="1">
            <a:spLocks noGrp="1"/>
          </p:cNvSpPr>
          <p:nvPr>
            <p:ph type="title"/>
          </p:nvPr>
        </p:nvSpPr>
        <p:spPr>
          <a:xfrm>
            <a:off x="381000" y="304800"/>
            <a:ext cx="838200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Cuboids Corresponding to the Cube</a:t>
            </a:r>
            <a:endParaRPr/>
          </a:p>
        </p:txBody>
      </p:sp>
      <p:sp>
        <p:nvSpPr>
          <p:cNvPr id="744" name="Google Shape;744;p41"/>
          <p:cNvSpPr/>
          <p:nvPr/>
        </p:nvSpPr>
        <p:spPr>
          <a:xfrm>
            <a:off x="3352800" y="2362200"/>
            <a:ext cx="152400" cy="228600"/>
          </a:xfrm>
          <a:prstGeom prst="flowChartConnec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45" name="Google Shape;745;p41"/>
          <p:cNvSpPr/>
          <p:nvPr/>
        </p:nvSpPr>
        <p:spPr>
          <a:xfrm>
            <a:off x="2209800" y="3124200"/>
            <a:ext cx="152400" cy="228600"/>
          </a:xfrm>
          <a:prstGeom prst="flowChartConnec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46" name="Google Shape;746;p41"/>
          <p:cNvSpPr/>
          <p:nvPr/>
        </p:nvSpPr>
        <p:spPr>
          <a:xfrm>
            <a:off x="3505200" y="3124200"/>
            <a:ext cx="152400" cy="228600"/>
          </a:xfrm>
          <a:prstGeom prst="flowChartConnec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47" name="Google Shape;747;p41"/>
          <p:cNvSpPr/>
          <p:nvPr/>
        </p:nvSpPr>
        <p:spPr>
          <a:xfrm>
            <a:off x="4495800" y="3124200"/>
            <a:ext cx="152400" cy="228600"/>
          </a:xfrm>
          <a:prstGeom prst="flowChartConnec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48" name="Google Shape;748;p41"/>
          <p:cNvSpPr/>
          <p:nvPr/>
        </p:nvSpPr>
        <p:spPr>
          <a:xfrm>
            <a:off x="1905000" y="3886200"/>
            <a:ext cx="152400" cy="228600"/>
          </a:xfrm>
          <a:prstGeom prst="flowChartConnec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49" name="Google Shape;749;p41"/>
          <p:cNvSpPr/>
          <p:nvPr/>
        </p:nvSpPr>
        <p:spPr>
          <a:xfrm>
            <a:off x="5410200" y="3962400"/>
            <a:ext cx="152400" cy="228600"/>
          </a:xfrm>
          <a:prstGeom prst="flowChartConnec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50" name="Google Shape;750;p41"/>
          <p:cNvSpPr/>
          <p:nvPr/>
        </p:nvSpPr>
        <p:spPr>
          <a:xfrm>
            <a:off x="3048000" y="3962400"/>
            <a:ext cx="152400" cy="228600"/>
          </a:xfrm>
          <a:prstGeom prst="flowChartConnec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51" name="Google Shape;751;p41"/>
          <p:cNvSpPr/>
          <p:nvPr/>
        </p:nvSpPr>
        <p:spPr>
          <a:xfrm>
            <a:off x="3352800" y="4876800"/>
            <a:ext cx="152400" cy="228600"/>
          </a:xfrm>
          <a:prstGeom prst="flowChartConnec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52" name="Google Shape;752;p41"/>
          <p:cNvSpPr txBox="1"/>
          <p:nvPr/>
        </p:nvSpPr>
        <p:spPr>
          <a:xfrm>
            <a:off x="3184525" y="1995487"/>
            <a:ext cx="45085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all</a:t>
            </a:r>
            <a:endParaRPr/>
          </a:p>
        </p:txBody>
      </p:sp>
      <p:cxnSp>
        <p:nvCxnSpPr>
          <p:cNvPr id="753" name="Google Shape;753;p41"/>
          <p:cNvCxnSpPr/>
          <p:nvPr/>
        </p:nvCxnSpPr>
        <p:spPr>
          <a:xfrm flipH="1">
            <a:off x="2286000" y="2438400"/>
            <a:ext cx="114300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754" name="Google Shape;754;p41"/>
          <p:cNvCxnSpPr/>
          <p:nvPr/>
        </p:nvCxnSpPr>
        <p:spPr>
          <a:xfrm>
            <a:off x="3429000" y="2438400"/>
            <a:ext cx="114300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755" name="Google Shape;755;p41"/>
          <p:cNvCxnSpPr/>
          <p:nvPr/>
        </p:nvCxnSpPr>
        <p:spPr>
          <a:xfrm>
            <a:off x="3429000" y="2438400"/>
            <a:ext cx="15240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756" name="Google Shape;756;p41"/>
          <p:cNvCxnSpPr/>
          <p:nvPr/>
        </p:nvCxnSpPr>
        <p:spPr>
          <a:xfrm flipH="1">
            <a:off x="1981200" y="3200400"/>
            <a:ext cx="30480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757" name="Google Shape;757;p41"/>
          <p:cNvCxnSpPr/>
          <p:nvPr/>
        </p:nvCxnSpPr>
        <p:spPr>
          <a:xfrm flipH="1">
            <a:off x="1981200" y="3200400"/>
            <a:ext cx="160020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758" name="Google Shape;758;p41"/>
          <p:cNvCxnSpPr/>
          <p:nvPr/>
        </p:nvCxnSpPr>
        <p:spPr>
          <a:xfrm>
            <a:off x="2286000" y="3200400"/>
            <a:ext cx="838200" cy="838200"/>
          </a:xfrm>
          <a:prstGeom prst="straightConnector1">
            <a:avLst/>
          </a:prstGeom>
          <a:noFill/>
          <a:ln w="9525" cap="flat" cmpd="sng">
            <a:solidFill>
              <a:schemeClr val="dk1"/>
            </a:solidFill>
            <a:prstDash val="solid"/>
            <a:miter lim="800000"/>
            <a:headEnd type="none" w="med" len="med"/>
            <a:tailEnd type="none" w="med" len="med"/>
          </a:ln>
        </p:spPr>
      </p:cxnSp>
      <p:cxnSp>
        <p:nvCxnSpPr>
          <p:cNvPr id="759" name="Google Shape;759;p41"/>
          <p:cNvCxnSpPr/>
          <p:nvPr/>
        </p:nvCxnSpPr>
        <p:spPr>
          <a:xfrm flipH="1">
            <a:off x="3124200" y="3200400"/>
            <a:ext cx="1447800" cy="838200"/>
          </a:xfrm>
          <a:prstGeom prst="straightConnector1">
            <a:avLst/>
          </a:prstGeom>
          <a:noFill/>
          <a:ln w="9525" cap="flat" cmpd="sng">
            <a:solidFill>
              <a:schemeClr val="dk1"/>
            </a:solidFill>
            <a:prstDash val="solid"/>
            <a:miter lim="800000"/>
            <a:headEnd type="none" w="med" len="med"/>
            <a:tailEnd type="none" w="med" len="med"/>
          </a:ln>
        </p:spPr>
      </p:cxnSp>
      <p:cxnSp>
        <p:nvCxnSpPr>
          <p:cNvPr id="760" name="Google Shape;760;p41"/>
          <p:cNvCxnSpPr/>
          <p:nvPr/>
        </p:nvCxnSpPr>
        <p:spPr>
          <a:xfrm>
            <a:off x="3581400" y="3200400"/>
            <a:ext cx="1905000" cy="838200"/>
          </a:xfrm>
          <a:prstGeom prst="straightConnector1">
            <a:avLst/>
          </a:prstGeom>
          <a:noFill/>
          <a:ln w="9525" cap="flat" cmpd="sng">
            <a:solidFill>
              <a:schemeClr val="dk1"/>
            </a:solidFill>
            <a:prstDash val="solid"/>
            <a:miter lim="800000"/>
            <a:headEnd type="none" w="med" len="med"/>
            <a:tailEnd type="none" w="med" len="med"/>
          </a:ln>
        </p:spPr>
      </p:cxnSp>
      <p:cxnSp>
        <p:nvCxnSpPr>
          <p:cNvPr id="761" name="Google Shape;761;p41"/>
          <p:cNvCxnSpPr/>
          <p:nvPr/>
        </p:nvCxnSpPr>
        <p:spPr>
          <a:xfrm>
            <a:off x="4572000" y="3200400"/>
            <a:ext cx="914400" cy="838200"/>
          </a:xfrm>
          <a:prstGeom prst="straightConnector1">
            <a:avLst/>
          </a:prstGeom>
          <a:noFill/>
          <a:ln w="9525" cap="flat" cmpd="sng">
            <a:solidFill>
              <a:schemeClr val="dk1"/>
            </a:solidFill>
            <a:prstDash val="solid"/>
            <a:miter lim="800000"/>
            <a:headEnd type="none" w="med" len="med"/>
            <a:tailEnd type="none" w="med" len="med"/>
          </a:ln>
        </p:spPr>
      </p:cxnSp>
      <p:cxnSp>
        <p:nvCxnSpPr>
          <p:cNvPr id="762" name="Google Shape;762;p41"/>
          <p:cNvCxnSpPr/>
          <p:nvPr/>
        </p:nvCxnSpPr>
        <p:spPr>
          <a:xfrm>
            <a:off x="1981200" y="3962400"/>
            <a:ext cx="1447800" cy="990600"/>
          </a:xfrm>
          <a:prstGeom prst="straightConnector1">
            <a:avLst/>
          </a:prstGeom>
          <a:noFill/>
          <a:ln w="9525" cap="flat" cmpd="sng">
            <a:solidFill>
              <a:schemeClr val="dk1"/>
            </a:solidFill>
            <a:prstDash val="solid"/>
            <a:miter lim="800000"/>
            <a:headEnd type="none" w="med" len="med"/>
            <a:tailEnd type="none" w="med" len="med"/>
          </a:ln>
        </p:spPr>
      </p:cxnSp>
      <p:cxnSp>
        <p:nvCxnSpPr>
          <p:cNvPr id="763" name="Google Shape;763;p41"/>
          <p:cNvCxnSpPr/>
          <p:nvPr/>
        </p:nvCxnSpPr>
        <p:spPr>
          <a:xfrm>
            <a:off x="3124200" y="4038600"/>
            <a:ext cx="304800" cy="914400"/>
          </a:xfrm>
          <a:prstGeom prst="straightConnector1">
            <a:avLst/>
          </a:prstGeom>
          <a:noFill/>
          <a:ln w="9525" cap="flat" cmpd="sng">
            <a:solidFill>
              <a:schemeClr val="dk1"/>
            </a:solidFill>
            <a:prstDash val="solid"/>
            <a:miter lim="800000"/>
            <a:headEnd type="none" w="med" len="med"/>
            <a:tailEnd type="none" w="med" len="med"/>
          </a:ln>
        </p:spPr>
      </p:cxnSp>
      <p:cxnSp>
        <p:nvCxnSpPr>
          <p:cNvPr id="764" name="Google Shape;764;p41"/>
          <p:cNvCxnSpPr/>
          <p:nvPr/>
        </p:nvCxnSpPr>
        <p:spPr>
          <a:xfrm flipH="1">
            <a:off x="3429000" y="4038600"/>
            <a:ext cx="2057400" cy="914400"/>
          </a:xfrm>
          <a:prstGeom prst="straightConnector1">
            <a:avLst/>
          </a:prstGeom>
          <a:noFill/>
          <a:ln w="9525" cap="flat" cmpd="sng">
            <a:solidFill>
              <a:schemeClr val="dk1"/>
            </a:solidFill>
            <a:prstDash val="solid"/>
            <a:miter lim="800000"/>
            <a:headEnd type="none" w="med" len="med"/>
            <a:tailEnd type="none" w="med" len="med"/>
          </a:ln>
        </p:spPr>
      </p:cxnSp>
      <p:sp>
        <p:nvSpPr>
          <p:cNvPr id="765" name="Google Shape;765;p41"/>
          <p:cNvSpPr txBox="1"/>
          <p:nvPr/>
        </p:nvSpPr>
        <p:spPr>
          <a:xfrm>
            <a:off x="1524000" y="2740025"/>
            <a:ext cx="8826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product</a:t>
            </a:r>
            <a:endParaRPr/>
          </a:p>
        </p:txBody>
      </p:sp>
      <p:sp>
        <p:nvSpPr>
          <p:cNvPr id="766" name="Google Shape;766;p41"/>
          <p:cNvSpPr txBox="1"/>
          <p:nvPr/>
        </p:nvSpPr>
        <p:spPr>
          <a:xfrm>
            <a:off x="3032125" y="2757487"/>
            <a:ext cx="606425"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date</a:t>
            </a:r>
            <a:endParaRPr/>
          </a:p>
        </p:txBody>
      </p:sp>
      <p:sp>
        <p:nvSpPr>
          <p:cNvPr id="767" name="Google Shape;767;p41"/>
          <p:cNvSpPr txBox="1"/>
          <p:nvPr/>
        </p:nvSpPr>
        <p:spPr>
          <a:xfrm>
            <a:off x="4403725" y="2681287"/>
            <a:ext cx="95885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country</a:t>
            </a:r>
            <a:endParaRPr/>
          </a:p>
        </p:txBody>
      </p:sp>
      <p:sp>
        <p:nvSpPr>
          <p:cNvPr id="768" name="Google Shape;768;p41"/>
          <p:cNvSpPr txBox="1"/>
          <p:nvPr/>
        </p:nvSpPr>
        <p:spPr>
          <a:xfrm>
            <a:off x="746125" y="3543300"/>
            <a:ext cx="13208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product,date</a:t>
            </a:r>
            <a:endParaRPr/>
          </a:p>
        </p:txBody>
      </p:sp>
      <p:sp>
        <p:nvSpPr>
          <p:cNvPr id="769" name="Google Shape;769;p41"/>
          <p:cNvSpPr txBox="1"/>
          <p:nvPr/>
        </p:nvSpPr>
        <p:spPr>
          <a:xfrm>
            <a:off x="2727325" y="3543300"/>
            <a:ext cx="16383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product,country</a:t>
            </a:r>
            <a:endParaRPr/>
          </a:p>
        </p:txBody>
      </p:sp>
      <p:sp>
        <p:nvSpPr>
          <p:cNvPr id="770" name="Google Shape;770;p41"/>
          <p:cNvSpPr txBox="1"/>
          <p:nvPr/>
        </p:nvSpPr>
        <p:spPr>
          <a:xfrm>
            <a:off x="5241925" y="3543300"/>
            <a:ext cx="13779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date, country</a:t>
            </a:r>
            <a:endParaRPr/>
          </a:p>
        </p:txBody>
      </p:sp>
      <p:sp>
        <p:nvSpPr>
          <p:cNvPr id="771" name="Google Shape;771;p41"/>
          <p:cNvSpPr txBox="1"/>
          <p:nvPr/>
        </p:nvSpPr>
        <p:spPr>
          <a:xfrm>
            <a:off x="2498725" y="4991100"/>
            <a:ext cx="21907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product, date, country</a:t>
            </a:r>
            <a:endParaRPr/>
          </a:p>
        </p:txBody>
      </p:sp>
      <p:sp>
        <p:nvSpPr>
          <p:cNvPr id="772" name="Google Shape;772;p41"/>
          <p:cNvSpPr txBox="1"/>
          <p:nvPr/>
        </p:nvSpPr>
        <p:spPr>
          <a:xfrm>
            <a:off x="6553200" y="2286000"/>
            <a:ext cx="20447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0-D (</a:t>
            </a:r>
            <a:r>
              <a:rPr lang="en-US" sz="2000" b="0" i="1" u="none">
                <a:solidFill>
                  <a:schemeClr val="dk1"/>
                </a:solidFill>
                <a:latin typeface="Times New Roman"/>
                <a:ea typeface="Times New Roman"/>
                <a:cs typeface="Times New Roman"/>
                <a:sym typeface="Times New Roman"/>
              </a:rPr>
              <a:t>apex</a:t>
            </a:r>
            <a:r>
              <a:rPr lang="en-US" sz="2000" b="0" i="0" u="none">
                <a:solidFill>
                  <a:schemeClr val="dk1"/>
                </a:solidFill>
                <a:latin typeface="Times New Roman"/>
                <a:ea typeface="Times New Roman"/>
                <a:cs typeface="Times New Roman"/>
                <a:sym typeface="Times New Roman"/>
              </a:rPr>
              <a:t>) cuboid</a:t>
            </a:r>
            <a:endParaRPr/>
          </a:p>
        </p:txBody>
      </p:sp>
      <p:sp>
        <p:nvSpPr>
          <p:cNvPr id="773" name="Google Shape;773;p41"/>
          <p:cNvSpPr txBox="1"/>
          <p:nvPr/>
        </p:nvSpPr>
        <p:spPr>
          <a:xfrm>
            <a:off x="6537325" y="2909887"/>
            <a:ext cx="1431925"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1-D cuboids</a:t>
            </a:r>
            <a:endParaRPr/>
          </a:p>
        </p:txBody>
      </p:sp>
      <p:sp>
        <p:nvSpPr>
          <p:cNvPr id="774" name="Google Shape;774;p41"/>
          <p:cNvSpPr txBox="1"/>
          <p:nvPr/>
        </p:nvSpPr>
        <p:spPr>
          <a:xfrm>
            <a:off x="6537325" y="3900487"/>
            <a:ext cx="1431925"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2-D cuboids</a:t>
            </a:r>
            <a:endParaRPr/>
          </a:p>
        </p:txBody>
      </p:sp>
      <p:sp>
        <p:nvSpPr>
          <p:cNvPr id="775" name="Google Shape;775;p41"/>
          <p:cNvSpPr txBox="1"/>
          <p:nvPr/>
        </p:nvSpPr>
        <p:spPr>
          <a:xfrm>
            <a:off x="6537325" y="4738687"/>
            <a:ext cx="2030412"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3-D (</a:t>
            </a:r>
            <a:r>
              <a:rPr lang="en-US" sz="2000" b="0" i="1" u="none">
                <a:solidFill>
                  <a:schemeClr val="dk1"/>
                </a:solidFill>
                <a:latin typeface="Times New Roman"/>
                <a:ea typeface="Times New Roman"/>
                <a:cs typeface="Times New Roman"/>
                <a:sym typeface="Times New Roman"/>
              </a:rPr>
              <a:t>base</a:t>
            </a:r>
            <a:r>
              <a:rPr lang="en-US" sz="2000" b="0" i="0" u="none">
                <a:solidFill>
                  <a:schemeClr val="dk1"/>
                </a:solidFill>
                <a:latin typeface="Times New Roman"/>
                <a:ea typeface="Times New Roman"/>
                <a:cs typeface="Times New Roman"/>
                <a:sym typeface="Times New Roman"/>
              </a:rPr>
              <a:t>) cuboid</a:t>
            </a:r>
            <a:endParaRPr/>
          </a:p>
        </p:txBody>
      </p:sp>
    </p:spTree>
    <p:extLst>
      <p:ext uri="{BB962C8B-B14F-4D97-AF65-F5344CB8AC3E}">
        <p14:creationId xmlns:p14="http://schemas.microsoft.com/office/powerpoint/2010/main" val="22073088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42"/>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68</a:t>
            </a:fld>
            <a:endParaRPr/>
          </a:p>
        </p:txBody>
      </p:sp>
      <p:sp>
        <p:nvSpPr>
          <p:cNvPr id="782" name="Google Shape;782;p42"/>
          <p:cNvSpPr txBox="1">
            <a:spLocks noGrp="1"/>
          </p:cNvSpPr>
          <p:nvPr>
            <p:ph type="title"/>
          </p:nvPr>
        </p:nvSpPr>
        <p:spPr>
          <a:xfrm>
            <a:off x="990600" y="152400"/>
            <a:ext cx="7239000" cy="8382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Typical OLAP Operations</a:t>
            </a:r>
            <a:endParaRPr/>
          </a:p>
        </p:txBody>
      </p:sp>
      <p:sp>
        <p:nvSpPr>
          <p:cNvPr id="783" name="Google Shape;783;p42"/>
          <p:cNvSpPr txBox="1">
            <a:spLocks noGrp="1"/>
          </p:cNvSpPr>
          <p:nvPr>
            <p:ph sz="quarter" idx="1"/>
          </p:nvPr>
        </p:nvSpPr>
        <p:spPr>
          <a:xfrm>
            <a:off x="228600" y="1371600"/>
            <a:ext cx="8763000" cy="49530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hlink"/>
                </a:solidFill>
                <a:latin typeface="Tahoma"/>
                <a:ea typeface="Tahoma"/>
                <a:cs typeface="Tahoma"/>
                <a:sym typeface="Tahoma"/>
              </a:rPr>
              <a:t>Roll up (drill-up):</a:t>
            </a:r>
            <a:r>
              <a:rPr lang="en-US" sz="2000" b="0" i="0" u="none">
                <a:solidFill>
                  <a:schemeClr val="dk1"/>
                </a:solidFill>
                <a:latin typeface="Tahoma"/>
                <a:ea typeface="Tahoma"/>
                <a:cs typeface="Tahoma"/>
                <a:sym typeface="Tahoma"/>
              </a:rPr>
              <a:t> summarize data</a:t>
            </a:r>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1" u="none">
                <a:solidFill>
                  <a:schemeClr val="dk1"/>
                </a:solidFill>
                <a:latin typeface="Tahoma"/>
                <a:ea typeface="Tahoma"/>
                <a:cs typeface="Tahoma"/>
                <a:sym typeface="Tahoma"/>
              </a:rPr>
              <a:t>by climbing up hierarchy or by dimension reduction</a:t>
            </a:r>
            <a:endParaRPr sz="2400" b="0" i="0" u="none">
              <a:solidFill>
                <a:schemeClr val="dk1"/>
              </a:solidFill>
              <a:latin typeface="Tahoma"/>
              <a:ea typeface="Tahoma"/>
              <a:cs typeface="Tahoma"/>
              <a:sym typeface="Tahoma"/>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hlink"/>
                </a:solidFill>
                <a:latin typeface="Tahoma"/>
                <a:ea typeface="Tahoma"/>
                <a:cs typeface="Tahoma"/>
                <a:sym typeface="Tahoma"/>
              </a:rPr>
              <a:t>Drill down (roll down):</a:t>
            </a:r>
            <a:r>
              <a:rPr lang="en-US" sz="2000" b="0" i="0" u="none">
                <a:solidFill>
                  <a:schemeClr val="dk1"/>
                </a:solidFill>
                <a:latin typeface="Tahoma"/>
                <a:ea typeface="Tahoma"/>
                <a:cs typeface="Tahoma"/>
                <a:sym typeface="Tahoma"/>
              </a:rPr>
              <a:t> reverse of roll-up</a:t>
            </a:r>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1" u="none">
                <a:solidFill>
                  <a:schemeClr val="dk1"/>
                </a:solidFill>
                <a:latin typeface="Tahoma"/>
                <a:ea typeface="Tahoma"/>
                <a:cs typeface="Tahoma"/>
                <a:sym typeface="Tahoma"/>
              </a:rPr>
              <a:t>from higher level summary to lower level summary or detailed data, or introducing new dimensions</a:t>
            </a:r>
            <a:endParaRPr/>
          </a:p>
          <a:p>
            <a:pPr marL="342900" lvl="0" indent="-342900" algn="l" rtl="0">
              <a:lnSpc>
                <a:spcPct val="100000"/>
              </a:lnSpc>
              <a:spcBef>
                <a:spcPts val="480"/>
              </a:spcBef>
              <a:spcAft>
                <a:spcPts val="0"/>
              </a:spcAft>
              <a:buClr>
                <a:schemeClr val="folHlink"/>
              </a:buClr>
              <a:buSzPts val="1200"/>
              <a:buFont typeface="Noto Sans Symbols"/>
              <a:buChar char="■"/>
            </a:pPr>
            <a:r>
              <a:rPr lang="en-US" sz="2000" b="0" i="0" u="none">
                <a:solidFill>
                  <a:schemeClr val="hlink"/>
                </a:solidFill>
                <a:latin typeface="Tahoma"/>
                <a:ea typeface="Tahoma"/>
                <a:cs typeface="Tahoma"/>
                <a:sym typeface="Tahoma"/>
              </a:rPr>
              <a:t>Slice and dice:</a:t>
            </a:r>
            <a:r>
              <a:rPr lang="en-US" sz="2000" b="0" i="0" u="none">
                <a:solidFill>
                  <a:schemeClr val="dk1"/>
                </a:solidFill>
                <a:latin typeface="Tahoma"/>
                <a:ea typeface="Tahoma"/>
                <a:cs typeface="Tahoma"/>
                <a:sym typeface="Tahoma"/>
              </a:rPr>
              <a:t> </a:t>
            </a:r>
            <a:r>
              <a:rPr lang="en-US" sz="2400" b="0" i="1" u="none">
                <a:solidFill>
                  <a:schemeClr val="dk1"/>
                </a:solidFill>
                <a:latin typeface="Tahoma"/>
                <a:ea typeface="Tahoma"/>
                <a:cs typeface="Tahoma"/>
                <a:sym typeface="Tahoma"/>
              </a:rPr>
              <a:t>project and select</a:t>
            </a:r>
            <a:r>
              <a:rPr lang="en-US" sz="2400" b="0" i="0" u="none">
                <a:solidFill>
                  <a:schemeClr val="dk1"/>
                </a:solidFill>
                <a:latin typeface="Tahoma"/>
                <a:ea typeface="Tahoma"/>
                <a:cs typeface="Tahoma"/>
                <a:sym typeface="Tahoma"/>
              </a:rPr>
              <a:t> </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hlink"/>
                </a:solidFill>
                <a:latin typeface="Tahoma"/>
                <a:ea typeface="Tahoma"/>
                <a:cs typeface="Tahoma"/>
                <a:sym typeface="Tahoma"/>
              </a:rPr>
              <a:t>Pivot (rotate):</a:t>
            </a:r>
            <a:r>
              <a:rPr lang="en-US" sz="2000" b="0" i="0" u="none">
                <a:solidFill>
                  <a:schemeClr val="dk1"/>
                </a:solidFill>
                <a:latin typeface="Tahoma"/>
                <a:ea typeface="Tahoma"/>
                <a:cs typeface="Tahoma"/>
                <a:sym typeface="Tahoma"/>
              </a:rPr>
              <a:t> </a:t>
            </a:r>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1" u="none">
                <a:solidFill>
                  <a:schemeClr val="dk1"/>
                </a:solidFill>
                <a:latin typeface="Tahoma"/>
                <a:ea typeface="Tahoma"/>
                <a:cs typeface="Tahoma"/>
                <a:sym typeface="Tahoma"/>
              </a:rPr>
              <a:t>reorient the cube, visualization, 3D to series of 2D planes</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Other operations</a:t>
            </a:r>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1" u="none">
                <a:solidFill>
                  <a:schemeClr val="hlink"/>
                </a:solidFill>
                <a:latin typeface="Tahoma"/>
                <a:ea typeface="Tahoma"/>
                <a:cs typeface="Tahoma"/>
                <a:sym typeface="Tahoma"/>
              </a:rPr>
              <a:t>drill across:</a:t>
            </a:r>
            <a:r>
              <a:rPr lang="en-US" sz="2400" b="0" i="1" u="none">
                <a:solidFill>
                  <a:schemeClr val="dk1"/>
                </a:solidFill>
                <a:latin typeface="Tahoma"/>
                <a:ea typeface="Tahoma"/>
                <a:cs typeface="Tahoma"/>
                <a:sym typeface="Tahoma"/>
              </a:rPr>
              <a:t> involving (across) more than one fact table</a:t>
            </a:r>
            <a:endParaRPr sz="2400" b="0" i="0" u="none">
              <a:solidFill>
                <a:schemeClr val="dk1"/>
              </a:solidFill>
              <a:latin typeface="Tahoma"/>
              <a:ea typeface="Tahoma"/>
              <a:cs typeface="Tahoma"/>
              <a:sym typeface="Tahoma"/>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1" u="none">
                <a:solidFill>
                  <a:schemeClr val="hlink"/>
                </a:solidFill>
                <a:latin typeface="Tahoma"/>
                <a:ea typeface="Tahoma"/>
                <a:cs typeface="Tahoma"/>
                <a:sym typeface="Tahoma"/>
              </a:rPr>
              <a:t>drill through:</a:t>
            </a:r>
            <a:r>
              <a:rPr lang="en-US" sz="2400" b="0" i="1" u="none">
                <a:solidFill>
                  <a:schemeClr val="dk1"/>
                </a:solidFill>
                <a:latin typeface="Tahoma"/>
                <a:ea typeface="Tahoma"/>
                <a:cs typeface="Tahoma"/>
                <a:sym typeface="Tahoma"/>
              </a:rPr>
              <a:t> through the bottom level of the cube to its back-end relational tables (using SQL)</a:t>
            </a:r>
            <a:endParaRPr/>
          </a:p>
        </p:txBody>
      </p:sp>
    </p:spTree>
    <p:extLst>
      <p:ext uri="{BB962C8B-B14F-4D97-AF65-F5344CB8AC3E}">
        <p14:creationId xmlns:p14="http://schemas.microsoft.com/office/powerpoint/2010/main" val="39135381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43"/>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69</a:t>
            </a:fld>
            <a:endParaRPr/>
          </a:p>
        </p:txBody>
      </p:sp>
      <p:pic>
        <p:nvPicPr>
          <p:cNvPr id="790" name="Google Shape;790;p43" descr="ha02f10"/>
          <p:cNvPicPr preferRelativeResize="0"/>
          <p:nvPr/>
        </p:nvPicPr>
        <p:blipFill rotWithShape="1">
          <a:blip r:embed="rId3">
            <a:alphaModFix/>
          </a:blip>
          <a:srcRect/>
          <a:stretch/>
        </p:blipFill>
        <p:spPr>
          <a:xfrm>
            <a:off x="762000" y="0"/>
            <a:ext cx="7620000" cy="6629400"/>
          </a:xfrm>
          <a:prstGeom prst="rect">
            <a:avLst/>
          </a:prstGeom>
          <a:noFill/>
          <a:ln>
            <a:noFill/>
          </a:ln>
        </p:spPr>
      </p:pic>
      <p:sp>
        <p:nvSpPr>
          <p:cNvPr id="791" name="Google Shape;791;p43"/>
          <p:cNvSpPr txBox="1"/>
          <p:nvPr/>
        </p:nvSpPr>
        <p:spPr>
          <a:xfrm>
            <a:off x="152400" y="2362200"/>
            <a:ext cx="2209800" cy="581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Fig. 3.10 Typical OLAP Operations</a:t>
            </a:r>
            <a:endParaRPr/>
          </a:p>
        </p:txBody>
      </p:sp>
    </p:spTree>
    <p:extLst>
      <p:ext uri="{BB962C8B-B14F-4D97-AF65-F5344CB8AC3E}">
        <p14:creationId xmlns:p14="http://schemas.microsoft.com/office/powerpoint/2010/main" val="3532631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8382000" cy="3323987"/>
          </a:xfrm>
          <a:prstGeom prst="rect">
            <a:avLst/>
          </a:prstGeom>
        </p:spPr>
        <p:txBody>
          <a:bodyPr wrap="square">
            <a:spAutoFit/>
          </a:bodyPr>
          <a:lstStyle/>
          <a:p>
            <a:pPr algn="just">
              <a:lnSpc>
                <a:spcPct val="150000"/>
              </a:lnSpc>
            </a:pPr>
            <a:r>
              <a:rPr lang="en-US" sz="2000" dirty="0">
                <a:solidFill>
                  <a:schemeClr val="dk1"/>
                </a:solidFill>
                <a:latin typeface="Tahoma"/>
                <a:ea typeface="Tahoma"/>
                <a:cs typeface="Tahoma"/>
              </a:rPr>
              <a:t>A Data Warehousing (DW) is process for collecting and managing data from varied sources to provide meaningful business insights. </a:t>
            </a:r>
          </a:p>
          <a:p>
            <a:pPr algn="just">
              <a:lnSpc>
                <a:spcPct val="150000"/>
              </a:lnSpc>
            </a:pPr>
            <a:endParaRPr lang="en-US" sz="2000" dirty="0">
              <a:solidFill>
                <a:schemeClr val="dk1"/>
              </a:solidFill>
              <a:latin typeface="Tahoma"/>
              <a:ea typeface="Tahoma"/>
              <a:cs typeface="Tahoma"/>
            </a:endParaRPr>
          </a:p>
          <a:p>
            <a:pPr algn="just">
              <a:lnSpc>
                <a:spcPct val="150000"/>
              </a:lnSpc>
            </a:pPr>
            <a:r>
              <a:rPr lang="en-US" sz="2000" dirty="0">
                <a:solidFill>
                  <a:schemeClr val="dk1"/>
                </a:solidFill>
                <a:latin typeface="Tahoma"/>
                <a:ea typeface="Tahoma"/>
                <a:cs typeface="Tahoma"/>
              </a:rPr>
              <a:t>A Data warehouse is typically used to connect and analyze business data from heterogeneous sources. The data warehouse is the core of the BI system which is built for data analysis and reporting.</a:t>
            </a:r>
            <a:endParaRPr lang="en-IN" sz="2000" dirty="0">
              <a:solidFill>
                <a:schemeClr val="dk1"/>
              </a:solidFill>
              <a:latin typeface="Tahoma"/>
              <a:ea typeface="Tahoma"/>
              <a:cs typeface="Tahoma"/>
            </a:endParaRPr>
          </a:p>
          <a:p>
            <a:pPr algn="just">
              <a:lnSpc>
                <a:spcPct val="150000"/>
              </a:lnSpc>
            </a:pPr>
            <a:endParaRPr lang="en-IN" sz="2000" dirty="0">
              <a:solidFill>
                <a:schemeClr val="dk1"/>
              </a:solidFill>
              <a:latin typeface="Tahoma"/>
              <a:ea typeface="Tahoma"/>
              <a:cs typeface="Tahoma"/>
            </a:endParaRPr>
          </a:p>
        </p:txBody>
      </p:sp>
      <p:sp>
        <p:nvSpPr>
          <p:cNvPr id="3" name="Rectangle 2"/>
          <p:cNvSpPr/>
          <p:nvPr/>
        </p:nvSpPr>
        <p:spPr>
          <a:xfrm>
            <a:off x="1999359" y="381000"/>
            <a:ext cx="3651705" cy="461665"/>
          </a:xfrm>
          <a:prstGeom prst="rect">
            <a:avLst/>
          </a:prstGeom>
        </p:spPr>
        <p:txBody>
          <a:bodyPr wrap="none">
            <a:spAutoFit/>
          </a:bodyPr>
          <a:lstStyle/>
          <a:p>
            <a:r>
              <a:rPr lang="en-US" sz="2400" b="1" dirty="0"/>
              <a:t>Data Warehouse Definition</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4038600"/>
            <a:ext cx="4800600" cy="2667000"/>
          </a:xfrm>
          <a:prstGeom prst="rect">
            <a:avLst/>
          </a:prstGeom>
        </p:spPr>
      </p:pic>
    </p:spTree>
    <p:extLst>
      <p:ext uri="{BB962C8B-B14F-4D97-AF65-F5344CB8AC3E}">
        <p14:creationId xmlns:p14="http://schemas.microsoft.com/office/powerpoint/2010/main" val="26969684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44"/>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70</a:t>
            </a:fld>
            <a:endParaRPr/>
          </a:p>
        </p:txBody>
      </p:sp>
      <p:sp>
        <p:nvSpPr>
          <p:cNvPr id="798" name="Google Shape;798;p44"/>
          <p:cNvSpPr txBox="1">
            <a:spLocks noGrp="1"/>
          </p:cNvSpPr>
          <p:nvPr>
            <p:ph type="title"/>
          </p:nvPr>
        </p:nvSpPr>
        <p:spPr>
          <a:xfrm>
            <a:off x="1295400" y="304800"/>
            <a:ext cx="6858000" cy="762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A Star-Net Query Model</a:t>
            </a:r>
            <a:endParaRPr/>
          </a:p>
        </p:txBody>
      </p:sp>
      <p:sp>
        <p:nvSpPr>
          <p:cNvPr id="799" name="Google Shape;799;p44"/>
          <p:cNvSpPr txBox="1">
            <a:spLocks noGrp="1"/>
          </p:cNvSpPr>
          <p:nvPr>
            <p:ph sz="quarter"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680"/>
              <a:buNone/>
            </a:pPr>
            <a:r>
              <a:rPr lang="en-US" sz="2800" b="0" i="0" u="none">
                <a:solidFill>
                  <a:schemeClr val="dk1"/>
                </a:solidFill>
                <a:latin typeface="Tahoma"/>
                <a:ea typeface="Tahoma"/>
                <a:cs typeface="Tahoma"/>
                <a:sym typeface="Tahoma"/>
              </a:rPr>
              <a:t> </a:t>
            </a:r>
            <a:endParaRPr/>
          </a:p>
        </p:txBody>
      </p:sp>
      <p:sp>
        <p:nvSpPr>
          <p:cNvPr id="800" name="Google Shape;800;p44"/>
          <p:cNvSpPr/>
          <p:nvPr/>
        </p:nvSpPr>
        <p:spPr>
          <a:xfrm>
            <a:off x="4349750" y="3587750"/>
            <a:ext cx="215900" cy="2159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01" name="Google Shape;801;p44"/>
          <p:cNvSpPr/>
          <p:nvPr/>
        </p:nvSpPr>
        <p:spPr>
          <a:xfrm>
            <a:off x="3740150" y="30543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02" name="Google Shape;802;p44"/>
          <p:cNvSpPr/>
          <p:nvPr/>
        </p:nvSpPr>
        <p:spPr>
          <a:xfrm>
            <a:off x="2901950" y="23685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03" name="Google Shape;803;p44"/>
          <p:cNvSpPr/>
          <p:nvPr/>
        </p:nvSpPr>
        <p:spPr>
          <a:xfrm>
            <a:off x="3816350" y="35877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04" name="Google Shape;804;p44"/>
          <p:cNvSpPr/>
          <p:nvPr/>
        </p:nvSpPr>
        <p:spPr>
          <a:xfrm>
            <a:off x="2749550" y="35877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05" name="Google Shape;805;p44"/>
          <p:cNvSpPr/>
          <p:nvPr/>
        </p:nvSpPr>
        <p:spPr>
          <a:xfrm>
            <a:off x="1454150" y="35877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06" name="Google Shape;806;p44"/>
          <p:cNvSpPr/>
          <p:nvPr/>
        </p:nvSpPr>
        <p:spPr>
          <a:xfrm>
            <a:off x="3740150" y="41973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07" name="Google Shape;807;p44"/>
          <p:cNvSpPr/>
          <p:nvPr/>
        </p:nvSpPr>
        <p:spPr>
          <a:xfrm>
            <a:off x="4349750" y="45783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08" name="Google Shape;808;p44"/>
          <p:cNvSpPr/>
          <p:nvPr/>
        </p:nvSpPr>
        <p:spPr>
          <a:xfrm>
            <a:off x="4349750" y="21399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09" name="Google Shape;809;p44"/>
          <p:cNvSpPr/>
          <p:nvPr/>
        </p:nvSpPr>
        <p:spPr>
          <a:xfrm>
            <a:off x="4349750" y="29019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10" name="Google Shape;810;p44"/>
          <p:cNvSpPr/>
          <p:nvPr/>
        </p:nvSpPr>
        <p:spPr>
          <a:xfrm>
            <a:off x="6864350" y="57975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11" name="Google Shape;811;p44"/>
          <p:cNvSpPr/>
          <p:nvPr/>
        </p:nvSpPr>
        <p:spPr>
          <a:xfrm>
            <a:off x="5949950" y="51117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12" name="Google Shape;812;p44"/>
          <p:cNvSpPr/>
          <p:nvPr/>
        </p:nvSpPr>
        <p:spPr>
          <a:xfrm>
            <a:off x="5264150" y="45021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13" name="Google Shape;813;p44"/>
          <p:cNvSpPr/>
          <p:nvPr/>
        </p:nvSpPr>
        <p:spPr>
          <a:xfrm>
            <a:off x="7397750" y="35877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14" name="Google Shape;814;p44"/>
          <p:cNvSpPr/>
          <p:nvPr/>
        </p:nvSpPr>
        <p:spPr>
          <a:xfrm>
            <a:off x="6254750" y="35877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15" name="Google Shape;815;p44"/>
          <p:cNvSpPr/>
          <p:nvPr/>
        </p:nvSpPr>
        <p:spPr>
          <a:xfrm>
            <a:off x="5264150" y="35877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16" name="Google Shape;816;p44"/>
          <p:cNvSpPr/>
          <p:nvPr/>
        </p:nvSpPr>
        <p:spPr>
          <a:xfrm>
            <a:off x="6559550" y="21399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17" name="Google Shape;817;p44"/>
          <p:cNvSpPr/>
          <p:nvPr/>
        </p:nvSpPr>
        <p:spPr>
          <a:xfrm>
            <a:off x="2825750" y="48831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18" name="Google Shape;818;p44"/>
          <p:cNvSpPr/>
          <p:nvPr/>
        </p:nvSpPr>
        <p:spPr>
          <a:xfrm>
            <a:off x="1682750" y="56451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19" name="Google Shape;819;p44"/>
          <p:cNvSpPr/>
          <p:nvPr/>
        </p:nvSpPr>
        <p:spPr>
          <a:xfrm>
            <a:off x="4349750" y="57213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820" name="Google Shape;820;p44"/>
          <p:cNvCxnSpPr/>
          <p:nvPr/>
        </p:nvCxnSpPr>
        <p:spPr>
          <a:xfrm>
            <a:off x="4419600" y="3048000"/>
            <a:ext cx="0" cy="533400"/>
          </a:xfrm>
          <a:prstGeom prst="straightConnector1">
            <a:avLst/>
          </a:prstGeom>
          <a:noFill/>
          <a:ln w="12700" cap="flat" cmpd="sng">
            <a:solidFill>
              <a:schemeClr val="dk1"/>
            </a:solidFill>
            <a:prstDash val="solid"/>
            <a:miter lim="800000"/>
            <a:headEnd type="none" w="med" len="med"/>
            <a:tailEnd type="none" w="med" len="med"/>
          </a:ln>
        </p:spPr>
      </p:cxnSp>
      <p:cxnSp>
        <p:nvCxnSpPr>
          <p:cNvPr id="821" name="Google Shape;821;p44"/>
          <p:cNvCxnSpPr/>
          <p:nvPr/>
        </p:nvCxnSpPr>
        <p:spPr>
          <a:xfrm>
            <a:off x="4419600" y="2286000"/>
            <a:ext cx="0" cy="609600"/>
          </a:xfrm>
          <a:prstGeom prst="straightConnector1">
            <a:avLst/>
          </a:prstGeom>
          <a:noFill/>
          <a:ln w="12700" cap="flat" cmpd="sng">
            <a:solidFill>
              <a:schemeClr val="dk1"/>
            </a:solidFill>
            <a:prstDash val="solid"/>
            <a:miter lim="800000"/>
            <a:headEnd type="none" w="med" len="med"/>
            <a:tailEnd type="none" w="med" len="med"/>
          </a:ln>
        </p:spPr>
      </p:cxnSp>
      <p:cxnSp>
        <p:nvCxnSpPr>
          <p:cNvPr id="822" name="Google Shape;822;p44"/>
          <p:cNvCxnSpPr/>
          <p:nvPr/>
        </p:nvCxnSpPr>
        <p:spPr>
          <a:xfrm>
            <a:off x="4419600" y="3810000"/>
            <a:ext cx="0" cy="762000"/>
          </a:xfrm>
          <a:prstGeom prst="straightConnector1">
            <a:avLst/>
          </a:prstGeom>
          <a:noFill/>
          <a:ln w="12700" cap="flat" cmpd="sng">
            <a:solidFill>
              <a:schemeClr val="dk1"/>
            </a:solidFill>
            <a:prstDash val="solid"/>
            <a:miter lim="800000"/>
            <a:headEnd type="none" w="med" len="med"/>
            <a:tailEnd type="none" w="med" len="med"/>
          </a:ln>
        </p:spPr>
      </p:cxnSp>
      <p:cxnSp>
        <p:nvCxnSpPr>
          <p:cNvPr id="823" name="Google Shape;823;p44"/>
          <p:cNvCxnSpPr/>
          <p:nvPr/>
        </p:nvCxnSpPr>
        <p:spPr>
          <a:xfrm>
            <a:off x="4419600" y="4724400"/>
            <a:ext cx="0" cy="990600"/>
          </a:xfrm>
          <a:prstGeom prst="straightConnector1">
            <a:avLst/>
          </a:prstGeom>
          <a:noFill/>
          <a:ln w="12700" cap="flat" cmpd="sng">
            <a:solidFill>
              <a:schemeClr val="dk1"/>
            </a:solidFill>
            <a:prstDash val="solid"/>
            <a:miter lim="800000"/>
            <a:headEnd type="none" w="med" len="med"/>
            <a:tailEnd type="none" w="med" len="med"/>
          </a:ln>
        </p:spPr>
      </p:cxnSp>
      <p:cxnSp>
        <p:nvCxnSpPr>
          <p:cNvPr id="824" name="Google Shape;824;p44"/>
          <p:cNvCxnSpPr/>
          <p:nvPr/>
        </p:nvCxnSpPr>
        <p:spPr>
          <a:xfrm>
            <a:off x="4572000" y="3657600"/>
            <a:ext cx="685800" cy="0"/>
          </a:xfrm>
          <a:prstGeom prst="straightConnector1">
            <a:avLst/>
          </a:prstGeom>
          <a:noFill/>
          <a:ln w="12700" cap="flat" cmpd="sng">
            <a:solidFill>
              <a:schemeClr val="dk1"/>
            </a:solidFill>
            <a:prstDash val="solid"/>
            <a:miter lim="800000"/>
            <a:headEnd type="none" w="med" len="med"/>
            <a:tailEnd type="none" w="med" len="med"/>
          </a:ln>
        </p:spPr>
      </p:cxnSp>
      <p:cxnSp>
        <p:nvCxnSpPr>
          <p:cNvPr id="825" name="Google Shape;825;p44"/>
          <p:cNvCxnSpPr/>
          <p:nvPr/>
        </p:nvCxnSpPr>
        <p:spPr>
          <a:xfrm>
            <a:off x="5410200" y="3657600"/>
            <a:ext cx="838200" cy="0"/>
          </a:xfrm>
          <a:prstGeom prst="straightConnector1">
            <a:avLst/>
          </a:prstGeom>
          <a:noFill/>
          <a:ln w="12700" cap="flat" cmpd="sng">
            <a:solidFill>
              <a:schemeClr val="dk1"/>
            </a:solidFill>
            <a:prstDash val="solid"/>
            <a:miter lim="800000"/>
            <a:headEnd type="none" w="med" len="med"/>
            <a:tailEnd type="none" w="med" len="med"/>
          </a:ln>
        </p:spPr>
      </p:cxnSp>
      <p:cxnSp>
        <p:nvCxnSpPr>
          <p:cNvPr id="826" name="Google Shape;826;p44"/>
          <p:cNvCxnSpPr/>
          <p:nvPr/>
        </p:nvCxnSpPr>
        <p:spPr>
          <a:xfrm>
            <a:off x="6400800" y="3657600"/>
            <a:ext cx="990600" cy="0"/>
          </a:xfrm>
          <a:prstGeom prst="straightConnector1">
            <a:avLst/>
          </a:prstGeom>
          <a:noFill/>
          <a:ln w="12700" cap="flat" cmpd="sng">
            <a:solidFill>
              <a:schemeClr val="dk1"/>
            </a:solidFill>
            <a:prstDash val="solid"/>
            <a:miter lim="800000"/>
            <a:headEnd type="none" w="med" len="med"/>
            <a:tailEnd type="none" w="med" len="med"/>
          </a:ln>
        </p:spPr>
      </p:cxnSp>
      <p:cxnSp>
        <p:nvCxnSpPr>
          <p:cNvPr id="827" name="Google Shape;827;p44"/>
          <p:cNvCxnSpPr/>
          <p:nvPr/>
        </p:nvCxnSpPr>
        <p:spPr>
          <a:xfrm>
            <a:off x="3962400" y="3657600"/>
            <a:ext cx="381000" cy="0"/>
          </a:xfrm>
          <a:prstGeom prst="straightConnector1">
            <a:avLst/>
          </a:prstGeom>
          <a:noFill/>
          <a:ln w="12700" cap="flat" cmpd="sng">
            <a:solidFill>
              <a:schemeClr val="dk1"/>
            </a:solidFill>
            <a:prstDash val="solid"/>
            <a:miter lim="800000"/>
            <a:headEnd type="none" w="med" len="med"/>
            <a:tailEnd type="none" w="med" len="med"/>
          </a:ln>
        </p:spPr>
      </p:cxnSp>
      <p:cxnSp>
        <p:nvCxnSpPr>
          <p:cNvPr id="828" name="Google Shape;828;p44"/>
          <p:cNvCxnSpPr/>
          <p:nvPr/>
        </p:nvCxnSpPr>
        <p:spPr>
          <a:xfrm>
            <a:off x="2895600" y="3657600"/>
            <a:ext cx="914400" cy="0"/>
          </a:xfrm>
          <a:prstGeom prst="straightConnector1">
            <a:avLst/>
          </a:prstGeom>
          <a:noFill/>
          <a:ln w="12700" cap="flat" cmpd="sng">
            <a:solidFill>
              <a:schemeClr val="dk1"/>
            </a:solidFill>
            <a:prstDash val="solid"/>
            <a:miter lim="800000"/>
            <a:headEnd type="none" w="med" len="med"/>
            <a:tailEnd type="none" w="med" len="med"/>
          </a:ln>
        </p:spPr>
      </p:cxnSp>
      <p:cxnSp>
        <p:nvCxnSpPr>
          <p:cNvPr id="829" name="Google Shape;829;p44"/>
          <p:cNvCxnSpPr/>
          <p:nvPr/>
        </p:nvCxnSpPr>
        <p:spPr>
          <a:xfrm>
            <a:off x="1600200" y="3657600"/>
            <a:ext cx="1143000" cy="0"/>
          </a:xfrm>
          <a:prstGeom prst="straightConnector1">
            <a:avLst/>
          </a:prstGeom>
          <a:noFill/>
          <a:ln w="12700" cap="flat" cmpd="sng">
            <a:solidFill>
              <a:schemeClr val="dk1"/>
            </a:solidFill>
            <a:prstDash val="solid"/>
            <a:miter lim="800000"/>
            <a:headEnd type="none" w="med" len="med"/>
            <a:tailEnd type="none" w="med" len="med"/>
          </a:ln>
        </p:spPr>
      </p:cxnSp>
      <p:cxnSp>
        <p:nvCxnSpPr>
          <p:cNvPr id="830" name="Google Shape;830;p44"/>
          <p:cNvCxnSpPr/>
          <p:nvPr/>
        </p:nvCxnSpPr>
        <p:spPr>
          <a:xfrm rot="10800000" flipH="1">
            <a:off x="4572000" y="2286000"/>
            <a:ext cx="1981200" cy="1371600"/>
          </a:xfrm>
          <a:prstGeom prst="straightConnector1">
            <a:avLst/>
          </a:prstGeom>
          <a:noFill/>
          <a:ln w="12700" cap="flat" cmpd="sng">
            <a:solidFill>
              <a:schemeClr val="dk1"/>
            </a:solidFill>
            <a:prstDash val="solid"/>
            <a:miter lim="800000"/>
            <a:headEnd type="none" w="med" len="med"/>
            <a:tailEnd type="none" w="med" len="med"/>
          </a:ln>
        </p:spPr>
      </p:cxnSp>
      <p:cxnSp>
        <p:nvCxnSpPr>
          <p:cNvPr id="831" name="Google Shape;831;p44"/>
          <p:cNvCxnSpPr/>
          <p:nvPr/>
        </p:nvCxnSpPr>
        <p:spPr>
          <a:xfrm rot="10800000" flipH="1">
            <a:off x="6705600" y="1752600"/>
            <a:ext cx="685800" cy="457200"/>
          </a:xfrm>
          <a:prstGeom prst="straightConnector1">
            <a:avLst/>
          </a:prstGeom>
          <a:noFill/>
          <a:ln w="12700" cap="flat" cmpd="sng">
            <a:solidFill>
              <a:schemeClr val="dk1"/>
            </a:solidFill>
            <a:prstDash val="solid"/>
            <a:miter lim="800000"/>
            <a:headEnd type="none" w="med" len="med"/>
            <a:tailEnd type="none" w="med" len="med"/>
          </a:ln>
        </p:spPr>
      </p:cxnSp>
      <p:cxnSp>
        <p:nvCxnSpPr>
          <p:cNvPr id="832" name="Google Shape;832;p44"/>
          <p:cNvCxnSpPr/>
          <p:nvPr/>
        </p:nvCxnSpPr>
        <p:spPr>
          <a:xfrm flipH="1">
            <a:off x="3886200" y="3810000"/>
            <a:ext cx="457200" cy="381000"/>
          </a:xfrm>
          <a:prstGeom prst="straightConnector1">
            <a:avLst/>
          </a:prstGeom>
          <a:noFill/>
          <a:ln w="12700" cap="flat" cmpd="sng">
            <a:solidFill>
              <a:schemeClr val="dk1"/>
            </a:solidFill>
            <a:prstDash val="solid"/>
            <a:miter lim="800000"/>
            <a:headEnd type="none" w="med" len="med"/>
            <a:tailEnd type="none" w="med" len="med"/>
          </a:ln>
        </p:spPr>
      </p:cxnSp>
      <p:cxnSp>
        <p:nvCxnSpPr>
          <p:cNvPr id="833" name="Google Shape;833;p44"/>
          <p:cNvCxnSpPr/>
          <p:nvPr/>
        </p:nvCxnSpPr>
        <p:spPr>
          <a:xfrm flipH="1">
            <a:off x="2971800" y="4343400"/>
            <a:ext cx="762000" cy="533400"/>
          </a:xfrm>
          <a:prstGeom prst="straightConnector1">
            <a:avLst/>
          </a:prstGeom>
          <a:noFill/>
          <a:ln w="12700" cap="flat" cmpd="sng">
            <a:solidFill>
              <a:schemeClr val="dk1"/>
            </a:solidFill>
            <a:prstDash val="solid"/>
            <a:miter lim="800000"/>
            <a:headEnd type="none" w="med" len="med"/>
            <a:tailEnd type="none" w="med" len="med"/>
          </a:ln>
        </p:spPr>
      </p:cxnSp>
      <p:cxnSp>
        <p:nvCxnSpPr>
          <p:cNvPr id="834" name="Google Shape;834;p44"/>
          <p:cNvCxnSpPr/>
          <p:nvPr/>
        </p:nvCxnSpPr>
        <p:spPr>
          <a:xfrm rot="10800000" flipH="1">
            <a:off x="1828800" y="4953000"/>
            <a:ext cx="990600" cy="685800"/>
          </a:xfrm>
          <a:prstGeom prst="straightConnector1">
            <a:avLst/>
          </a:prstGeom>
          <a:noFill/>
          <a:ln w="12700" cap="flat" cmpd="sng">
            <a:solidFill>
              <a:schemeClr val="dk1"/>
            </a:solidFill>
            <a:prstDash val="solid"/>
            <a:miter lim="800000"/>
            <a:headEnd type="none" w="med" len="med"/>
            <a:tailEnd type="none" w="med" len="med"/>
          </a:ln>
        </p:spPr>
      </p:cxnSp>
      <p:cxnSp>
        <p:nvCxnSpPr>
          <p:cNvPr id="835" name="Google Shape;835;p44"/>
          <p:cNvCxnSpPr/>
          <p:nvPr/>
        </p:nvCxnSpPr>
        <p:spPr>
          <a:xfrm>
            <a:off x="3886200" y="3200400"/>
            <a:ext cx="457200" cy="381000"/>
          </a:xfrm>
          <a:prstGeom prst="straightConnector1">
            <a:avLst/>
          </a:prstGeom>
          <a:noFill/>
          <a:ln w="12700" cap="flat" cmpd="sng">
            <a:solidFill>
              <a:schemeClr val="dk1"/>
            </a:solidFill>
            <a:prstDash val="solid"/>
            <a:miter lim="800000"/>
            <a:headEnd type="none" w="med" len="med"/>
            <a:tailEnd type="none" w="med" len="med"/>
          </a:ln>
        </p:spPr>
      </p:cxnSp>
      <p:cxnSp>
        <p:nvCxnSpPr>
          <p:cNvPr id="836" name="Google Shape;836;p44"/>
          <p:cNvCxnSpPr/>
          <p:nvPr/>
        </p:nvCxnSpPr>
        <p:spPr>
          <a:xfrm>
            <a:off x="3048000" y="2514600"/>
            <a:ext cx="685800" cy="533400"/>
          </a:xfrm>
          <a:prstGeom prst="straightConnector1">
            <a:avLst/>
          </a:prstGeom>
          <a:noFill/>
          <a:ln w="12700" cap="flat" cmpd="sng">
            <a:solidFill>
              <a:schemeClr val="dk1"/>
            </a:solidFill>
            <a:prstDash val="solid"/>
            <a:miter lim="800000"/>
            <a:headEnd type="none" w="med" len="med"/>
            <a:tailEnd type="none" w="med" len="med"/>
          </a:ln>
        </p:spPr>
      </p:cxnSp>
      <p:cxnSp>
        <p:nvCxnSpPr>
          <p:cNvPr id="837" name="Google Shape;837;p44"/>
          <p:cNvCxnSpPr/>
          <p:nvPr/>
        </p:nvCxnSpPr>
        <p:spPr>
          <a:xfrm>
            <a:off x="1981200" y="1752600"/>
            <a:ext cx="914400" cy="685800"/>
          </a:xfrm>
          <a:prstGeom prst="straightConnector1">
            <a:avLst/>
          </a:prstGeom>
          <a:noFill/>
          <a:ln w="12700" cap="flat" cmpd="sng">
            <a:solidFill>
              <a:schemeClr val="dk1"/>
            </a:solidFill>
            <a:prstDash val="solid"/>
            <a:miter lim="800000"/>
            <a:headEnd type="none" w="med" len="med"/>
            <a:tailEnd type="none" w="med" len="med"/>
          </a:ln>
        </p:spPr>
      </p:cxnSp>
      <p:cxnSp>
        <p:nvCxnSpPr>
          <p:cNvPr id="838" name="Google Shape;838;p44"/>
          <p:cNvCxnSpPr/>
          <p:nvPr/>
        </p:nvCxnSpPr>
        <p:spPr>
          <a:xfrm>
            <a:off x="4572000" y="3810000"/>
            <a:ext cx="685800" cy="685800"/>
          </a:xfrm>
          <a:prstGeom prst="straightConnector1">
            <a:avLst/>
          </a:prstGeom>
          <a:noFill/>
          <a:ln w="12700" cap="flat" cmpd="sng">
            <a:solidFill>
              <a:schemeClr val="dk1"/>
            </a:solidFill>
            <a:prstDash val="solid"/>
            <a:miter lim="800000"/>
            <a:headEnd type="none" w="med" len="med"/>
            <a:tailEnd type="none" w="med" len="med"/>
          </a:ln>
        </p:spPr>
      </p:cxnSp>
      <p:cxnSp>
        <p:nvCxnSpPr>
          <p:cNvPr id="839" name="Google Shape;839;p44"/>
          <p:cNvCxnSpPr/>
          <p:nvPr/>
        </p:nvCxnSpPr>
        <p:spPr>
          <a:xfrm>
            <a:off x="5410200" y="4648200"/>
            <a:ext cx="533400" cy="457200"/>
          </a:xfrm>
          <a:prstGeom prst="straightConnector1">
            <a:avLst/>
          </a:prstGeom>
          <a:noFill/>
          <a:ln w="12700" cap="flat" cmpd="sng">
            <a:solidFill>
              <a:schemeClr val="dk1"/>
            </a:solidFill>
            <a:prstDash val="solid"/>
            <a:miter lim="800000"/>
            <a:headEnd type="none" w="med" len="med"/>
            <a:tailEnd type="none" w="med" len="med"/>
          </a:ln>
        </p:spPr>
      </p:cxnSp>
      <p:cxnSp>
        <p:nvCxnSpPr>
          <p:cNvPr id="840" name="Google Shape;840;p44"/>
          <p:cNvCxnSpPr/>
          <p:nvPr/>
        </p:nvCxnSpPr>
        <p:spPr>
          <a:xfrm>
            <a:off x="6096000" y="5257800"/>
            <a:ext cx="762000" cy="609600"/>
          </a:xfrm>
          <a:prstGeom prst="straightConnector1">
            <a:avLst/>
          </a:prstGeom>
          <a:noFill/>
          <a:ln w="12700" cap="flat" cmpd="sng">
            <a:solidFill>
              <a:schemeClr val="dk1"/>
            </a:solidFill>
            <a:prstDash val="solid"/>
            <a:miter lim="800000"/>
            <a:headEnd type="none" w="med" len="med"/>
            <a:tailEnd type="none" w="med" len="med"/>
          </a:ln>
        </p:spPr>
      </p:cxnSp>
      <p:cxnSp>
        <p:nvCxnSpPr>
          <p:cNvPr id="841" name="Google Shape;841;p44"/>
          <p:cNvCxnSpPr/>
          <p:nvPr/>
        </p:nvCxnSpPr>
        <p:spPr>
          <a:xfrm>
            <a:off x="7010400" y="5943600"/>
            <a:ext cx="381000" cy="304800"/>
          </a:xfrm>
          <a:prstGeom prst="straightConnector1">
            <a:avLst/>
          </a:prstGeom>
          <a:noFill/>
          <a:ln w="12700" cap="flat" cmpd="sng">
            <a:solidFill>
              <a:schemeClr val="dk1"/>
            </a:solidFill>
            <a:prstDash val="solid"/>
            <a:miter lim="800000"/>
            <a:headEnd type="none" w="med" len="med"/>
            <a:tailEnd type="none" w="med" len="med"/>
          </a:ln>
        </p:spPr>
      </p:cxnSp>
      <p:cxnSp>
        <p:nvCxnSpPr>
          <p:cNvPr id="842" name="Google Shape;842;p44"/>
          <p:cNvCxnSpPr/>
          <p:nvPr/>
        </p:nvCxnSpPr>
        <p:spPr>
          <a:xfrm>
            <a:off x="4419600" y="5867400"/>
            <a:ext cx="0" cy="457200"/>
          </a:xfrm>
          <a:prstGeom prst="straightConnector1">
            <a:avLst/>
          </a:prstGeom>
          <a:noFill/>
          <a:ln w="12700" cap="flat" cmpd="sng">
            <a:solidFill>
              <a:schemeClr val="dk1"/>
            </a:solidFill>
            <a:prstDash val="solid"/>
            <a:miter lim="800000"/>
            <a:headEnd type="none" w="med" len="med"/>
            <a:tailEnd type="none" w="med" len="med"/>
          </a:ln>
        </p:spPr>
      </p:cxnSp>
      <p:cxnSp>
        <p:nvCxnSpPr>
          <p:cNvPr id="843" name="Google Shape;843;p44"/>
          <p:cNvCxnSpPr/>
          <p:nvPr/>
        </p:nvCxnSpPr>
        <p:spPr>
          <a:xfrm flipH="1">
            <a:off x="1219200" y="5791200"/>
            <a:ext cx="457200" cy="304800"/>
          </a:xfrm>
          <a:prstGeom prst="straightConnector1">
            <a:avLst/>
          </a:prstGeom>
          <a:noFill/>
          <a:ln w="12700" cap="flat" cmpd="sng">
            <a:solidFill>
              <a:schemeClr val="dk1"/>
            </a:solidFill>
            <a:prstDash val="solid"/>
            <a:miter lim="800000"/>
            <a:headEnd type="none" w="med" len="med"/>
            <a:tailEnd type="none" w="med" len="med"/>
          </a:ln>
        </p:spPr>
      </p:cxnSp>
      <p:cxnSp>
        <p:nvCxnSpPr>
          <p:cNvPr id="844" name="Google Shape;844;p44"/>
          <p:cNvCxnSpPr/>
          <p:nvPr/>
        </p:nvCxnSpPr>
        <p:spPr>
          <a:xfrm rot="10800000">
            <a:off x="914400" y="3657600"/>
            <a:ext cx="533400" cy="0"/>
          </a:xfrm>
          <a:prstGeom prst="straightConnector1">
            <a:avLst/>
          </a:prstGeom>
          <a:noFill/>
          <a:ln w="12700" cap="flat" cmpd="sng">
            <a:solidFill>
              <a:schemeClr val="dk1"/>
            </a:solidFill>
            <a:prstDash val="solid"/>
            <a:miter lim="800000"/>
            <a:headEnd type="none" w="med" len="med"/>
            <a:tailEnd type="none" w="med" len="med"/>
          </a:ln>
        </p:spPr>
      </p:cxnSp>
      <p:cxnSp>
        <p:nvCxnSpPr>
          <p:cNvPr id="845" name="Google Shape;845;p44"/>
          <p:cNvCxnSpPr/>
          <p:nvPr/>
        </p:nvCxnSpPr>
        <p:spPr>
          <a:xfrm>
            <a:off x="7543800" y="3657600"/>
            <a:ext cx="533400" cy="0"/>
          </a:xfrm>
          <a:prstGeom prst="straightConnector1">
            <a:avLst/>
          </a:prstGeom>
          <a:noFill/>
          <a:ln w="12700" cap="flat" cmpd="sng">
            <a:solidFill>
              <a:schemeClr val="dk1"/>
            </a:solidFill>
            <a:prstDash val="solid"/>
            <a:miter lim="800000"/>
            <a:headEnd type="none" w="med" len="med"/>
            <a:tailEnd type="none" w="med" len="med"/>
          </a:ln>
        </p:spPr>
      </p:cxnSp>
      <p:sp>
        <p:nvSpPr>
          <p:cNvPr id="846" name="Google Shape;846;p44"/>
          <p:cNvSpPr txBox="1"/>
          <p:nvPr/>
        </p:nvSpPr>
        <p:spPr>
          <a:xfrm>
            <a:off x="974725" y="1423987"/>
            <a:ext cx="177800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Shipping Method</a:t>
            </a:r>
            <a:endParaRPr/>
          </a:p>
        </p:txBody>
      </p:sp>
      <p:sp>
        <p:nvSpPr>
          <p:cNvPr id="847" name="Google Shape;847;p44"/>
          <p:cNvSpPr txBox="1"/>
          <p:nvPr/>
        </p:nvSpPr>
        <p:spPr>
          <a:xfrm>
            <a:off x="1203325" y="2262187"/>
            <a:ext cx="16319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AIR-EXPRESS</a:t>
            </a:r>
            <a:endParaRPr/>
          </a:p>
        </p:txBody>
      </p:sp>
      <p:sp>
        <p:nvSpPr>
          <p:cNvPr id="848" name="Google Shape;848;p44"/>
          <p:cNvSpPr txBox="1"/>
          <p:nvPr/>
        </p:nvSpPr>
        <p:spPr>
          <a:xfrm>
            <a:off x="2727325" y="2947987"/>
            <a:ext cx="9588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TRUCK</a:t>
            </a:r>
            <a:endParaRPr/>
          </a:p>
        </p:txBody>
      </p:sp>
      <p:sp>
        <p:nvSpPr>
          <p:cNvPr id="849" name="Google Shape;849;p44"/>
          <p:cNvSpPr txBox="1"/>
          <p:nvPr/>
        </p:nvSpPr>
        <p:spPr>
          <a:xfrm>
            <a:off x="4479925" y="2795587"/>
            <a:ext cx="9588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ORDER</a:t>
            </a:r>
            <a:endParaRPr/>
          </a:p>
        </p:txBody>
      </p:sp>
      <p:cxnSp>
        <p:nvCxnSpPr>
          <p:cNvPr id="850" name="Google Shape;850;p44"/>
          <p:cNvCxnSpPr/>
          <p:nvPr/>
        </p:nvCxnSpPr>
        <p:spPr>
          <a:xfrm>
            <a:off x="4419600" y="1600200"/>
            <a:ext cx="0" cy="533400"/>
          </a:xfrm>
          <a:prstGeom prst="straightConnector1">
            <a:avLst/>
          </a:prstGeom>
          <a:noFill/>
          <a:ln w="12700" cap="flat" cmpd="sng">
            <a:solidFill>
              <a:schemeClr val="dk1"/>
            </a:solidFill>
            <a:prstDash val="solid"/>
            <a:miter lim="800000"/>
            <a:headEnd type="none" w="med" len="med"/>
            <a:tailEnd type="none" w="med" len="med"/>
          </a:ln>
        </p:spPr>
      </p:cxnSp>
      <p:sp>
        <p:nvSpPr>
          <p:cNvPr id="851" name="Google Shape;851;p44"/>
          <p:cNvSpPr txBox="1"/>
          <p:nvPr/>
        </p:nvSpPr>
        <p:spPr>
          <a:xfrm>
            <a:off x="3413125" y="1271587"/>
            <a:ext cx="175260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Customer Orders</a:t>
            </a:r>
            <a:endParaRPr/>
          </a:p>
        </p:txBody>
      </p:sp>
      <p:sp>
        <p:nvSpPr>
          <p:cNvPr id="852" name="Google Shape;852;p44"/>
          <p:cNvSpPr txBox="1"/>
          <p:nvPr/>
        </p:nvSpPr>
        <p:spPr>
          <a:xfrm>
            <a:off x="4479925" y="2033587"/>
            <a:ext cx="15430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CONTRACTS</a:t>
            </a:r>
            <a:endParaRPr/>
          </a:p>
        </p:txBody>
      </p:sp>
      <p:sp>
        <p:nvSpPr>
          <p:cNvPr id="853" name="Google Shape;853;p44"/>
          <p:cNvSpPr txBox="1"/>
          <p:nvPr/>
        </p:nvSpPr>
        <p:spPr>
          <a:xfrm>
            <a:off x="7375525" y="1652587"/>
            <a:ext cx="10731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Customer</a:t>
            </a:r>
            <a:endParaRPr/>
          </a:p>
        </p:txBody>
      </p:sp>
      <p:sp>
        <p:nvSpPr>
          <p:cNvPr id="854" name="Google Shape;854;p44"/>
          <p:cNvSpPr txBox="1"/>
          <p:nvPr/>
        </p:nvSpPr>
        <p:spPr>
          <a:xfrm>
            <a:off x="8061325" y="3481387"/>
            <a:ext cx="8953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Product</a:t>
            </a:r>
            <a:endParaRPr/>
          </a:p>
        </p:txBody>
      </p:sp>
      <p:sp>
        <p:nvSpPr>
          <p:cNvPr id="855" name="Google Shape;855;p44"/>
          <p:cNvSpPr txBox="1"/>
          <p:nvPr/>
        </p:nvSpPr>
        <p:spPr>
          <a:xfrm>
            <a:off x="6689725" y="3862387"/>
            <a:ext cx="208280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PRODUCT GROUP</a:t>
            </a:r>
            <a:endParaRPr/>
          </a:p>
        </p:txBody>
      </p:sp>
      <p:sp>
        <p:nvSpPr>
          <p:cNvPr id="856" name="Google Shape;856;p44"/>
          <p:cNvSpPr txBox="1"/>
          <p:nvPr/>
        </p:nvSpPr>
        <p:spPr>
          <a:xfrm>
            <a:off x="5546725" y="3252787"/>
            <a:ext cx="182880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PRODUCT LINE</a:t>
            </a:r>
            <a:endParaRPr/>
          </a:p>
        </p:txBody>
      </p:sp>
      <p:sp>
        <p:nvSpPr>
          <p:cNvPr id="857" name="Google Shape;857;p44"/>
          <p:cNvSpPr txBox="1"/>
          <p:nvPr/>
        </p:nvSpPr>
        <p:spPr>
          <a:xfrm>
            <a:off x="4784725" y="3786187"/>
            <a:ext cx="186690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PRODUCT ITEM</a:t>
            </a:r>
            <a:endParaRPr/>
          </a:p>
        </p:txBody>
      </p:sp>
      <p:sp>
        <p:nvSpPr>
          <p:cNvPr id="858" name="Google Shape;858;p44"/>
          <p:cNvSpPr txBox="1"/>
          <p:nvPr/>
        </p:nvSpPr>
        <p:spPr>
          <a:xfrm>
            <a:off x="5394325" y="4395787"/>
            <a:ext cx="181610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SALES PERSON</a:t>
            </a:r>
            <a:endParaRPr/>
          </a:p>
        </p:txBody>
      </p:sp>
      <p:sp>
        <p:nvSpPr>
          <p:cNvPr id="859" name="Google Shape;859;p44"/>
          <p:cNvSpPr txBox="1"/>
          <p:nvPr/>
        </p:nvSpPr>
        <p:spPr>
          <a:xfrm>
            <a:off x="6080125" y="5005387"/>
            <a:ext cx="12128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DISTRICT</a:t>
            </a:r>
            <a:endParaRPr/>
          </a:p>
        </p:txBody>
      </p:sp>
      <p:sp>
        <p:nvSpPr>
          <p:cNvPr id="860" name="Google Shape;860;p44"/>
          <p:cNvSpPr txBox="1"/>
          <p:nvPr/>
        </p:nvSpPr>
        <p:spPr>
          <a:xfrm>
            <a:off x="7070725" y="5691187"/>
            <a:ext cx="12001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DIVISION</a:t>
            </a:r>
            <a:endParaRPr/>
          </a:p>
        </p:txBody>
      </p:sp>
      <p:sp>
        <p:nvSpPr>
          <p:cNvPr id="861" name="Google Shape;861;p44"/>
          <p:cNvSpPr txBox="1"/>
          <p:nvPr/>
        </p:nvSpPr>
        <p:spPr>
          <a:xfrm>
            <a:off x="7299325" y="6224587"/>
            <a:ext cx="13779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Organization</a:t>
            </a:r>
            <a:endParaRPr/>
          </a:p>
        </p:txBody>
      </p:sp>
      <p:sp>
        <p:nvSpPr>
          <p:cNvPr id="862" name="Google Shape;862;p44"/>
          <p:cNvSpPr txBox="1"/>
          <p:nvPr/>
        </p:nvSpPr>
        <p:spPr>
          <a:xfrm>
            <a:off x="3794125" y="6224587"/>
            <a:ext cx="11493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Promotion</a:t>
            </a:r>
            <a:endParaRPr/>
          </a:p>
        </p:txBody>
      </p:sp>
      <p:sp>
        <p:nvSpPr>
          <p:cNvPr id="863" name="Google Shape;863;p44"/>
          <p:cNvSpPr txBox="1"/>
          <p:nvPr/>
        </p:nvSpPr>
        <p:spPr>
          <a:xfrm>
            <a:off x="2574925" y="4167187"/>
            <a:ext cx="7175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CITY</a:t>
            </a:r>
            <a:endParaRPr/>
          </a:p>
        </p:txBody>
      </p:sp>
      <p:sp>
        <p:nvSpPr>
          <p:cNvPr id="864" name="Google Shape;864;p44"/>
          <p:cNvSpPr txBox="1"/>
          <p:nvPr/>
        </p:nvSpPr>
        <p:spPr>
          <a:xfrm>
            <a:off x="1812925" y="4700587"/>
            <a:ext cx="12890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COUNTRY</a:t>
            </a:r>
            <a:endParaRPr/>
          </a:p>
        </p:txBody>
      </p:sp>
      <p:sp>
        <p:nvSpPr>
          <p:cNvPr id="865" name="Google Shape;865;p44"/>
          <p:cNvSpPr txBox="1"/>
          <p:nvPr/>
        </p:nvSpPr>
        <p:spPr>
          <a:xfrm>
            <a:off x="593725" y="5462587"/>
            <a:ext cx="10477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REGION</a:t>
            </a:r>
            <a:endParaRPr/>
          </a:p>
        </p:txBody>
      </p:sp>
      <p:sp>
        <p:nvSpPr>
          <p:cNvPr id="866" name="Google Shape;866;p44"/>
          <p:cNvSpPr txBox="1"/>
          <p:nvPr/>
        </p:nvSpPr>
        <p:spPr>
          <a:xfrm>
            <a:off x="288925" y="6072187"/>
            <a:ext cx="9969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Location</a:t>
            </a:r>
            <a:endParaRPr/>
          </a:p>
        </p:txBody>
      </p:sp>
      <p:sp>
        <p:nvSpPr>
          <p:cNvPr id="867" name="Google Shape;867;p44"/>
          <p:cNvSpPr txBox="1"/>
          <p:nvPr/>
        </p:nvSpPr>
        <p:spPr>
          <a:xfrm>
            <a:off x="3260725" y="3709987"/>
            <a:ext cx="8953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DAILY</a:t>
            </a:r>
            <a:endParaRPr/>
          </a:p>
        </p:txBody>
      </p:sp>
      <p:sp>
        <p:nvSpPr>
          <p:cNvPr id="868" name="Google Shape;868;p44"/>
          <p:cNvSpPr txBox="1"/>
          <p:nvPr/>
        </p:nvSpPr>
        <p:spPr>
          <a:xfrm>
            <a:off x="2193925" y="3709987"/>
            <a:ext cx="9461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QTRLY</a:t>
            </a:r>
            <a:endParaRPr/>
          </a:p>
        </p:txBody>
      </p:sp>
      <p:sp>
        <p:nvSpPr>
          <p:cNvPr id="869" name="Google Shape;869;p44"/>
          <p:cNvSpPr txBox="1"/>
          <p:nvPr/>
        </p:nvSpPr>
        <p:spPr>
          <a:xfrm>
            <a:off x="898525" y="3709987"/>
            <a:ext cx="13144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ANNUALY</a:t>
            </a:r>
            <a:endParaRPr/>
          </a:p>
        </p:txBody>
      </p:sp>
      <p:sp>
        <p:nvSpPr>
          <p:cNvPr id="870" name="Google Shape;870;p44"/>
          <p:cNvSpPr txBox="1"/>
          <p:nvPr/>
        </p:nvSpPr>
        <p:spPr>
          <a:xfrm>
            <a:off x="288925" y="3481387"/>
            <a:ext cx="6667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Time</a:t>
            </a:r>
            <a:endParaRPr/>
          </a:p>
        </p:txBody>
      </p:sp>
      <p:cxnSp>
        <p:nvCxnSpPr>
          <p:cNvPr id="871" name="Google Shape;871;p44"/>
          <p:cNvCxnSpPr/>
          <p:nvPr/>
        </p:nvCxnSpPr>
        <p:spPr>
          <a:xfrm>
            <a:off x="2819400" y="3657600"/>
            <a:ext cx="76200" cy="1295400"/>
          </a:xfrm>
          <a:prstGeom prst="straightConnector1">
            <a:avLst/>
          </a:prstGeom>
          <a:noFill/>
          <a:ln w="38100" cap="flat" cmpd="sng">
            <a:solidFill>
              <a:srgbClr val="00CC66"/>
            </a:solidFill>
            <a:prstDash val="solid"/>
            <a:miter lim="800000"/>
            <a:headEnd type="none" w="med" len="med"/>
            <a:tailEnd type="none" w="med" len="med"/>
          </a:ln>
        </p:spPr>
      </p:cxnSp>
      <p:cxnSp>
        <p:nvCxnSpPr>
          <p:cNvPr id="872" name="Google Shape;872;p44"/>
          <p:cNvCxnSpPr/>
          <p:nvPr/>
        </p:nvCxnSpPr>
        <p:spPr>
          <a:xfrm>
            <a:off x="2895600" y="4953000"/>
            <a:ext cx="3124200" cy="228600"/>
          </a:xfrm>
          <a:prstGeom prst="straightConnector1">
            <a:avLst/>
          </a:prstGeom>
          <a:noFill/>
          <a:ln w="38100" cap="flat" cmpd="sng">
            <a:solidFill>
              <a:srgbClr val="00CC66"/>
            </a:solidFill>
            <a:prstDash val="solid"/>
            <a:miter lim="800000"/>
            <a:headEnd type="none" w="med" len="med"/>
            <a:tailEnd type="none" w="med" len="med"/>
          </a:ln>
        </p:spPr>
      </p:cxnSp>
      <p:cxnSp>
        <p:nvCxnSpPr>
          <p:cNvPr id="873" name="Google Shape;873;p44"/>
          <p:cNvCxnSpPr/>
          <p:nvPr/>
        </p:nvCxnSpPr>
        <p:spPr>
          <a:xfrm rot="10800000" flipH="1">
            <a:off x="6019800" y="3657600"/>
            <a:ext cx="1447800" cy="1524000"/>
          </a:xfrm>
          <a:prstGeom prst="straightConnector1">
            <a:avLst/>
          </a:prstGeom>
          <a:noFill/>
          <a:ln w="38100" cap="flat" cmpd="sng">
            <a:solidFill>
              <a:srgbClr val="00CC66"/>
            </a:solidFill>
            <a:prstDash val="solid"/>
            <a:miter lim="800000"/>
            <a:headEnd type="none" w="med" len="med"/>
            <a:tailEnd type="none" w="med" len="med"/>
          </a:ln>
        </p:spPr>
      </p:cxnSp>
      <p:cxnSp>
        <p:nvCxnSpPr>
          <p:cNvPr id="874" name="Google Shape;874;p44"/>
          <p:cNvCxnSpPr/>
          <p:nvPr/>
        </p:nvCxnSpPr>
        <p:spPr>
          <a:xfrm>
            <a:off x="4419600" y="2209800"/>
            <a:ext cx="3048000" cy="1447800"/>
          </a:xfrm>
          <a:prstGeom prst="straightConnector1">
            <a:avLst/>
          </a:prstGeom>
          <a:noFill/>
          <a:ln w="38100" cap="flat" cmpd="sng">
            <a:solidFill>
              <a:srgbClr val="00CC66"/>
            </a:solidFill>
            <a:prstDash val="solid"/>
            <a:miter lim="800000"/>
            <a:headEnd type="none" w="med" len="med"/>
            <a:tailEnd type="none" w="med" len="med"/>
          </a:ln>
        </p:spPr>
      </p:cxnSp>
      <p:cxnSp>
        <p:nvCxnSpPr>
          <p:cNvPr id="875" name="Google Shape;875;p44"/>
          <p:cNvCxnSpPr/>
          <p:nvPr/>
        </p:nvCxnSpPr>
        <p:spPr>
          <a:xfrm rot="10800000" flipH="1">
            <a:off x="2819400" y="2209800"/>
            <a:ext cx="1600200" cy="1447800"/>
          </a:xfrm>
          <a:prstGeom prst="straightConnector1">
            <a:avLst/>
          </a:prstGeom>
          <a:noFill/>
          <a:ln w="38100" cap="flat" cmpd="sng">
            <a:solidFill>
              <a:srgbClr val="00CC66"/>
            </a:solidFill>
            <a:prstDash val="solid"/>
            <a:miter lim="800000"/>
            <a:headEnd type="none" w="med" len="med"/>
            <a:tailEnd type="none" w="med" len="med"/>
          </a:ln>
        </p:spPr>
      </p:cxnSp>
      <p:sp>
        <p:nvSpPr>
          <p:cNvPr id="876" name="Google Shape;876;p44"/>
          <p:cNvSpPr txBox="1"/>
          <p:nvPr/>
        </p:nvSpPr>
        <p:spPr>
          <a:xfrm>
            <a:off x="1600200" y="5943600"/>
            <a:ext cx="2133600" cy="701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Each circle is called a </a:t>
            </a:r>
            <a:r>
              <a:rPr lang="en-US" sz="2000" b="0" i="0" u="sng">
                <a:solidFill>
                  <a:schemeClr val="folHlink"/>
                </a:solidFill>
                <a:latin typeface="Tahoma"/>
                <a:ea typeface="Tahoma"/>
                <a:cs typeface="Tahoma"/>
                <a:sym typeface="Tahoma"/>
              </a:rPr>
              <a:t>footprint</a:t>
            </a:r>
            <a:endParaRPr/>
          </a:p>
        </p:txBody>
      </p:sp>
    </p:spTree>
    <p:extLst>
      <p:ext uri="{BB962C8B-B14F-4D97-AF65-F5344CB8AC3E}">
        <p14:creationId xmlns:p14="http://schemas.microsoft.com/office/powerpoint/2010/main" val="29717207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45"/>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71</a:t>
            </a:fld>
            <a:endParaRPr/>
          </a:p>
        </p:txBody>
      </p:sp>
      <p:pic>
        <p:nvPicPr>
          <p:cNvPr id="883" name="Google Shape;883;p45" descr="browse1"/>
          <p:cNvPicPr preferRelativeResize="0"/>
          <p:nvPr/>
        </p:nvPicPr>
        <p:blipFill rotWithShape="1">
          <a:blip r:embed="rId3">
            <a:alphaModFix/>
          </a:blip>
          <a:srcRect/>
          <a:stretch/>
        </p:blipFill>
        <p:spPr>
          <a:xfrm>
            <a:off x="304800" y="1371600"/>
            <a:ext cx="6076950" cy="5172075"/>
          </a:xfrm>
          <a:prstGeom prst="rect">
            <a:avLst/>
          </a:prstGeom>
          <a:noFill/>
          <a:ln>
            <a:noFill/>
          </a:ln>
        </p:spPr>
      </p:pic>
      <p:sp>
        <p:nvSpPr>
          <p:cNvPr id="884" name="Google Shape;884;p45"/>
          <p:cNvSpPr txBox="1">
            <a:spLocks noGrp="1"/>
          </p:cNvSpPr>
          <p:nvPr>
            <p:ph type="title"/>
          </p:nvPr>
        </p:nvSpPr>
        <p:spPr>
          <a:xfrm>
            <a:off x="1371600" y="228600"/>
            <a:ext cx="5486400" cy="914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Browsing a Data Cube</a:t>
            </a:r>
            <a:endParaRPr/>
          </a:p>
        </p:txBody>
      </p:sp>
      <p:sp>
        <p:nvSpPr>
          <p:cNvPr id="885" name="Google Shape;885;p45"/>
          <p:cNvSpPr txBox="1">
            <a:spLocks noGrp="1"/>
          </p:cNvSpPr>
          <p:nvPr>
            <p:ph sz="quarter" idx="1"/>
          </p:nvPr>
        </p:nvSpPr>
        <p:spPr>
          <a:xfrm>
            <a:off x="4876800" y="5105400"/>
            <a:ext cx="4419600" cy="1447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Visualization</a:t>
            </a:r>
            <a:endParaRPr/>
          </a:p>
          <a:p>
            <a:pPr marL="342900" lvl="0" indent="-342900" algn="l" rtl="0">
              <a:lnSpc>
                <a:spcPct val="9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OLAP capabilities</a:t>
            </a:r>
            <a:endParaRPr/>
          </a:p>
          <a:p>
            <a:pPr marL="342900" lvl="0" indent="-342900" algn="l" rtl="0">
              <a:lnSpc>
                <a:spcPct val="9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Interactive manipulation</a:t>
            </a:r>
            <a:endParaRPr/>
          </a:p>
        </p:txBody>
      </p:sp>
    </p:spTree>
    <p:extLst>
      <p:ext uri="{BB962C8B-B14F-4D97-AF65-F5344CB8AC3E}">
        <p14:creationId xmlns:p14="http://schemas.microsoft.com/office/powerpoint/2010/main" val="19930661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46"/>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72</a:t>
            </a:fld>
            <a:endParaRPr/>
          </a:p>
        </p:txBody>
      </p:sp>
      <p:sp>
        <p:nvSpPr>
          <p:cNvPr id="892" name="Google Shape;892;p46"/>
          <p:cNvSpPr txBox="1">
            <a:spLocks noGrp="1"/>
          </p:cNvSpPr>
          <p:nvPr>
            <p:ph type="title"/>
          </p:nvPr>
        </p:nvSpPr>
        <p:spPr>
          <a:xfrm>
            <a:off x="0" y="76200"/>
            <a:ext cx="9220200" cy="1066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3200"/>
              <a:buFont typeface="Overlock"/>
              <a:buNone/>
            </a:pPr>
            <a:r>
              <a:rPr lang="en-US" sz="3200" b="0" i="0" u="none">
                <a:solidFill>
                  <a:schemeClr val="dk2"/>
                </a:solidFill>
                <a:latin typeface="Overlock"/>
                <a:ea typeface="Overlock"/>
                <a:cs typeface="Overlock"/>
                <a:sym typeface="Overlock"/>
              </a:rPr>
              <a:t>Chapter 4: Data Warehousing and On-line Analytical Processing</a:t>
            </a:r>
            <a:endParaRPr/>
          </a:p>
        </p:txBody>
      </p:sp>
      <p:sp>
        <p:nvSpPr>
          <p:cNvPr id="893" name="Google Shape;893;p46"/>
          <p:cNvSpPr txBox="1">
            <a:spLocks noGrp="1"/>
          </p:cNvSpPr>
          <p:nvPr>
            <p:ph sz="quarter" idx="1"/>
          </p:nvPr>
        </p:nvSpPr>
        <p:spPr>
          <a:xfrm>
            <a:off x="457200" y="1447800"/>
            <a:ext cx="8382000" cy="4876800"/>
          </a:xfrm>
          <a:prstGeom prst="rect">
            <a:avLst/>
          </a:prstGeom>
          <a:noFill/>
          <a:ln>
            <a:noFill/>
          </a:ln>
        </p:spPr>
        <p:txBody>
          <a:bodyPr spcFirstLastPara="1" wrap="square" lIns="92075" tIns="46025" rIns="92075" bIns="46025" anchor="t" anchorCtr="0">
            <a:noAutofit/>
          </a:bodyPr>
          <a:lstStyle/>
          <a:p>
            <a:pPr marL="342900" lvl="0" indent="-342900" algn="l" rtl="0">
              <a:lnSpc>
                <a:spcPct val="140000"/>
              </a:lnSpc>
              <a:spcBef>
                <a:spcPts val="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Data Warehouse: Basic Concepts</a:t>
            </a:r>
            <a:endParaRPr/>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Data Warehouse Modeling: Data Cube and OLAP</a:t>
            </a:r>
            <a:endParaRPr/>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Data Warehouse Design and Usage</a:t>
            </a:r>
            <a:endParaRPr/>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Data Warehouse Implementation</a:t>
            </a:r>
            <a:endParaRPr/>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Data Generalization by Attribute-Oriented Induction</a:t>
            </a:r>
            <a:endParaRPr/>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Summary</a:t>
            </a:r>
            <a:endParaRPr/>
          </a:p>
        </p:txBody>
      </p:sp>
      <p:sp>
        <p:nvSpPr>
          <p:cNvPr id="894" name="Google Shape;894;p46"/>
          <p:cNvSpPr/>
          <p:nvPr/>
        </p:nvSpPr>
        <p:spPr>
          <a:xfrm rot="9060000">
            <a:off x="6629400" y="2895600"/>
            <a:ext cx="381000" cy="381000"/>
          </a:xfrm>
          <a:prstGeom prst="notchedRightArrow">
            <a:avLst>
              <a:gd name="adj1" fmla="val 50000"/>
              <a:gd name="adj2"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Tree>
    <p:extLst>
      <p:ext uri="{BB962C8B-B14F-4D97-AF65-F5344CB8AC3E}">
        <p14:creationId xmlns:p14="http://schemas.microsoft.com/office/powerpoint/2010/main" val="33296466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47"/>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73</a:t>
            </a:fld>
            <a:endParaRPr/>
          </a:p>
        </p:txBody>
      </p:sp>
      <p:sp>
        <p:nvSpPr>
          <p:cNvPr id="901" name="Google Shape;901;p47"/>
          <p:cNvSpPr txBox="1">
            <a:spLocks noGrp="1"/>
          </p:cNvSpPr>
          <p:nvPr>
            <p:ph type="title"/>
          </p:nvPr>
        </p:nvSpPr>
        <p:spPr>
          <a:xfrm>
            <a:off x="609600" y="304800"/>
            <a:ext cx="8001000" cy="8382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200"/>
              <a:buFont typeface="Overlock"/>
              <a:buNone/>
            </a:pPr>
            <a:r>
              <a:rPr lang="en-US" sz="3200" b="0" i="0" u="none">
                <a:solidFill>
                  <a:schemeClr val="dk2"/>
                </a:solidFill>
                <a:latin typeface="Overlock"/>
                <a:ea typeface="Overlock"/>
                <a:cs typeface="Overlock"/>
                <a:sym typeface="Overlock"/>
              </a:rPr>
              <a:t>Design of Data Warehouse: A Business Analysis Framework</a:t>
            </a:r>
            <a:endParaRPr/>
          </a:p>
        </p:txBody>
      </p:sp>
      <p:sp>
        <p:nvSpPr>
          <p:cNvPr id="902" name="Google Shape;902;p47"/>
          <p:cNvSpPr txBox="1">
            <a:spLocks noGrp="1"/>
          </p:cNvSpPr>
          <p:nvPr>
            <p:ph sz="quarter" idx="1"/>
          </p:nvPr>
        </p:nvSpPr>
        <p:spPr>
          <a:xfrm>
            <a:off x="381000" y="1447800"/>
            <a:ext cx="8305800" cy="5181600"/>
          </a:xfrm>
          <a:prstGeom prst="rect">
            <a:avLst/>
          </a:prstGeom>
          <a:noFill/>
          <a:ln>
            <a:noFill/>
          </a:ln>
        </p:spPr>
        <p:txBody>
          <a:bodyPr spcFirstLastPara="1" wrap="square" lIns="92075" tIns="46025" rIns="92075" bIns="46025" anchor="t" anchorCtr="0">
            <a:noAutofit/>
          </a:bodyPr>
          <a:lstStyle/>
          <a:p>
            <a:pPr marL="342900" lvl="0" indent="-342900" algn="l" rtl="0">
              <a:lnSpc>
                <a:spcPct val="110000"/>
              </a:lnSpc>
              <a:spcBef>
                <a:spcPts val="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Four views regarding the design of a data warehouse </a:t>
            </a:r>
            <a:endParaRPr/>
          </a:p>
          <a:p>
            <a:pPr marL="742950" lvl="1" indent="-285750" algn="l" rtl="0">
              <a:lnSpc>
                <a:spcPct val="110000"/>
              </a:lnSpc>
              <a:spcBef>
                <a:spcPts val="480"/>
              </a:spcBef>
              <a:spcAft>
                <a:spcPts val="0"/>
              </a:spcAft>
              <a:buClr>
                <a:schemeClr val="hlink"/>
              </a:buClr>
              <a:buSzPts val="1320"/>
              <a:buFont typeface="Noto Sans Symbols"/>
              <a:buChar char="■"/>
            </a:pPr>
            <a:r>
              <a:rPr lang="en-US" sz="2400" b="0" i="0" u="none">
                <a:solidFill>
                  <a:schemeClr val="hlink"/>
                </a:solidFill>
                <a:latin typeface="Tahoma"/>
                <a:ea typeface="Tahoma"/>
                <a:cs typeface="Tahoma"/>
                <a:sym typeface="Tahoma"/>
              </a:rPr>
              <a:t>Top-down view</a:t>
            </a:r>
            <a:endParaRPr/>
          </a:p>
          <a:p>
            <a:pPr marL="1143000" lvl="2" indent="-228600" algn="l" rtl="0">
              <a:lnSpc>
                <a:spcPct val="11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allows selection of the relevant information necessary for the data warehouse</a:t>
            </a:r>
            <a:endParaRPr/>
          </a:p>
          <a:p>
            <a:pPr marL="742950" lvl="1" indent="-285750" algn="l" rtl="0">
              <a:lnSpc>
                <a:spcPct val="110000"/>
              </a:lnSpc>
              <a:spcBef>
                <a:spcPts val="480"/>
              </a:spcBef>
              <a:spcAft>
                <a:spcPts val="0"/>
              </a:spcAft>
              <a:buClr>
                <a:schemeClr val="hlink"/>
              </a:buClr>
              <a:buSzPts val="1320"/>
              <a:buFont typeface="Noto Sans Symbols"/>
              <a:buChar char="■"/>
            </a:pPr>
            <a:r>
              <a:rPr lang="en-US" sz="2400" b="0" i="0" u="none">
                <a:solidFill>
                  <a:schemeClr val="hlink"/>
                </a:solidFill>
                <a:latin typeface="Tahoma"/>
                <a:ea typeface="Tahoma"/>
                <a:cs typeface="Tahoma"/>
                <a:sym typeface="Tahoma"/>
              </a:rPr>
              <a:t>Data source view</a:t>
            </a:r>
            <a:endParaRPr/>
          </a:p>
          <a:p>
            <a:pPr marL="1143000" lvl="2" indent="-228600" algn="l" rtl="0">
              <a:lnSpc>
                <a:spcPct val="11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exposes the information being captured, stored, and managed by operational systems</a:t>
            </a:r>
            <a:endParaRPr/>
          </a:p>
          <a:p>
            <a:pPr marL="742950" lvl="1" indent="-285750" algn="l" rtl="0">
              <a:lnSpc>
                <a:spcPct val="110000"/>
              </a:lnSpc>
              <a:spcBef>
                <a:spcPts val="480"/>
              </a:spcBef>
              <a:spcAft>
                <a:spcPts val="0"/>
              </a:spcAft>
              <a:buClr>
                <a:schemeClr val="hlink"/>
              </a:buClr>
              <a:buSzPts val="1320"/>
              <a:buFont typeface="Noto Sans Symbols"/>
              <a:buChar char="■"/>
            </a:pPr>
            <a:r>
              <a:rPr lang="en-US" sz="2400" b="0" i="0" u="none">
                <a:solidFill>
                  <a:schemeClr val="hlink"/>
                </a:solidFill>
                <a:latin typeface="Tahoma"/>
                <a:ea typeface="Tahoma"/>
                <a:cs typeface="Tahoma"/>
                <a:sym typeface="Tahoma"/>
              </a:rPr>
              <a:t>Data warehouse view</a:t>
            </a:r>
            <a:endParaRPr/>
          </a:p>
          <a:p>
            <a:pPr marL="1143000" lvl="2" indent="-228600" algn="l" rtl="0">
              <a:lnSpc>
                <a:spcPct val="11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consists of fact tables and dimension tables</a:t>
            </a:r>
            <a:endParaRPr/>
          </a:p>
          <a:p>
            <a:pPr marL="742950" lvl="1" indent="-285750" algn="l" rtl="0">
              <a:lnSpc>
                <a:spcPct val="110000"/>
              </a:lnSpc>
              <a:spcBef>
                <a:spcPts val="480"/>
              </a:spcBef>
              <a:spcAft>
                <a:spcPts val="0"/>
              </a:spcAft>
              <a:buClr>
                <a:schemeClr val="hlink"/>
              </a:buClr>
              <a:buSzPts val="1320"/>
              <a:buFont typeface="Noto Sans Symbols"/>
              <a:buChar char="■"/>
            </a:pPr>
            <a:r>
              <a:rPr lang="en-US" sz="2400" b="0" i="0" u="none">
                <a:solidFill>
                  <a:schemeClr val="hlink"/>
                </a:solidFill>
                <a:latin typeface="Tahoma"/>
                <a:ea typeface="Tahoma"/>
                <a:cs typeface="Tahoma"/>
                <a:sym typeface="Tahoma"/>
              </a:rPr>
              <a:t>Business query view</a:t>
            </a:r>
            <a:r>
              <a:rPr lang="en-US" sz="2400" b="0" i="0" u="none">
                <a:solidFill>
                  <a:schemeClr val="dk1"/>
                </a:solidFill>
                <a:latin typeface="Tahoma"/>
                <a:ea typeface="Tahoma"/>
                <a:cs typeface="Tahoma"/>
                <a:sym typeface="Tahoma"/>
              </a:rPr>
              <a:t> </a:t>
            </a:r>
            <a:endParaRPr/>
          </a:p>
          <a:p>
            <a:pPr marL="1143000" lvl="2" indent="-228600" algn="l" rtl="0">
              <a:lnSpc>
                <a:spcPct val="11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sees the perspectives of data in the warehouse from the view of end-user</a:t>
            </a:r>
            <a:endParaRPr/>
          </a:p>
        </p:txBody>
      </p:sp>
    </p:spTree>
    <p:extLst>
      <p:ext uri="{BB962C8B-B14F-4D97-AF65-F5344CB8AC3E}">
        <p14:creationId xmlns:p14="http://schemas.microsoft.com/office/powerpoint/2010/main" val="18367893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48"/>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74</a:t>
            </a:fld>
            <a:endParaRPr/>
          </a:p>
        </p:txBody>
      </p:sp>
      <p:sp>
        <p:nvSpPr>
          <p:cNvPr id="909" name="Google Shape;909;p48"/>
          <p:cNvSpPr txBox="1">
            <a:spLocks noGrp="1"/>
          </p:cNvSpPr>
          <p:nvPr>
            <p:ph type="title"/>
          </p:nvPr>
        </p:nvSpPr>
        <p:spPr>
          <a:xfrm>
            <a:off x="1219200" y="304800"/>
            <a:ext cx="7086600" cy="685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Data Warehouse Design Process </a:t>
            </a:r>
            <a:endParaRPr/>
          </a:p>
        </p:txBody>
      </p:sp>
      <p:sp>
        <p:nvSpPr>
          <p:cNvPr id="910" name="Google Shape;910;p48"/>
          <p:cNvSpPr txBox="1">
            <a:spLocks noGrp="1"/>
          </p:cNvSpPr>
          <p:nvPr>
            <p:ph sz="quarter" idx="1"/>
          </p:nvPr>
        </p:nvSpPr>
        <p:spPr>
          <a:xfrm>
            <a:off x="304800" y="1371600"/>
            <a:ext cx="8458200" cy="5181600"/>
          </a:xfrm>
          <a:prstGeom prst="rect">
            <a:avLst/>
          </a:prstGeom>
          <a:noFill/>
          <a:ln>
            <a:noFill/>
          </a:ln>
        </p:spPr>
        <p:txBody>
          <a:bodyPr spcFirstLastPara="1" wrap="square" lIns="92075" tIns="46025" rIns="92075" bIns="46025" anchor="t" anchorCtr="0">
            <a:noAutofit/>
          </a:bodyPr>
          <a:lstStyle/>
          <a:p>
            <a:pPr marL="342900" lvl="0" indent="-342900" algn="l" rtl="0">
              <a:lnSpc>
                <a:spcPct val="110000"/>
              </a:lnSpc>
              <a:spcBef>
                <a:spcPts val="0"/>
              </a:spcBef>
              <a:spcAft>
                <a:spcPts val="0"/>
              </a:spcAft>
              <a:buClr>
                <a:schemeClr val="folHlink"/>
              </a:buClr>
              <a:buSzPts val="1200"/>
              <a:buFont typeface="Noto Sans Symbols"/>
              <a:buChar char="■"/>
            </a:pPr>
            <a:r>
              <a:rPr lang="en-US" sz="2000" b="1" i="0" u="none">
                <a:solidFill>
                  <a:schemeClr val="dk1"/>
                </a:solidFill>
                <a:latin typeface="Tahoma"/>
                <a:ea typeface="Tahoma"/>
                <a:cs typeface="Tahoma"/>
                <a:sym typeface="Tahoma"/>
              </a:rPr>
              <a:t>Top-down, bottom-up approaches or a combination</a:t>
            </a:r>
            <a:r>
              <a:rPr lang="en-US" sz="2000" b="0" i="0" u="none">
                <a:solidFill>
                  <a:schemeClr val="dk1"/>
                </a:solidFill>
                <a:latin typeface="Tahoma"/>
                <a:ea typeface="Tahoma"/>
                <a:cs typeface="Tahoma"/>
                <a:sym typeface="Tahoma"/>
              </a:rPr>
              <a:t> of both</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sng">
                <a:solidFill>
                  <a:schemeClr val="dk1"/>
                </a:solidFill>
                <a:latin typeface="Tahoma"/>
                <a:ea typeface="Tahoma"/>
                <a:cs typeface="Tahoma"/>
                <a:sym typeface="Tahoma"/>
              </a:rPr>
              <a:t>Top-down</a:t>
            </a:r>
            <a:r>
              <a:rPr lang="en-US" sz="2000" b="0" i="0" u="none">
                <a:solidFill>
                  <a:schemeClr val="dk1"/>
                </a:solidFill>
                <a:latin typeface="Tahoma"/>
                <a:ea typeface="Tahoma"/>
                <a:cs typeface="Tahoma"/>
                <a:sym typeface="Tahoma"/>
              </a:rPr>
              <a:t>: Starts with overall design and planning (mature)</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sng">
                <a:solidFill>
                  <a:schemeClr val="dk1"/>
                </a:solidFill>
                <a:latin typeface="Tahoma"/>
                <a:ea typeface="Tahoma"/>
                <a:cs typeface="Tahoma"/>
                <a:sym typeface="Tahoma"/>
              </a:rPr>
              <a:t>Bottom-up</a:t>
            </a:r>
            <a:r>
              <a:rPr lang="en-US" sz="2000" b="0" i="0" u="none">
                <a:solidFill>
                  <a:schemeClr val="dk1"/>
                </a:solidFill>
                <a:latin typeface="Tahoma"/>
                <a:ea typeface="Tahoma"/>
                <a:cs typeface="Tahoma"/>
                <a:sym typeface="Tahoma"/>
              </a:rPr>
              <a:t>: Starts with experiments and prototypes (rapid)</a:t>
            </a:r>
            <a:endParaRPr/>
          </a:p>
          <a:p>
            <a:pPr marL="342900" lvl="0" indent="-342900" algn="l" rtl="0">
              <a:lnSpc>
                <a:spcPct val="110000"/>
              </a:lnSpc>
              <a:spcBef>
                <a:spcPts val="400"/>
              </a:spcBef>
              <a:spcAft>
                <a:spcPts val="0"/>
              </a:spcAft>
              <a:buClr>
                <a:schemeClr val="folHlink"/>
              </a:buClr>
              <a:buSzPts val="1200"/>
              <a:buFont typeface="Noto Sans Symbols"/>
              <a:buChar char="■"/>
            </a:pPr>
            <a:r>
              <a:rPr lang="en-US" sz="2000" b="1" i="0" u="none">
                <a:solidFill>
                  <a:schemeClr val="dk1"/>
                </a:solidFill>
                <a:latin typeface="Tahoma"/>
                <a:ea typeface="Tahoma"/>
                <a:cs typeface="Tahoma"/>
                <a:sym typeface="Tahoma"/>
              </a:rPr>
              <a:t>From software engineering point of view</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sng">
                <a:solidFill>
                  <a:schemeClr val="dk1"/>
                </a:solidFill>
                <a:latin typeface="Tahoma"/>
                <a:ea typeface="Tahoma"/>
                <a:cs typeface="Tahoma"/>
                <a:sym typeface="Tahoma"/>
              </a:rPr>
              <a:t>Waterfal</a:t>
            </a:r>
            <a:r>
              <a:rPr lang="en-US" sz="2000" b="0" i="0" u="none">
                <a:solidFill>
                  <a:schemeClr val="dk1"/>
                </a:solidFill>
                <a:latin typeface="Tahoma"/>
                <a:ea typeface="Tahoma"/>
                <a:cs typeface="Tahoma"/>
                <a:sym typeface="Tahoma"/>
              </a:rPr>
              <a:t>l: structured and systematic analysis at each step before proceeding to the next</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sng">
                <a:solidFill>
                  <a:schemeClr val="dk1"/>
                </a:solidFill>
                <a:latin typeface="Tahoma"/>
                <a:ea typeface="Tahoma"/>
                <a:cs typeface="Tahoma"/>
                <a:sym typeface="Tahoma"/>
              </a:rPr>
              <a:t>Spiral</a:t>
            </a:r>
            <a:r>
              <a:rPr lang="en-US" sz="2000" b="0" i="0" u="none">
                <a:solidFill>
                  <a:schemeClr val="dk1"/>
                </a:solidFill>
                <a:latin typeface="Tahoma"/>
                <a:ea typeface="Tahoma"/>
                <a:cs typeface="Tahoma"/>
                <a:sym typeface="Tahoma"/>
              </a:rPr>
              <a:t>:  rapid generation of increasingly functional systems, short turn around time, quick turn around</a:t>
            </a:r>
            <a:endParaRPr/>
          </a:p>
          <a:p>
            <a:pPr marL="342900" lvl="0" indent="-342900" algn="l" rtl="0">
              <a:lnSpc>
                <a:spcPct val="110000"/>
              </a:lnSpc>
              <a:spcBef>
                <a:spcPts val="400"/>
              </a:spcBef>
              <a:spcAft>
                <a:spcPts val="0"/>
              </a:spcAft>
              <a:buClr>
                <a:schemeClr val="folHlink"/>
              </a:buClr>
              <a:buSzPts val="1200"/>
              <a:buFont typeface="Noto Sans Symbols"/>
              <a:buChar char="■"/>
            </a:pPr>
            <a:r>
              <a:rPr lang="en-US" sz="2000" b="1" i="0" u="none">
                <a:solidFill>
                  <a:schemeClr val="dk1"/>
                </a:solidFill>
                <a:latin typeface="Tahoma"/>
                <a:ea typeface="Tahoma"/>
                <a:cs typeface="Tahoma"/>
                <a:sym typeface="Tahoma"/>
              </a:rPr>
              <a:t>Typical data warehouse design process</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Choose a </a:t>
            </a:r>
            <a:r>
              <a:rPr lang="en-US" sz="2000" b="0" i="0" u="none">
                <a:solidFill>
                  <a:schemeClr val="folHlink"/>
                </a:solidFill>
                <a:latin typeface="Tahoma"/>
                <a:ea typeface="Tahoma"/>
                <a:cs typeface="Tahoma"/>
                <a:sym typeface="Tahoma"/>
              </a:rPr>
              <a:t>business process</a:t>
            </a:r>
            <a:r>
              <a:rPr lang="en-US" sz="2000" b="0" i="0" u="none">
                <a:solidFill>
                  <a:schemeClr val="dk1"/>
                </a:solidFill>
                <a:latin typeface="Tahoma"/>
                <a:ea typeface="Tahoma"/>
                <a:cs typeface="Tahoma"/>
                <a:sym typeface="Tahoma"/>
              </a:rPr>
              <a:t> to model, e.g., orders, invoices, etc.</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Choose the </a:t>
            </a:r>
            <a:r>
              <a:rPr lang="en-US" sz="2000" b="0" i="1" u="sng">
                <a:solidFill>
                  <a:schemeClr val="folHlink"/>
                </a:solidFill>
                <a:latin typeface="Tahoma"/>
                <a:ea typeface="Tahoma"/>
                <a:cs typeface="Tahoma"/>
                <a:sym typeface="Tahoma"/>
              </a:rPr>
              <a:t>grain</a:t>
            </a:r>
            <a:r>
              <a:rPr lang="en-US" sz="2000" b="0" i="0" u="none">
                <a:solidFill>
                  <a:schemeClr val="folHlink"/>
                </a:solidFill>
                <a:latin typeface="Tahoma"/>
                <a:ea typeface="Tahoma"/>
                <a:cs typeface="Tahoma"/>
                <a:sym typeface="Tahoma"/>
              </a:rPr>
              <a:t> (</a:t>
            </a:r>
            <a:r>
              <a:rPr lang="en-US" sz="2000" b="0" i="1" u="none">
                <a:solidFill>
                  <a:schemeClr val="folHlink"/>
                </a:solidFill>
                <a:latin typeface="Tahoma"/>
                <a:ea typeface="Tahoma"/>
                <a:cs typeface="Tahoma"/>
                <a:sym typeface="Tahoma"/>
              </a:rPr>
              <a:t>atomic level of data</a:t>
            </a:r>
            <a:r>
              <a:rPr lang="en-US" sz="2000" b="0" i="0" u="none">
                <a:solidFill>
                  <a:schemeClr val="folHlink"/>
                </a:solidFill>
                <a:latin typeface="Tahoma"/>
                <a:ea typeface="Tahoma"/>
                <a:cs typeface="Tahoma"/>
                <a:sym typeface="Tahoma"/>
              </a:rPr>
              <a:t>)</a:t>
            </a:r>
            <a:r>
              <a:rPr lang="en-US" sz="2000" b="0" i="0" u="none">
                <a:solidFill>
                  <a:schemeClr val="dk1"/>
                </a:solidFill>
                <a:latin typeface="Tahoma"/>
                <a:ea typeface="Tahoma"/>
                <a:cs typeface="Tahoma"/>
                <a:sym typeface="Tahoma"/>
              </a:rPr>
              <a:t> of the business process</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Choose the </a:t>
            </a:r>
            <a:r>
              <a:rPr lang="en-US" sz="2000" b="0" i="0" u="none">
                <a:solidFill>
                  <a:schemeClr val="folHlink"/>
                </a:solidFill>
                <a:latin typeface="Tahoma"/>
                <a:ea typeface="Tahoma"/>
                <a:cs typeface="Tahoma"/>
                <a:sym typeface="Tahoma"/>
              </a:rPr>
              <a:t>dimensions</a:t>
            </a:r>
            <a:r>
              <a:rPr lang="en-US" sz="2000" b="0" i="0" u="none">
                <a:solidFill>
                  <a:schemeClr val="dk1"/>
                </a:solidFill>
                <a:latin typeface="Tahoma"/>
                <a:ea typeface="Tahoma"/>
                <a:cs typeface="Tahoma"/>
                <a:sym typeface="Tahoma"/>
              </a:rPr>
              <a:t> that will apply to each fact table record</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Choose the </a:t>
            </a:r>
            <a:r>
              <a:rPr lang="en-US" sz="2000" b="0" i="0" u="none">
                <a:solidFill>
                  <a:schemeClr val="folHlink"/>
                </a:solidFill>
                <a:latin typeface="Tahoma"/>
                <a:ea typeface="Tahoma"/>
                <a:cs typeface="Tahoma"/>
                <a:sym typeface="Tahoma"/>
              </a:rPr>
              <a:t>measure</a:t>
            </a:r>
            <a:r>
              <a:rPr lang="en-US" sz="2000" b="0" i="0" u="none">
                <a:solidFill>
                  <a:schemeClr val="dk1"/>
                </a:solidFill>
                <a:latin typeface="Tahoma"/>
                <a:ea typeface="Tahoma"/>
                <a:cs typeface="Tahoma"/>
                <a:sym typeface="Tahoma"/>
              </a:rPr>
              <a:t> that will populate each fact table record</a:t>
            </a:r>
            <a:endParaRPr/>
          </a:p>
        </p:txBody>
      </p:sp>
    </p:spTree>
    <p:extLst>
      <p:ext uri="{BB962C8B-B14F-4D97-AF65-F5344CB8AC3E}">
        <p14:creationId xmlns:p14="http://schemas.microsoft.com/office/powerpoint/2010/main" val="2182558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49"/>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75</a:t>
            </a:fld>
            <a:endParaRPr/>
          </a:p>
        </p:txBody>
      </p:sp>
      <p:sp>
        <p:nvSpPr>
          <p:cNvPr id="917" name="Google Shape;917;p49"/>
          <p:cNvSpPr txBox="1">
            <a:spLocks noGrp="1"/>
          </p:cNvSpPr>
          <p:nvPr>
            <p:ph type="title"/>
          </p:nvPr>
        </p:nvSpPr>
        <p:spPr>
          <a:xfrm>
            <a:off x="1371600" y="304800"/>
            <a:ext cx="6705600" cy="9906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Data Warehouse Development: A Recommended Approach</a:t>
            </a:r>
            <a:endParaRPr/>
          </a:p>
        </p:txBody>
      </p:sp>
      <p:sp>
        <p:nvSpPr>
          <p:cNvPr id="918" name="Google Shape;918;p49"/>
          <p:cNvSpPr txBox="1"/>
          <p:nvPr/>
        </p:nvSpPr>
        <p:spPr>
          <a:xfrm>
            <a:off x="609600" y="6019800"/>
            <a:ext cx="7772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919" name="Google Shape;919;p49"/>
          <p:cNvSpPr txBox="1"/>
          <p:nvPr/>
        </p:nvSpPr>
        <p:spPr>
          <a:xfrm>
            <a:off x="1371600" y="6019800"/>
            <a:ext cx="6356350" cy="519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New Roman"/>
              <a:buNone/>
            </a:pPr>
            <a:r>
              <a:rPr lang="en-US" sz="2800" b="1" i="0" u="none">
                <a:solidFill>
                  <a:schemeClr val="dk1"/>
                </a:solidFill>
                <a:latin typeface="Times New Roman"/>
                <a:ea typeface="Times New Roman"/>
                <a:cs typeface="Times New Roman"/>
                <a:sym typeface="Times New Roman"/>
              </a:rPr>
              <a:t>Define a high-level corporate data model</a:t>
            </a:r>
            <a:endParaRPr/>
          </a:p>
        </p:txBody>
      </p:sp>
      <p:sp>
        <p:nvSpPr>
          <p:cNvPr id="920" name="Google Shape;920;p49"/>
          <p:cNvSpPr txBox="1"/>
          <p:nvPr/>
        </p:nvSpPr>
        <p:spPr>
          <a:xfrm>
            <a:off x="1066800" y="3886200"/>
            <a:ext cx="1295400" cy="762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921" name="Google Shape;921;p49"/>
          <p:cNvSpPr txBox="1"/>
          <p:nvPr/>
        </p:nvSpPr>
        <p:spPr>
          <a:xfrm>
            <a:off x="1219200" y="3886200"/>
            <a:ext cx="1082675"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Data Mart</a:t>
            </a:r>
            <a:endParaRPr/>
          </a:p>
        </p:txBody>
      </p:sp>
      <p:cxnSp>
        <p:nvCxnSpPr>
          <p:cNvPr id="922" name="Google Shape;922;p49"/>
          <p:cNvCxnSpPr/>
          <p:nvPr/>
        </p:nvCxnSpPr>
        <p:spPr>
          <a:xfrm>
            <a:off x="2362200" y="4191000"/>
            <a:ext cx="152400" cy="0"/>
          </a:xfrm>
          <a:prstGeom prst="straightConnector1">
            <a:avLst/>
          </a:prstGeom>
          <a:noFill/>
          <a:ln w="9525" cap="flat" cmpd="sng">
            <a:solidFill>
              <a:schemeClr val="dk1"/>
            </a:solidFill>
            <a:prstDash val="solid"/>
            <a:miter lim="800000"/>
            <a:headEnd type="none" w="med" len="med"/>
            <a:tailEnd type="none" w="med" len="med"/>
          </a:ln>
        </p:spPr>
      </p:cxnSp>
      <p:cxnSp>
        <p:nvCxnSpPr>
          <p:cNvPr id="923" name="Google Shape;923;p49"/>
          <p:cNvCxnSpPr/>
          <p:nvPr/>
        </p:nvCxnSpPr>
        <p:spPr>
          <a:xfrm>
            <a:off x="2514600" y="4191000"/>
            <a:ext cx="0" cy="1828800"/>
          </a:xfrm>
          <a:prstGeom prst="straightConnector1">
            <a:avLst/>
          </a:prstGeom>
          <a:noFill/>
          <a:ln w="28575" cap="flat" cmpd="sng">
            <a:solidFill>
              <a:schemeClr val="dk1"/>
            </a:solidFill>
            <a:prstDash val="solid"/>
            <a:miter lim="800000"/>
            <a:headEnd type="none" w="med" len="med"/>
            <a:tailEnd type="triangle" w="med" len="med"/>
          </a:ln>
        </p:spPr>
      </p:cxnSp>
      <p:sp>
        <p:nvSpPr>
          <p:cNvPr id="924" name="Google Shape;924;p49"/>
          <p:cNvSpPr txBox="1"/>
          <p:nvPr/>
        </p:nvSpPr>
        <p:spPr>
          <a:xfrm>
            <a:off x="2971800" y="3886200"/>
            <a:ext cx="1295400" cy="762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925" name="Google Shape;925;p49"/>
          <p:cNvSpPr txBox="1"/>
          <p:nvPr/>
        </p:nvSpPr>
        <p:spPr>
          <a:xfrm>
            <a:off x="3124200" y="3886200"/>
            <a:ext cx="1082675"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Data Mart</a:t>
            </a:r>
            <a:endParaRPr/>
          </a:p>
        </p:txBody>
      </p:sp>
      <p:cxnSp>
        <p:nvCxnSpPr>
          <p:cNvPr id="926" name="Google Shape;926;p49"/>
          <p:cNvCxnSpPr/>
          <p:nvPr/>
        </p:nvCxnSpPr>
        <p:spPr>
          <a:xfrm>
            <a:off x="4267200" y="4191000"/>
            <a:ext cx="152400" cy="0"/>
          </a:xfrm>
          <a:prstGeom prst="straightConnector1">
            <a:avLst/>
          </a:prstGeom>
          <a:noFill/>
          <a:ln w="9525" cap="flat" cmpd="sng">
            <a:solidFill>
              <a:schemeClr val="dk1"/>
            </a:solidFill>
            <a:prstDash val="solid"/>
            <a:miter lim="800000"/>
            <a:headEnd type="none" w="med" len="med"/>
            <a:tailEnd type="none" w="med" len="med"/>
          </a:ln>
        </p:spPr>
      </p:cxnSp>
      <p:cxnSp>
        <p:nvCxnSpPr>
          <p:cNvPr id="927" name="Google Shape;927;p49"/>
          <p:cNvCxnSpPr/>
          <p:nvPr/>
        </p:nvCxnSpPr>
        <p:spPr>
          <a:xfrm>
            <a:off x="4419600" y="4191000"/>
            <a:ext cx="0" cy="1828800"/>
          </a:xfrm>
          <a:prstGeom prst="straightConnector1">
            <a:avLst/>
          </a:prstGeom>
          <a:noFill/>
          <a:ln w="28575" cap="flat" cmpd="sng">
            <a:solidFill>
              <a:schemeClr val="dk1"/>
            </a:solidFill>
            <a:prstDash val="solid"/>
            <a:miter lim="800000"/>
            <a:headEnd type="none" w="med" len="med"/>
            <a:tailEnd type="triangle" w="med" len="med"/>
          </a:ln>
        </p:spPr>
      </p:cxnSp>
      <p:cxnSp>
        <p:nvCxnSpPr>
          <p:cNvPr id="928" name="Google Shape;928;p49"/>
          <p:cNvCxnSpPr/>
          <p:nvPr/>
        </p:nvCxnSpPr>
        <p:spPr>
          <a:xfrm rot="10800000">
            <a:off x="3505200" y="4648200"/>
            <a:ext cx="0" cy="1371600"/>
          </a:xfrm>
          <a:prstGeom prst="straightConnector1">
            <a:avLst/>
          </a:prstGeom>
          <a:noFill/>
          <a:ln w="28575" cap="flat" cmpd="sng">
            <a:solidFill>
              <a:schemeClr val="dk1"/>
            </a:solidFill>
            <a:prstDash val="solid"/>
            <a:miter lim="800000"/>
            <a:headEnd type="none" w="med" len="med"/>
            <a:tailEnd type="triangle" w="lg" len="lg"/>
          </a:ln>
        </p:spPr>
      </p:cxnSp>
      <p:cxnSp>
        <p:nvCxnSpPr>
          <p:cNvPr id="929" name="Google Shape;929;p49"/>
          <p:cNvCxnSpPr/>
          <p:nvPr/>
        </p:nvCxnSpPr>
        <p:spPr>
          <a:xfrm rot="10800000">
            <a:off x="1676400" y="4648200"/>
            <a:ext cx="0" cy="1371600"/>
          </a:xfrm>
          <a:prstGeom prst="straightConnector1">
            <a:avLst/>
          </a:prstGeom>
          <a:noFill/>
          <a:ln w="28575" cap="flat" cmpd="sng">
            <a:solidFill>
              <a:schemeClr val="dk1"/>
            </a:solidFill>
            <a:prstDash val="solid"/>
            <a:miter lim="800000"/>
            <a:headEnd type="none" w="med" len="med"/>
            <a:tailEnd type="triangle" w="lg" len="lg"/>
          </a:ln>
        </p:spPr>
      </p:cxnSp>
      <p:sp>
        <p:nvSpPr>
          <p:cNvPr id="930" name="Google Shape;930;p49"/>
          <p:cNvSpPr txBox="1"/>
          <p:nvPr/>
        </p:nvSpPr>
        <p:spPr>
          <a:xfrm>
            <a:off x="1981200" y="2209800"/>
            <a:ext cx="1752600" cy="9906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931" name="Google Shape;931;p49"/>
          <p:cNvSpPr txBox="1"/>
          <p:nvPr/>
        </p:nvSpPr>
        <p:spPr>
          <a:xfrm>
            <a:off x="5486400" y="3657600"/>
            <a:ext cx="1981200" cy="1295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932" name="Google Shape;932;p49"/>
          <p:cNvSpPr txBox="1"/>
          <p:nvPr/>
        </p:nvSpPr>
        <p:spPr>
          <a:xfrm>
            <a:off x="5257800" y="1447800"/>
            <a:ext cx="2438400" cy="12192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933" name="Google Shape;933;p49"/>
          <p:cNvCxnSpPr/>
          <p:nvPr/>
        </p:nvCxnSpPr>
        <p:spPr>
          <a:xfrm>
            <a:off x="3733800" y="2667000"/>
            <a:ext cx="1066800" cy="0"/>
          </a:xfrm>
          <a:prstGeom prst="straightConnector1">
            <a:avLst/>
          </a:prstGeom>
          <a:noFill/>
          <a:ln w="9525" cap="flat" cmpd="sng">
            <a:solidFill>
              <a:schemeClr val="dk1"/>
            </a:solidFill>
            <a:prstDash val="solid"/>
            <a:miter lim="800000"/>
            <a:headEnd type="none" w="med" len="med"/>
            <a:tailEnd type="none" w="med" len="med"/>
          </a:ln>
        </p:spPr>
      </p:cxnSp>
      <p:cxnSp>
        <p:nvCxnSpPr>
          <p:cNvPr id="934" name="Google Shape;934;p49"/>
          <p:cNvCxnSpPr/>
          <p:nvPr/>
        </p:nvCxnSpPr>
        <p:spPr>
          <a:xfrm>
            <a:off x="4800600" y="2667000"/>
            <a:ext cx="0" cy="3352800"/>
          </a:xfrm>
          <a:prstGeom prst="straightConnector1">
            <a:avLst/>
          </a:prstGeom>
          <a:noFill/>
          <a:ln w="28575" cap="flat" cmpd="sng">
            <a:solidFill>
              <a:schemeClr val="dk1"/>
            </a:solidFill>
            <a:prstDash val="solid"/>
            <a:miter lim="800000"/>
            <a:headEnd type="none" w="med" len="med"/>
            <a:tailEnd type="triangle" w="med" len="med"/>
          </a:ln>
        </p:spPr>
      </p:cxnSp>
      <p:cxnSp>
        <p:nvCxnSpPr>
          <p:cNvPr id="935" name="Google Shape;935;p49"/>
          <p:cNvCxnSpPr/>
          <p:nvPr/>
        </p:nvCxnSpPr>
        <p:spPr>
          <a:xfrm>
            <a:off x="5105400" y="4191000"/>
            <a:ext cx="0" cy="1828800"/>
          </a:xfrm>
          <a:prstGeom prst="straightConnector1">
            <a:avLst/>
          </a:prstGeom>
          <a:noFill/>
          <a:ln w="28575" cap="flat" cmpd="sng">
            <a:solidFill>
              <a:schemeClr val="dk1"/>
            </a:solidFill>
            <a:prstDash val="solid"/>
            <a:miter lim="800000"/>
            <a:headEnd type="none" w="med" len="med"/>
            <a:tailEnd type="triangle" w="med" len="med"/>
          </a:ln>
        </p:spPr>
      </p:cxnSp>
      <p:cxnSp>
        <p:nvCxnSpPr>
          <p:cNvPr id="936" name="Google Shape;936;p49"/>
          <p:cNvCxnSpPr/>
          <p:nvPr/>
        </p:nvCxnSpPr>
        <p:spPr>
          <a:xfrm>
            <a:off x="5105400" y="4191000"/>
            <a:ext cx="381000" cy="0"/>
          </a:xfrm>
          <a:prstGeom prst="straightConnector1">
            <a:avLst/>
          </a:prstGeom>
          <a:noFill/>
          <a:ln w="9525" cap="flat" cmpd="sng">
            <a:solidFill>
              <a:schemeClr val="dk1"/>
            </a:solidFill>
            <a:prstDash val="solid"/>
            <a:miter lim="800000"/>
            <a:headEnd type="none" w="med" len="med"/>
            <a:tailEnd type="none" w="med" len="med"/>
          </a:ln>
        </p:spPr>
      </p:cxnSp>
      <p:cxnSp>
        <p:nvCxnSpPr>
          <p:cNvPr id="937" name="Google Shape;937;p49"/>
          <p:cNvCxnSpPr/>
          <p:nvPr/>
        </p:nvCxnSpPr>
        <p:spPr>
          <a:xfrm rot="10800000" flipH="1">
            <a:off x="1676400" y="3200400"/>
            <a:ext cx="1066800" cy="685800"/>
          </a:xfrm>
          <a:prstGeom prst="straightConnector1">
            <a:avLst/>
          </a:prstGeom>
          <a:noFill/>
          <a:ln w="28575" cap="flat" cmpd="sng">
            <a:solidFill>
              <a:schemeClr val="dk1"/>
            </a:solidFill>
            <a:prstDash val="solid"/>
            <a:miter lim="800000"/>
            <a:headEnd type="none" w="med" len="med"/>
            <a:tailEnd type="triangle" w="lg" len="lg"/>
          </a:ln>
        </p:spPr>
      </p:cxnSp>
      <p:cxnSp>
        <p:nvCxnSpPr>
          <p:cNvPr id="938" name="Google Shape;938;p49"/>
          <p:cNvCxnSpPr/>
          <p:nvPr/>
        </p:nvCxnSpPr>
        <p:spPr>
          <a:xfrm rot="10800000" flipH="1">
            <a:off x="3200400" y="1981200"/>
            <a:ext cx="2057400" cy="228600"/>
          </a:xfrm>
          <a:prstGeom prst="straightConnector1">
            <a:avLst/>
          </a:prstGeom>
          <a:noFill/>
          <a:ln w="28575" cap="flat" cmpd="sng">
            <a:solidFill>
              <a:schemeClr val="dk1"/>
            </a:solidFill>
            <a:prstDash val="solid"/>
            <a:miter lim="800000"/>
            <a:headEnd type="none" w="med" len="med"/>
            <a:tailEnd type="triangle" w="lg" len="lg"/>
          </a:ln>
        </p:spPr>
      </p:cxnSp>
      <p:cxnSp>
        <p:nvCxnSpPr>
          <p:cNvPr id="939" name="Google Shape;939;p49"/>
          <p:cNvCxnSpPr/>
          <p:nvPr/>
        </p:nvCxnSpPr>
        <p:spPr>
          <a:xfrm rot="10800000">
            <a:off x="2895600" y="3200400"/>
            <a:ext cx="762000" cy="685800"/>
          </a:xfrm>
          <a:prstGeom prst="straightConnector1">
            <a:avLst/>
          </a:prstGeom>
          <a:noFill/>
          <a:ln w="28575" cap="flat" cmpd="sng">
            <a:solidFill>
              <a:schemeClr val="dk1"/>
            </a:solidFill>
            <a:prstDash val="solid"/>
            <a:miter lim="800000"/>
            <a:headEnd type="none" w="med" len="med"/>
            <a:tailEnd type="triangle" w="lg" len="lg"/>
          </a:ln>
        </p:spPr>
      </p:cxnSp>
      <p:cxnSp>
        <p:nvCxnSpPr>
          <p:cNvPr id="940" name="Google Shape;940;p49"/>
          <p:cNvCxnSpPr/>
          <p:nvPr/>
        </p:nvCxnSpPr>
        <p:spPr>
          <a:xfrm rot="10800000">
            <a:off x="6477000" y="4953000"/>
            <a:ext cx="0" cy="1066800"/>
          </a:xfrm>
          <a:prstGeom prst="straightConnector1">
            <a:avLst/>
          </a:prstGeom>
          <a:noFill/>
          <a:ln w="28575" cap="flat" cmpd="sng">
            <a:solidFill>
              <a:schemeClr val="dk1"/>
            </a:solidFill>
            <a:prstDash val="solid"/>
            <a:miter lim="800000"/>
            <a:headEnd type="none" w="med" len="med"/>
            <a:tailEnd type="triangle" w="lg" len="lg"/>
          </a:ln>
        </p:spPr>
      </p:cxnSp>
      <p:cxnSp>
        <p:nvCxnSpPr>
          <p:cNvPr id="941" name="Google Shape;941;p49"/>
          <p:cNvCxnSpPr/>
          <p:nvPr/>
        </p:nvCxnSpPr>
        <p:spPr>
          <a:xfrm rot="10800000">
            <a:off x="6400800" y="2667000"/>
            <a:ext cx="0" cy="990600"/>
          </a:xfrm>
          <a:prstGeom prst="straightConnector1">
            <a:avLst/>
          </a:prstGeom>
          <a:noFill/>
          <a:ln w="28575" cap="flat" cmpd="sng">
            <a:solidFill>
              <a:schemeClr val="dk1"/>
            </a:solidFill>
            <a:prstDash val="solid"/>
            <a:miter lim="800000"/>
            <a:headEnd type="none" w="med" len="med"/>
            <a:tailEnd type="triangle" w="lg" len="lg"/>
          </a:ln>
        </p:spPr>
      </p:cxnSp>
      <p:sp>
        <p:nvSpPr>
          <p:cNvPr id="942" name="Google Shape;942;p49"/>
          <p:cNvSpPr txBox="1"/>
          <p:nvPr/>
        </p:nvSpPr>
        <p:spPr>
          <a:xfrm>
            <a:off x="1981200" y="2209800"/>
            <a:ext cx="1905000"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Distributed Data Marts</a:t>
            </a:r>
            <a:endParaRPr/>
          </a:p>
        </p:txBody>
      </p:sp>
      <p:sp>
        <p:nvSpPr>
          <p:cNvPr id="943" name="Google Shape;943;p49"/>
          <p:cNvSpPr txBox="1"/>
          <p:nvPr/>
        </p:nvSpPr>
        <p:spPr>
          <a:xfrm>
            <a:off x="5334000" y="1676400"/>
            <a:ext cx="2362200"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Multi-Tier Data Warehouse</a:t>
            </a:r>
            <a:endParaRPr/>
          </a:p>
        </p:txBody>
      </p:sp>
      <p:sp>
        <p:nvSpPr>
          <p:cNvPr id="944" name="Google Shape;944;p49"/>
          <p:cNvSpPr txBox="1"/>
          <p:nvPr/>
        </p:nvSpPr>
        <p:spPr>
          <a:xfrm>
            <a:off x="5638800" y="3733800"/>
            <a:ext cx="1752600" cy="1187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Enterprise Data Warehouse</a:t>
            </a:r>
            <a:endParaRPr/>
          </a:p>
        </p:txBody>
      </p:sp>
      <p:sp>
        <p:nvSpPr>
          <p:cNvPr id="945" name="Google Shape;945;p49"/>
          <p:cNvSpPr txBox="1"/>
          <p:nvPr/>
        </p:nvSpPr>
        <p:spPr>
          <a:xfrm>
            <a:off x="3733800" y="5334000"/>
            <a:ext cx="22098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Model refinement</a:t>
            </a:r>
            <a:endParaRPr/>
          </a:p>
        </p:txBody>
      </p:sp>
      <p:sp>
        <p:nvSpPr>
          <p:cNvPr id="946" name="Google Shape;946;p49"/>
          <p:cNvSpPr txBox="1"/>
          <p:nvPr/>
        </p:nvSpPr>
        <p:spPr>
          <a:xfrm>
            <a:off x="1676400" y="5334000"/>
            <a:ext cx="19304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Model refinement</a:t>
            </a:r>
            <a:endParaRPr/>
          </a:p>
        </p:txBody>
      </p:sp>
    </p:spTree>
    <p:extLst>
      <p:ext uri="{BB962C8B-B14F-4D97-AF65-F5344CB8AC3E}">
        <p14:creationId xmlns:p14="http://schemas.microsoft.com/office/powerpoint/2010/main" val="34927113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50"/>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76</a:t>
            </a:fld>
            <a:endParaRPr/>
          </a:p>
        </p:txBody>
      </p:sp>
      <p:sp>
        <p:nvSpPr>
          <p:cNvPr id="953" name="Google Shape;953;p50"/>
          <p:cNvSpPr txBox="1">
            <a:spLocks noGrp="1"/>
          </p:cNvSpPr>
          <p:nvPr>
            <p:ph type="title"/>
          </p:nvPr>
        </p:nvSpPr>
        <p:spPr>
          <a:xfrm>
            <a:off x="381000" y="304800"/>
            <a:ext cx="8382000" cy="685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Data Warehouse Usage</a:t>
            </a:r>
            <a:endParaRPr/>
          </a:p>
        </p:txBody>
      </p:sp>
      <p:sp>
        <p:nvSpPr>
          <p:cNvPr id="954" name="Google Shape;954;p50"/>
          <p:cNvSpPr txBox="1">
            <a:spLocks noGrp="1"/>
          </p:cNvSpPr>
          <p:nvPr>
            <p:ph sz="quarter" idx="1"/>
          </p:nvPr>
        </p:nvSpPr>
        <p:spPr>
          <a:xfrm>
            <a:off x="381000" y="1371600"/>
            <a:ext cx="8382000" cy="5105400"/>
          </a:xfrm>
          <a:prstGeom prst="rect">
            <a:avLst/>
          </a:prstGeom>
          <a:noFill/>
          <a:ln>
            <a:noFill/>
          </a:ln>
        </p:spPr>
        <p:txBody>
          <a:bodyPr spcFirstLastPara="1" wrap="square" lIns="92075" tIns="46025" rIns="92075" bIns="46025" anchor="t" anchorCtr="0">
            <a:noAutofit/>
          </a:bodyPr>
          <a:lstStyle/>
          <a:p>
            <a:pPr marL="342900" lvl="0" indent="-342900" algn="l" rtl="0">
              <a:lnSpc>
                <a:spcPct val="12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Three kinds of data warehouse applications</a:t>
            </a:r>
            <a:endParaRPr/>
          </a:p>
          <a:p>
            <a:pPr marL="742950" lvl="1" indent="-285750" algn="l" rtl="0">
              <a:lnSpc>
                <a:spcPct val="120000"/>
              </a:lnSpc>
              <a:spcBef>
                <a:spcPts val="400"/>
              </a:spcBef>
              <a:spcAft>
                <a:spcPts val="0"/>
              </a:spcAft>
              <a:buClr>
                <a:schemeClr val="hlink"/>
              </a:buClr>
              <a:buSzPts val="1100"/>
              <a:buFont typeface="Noto Sans Symbols"/>
              <a:buChar char="■"/>
            </a:pPr>
            <a:r>
              <a:rPr lang="en-US" sz="2000" b="0" i="0" u="none">
                <a:solidFill>
                  <a:schemeClr val="hlink"/>
                </a:solidFill>
                <a:latin typeface="Tahoma"/>
                <a:ea typeface="Tahoma"/>
                <a:cs typeface="Tahoma"/>
                <a:sym typeface="Tahoma"/>
              </a:rPr>
              <a:t>Information processing</a:t>
            </a:r>
            <a:endParaRPr/>
          </a:p>
          <a:p>
            <a:pPr marL="1143000" lvl="2" indent="-228600" algn="l" rtl="0">
              <a:lnSpc>
                <a:spcPct val="12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supports querying, basic statistical analysis, and reporting using crosstabs, tables, charts and graphs</a:t>
            </a:r>
            <a:endParaRPr/>
          </a:p>
          <a:p>
            <a:pPr marL="742950" lvl="1" indent="-285750" algn="l" rtl="0">
              <a:lnSpc>
                <a:spcPct val="120000"/>
              </a:lnSpc>
              <a:spcBef>
                <a:spcPts val="400"/>
              </a:spcBef>
              <a:spcAft>
                <a:spcPts val="0"/>
              </a:spcAft>
              <a:buClr>
                <a:schemeClr val="hlink"/>
              </a:buClr>
              <a:buSzPts val="1100"/>
              <a:buFont typeface="Noto Sans Symbols"/>
              <a:buChar char="■"/>
            </a:pPr>
            <a:r>
              <a:rPr lang="en-US" sz="2000" b="0" i="0" u="none">
                <a:solidFill>
                  <a:schemeClr val="hlink"/>
                </a:solidFill>
                <a:latin typeface="Tahoma"/>
                <a:ea typeface="Tahoma"/>
                <a:cs typeface="Tahoma"/>
                <a:sym typeface="Tahoma"/>
              </a:rPr>
              <a:t>Analytical processing</a:t>
            </a:r>
            <a:endParaRPr/>
          </a:p>
          <a:p>
            <a:pPr marL="1143000" lvl="2" indent="-228600" algn="l" rtl="0">
              <a:lnSpc>
                <a:spcPct val="12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multidimensional analysis of data warehouse data</a:t>
            </a:r>
            <a:endParaRPr/>
          </a:p>
          <a:p>
            <a:pPr marL="1143000" lvl="2" indent="-228600" algn="l" rtl="0">
              <a:lnSpc>
                <a:spcPct val="12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supports basic OLAP operations, slice-dice, drilling, pivoting</a:t>
            </a:r>
            <a:endParaRPr/>
          </a:p>
          <a:p>
            <a:pPr marL="742950" lvl="1" indent="-285750" algn="l" rtl="0">
              <a:lnSpc>
                <a:spcPct val="120000"/>
              </a:lnSpc>
              <a:spcBef>
                <a:spcPts val="400"/>
              </a:spcBef>
              <a:spcAft>
                <a:spcPts val="0"/>
              </a:spcAft>
              <a:buClr>
                <a:schemeClr val="hlink"/>
              </a:buClr>
              <a:buSzPts val="1100"/>
              <a:buFont typeface="Noto Sans Symbols"/>
              <a:buChar char="■"/>
            </a:pPr>
            <a:r>
              <a:rPr lang="en-US" sz="2000" b="0" i="0" u="none">
                <a:solidFill>
                  <a:schemeClr val="hlink"/>
                </a:solidFill>
                <a:latin typeface="Tahoma"/>
                <a:ea typeface="Tahoma"/>
                <a:cs typeface="Tahoma"/>
                <a:sym typeface="Tahoma"/>
              </a:rPr>
              <a:t>Data mining</a:t>
            </a:r>
            <a:endParaRPr/>
          </a:p>
          <a:p>
            <a:pPr marL="1143000" lvl="2" indent="-228600" algn="l" rtl="0">
              <a:lnSpc>
                <a:spcPct val="12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knowledge discovery from hidden patterns </a:t>
            </a:r>
            <a:endParaRPr/>
          </a:p>
          <a:p>
            <a:pPr marL="1143000" lvl="2" indent="-228600" algn="l" rtl="0">
              <a:lnSpc>
                <a:spcPct val="12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supports associations, constructing analytical models, performing classification and prediction, and presenting the mining results using visualization tools</a:t>
            </a:r>
            <a:endParaRPr/>
          </a:p>
        </p:txBody>
      </p:sp>
    </p:spTree>
    <p:extLst>
      <p:ext uri="{BB962C8B-B14F-4D97-AF65-F5344CB8AC3E}">
        <p14:creationId xmlns:p14="http://schemas.microsoft.com/office/powerpoint/2010/main" val="17010225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51"/>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77</a:t>
            </a:fld>
            <a:endParaRPr/>
          </a:p>
        </p:txBody>
      </p:sp>
      <p:sp>
        <p:nvSpPr>
          <p:cNvPr id="961" name="Google Shape;961;p51"/>
          <p:cNvSpPr txBox="1">
            <a:spLocks noGrp="1"/>
          </p:cNvSpPr>
          <p:nvPr>
            <p:ph type="title"/>
          </p:nvPr>
        </p:nvSpPr>
        <p:spPr>
          <a:xfrm>
            <a:off x="228600" y="304800"/>
            <a:ext cx="8610600" cy="935037"/>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170981"/>
              </a:buClr>
              <a:buSzPts val="3200"/>
              <a:buFont typeface="Overlock"/>
              <a:buNone/>
            </a:pPr>
            <a:r>
              <a:rPr lang="en-US" sz="3200" b="0" i="0" u="none">
                <a:solidFill>
                  <a:srgbClr val="170981"/>
                </a:solidFill>
                <a:latin typeface="Overlock"/>
                <a:ea typeface="Overlock"/>
                <a:cs typeface="Overlock"/>
                <a:sym typeface="Overlock"/>
              </a:rPr>
              <a:t>From On-Line Analytical Processing (OLAP) </a:t>
            </a:r>
            <a:br>
              <a:rPr lang="en-US" sz="3200" b="0" i="0" u="none">
                <a:solidFill>
                  <a:srgbClr val="170981"/>
                </a:solidFill>
                <a:latin typeface="Overlock"/>
                <a:ea typeface="Overlock"/>
                <a:cs typeface="Overlock"/>
                <a:sym typeface="Overlock"/>
              </a:rPr>
            </a:br>
            <a:r>
              <a:rPr lang="en-US" sz="3200" b="0" i="0" u="none">
                <a:solidFill>
                  <a:srgbClr val="170981"/>
                </a:solidFill>
                <a:latin typeface="Overlock"/>
                <a:ea typeface="Overlock"/>
                <a:cs typeface="Overlock"/>
                <a:sym typeface="Overlock"/>
              </a:rPr>
              <a:t>to On Line Analytical Mining (OLAM)</a:t>
            </a:r>
            <a:endParaRPr/>
          </a:p>
        </p:txBody>
      </p:sp>
      <p:sp>
        <p:nvSpPr>
          <p:cNvPr id="962" name="Google Shape;962;p51"/>
          <p:cNvSpPr txBox="1">
            <a:spLocks noGrp="1"/>
          </p:cNvSpPr>
          <p:nvPr>
            <p:ph sz="quarter"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Why </a:t>
            </a:r>
            <a:r>
              <a:rPr lang="en-US" sz="2400" b="0" i="0" u="none">
                <a:solidFill>
                  <a:schemeClr val="hlink"/>
                </a:solidFill>
                <a:latin typeface="Tahoma"/>
                <a:ea typeface="Tahoma"/>
                <a:cs typeface="Tahoma"/>
                <a:sym typeface="Tahoma"/>
              </a:rPr>
              <a:t>online analytical mining</a:t>
            </a:r>
            <a:r>
              <a:rPr lang="en-US" sz="2400" b="0" i="0" u="none">
                <a:solidFill>
                  <a:schemeClr val="dk1"/>
                </a:solidFill>
                <a:latin typeface="Tahoma"/>
                <a:ea typeface="Tahoma"/>
                <a:cs typeface="Tahoma"/>
                <a:sym typeface="Tahoma"/>
              </a:rPr>
              <a:t>?</a:t>
            </a:r>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High quality of data in data warehouses</a:t>
            </a:r>
            <a:endParaRPr/>
          </a:p>
          <a:p>
            <a:pPr marL="1143000" lvl="2" indent="-228600" algn="l" rtl="0">
              <a:lnSpc>
                <a:spcPct val="100000"/>
              </a:lnSpc>
              <a:spcBef>
                <a:spcPts val="480"/>
              </a:spcBef>
              <a:spcAft>
                <a:spcPts val="0"/>
              </a:spcAft>
              <a:buClr>
                <a:schemeClr val="folHlink"/>
              </a:buClr>
              <a:buSzPts val="1200"/>
              <a:buFont typeface="Noto Sans Symbols"/>
              <a:buChar char="■"/>
            </a:pPr>
            <a:r>
              <a:rPr lang="en-US" sz="2400" b="0" i="0" u="none">
                <a:solidFill>
                  <a:schemeClr val="dk1"/>
                </a:solidFill>
                <a:latin typeface="Tahoma"/>
                <a:ea typeface="Tahoma"/>
                <a:cs typeface="Tahoma"/>
                <a:sym typeface="Tahoma"/>
              </a:rPr>
              <a:t>DW contains integrated, consistent, cleaned data</a:t>
            </a:r>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Available information processing structure surrounding data warehouses</a:t>
            </a:r>
            <a:endParaRPr/>
          </a:p>
          <a:p>
            <a:pPr marL="1143000" lvl="2" indent="-228600" algn="l" rtl="0">
              <a:lnSpc>
                <a:spcPct val="100000"/>
              </a:lnSpc>
              <a:spcBef>
                <a:spcPts val="480"/>
              </a:spcBef>
              <a:spcAft>
                <a:spcPts val="0"/>
              </a:spcAft>
              <a:buClr>
                <a:schemeClr val="folHlink"/>
              </a:buClr>
              <a:buSzPts val="1200"/>
              <a:buFont typeface="Noto Sans Symbols"/>
              <a:buChar char="■"/>
            </a:pPr>
            <a:r>
              <a:rPr lang="en-US" sz="2400" b="0" i="0" u="none">
                <a:solidFill>
                  <a:schemeClr val="dk1"/>
                </a:solidFill>
                <a:latin typeface="Tahoma"/>
                <a:ea typeface="Tahoma"/>
                <a:cs typeface="Tahoma"/>
                <a:sym typeface="Tahoma"/>
              </a:rPr>
              <a:t>ODBC, OLEDB, Web accessing, service facilities, reporting and OLAP tools</a:t>
            </a:r>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OLAP-based exploratory data analysis</a:t>
            </a:r>
            <a:endParaRPr/>
          </a:p>
          <a:p>
            <a:pPr marL="1143000" lvl="2" indent="-228600" algn="l" rtl="0">
              <a:lnSpc>
                <a:spcPct val="100000"/>
              </a:lnSpc>
              <a:spcBef>
                <a:spcPts val="480"/>
              </a:spcBef>
              <a:spcAft>
                <a:spcPts val="0"/>
              </a:spcAft>
              <a:buClr>
                <a:schemeClr val="folHlink"/>
              </a:buClr>
              <a:buSzPts val="1200"/>
              <a:buFont typeface="Noto Sans Symbols"/>
              <a:buChar char="■"/>
            </a:pPr>
            <a:r>
              <a:rPr lang="en-US" sz="2400" b="0" i="0" u="none">
                <a:solidFill>
                  <a:schemeClr val="dk1"/>
                </a:solidFill>
                <a:latin typeface="Tahoma"/>
                <a:ea typeface="Tahoma"/>
                <a:cs typeface="Tahoma"/>
                <a:sym typeface="Tahoma"/>
              </a:rPr>
              <a:t>Mining with drilling, dicing, pivoting, etc.</a:t>
            </a:r>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On-line selection of data mining functions</a:t>
            </a:r>
            <a:endParaRPr/>
          </a:p>
          <a:p>
            <a:pPr marL="1143000" lvl="2" indent="-228600" algn="l" rtl="0">
              <a:lnSpc>
                <a:spcPct val="100000"/>
              </a:lnSpc>
              <a:spcBef>
                <a:spcPts val="480"/>
              </a:spcBef>
              <a:spcAft>
                <a:spcPts val="0"/>
              </a:spcAft>
              <a:buClr>
                <a:schemeClr val="folHlink"/>
              </a:buClr>
              <a:buSzPts val="1200"/>
              <a:buFont typeface="Noto Sans Symbols"/>
              <a:buChar char="■"/>
            </a:pPr>
            <a:r>
              <a:rPr lang="en-US" sz="2400" b="0" i="0" u="none">
                <a:solidFill>
                  <a:schemeClr val="dk1"/>
                </a:solidFill>
                <a:latin typeface="Tahoma"/>
                <a:ea typeface="Tahoma"/>
                <a:cs typeface="Tahoma"/>
                <a:sym typeface="Tahoma"/>
              </a:rPr>
              <a:t>Integration and swapping of multiple mining functions, algorithms, and tasks</a:t>
            </a:r>
            <a:endParaRPr/>
          </a:p>
        </p:txBody>
      </p:sp>
    </p:spTree>
    <p:extLst>
      <p:ext uri="{BB962C8B-B14F-4D97-AF65-F5344CB8AC3E}">
        <p14:creationId xmlns:p14="http://schemas.microsoft.com/office/powerpoint/2010/main" val="31310619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52"/>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78</a:t>
            </a:fld>
            <a:endParaRPr/>
          </a:p>
        </p:txBody>
      </p:sp>
      <p:sp>
        <p:nvSpPr>
          <p:cNvPr id="969" name="Google Shape;969;p52"/>
          <p:cNvSpPr txBox="1">
            <a:spLocks noGrp="1"/>
          </p:cNvSpPr>
          <p:nvPr>
            <p:ph type="title"/>
          </p:nvPr>
        </p:nvSpPr>
        <p:spPr>
          <a:xfrm>
            <a:off x="0" y="76200"/>
            <a:ext cx="9220200" cy="1066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3200"/>
              <a:buFont typeface="Overlock"/>
              <a:buNone/>
            </a:pPr>
            <a:r>
              <a:rPr lang="en-US" sz="3200" b="0" i="0" u="none">
                <a:solidFill>
                  <a:schemeClr val="dk2"/>
                </a:solidFill>
                <a:latin typeface="Overlock"/>
                <a:ea typeface="Overlock"/>
                <a:cs typeface="Overlock"/>
                <a:sym typeface="Overlock"/>
              </a:rPr>
              <a:t>Chapter 4: Data Warehousing and On-line Analytical Processing</a:t>
            </a:r>
            <a:endParaRPr/>
          </a:p>
        </p:txBody>
      </p:sp>
      <p:sp>
        <p:nvSpPr>
          <p:cNvPr id="970" name="Google Shape;970;p52"/>
          <p:cNvSpPr txBox="1">
            <a:spLocks noGrp="1"/>
          </p:cNvSpPr>
          <p:nvPr>
            <p:ph sz="quarter" idx="1"/>
          </p:nvPr>
        </p:nvSpPr>
        <p:spPr>
          <a:xfrm>
            <a:off x="457200" y="1447800"/>
            <a:ext cx="8382000" cy="4876800"/>
          </a:xfrm>
          <a:prstGeom prst="rect">
            <a:avLst/>
          </a:prstGeom>
          <a:noFill/>
          <a:ln>
            <a:noFill/>
          </a:ln>
        </p:spPr>
        <p:txBody>
          <a:bodyPr spcFirstLastPara="1" wrap="square" lIns="92075" tIns="46025" rIns="92075" bIns="46025" anchor="t" anchorCtr="0">
            <a:noAutofit/>
          </a:bodyPr>
          <a:lstStyle/>
          <a:p>
            <a:pPr marL="342900" lvl="0" indent="-342900" algn="l" rtl="0">
              <a:lnSpc>
                <a:spcPct val="140000"/>
              </a:lnSpc>
              <a:spcBef>
                <a:spcPts val="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Data Warehouse: Basic Concepts</a:t>
            </a:r>
            <a:endParaRPr/>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Data Warehouse Modeling: Data Cube and OLAP</a:t>
            </a:r>
            <a:endParaRPr/>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Data Warehouse Design and Usage</a:t>
            </a:r>
            <a:endParaRPr/>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Data Warehouse Implementation</a:t>
            </a:r>
            <a:endParaRPr/>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Data Generalization by Attribute-Oriented Induction</a:t>
            </a:r>
            <a:endParaRPr/>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Summary</a:t>
            </a:r>
            <a:endParaRPr/>
          </a:p>
        </p:txBody>
      </p:sp>
      <p:sp>
        <p:nvSpPr>
          <p:cNvPr id="971" name="Google Shape;971;p52"/>
          <p:cNvSpPr/>
          <p:nvPr/>
        </p:nvSpPr>
        <p:spPr>
          <a:xfrm rot="9060000">
            <a:off x="6324600" y="3581400"/>
            <a:ext cx="381000" cy="381000"/>
          </a:xfrm>
          <a:prstGeom prst="notchedRightArrow">
            <a:avLst>
              <a:gd name="adj1" fmla="val 50000"/>
              <a:gd name="adj2"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Tree>
    <p:extLst>
      <p:ext uri="{BB962C8B-B14F-4D97-AF65-F5344CB8AC3E}">
        <p14:creationId xmlns:p14="http://schemas.microsoft.com/office/powerpoint/2010/main" val="3529257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53"/>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79</a:t>
            </a:fld>
            <a:endParaRPr/>
          </a:p>
        </p:txBody>
      </p:sp>
      <p:sp>
        <p:nvSpPr>
          <p:cNvPr id="978" name="Google Shape;978;p53"/>
          <p:cNvSpPr txBox="1">
            <a:spLocks noGrp="1"/>
          </p:cNvSpPr>
          <p:nvPr>
            <p:ph type="title"/>
          </p:nvPr>
        </p:nvSpPr>
        <p:spPr>
          <a:xfrm>
            <a:off x="838200" y="304800"/>
            <a:ext cx="7367587" cy="685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Efficient Data Cube Computation</a:t>
            </a:r>
            <a:endParaRPr/>
          </a:p>
        </p:txBody>
      </p:sp>
      <p:sp>
        <p:nvSpPr>
          <p:cNvPr id="979" name="Google Shape;979;p53"/>
          <p:cNvSpPr txBox="1">
            <a:spLocks noGrp="1"/>
          </p:cNvSpPr>
          <p:nvPr>
            <p:ph sz="quarter" idx="1"/>
          </p:nvPr>
        </p:nvSpPr>
        <p:spPr>
          <a:xfrm>
            <a:off x="457200" y="1219200"/>
            <a:ext cx="8382000" cy="5410200"/>
          </a:xfrm>
          <a:prstGeom prst="rect">
            <a:avLst/>
          </a:prstGeom>
          <a:noFill/>
          <a:ln>
            <a:noFill/>
          </a:ln>
        </p:spPr>
        <p:txBody>
          <a:bodyPr spcFirstLastPara="1" wrap="square" lIns="92075" tIns="46025" rIns="92075" bIns="46025" anchor="t" anchorCtr="0">
            <a:noAutofit/>
          </a:bodyPr>
          <a:lstStyle/>
          <a:p>
            <a:pPr marL="342900" lvl="0" indent="-342900" algn="l" rtl="0">
              <a:lnSpc>
                <a:spcPct val="110000"/>
              </a:lnSpc>
              <a:spcBef>
                <a:spcPts val="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Data cube can be viewed as a lattice of cuboids  </a:t>
            </a:r>
            <a:endParaRPr/>
          </a:p>
          <a:p>
            <a:pPr marL="742950" lvl="1" indent="-285750" algn="l" rtl="0">
              <a:lnSpc>
                <a:spcPct val="11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The bottom-most cuboid is the base cuboid</a:t>
            </a:r>
            <a:endParaRPr/>
          </a:p>
          <a:p>
            <a:pPr marL="742950" lvl="1" indent="-285750" algn="l" rtl="0">
              <a:lnSpc>
                <a:spcPct val="11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The top-most cuboid (apex) contains only one cell</a:t>
            </a:r>
            <a:endParaRPr/>
          </a:p>
          <a:p>
            <a:pPr marL="742950" lvl="1" indent="-285750" algn="l" rtl="0">
              <a:lnSpc>
                <a:spcPct val="110000"/>
              </a:lnSpc>
              <a:spcBef>
                <a:spcPts val="480"/>
              </a:spcBef>
              <a:spcAft>
                <a:spcPts val="0"/>
              </a:spcAft>
              <a:buClr>
                <a:schemeClr val="hlink"/>
              </a:buClr>
              <a:buSzPts val="1320"/>
              <a:buFont typeface="Noto Sans Symbols"/>
              <a:buChar char="■"/>
            </a:pPr>
            <a:r>
              <a:rPr lang="en-US" sz="2400" b="0" i="0" u="none">
                <a:solidFill>
                  <a:schemeClr val="folHlink"/>
                </a:solidFill>
                <a:latin typeface="Tahoma"/>
                <a:ea typeface="Tahoma"/>
                <a:cs typeface="Tahoma"/>
                <a:sym typeface="Tahoma"/>
              </a:rPr>
              <a:t>How many cuboids</a:t>
            </a:r>
            <a:r>
              <a:rPr lang="en-US" sz="2400" b="0" i="0" u="none">
                <a:solidFill>
                  <a:schemeClr val="dk1"/>
                </a:solidFill>
                <a:latin typeface="Tahoma"/>
                <a:ea typeface="Tahoma"/>
                <a:cs typeface="Tahoma"/>
                <a:sym typeface="Tahoma"/>
              </a:rPr>
              <a:t> in an n-dimensional cube with L levels?</a:t>
            </a:r>
            <a:endParaRPr/>
          </a:p>
          <a:p>
            <a:pPr marL="742950" lvl="1" indent="-201930" algn="l" rtl="0">
              <a:lnSpc>
                <a:spcPct val="110000"/>
              </a:lnSpc>
              <a:spcBef>
                <a:spcPts val="480"/>
              </a:spcBef>
              <a:spcAft>
                <a:spcPts val="0"/>
              </a:spcAft>
              <a:buClr>
                <a:schemeClr val="hlink"/>
              </a:buClr>
              <a:buSzPts val="1320"/>
              <a:buFont typeface="Noto Sans Symbols"/>
              <a:buNone/>
            </a:pPr>
            <a:endParaRPr sz="2400" b="0" i="0" u="none">
              <a:solidFill>
                <a:schemeClr val="dk1"/>
              </a:solidFill>
              <a:latin typeface="Tahoma"/>
              <a:ea typeface="Tahoma"/>
              <a:cs typeface="Tahoma"/>
              <a:sym typeface="Tahoma"/>
            </a:endParaRPr>
          </a:p>
          <a:p>
            <a:pPr marL="342900" lvl="0" indent="-342900" algn="l" rtl="0">
              <a:lnSpc>
                <a:spcPct val="110000"/>
              </a:lnSpc>
              <a:spcBef>
                <a:spcPts val="48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Materialization of data cube</a:t>
            </a:r>
            <a:endParaRPr/>
          </a:p>
          <a:p>
            <a:pPr marL="742950" lvl="1" indent="-285750" algn="l" rtl="0">
              <a:lnSpc>
                <a:spcPct val="11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Materialize </a:t>
            </a:r>
            <a:r>
              <a:rPr lang="en-US" sz="2400" b="0" i="0" u="sng">
                <a:solidFill>
                  <a:schemeClr val="dk1"/>
                </a:solidFill>
                <a:latin typeface="Tahoma"/>
                <a:ea typeface="Tahoma"/>
                <a:cs typeface="Tahoma"/>
                <a:sym typeface="Tahoma"/>
              </a:rPr>
              <a:t>every</a:t>
            </a:r>
            <a:r>
              <a:rPr lang="en-US" sz="2400" b="0" i="0" u="none">
                <a:solidFill>
                  <a:schemeClr val="dk1"/>
                </a:solidFill>
                <a:latin typeface="Tahoma"/>
                <a:ea typeface="Tahoma"/>
                <a:cs typeface="Tahoma"/>
                <a:sym typeface="Tahoma"/>
              </a:rPr>
              <a:t> (cuboid) (</a:t>
            </a:r>
            <a:r>
              <a:rPr lang="en-US" sz="2400" b="1" i="0" u="none">
                <a:solidFill>
                  <a:schemeClr val="dk1"/>
                </a:solidFill>
                <a:latin typeface="Tahoma"/>
                <a:ea typeface="Tahoma"/>
                <a:cs typeface="Tahoma"/>
                <a:sym typeface="Tahoma"/>
              </a:rPr>
              <a:t>full materialization</a:t>
            </a:r>
            <a:r>
              <a:rPr lang="en-US" sz="2400" b="0" i="0" u="none">
                <a:solidFill>
                  <a:schemeClr val="dk1"/>
                </a:solidFill>
                <a:latin typeface="Tahoma"/>
                <a:ea typeface="Tahoma"/>
                <a:cs typeface="Tahoma"/>
                <a:sym typeface="Tahoma"/>
              </a:rPr>
              <a:t>), </a:t>
            </a:r>
            <a:r>
              <a:rPr lang="en-US" sz="2400" b="0" i="0" u="sng">
                <a:solidFill>
                  <a:schemeClr val="dk1"/>
                </a:solidFill>
                <a:latin typeface="Tahoma"/>
                <a:ea typeface="Tahoma"/>
                <a:cs typeface="Tahoma"/>
                <a:sym typeface="Tahoma"/>
              </a:rPr>
              <a:t>none </a:t>
            </a:r>
            <a:r>
              <a:rPr lang="en-US" sz="2400" b="0" i="0" u="none">
                <a:solidFill>
                  <a:schemeClr val="dk1"/>
                </a:solidFill>
                <a:latin typeface="Tahoma"/>
                <a:ea typeface="Tahoma"/>
                <a:cs typeface="Tahoma"/>
                <a:sym typeface="Tahoma"/>
              </a:rPr>
              <a:t>(</a:t>
            </a:r>
            <a:r>
              <a:rPr lang="en-US" sz="2400" b="1" i="0" u="none">
                <a:solidFill>
                  <a:schemeClr val="dk1"/>
                </a:solidFill>
                <a:latin typeface="Tahoma"/>
                <a:ea typeface="Tahoma"/>
                <a:cs typeface="Tahoma"/>
                <a:sym typeface="Tahoma"/>
              </a:rPr>
              <a:t>no materialization</a:t>
            </a:r>
            <a:r>
              <a:rPr lang="en-US" sz="2400" b="0" i="0" u="none">
                <a:solidFill>
                  <a:schemeClr val="dk1"/>
                </a:solidFill>
                <a:latin typeface="Tahoma"/>
                <a:ea typeface="Tahoma"/>
                <a:cs typeface="Tahoma"/>
                <a:sym typeface="Tahoma"/>
              </a:rPr>
              <a:t>), or </a:t>
            </a:r>
            <a:r>
              <a:rPr lang="en-US" sz="2400" b="0" i="0" u="sng">
                <a:solidFill>
                  <a:schemeClr val="hlink"/>
                </a:solidFill>
                <a:latin typeface="Tahoma"/>
                <a:ea typeface="Tahoma"/>
                <a:cs typeface="Tahoma"/>
                <a:sym typeface="Tahoma"/>
              </a:rPr>
              <a:t>some (</a:t>
            </a:r>
            <a:r>
              <a:rPr lang="en-US" sz="2400" b="1" i="0" u="sng">
                <a:solidFill>
                  <a:schemeClr val="hlink"/>
                </a:solidFill>
                <a:latin typeface="Tahoma"/>
                <a:ea typeface="Tahoma"/>
                <a:cs typeface="Tahoma"/>
                <a:sym typeface="Tahoma"/>
              </a:rPr>
              <a:t>partial materialization</a:t>
            </a:r>
            <a:r>
              <a:rPr lang="en-US" sz="2400" b="0" i="0" u="sng">
                <a:solidFill>
                  <a:schemeClr val="hlink"/>
                </a:solidFill>
                <a:latin typeface="Tahoma"/>
                <a:ea typeface="Tahoma"/>
                <a:cs typeface="Tahoma"/>
                <a:sym typeface="Tahoma"/>
              </a:rPr>
              <a:t>)</a:t>
            </a:r>
            <a:endParaRPr sz="2400" b="0" i="0" u="none">
              <a:solidFill>
                <a:schemeClr val="hlink"/>
              </a:solidFill>
              <a:latin typeface="Tahoma"/>
              <a:ea typeface="Tahoma"/>
              <a:cs typeface="Tahoma"/>
              <a:sym typeface="Tahoma"/>
            </a:endParaRPr>
          </a:p>
          <a:p>
            <a:pPr marL="742950" lvl="1" indent="-285750" algn="l" rtl="0">
              <a:lnSpc>
                <a:spcPct val="11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Selection of which cuboids to materialize</a:t>
            </a:r>
            <a:endParaRPr/>
          </a:p>
          <a:p>
            <a:pPr marL="1085850" lvl="2" indent="-228600" algn="l" rtl="0">
              <a:lnSpc>
                <a:spcPct val="110000"/>
              </a:lnSpc>
              <a:spcBef>
                <a:spcPts val="480"/>
              </a:spcBef>
              <a:spcAft>
                <a:spcPts val="0"/>
              </a:spcAft>
              <a:buClr>
                <a:schemeClr val="folHlink"/>
              </a:buClr>
              <a:buSzPts val="1200"/>
              <a:buFont typeface="Noto Sans Symbols"/>
              <a:buChar char="■"/>
            </a:pPr>
            <a:r>
              <a:rPr lang="en-US" sz="2400" b="0" i="0" u="none">
                <a:solidFill>
                  <a:schemeClr val="dk1"/>
                </a:solidFill>
                <a:latin typeface="Tahoma"/>
                <a:ea typeface="Tahoma"/>
                <a:cs typeface="Tahoma"/>
                <a:sym typeface="Tahoma"/>
              </a:rPr>
              <a:t>Based on size, sharing, access frequency, etc.</a:t>
            </a:r>
            <a:endParaRPr/>
          </a:p>
        </p:txBody>
      </p:sp>
      <p:pic>
        <p:nvPicPr>
          <p:cNvPr id="980" name="Google Shape;980;p53"/>
          <p:cNvPicPr preferRelativeResize="0"/>
          <p:nvPr/>
        </p:nvPicPr>
        <p:blipFill rotWithShape="1">
          <a:blip r:embed="rId3">
            <a:alphaModFix/>
          </a:blip>
          <a:srcRect/>
          <a:stretch/>
        </p:blipFill>
        <p:spPr>
          <a:xfrm>
            <a:off x="3048000" y="3200400"/>
            <a:ext cx="2133600" cy="685800"/>
          </a:xfrm>
          <a:prstGeom prst="rect">
            <a:avLst/>
          </a:prstGeom>
          <a:noFill/>
          <a:ln>
            <a:noFill/>
          </a:ln>
        </p:spPr>
      </p:pic>
    </p:spTree>
    <p:extLst>
      <p:ext uri="{BB962C8B-B14F-4D97-AF65-F5344CB8AC3E}">
        <p14:creationId xmlns:p14="http://schemas.microsoft.com/office/powerpoint/2010/main" val="1774224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28599"/>
            <a:ext cx="7010400" cy="523220"/>
          </a:xfrm>
          <a:prstGeom prst="rect">
            <a:avLst/>
          </a:prstGeom>
          <a:noFill/>
        </p:spPr>
        <p:txBody>
          <a:bodyPr wrap="square" rtlCol="0">
            <a:spAutoFit/>
          </a:bodyPr>
          <a:lstStyle/>
          <a:p>
            <a:pPr algn="ctr"/>
            <a:r>
              <a:rPr lang="en-IN" sz="2800" b="1" dirty="0"/>
              <a:t>The Need for Data Warehousing</a:t>
            </a:r>
          </a:p>
        </p:txBody>
      </p:sp>
      <p:sp>
        <p:nvSpPr>
          <p:cNvPr id="3" name="TextBox 2"/>
          <p:cNvSpPr txBox="1"/>
          <p:nvPr/>
        </p:nvSpPr>
        <p:spPr>
          <a:xfrm>
            <a:off x="-27787" y="751819"/>
            <a:ext cx="8943188" cy="5262979"/>
          </a:xfrm>
          <a:prstGeom prst="rect">
            <a:avLst/>
          </a:prstGeom>
          <a:noFill/>
        </p:spPr>
        <p:txBody>
          <a:bodyPr wrap="square" rtlCol="0">
            <a:spAutoFit/>
          </a:bodyPr>
          <a:lstStyle/>
          <a:p>
            <a:endParaRPr lang="en-IN" dirty="0"/>
          </a:p>
          <a:p>
            <a:pPr marL="285750" indent="-285750">
              <a:lnSpc>
                <a:spcPct val="150000"/>
              </a:lnSpc>
              <a:buFont typeface="Arial" pitchFamily="34" charset="0"/>
              <a:buChar char="•"/>
            </a:pPr>
            <a:r>
              <a:rPr lang="en-IN" sz="2000" dirty="0">
                <a:solidFill>
                  <a:schemeClr val="dk1"/>
                </a:solidFill>
                <a:latin typeface="Tahoma"/>
                <a:ea typeface="Tahoma"/>
                <a:cs typeface="Tahoma"/>
              </a:rPr>
              <a:t>It is difficult to retrieve data from tables for analytical purposes.</a:t>
            </a:r>
          </a:p>
          <a:p>
            <a:pPr marL="285750" indent="-285750">
              <a:lnSpc>
                <a:spcPct val="150000"/>
              </a:lnSpc>
              <a:buFont typeface="Arial" pitchFamily="34" charset="0"/>
              <a:buChar char="•"/>
            </a:pPr>
            <a:r>
              <a:rPr lang="en-IN" sz="2000" dirty="0">
                <a:solidFill>
                  <a:schemeClr val="dk1"/>
                </a:solidFill>
                <a:latin typeface="Tahoma"/>
                <a:ea typeface="Tahoma"/>
                <a:cs typeface="Tahoma"/>
              </a:rPr>
              <a:t>Data warehousing is the best way to integrate valuable data from different sources into the database of a particular application.</a:t>
            </a:r>
          </a:p>
          <a:p>
            <a:pPr marL="285750" indent="-285750">
              <a:lnSpc>
                <a:spcPct val="150000"/>
              </a:lnSpc>
              <a:buFont typeface="Arial" pitchFamily="34" charset="0"/>
              <a:buChar char="•"/>
            </a:pPr>
            <a:r>
              <a:rPr lang="en-IN" sz="2000" dirty="0">
                <a:solidFill>
                  <a:schemeClr val="dk1"/>
                </a:solidFill>
                <a:latin typeface="Tahoma"/>
                <a:ea typeface="Tahoma"/>
                <a:cs typeface="Tahoma"/>
              </a:rPr>
              <a:t>Data warehouses make it easy to develop and store metadata</a:t>
            </a:r>
          </a:p>
          <a:p>
            <a:pPr marL="285750" indent="-285750">
              <a:lnSpc>
                <a:spcPct val="150000"/>
              </a:lnSpc>
              <a:buFont typeface="Arial" pitchFamily="34" charset="0"/>
              <a:buChar char="•"/>
            </a:pPr>
            <a:r>
              <a:rPr lang="en-IN" sz="2000" dirty="0">
                <a:solidFill>
                  <a:schemeClr val="dk1"/>
                </a:solidFill>
                <a:latin typeface="Tahoma"/>
                <a:ea typeface="Tahoma"/>
                <a:cs typeface="Tahoma"/>
              </a:rPr>
              <a:t>Business experts or users become habitual to see many customized data on display screens fields such as rolled-up general ledger balances. These fields do not exist in the database.</a:t>
            </a:r>
          </a:p>
          <a:p>
            <a:pPr marL="285750" indent="-285750">
              <a:lnSpc>
                <a:spcPct val="150000"/>
              </a:lnSpc>
              <a:buFont typeface="Arial" pitchFamily="34" charset="0"/>
              <a:buChar char="•"/>
            </a:pPr>
            <a:r>
              <a:rPr lang="en-IN" sz="2000" dirty="0">
                <a:solidFill>
                  <a:schemeClr val="dk1"/>
                </a:solidFill>
                <a:latin typeface="Tahoma"/>
                <a:ea typeface="Tahoma"/>
                <a:cs typeface="Tahoma"/>
              </a:rPr>
              <a:t>When we perform reporting and analysis functions on the hardware that handles  transactions, the performance is often poor. Therefore, data warehouse should be used for reporting and analysis.</a:t>
            </a:r>
          </a:p>
          <a:p>
            <a:r>
              <a:rPr lang="en-IN" dirty="0"/>
              <a:t> </a:t>
            </a:r>
          </a:p>
        </p:txBody>
      </p:sp>
    </p:spTree>
    <p:extLst>
      <p:ext uri="{BB962C8B-B14F-4D97-AF65-F5344CB8AC3E}">
        <p14:creationId xmlns:p14="http://schemas.microsoft.com/office/powerpoint/2010/main" val="17623201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54"/>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80</a:t>
            </a:fld>
            <a:endParaRPr/>
          </a:p>
        </p:txBody>
      </p:sp>
      <p:sp>
        <p:nvSpPr>
          <p:cNvPr id="987" name="Google Shape;987;p54"/>
          <p:cNvSpPr txBox="1">
            <a:spLocks noGrp="1"/>
          </p:cNvSpPr>
          <p:nvPr>
            <p:ph type="title"/>
          </p:nvPr>
        </p:nvSpPr>
        <p:spPr>
          <a:xfrm>
            <a:off x="381000" y="304800"/>
            <a:ext cx="838200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The “Compute Cube” Operator</a:t>
            </a:r>
            <a:endParaRPr/>
          </a:p>
        </p:txBody>
      </p:sp>
      <p:sp>
        <p:nvSpPr>
          <p:cNvPr id="988" name="Google Shape;988;p54"/>
          <p:cNvSpPr txBox="1">
            <a:spLocks noGrp="1"/>
          </p:cNvSpPr>
          <p:nvPr>
            <p:ph sz="quarter" idx="1"/>
          </p:nvPr>
        </p:nvSpPr>
        <p:spPr>
          <a:xfrm>
            <a:off x="304800" y="1371600"/>
            <a:ext cx="7848600" cy="51816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Cube definition and computation in DMQL</a:t>
            </a:r>
            <a:endParaRPr/>
          </a:p>
          <a:p>
            <a:pPr marL="1143000" lvl="2" indent="-228600" algn="just" rtl="0">
              <a:lnSpc>
                <a:spcPct val="100000"/>
              </a:lnSpc>
              <a:spcBef>
                <a:spcPts val="1000"/>
              </a:spcBef>
              <a:spcAft>
                <a:spcPts val="0"/>
              </a:spcAft>
              <a:buSzPts val="1000"/>
              <a:buNone/>
            </a:pPr>
            <a:r>
              <a:rPr lang="en-US" sz="2000" b="0" i="0" u="none">
                <a:solidFill>
                  <a:schemeClr val="hlink"/>
                </a:solidFill>
                <a:latin typeface="Tahoma"/>
                <a:ea typeface="Tahoma"/>
                <a:cs typeface="Tahoma"/>
                <a:sym typeface="Tahoma"/>
              </a:rPr>
              <a:t>define cube </a:t>
            </a:r>
            <a:r>
              <a:rPr lang="en-US" sz="2000" b="0" i="0" u="none">
                <a:solidFill>
                  <a:schemeClr val="dk1"/>
                </a:solidFill>
                <a:latin typeface="Tahoma"/>
                <a:ea typeface="Tahoma"/>
                <a:cs typeface="Tahoma"/>
                <a:sym typeface="Tahoma"/>
              </a:rPr>
              <a:t>sales [item, city, year]: sum (sales_in_dollars)</a:t>
            </a:r>
            <a:endParaRPr/>
          </a:p>
          <a:p>
            <a:pPr marL="1143000" lvl="2" indent="-228600" algn="just" rtl="0">
              <a:lnSpc>
                <a:spcPct val="100000"/>
              </a:lnSpc>
              <a:spcBef>
                <a:spcPts val="1000"/>
              </a:spcBef>
              <a:spcAft>
                <a:spcPts val="0"/>
              </a:spcAft>
              <a:buSzPts val="1000"/>
              <a:buNone/>
            </a:pPr>
            <a:r>
              <a:rPr lang="en-US" sz="2000" b="0" i="0" u="none">
                <a:solidFill>
                  <a:schemeClr val="hlink"/>
                </a:solidFill>
                <a:latin typeface="Tahoma"/>
                <a:ea typeface="Tahoma"/>
                <a:cs typeface="Tahoma"/>
                <a:sym typeface="Tahoma"/>
              </a:rPr>
              <a:t>compute cube</a:t>
            </a:r>
            <a:r>
              <a:rPr lang="en-US" sz="2000" b="0" i="0" u="none">
                <a:solidFill>
                  <a:schemeClr val="dk1"/>
                </a:solidFill>
                <a:latin typeface="Tahoma"/>
                <a:ea typeface="Tahoma"/>
                <a:cs typeface="Tahoma"/>
                <a:sym typeface="Tahoma"/>
              </a:rPr>
              <a:t> sales</a:t>
            </a:r>
            <a:endParaRPr/>
          </a:p>
          <a:p>
            <a:pPr marL="342900" lvl="0" indent="-342900" algn="just" rtl="0">
              <a:lnSpc>
                <a:spcPct val="100000"/>
              </a:lnSpc>
              <a:spcBef>
                <a:spcPts val="10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Transform it into a SQL-like language (with a new operator </a:t>
            </a:r>
            <a:r>
              <a:rPr lang="en-US" sz="2000" b="0" i="0" u="none">
                <a:solidFill>
                  <a:schemeClr val="hlink"/>
                </a:solidFill>
                <a:latin typeface="Tahoma"/>
                <a:ea typeface="Tahoma"/>
                <a:cs typeface="Tahoma"/>
                <a:sym typeface="Tahoma"/>
              </a:rPr>
              <a:t>cube by</a:t>
            </a:r>
            <a:r>
              <a:rPr lang="en-US" sz="2000" b="0" i="0" u="none">
                <a:solidFill>
                  <a:schemeClr val="dk1"/>
                </a:solidFill>
                <a:latin typeface="Tahoma"/>
                <a:ea typeface="Tahoma"/>
                <a:cs typeface="Tahoma"/>
                <a:sym typeface="Tahoma"/>
              </a:rPr>
              <a:t>, introduced by Gray et al.’96)</a:t>
            </a:r>
            <a:endParaRPr/>
          </a:p>
          <a:p>
            <a:pPr marL="1143000" lvl="2" indent="-228600" algn="just" rtl="0">
              <a:lnSpc>
                <a:spcPct val="100000"/>
              </a:lnSpc>
              <a:spcBef>
                <a:spcPts val="1000"/>
              </a:spcBef>
              <a:spcAft>
                <a:spcPts val="0"/>
              </a:spcAft>
              <a:buSzPts val="1000"/>
              <a:buNone/>
            </a:pPr>
            <a:r>
              <a:rPr lang="en-US" sz="2000" b="0" i="0" u="none">
                <a:solidFill>
                  <a:schemeClr val="dk1"/>
                </a:solidFill>
                <a:latin typeface="Tahoma"/>
                <a:ea typeface="Tahoma"/>
                <a:cs typeface="Tahoma"/>
                <a:sym typeface="Tahoma"/>
              </a:rPr>
              <a:t>SELECT item, city, year, SUM (amount)</a:t>
            </a:r>
            <a:endParaRPr/>
          </a:p>
          <a:p>
            <a:pPr marL="1143000" lvl="2" indent="-228600" algn="just" rtl="0">
              <a:lnSpc>
                <a:spcPct val="100000"/>
              </a:lnSpc>
              <a:spcBef>
                <a:spcPts val="1000"/>
              </a:spcBef>
              <a:spcAft>
                <a:spcPts val="0"/>
              </a:spcAft>
              <a:buSzPts val="1000"/>
              <a:buNone/>
            </a:pPr>
            <a:r>
              <a:rPr lang="en-US" sz="2000" b="0" i="0" u="none">
                <a:solidFill>
                  <a:schemeClr val="dk1"/>
                </a:solidFill>
                <a:latin typeface="Tahoma"/>
                <a:ea typeface="Tahoma"/>
                <a:cs typeface="Tahoma"/>
                <a:sym typeface="Tahoma"/>
              </a:rPr>
              <a:t>FROM SALES</a:t>
            </a:r>
            <a:endParaRPr/>
          </a:p>
          <a:p>
            <a:pPr marL="1143000" lvl="2" indent="-228600" algn="just" rtl="0">
              <a:lnSpc>
                <a:spcPct val="100000"/>
              </a:lnSpc>
              <a:spcBef>
                <a:spcPts val="1000"/>
              </a:spcBef>
              <a:spcAft>
                <a:spcPts val="0"/>
              </a:spcAft>
              <a:buSzPts val="1000"/>
              <a:buNone/>
            </a:pPr>
            <a:r>
              <a:rPr lang="en-US" sz="2000" b="0" i="0" u="none">
                <a:solidFill>
                  <a:schemeClr val="hlink"/>
                </a:solidFill>
                <a:latin typeface="Tahoma"/>
                <a:ea typeface="Tahoma"/>
                <a:cs typeface="Tahoma"/>
                <a:sym typeface="Tahoma"/>
              </a:rPr>
              <a:t>CUBE BY</a:t>
            </a:r>
            <a:r>
              <a:rPr lang="en-US" sz="2000" b="0" i="0" u="none">
                <a:solidFill>
                  <a:schemeClr val="dk1"/>
                </a:solidFill>
                <a:latin typeface="Tahoma"/>
                <a:ea typeface="Tahoma"/>
                <a:cs typeface="Tahoma"/>
                <a:sym typeface="Tahoma"/>
              </a:rPr>
              <a:t> item, city, year</a:t>
            </a:r>
            <a:endParaRPr sz="2000" b="0" i="1" u="none">
              <a:solidFill>
                <a:schemeClr val="dk1"/>
              </a:solidFill>
              <a:latin typeface="Tahoma"/>
              <a:ea typeface="Tahoma"/>
              <a:cs typeface="Tahoma"/>
              <a:sym typeface="Tahoma"/>
            </a:endParaRPr>
          </a:p>
          <a:p>
            <a:pPr marL="342900" lvl="0" indent="-342900" algn="just"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Need compute the following Group-Bys</a:t>
            </a:r>
            <a:r>
              <a:rPr lang="en-US" sz="2000" b="0" i="1" u="none">
                <a:solidFill>
                  <a:schemeClr val="dk1"/>
                </a:solidFill>
                <a:latin typeface="Tahoma"/>
                <a:ea typeface="Tahoma"/>
                <a:cs typeface="Tahoma"/>
                <a:sym typeface="Tahoma"/>
              </a:rPr>
              <a:t> </a:t>
            </a:r>
            <a:endParaRPr/>
          </a:p>
          <a:p>
            <a:pPr marL="1143000" lvl="2" indent="-228600" algn="just" rtl="0">
              <a:lnSpc>
                <a:spcPct val="100000"/>
              </a:lnSpc>
              <a:spcBef>
                <a:spcPts val="400"/>
              </a:spcBef>
              <a:spcAft>
                <a:spcPts val="0"/>
              </a:spcAft>
              <a:buSzPts val="1000"/>
              <a:buNone/>
            </a:pPr>
            <a:r>
              <a:rPr lang="en-US" sz="2000" b="0" i="1" u="none">
                <a:solidFill>
                  <a:schemeClr val="hlink"/>
                </a:solidFill>
                <a:latin typeface="Tahoma"/>
                <a:ea typeface="Tahoma"/>
                <a:cs typeface="Tahoma"/>
                <a:sym typeface="Tahoma"/>
              </a:rPr>
              <a:t>(</a:t>
            </a:r>
            <a:r>
              <a:rPr lang="en-US" sz="2000" b="0" i="1" u="none">
                <a:solidFill>
                  <a:srgbClr val="FF3300"/>
                </a:solidFill>
                <a:latin typeface="Tahoma"/>
                <a:ea typeface="Tahoma"/>
                <a:cs typeface="Tahoma"/>
                <a:sym typeface="Tahoma"/>
              </a:rPr>
              <a:t>date, product, customer),</a:t>
            </a:r>
            <a:endParaRPr/>
          </a:p>
          <a:p>
            <a:pPr marL="1143000" lvl="2" indent="-228600" algn="just" rtl="0">
              <a:lnSpc>
                <a:spcPct val="100000"/>
              </a:lnSpc>
              <a:spcBef>
                <a:spcPts val="400"/>
              </a:spcBef>
              <a:spcAft>
                <a:spcPts val="0"/>
              </a:spcAft>
              <a:buSzPts val="1000"/>
              <a:buNone/>
            </a:pPr>
            <a:r>
              <a:rPr lang="en-US" sz="2000" b="0" i="1" u="none">
                <a:solidFill>
                  <a:srgbClr val="FF3300"/>
                </a:solidFill>
                <a:latin typeface="Tahoma"/>
                <a:ea typeface="Tahoma"/>
                <a:cs typeface="Tahoma"/>
                <a:sym typeface="Tahoma"/>
              </a:rPr>
              <a:t>(date,product),(date, customer), (product, customer),</a:t>
            </a:r>
            <a:endParaRPr/>
          </a:p>
          <a:p>
            <a:pPr marL="1143000" lvl="2" indent="-228600" algn="just" rtl="0">
              <a:lnSpc>
                <a:spcPct val="100000"/>
              </a:lnSpc>
              <a:spcBef>
                <a:spcPts val="400"/>
              </a:spcBef>
              <a:spcAft>
                <a:spcPts val="0"/>
              </a:spcAft>
              <a:buSzPts val="1000"/>
              <a:buNone/>
            </a:pPr>
            <a:r>
              <a:rPr lang="en-US" sz="2000" b="0" i="1" u="none">
                <a:solidFill>
                  <a:srgbClr val="FF3300"/>
                </a:solidFill>
                <a:latin typeface="Tahoma"/>
                <a:ea typeface="Tahoma"/>
                <a:cs typeface="Tahoma"/>
                <a:sym typeface="Tahoma"/>
              </a:rPr>
              <a:t>(date), (product), (customer)</a:t>
            </a:r>
            <a:endParaRPr/>
          </a:p>
          <a:p>
            <a:pPr marL="1143000" lvl="2" indent="-228600" algn="just" rtl="0">
              <a:lnSpc>
                <a:spcPct val="100000"/>
              </a:lnSpc>
              <a:spcBef>
                <a:spcPts val="400"/>
              </a:spcBef>
              <a:spcAft>
                <a:spcPts val="0"/>
              </a:spcAft>
              <a:buSzPts val="1000"/>
              <a:buNone/>
            </a:pPr>
            <a:r>
              <a:rPr lang="en-US" sz="2000" b="0" i="1" u="none">
                <a:solidFill>
                  <a:srgbClr val="FF3300"/>
                </a:solidFill>
                <a:latin typeface="Tahoma"/>
                <a:ea typeface="Tahoma"/>
                <a:cs typeface="Tahoma"/>
                <a:sym typeface="Tahoma"/>
              </a:rPr>
              <a:t>() </a:t>
            </a:r>
            <a:endParaRPr/>
          </a:p>
        </p:txBody>
      </p:sp>
      <p:grpSp>
        <p:nvGrpSpPr>
          <p:cNvPr id="989" name="Google Shape;989;p54"/>
          <p:cNvGrpSpPr/>
          <p:nvPr/>
        </p:nvGrpSpPr>
        <p:grpSpPr>
          <a:xfrm>
            <a:off x="5156200" y="3048000"/>
            <a:ext cx="3987800" cy="3094037"/>
            <a:chOff x="3056" y="2160"/>
            <a:chExt cx="2512" cy="1949"/>
          </a:xfrm>
        </p:grpSpPr>
        <p:cxnSp>
          <p:nvCxnSpPr>
            <p:cNvPr id="990" name="Google Shape;990;p54"/>
            <p:cNvCxnSpPr/>
            <p:nvPr/>
          </p:nvCxnSpPr>
          <p:spPr>
            <a:xfrm rot="10800000" flipH="1">
              <a:off x="4356" y="3408"/>
              <a:ext cx="672" cy="480"/>
            </a:xfrm>
            <a:prstGeom prst="straightConnector1">
              <a:avLst/>
            </a:prstGeom>
            <a:noFill/>
            <a:ln w="12700" cap="flat" cmpd="sng">
              <a:solidFill>
                <a:srgbClr val="008484"/>
              </a:solidFill>
              <a:prstDash val="solid"/>
              <a:miter lim="800000"/>
              <a:headEnd type="none" w="med" len="med"/>
              <a:tailEnd type="none" w="med" len="med"/>
            </a:ln>
          </p:spPr>
        </p:cxnSp>
        <p:cxnSp>
          <p:nvCxnSpPr>
            <p:cNvPr id="991" name="Google Shape;991;p54"/>
            <p:cNvCxnSpPr/>
            <p:nvPr/>
          </p:nvCxnSpPr>
          <p:spPr>
            <a:xfrm rot="10800000">
              <a:off x="4376" y="3384"/>
              <a:ext cx="1" cy="528"/>
            </a:xfrm>
            <a:prstGeom prst="straightConnector1">
              <a:avLst/>
            </a:prstGeom>
            <a:noFill/>
            <a:ln w="12700" cap="flat" cmpd="sng">
              <a:solidFill>
                <a:srgbClr val="008484"/>
              </a:solidFill>
              <a:prstDash val="solid"/>
              <a:miter lim="800000"/>
              <a:headEnd type="none" w="med" len="med"/>
              <a:tailEnd type="none" w="med" len="med"/>
            </a:ln>
          </p:spPr>
        </p:cxnSp>
        <p:sp>
          <p:nvSpPr>
            <p:cNvPr id="992" name="Google Shape;992;p54"/>
            <p:cNvSpPr/>
            <p:nvPr/>
          </p:nvSpPr>
          <p:spPr>
            <a:xfrm>
              <a:off x="3712" y="3432"/>
              <a:ext cx="664" cy="480"/>
            </a:xfrm>
            <a:custGeom>
              <a:avLst/>
              <a:gdLst/>
              <a:ahLst/>
              <a:cxnLst/>
              <a:rect l="l" t="t" r="r" b="b"/>
              <a:pathLst>
                <a:path w="664" h="480" extrusionOk="0">
                  <a:moveTo>
                    <a:pt x="664" y="480"/>
                  </a:moveTo>
                  <a:lnTo>
                    <a:pt x="0" y="0"/>
                  </a:lnTo>
                </a:path>
              </a:pathLst>
            </a:custGeom>
            <a:noFill/>
            <a:ln w="12700" cap="flat" cmpd="sng">
              <a:solidFill>
                <a:srgbClr val="00848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993" name="Google Shape;993;p54"/>
            <p:cNvSpPr txBox="1"/>
            <p:nvPr/>
          </p:nvSpPr>
          <p:spPr>
            <a:xfrm>
              <a:off x="4032" y="2688"/>
              <a:ext cx="576" cy="173"/>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8484"/>
                </a:buClr>
                <a:buSzPts val="1800"/>
                <a:buFont typeface="Times New Roman"/>
                <a:buNone/>
              </a:pPr>
              <a:r>
                <a:rPr lang="en-US" sz="1800" b="0" i="0" u="none">
                  <a:solidFill>
                    <a:srgbClr val="008484"/>
                  </a:solidFill>
                  <a:latin typeface="Times New Roman"/>
                  <a:ea typeface="Times New Roman"/>
                  <a:cs typeface="Times New Roman"/>
                  <a:sym typeface="Times New Roman"/>
                </a:rPr>
                <a:t>(item)</a:t>
              </a:r>
              <a:endParaRPr/>
            </a:p>
          </p:txBody>
        </p:sp>
        <p:cxnSp>
          <p:nvCxnSpPr>
            <p:cNvPr id="994" name="Google Shape;994;p54"/>
            <p:cNvCxnSpPr/>
            <p:nvPr/>
          </p:nvCxnSpPr>
          <p:spPr>
            <a:xfrm>
              <a:off x="3704" y="2808"/>
              <a:ext cx="1" cy="624"/>
            </a:xfrm>
            <a:prstGeom prst="straightConnector1">
              <a:avLst/>
            </a:prstGeom>
            <a:noFill/>
            <a:ln w="12700" cap="flat" cmpd="sng">
              <a:solidFill>
                <a:srgbClr val="008484"/>
              </a:solidFill>
              <a:prstDash val="solid"/>
              <a:miter lim="800000"/>
              <a:headEnd type="none" w="med" len="med"/>
              <a:tailEnd type="none" w="med" len="med"/>
            </a:ln>
          </p:spPr>
        </p:cxnSp>
        <p:cxnSp>
          <p:nvCxnSpPr>
            <p:cNvPr id="995" name="Google Shape;995;p54"/>
            <p:cNvCxnSpPr/>
            <p:nvPr/>
          </p:nvCxnSpPr>
          <p:spPr>
            <a:xfrm>
              <a:off x="3704" y="2808"/>
              <a:ext cx="672" cy="576"/>
            </a:xfrm>
            <a:prstGeom prst="straightConnector1">
              <a:avLst/>
            </a:prstGeom>
            <a:noFill/>
            <a:ln w="12700" cap="flat" cmpd="sng">
              <a:solidFill>
                <a:srgbClr val="008484"/>
              </a:solidFill>
              <a:prstDash val="solid"/>
              <a:miter lim="800000"/>
              <a:headEnd type="none" w="med" len="med"/>
              <a:tailEnd type="none" w="med" len="med"/>
            </a:ln>
          </p:spPr>
        </p:cxnSp>
        <p:cxnSp>
          <p:nvCxnSpPr>
            <p:cNvPr id="996" name="Google Shape;996;p54"/>
            <p:cNvCxnSpPr/>
            <p:nvPr/>
          </p:nvCxnSpPr>
          <p:spPr>
            <a:xfrm>
              <a:off x="5048" y="2856"/>
              <a:ext cx="1" cy="576"/>
            </a:xfrm>
            <a:prstGeom prst="straightConnector1">
              <a:avLst/>
            </a:prstGeom>
            <a:noFill/>
            <a:ln w="12700" cap="flat" cmpd="sng">
              <a:solidFill>
                <a:srgbClr val="008484"/>
              </a:solidFill>
              <a:prstDash val="solid"/>
              <a:miter lim="800000"/>
              <a:headEnd type="none" w="med" len="med"/>
              <a:tailEnd type="none" w="med" len="med"/>
            </a:ln>
          </p:spPr>
        </p:cxnSp>
        <p:cxnSp>
          <p:nvCxnSpPr>
            <p:cNvPr id="997" name="Google Shape;997;p54"/>
            <p:cNvCxnSpPr/>
            <p:nvPr/>
          </p:nvCxnSpPr>
          <p:spPr>
            <a:xfrm>
              <a:off x="4376" y="2808"/>
              <a:ext cx="672" cy="624"/>
            </a:xfrm>
            <a:prstGeom prst="straightConnector1">
              <a:avLst/>
            </a:prstGeom>
            <a:noFill/>
            <a:ln w="12700" cap="flat" cmpd="sng">
              <a:solidFill>
                <a:srgbClr val="008484"/>
              </a:solidFill>
              <a:prstDash val="solid"/>
              <a:miter lim="800000"/>
              <a:headEnd type="none" w="med" len="med"/>
              <a:tailEnd type="none" w="med" len="med"/>
            </a:ln>
          </p:spPr>
        </p:cxnSp>
        <p:cxnSp>
          <p:nvCxnSpPr>
            <p:cNvPr id="998" name="Google Shape;998;p54"/>
            <p:cNvCxnSpPr/>
            <p:nvPr/>
          </p:nvCxnSpPr>
          <p:spPr>
            <a:xfrm rot="10800000">
              <a:off x="4424" y="2376"/>
              <a:ext cx="624" cy="480"/>
            </a:xfrm>
            <a:prstGeom prst="straightConnector1">
              <a:avLst/>
            </a:prstGeom>
            <a:noFill/>
            <a:ln w="12700" cap="flat" cmpd="sng">
              <a:solidFill>
                <a:srgbClr val="008484"/>
              </a:solidFill>
              <a:prstDash val="solid"/>
              <a:miter lim="800000"/>
              <a:headEnd type="none" w="med" len="med"/>
              <a:tailEnd type="none" w="med" len="med"/>
            </a:ln>
          </p:spPr>
        </p:cxnSp>
        <p:cxnSp>
          <p:nvCxnSpPr>
            <p:cNvPr id="999" name="Google Shape;999;p54"/>
            <p:cNvCxnSpPr/>
            <p:nvPr/>
          </p:nvCxnSpPr>
          <p:spPr>
            <a:xfrm rot="10800000" flipH="1">
              <a:off x="3704" y="2376"/>
              <a:ext cx="720" cy="432"/>
            </a:xfrm>
            <a:prstGeom prst="straightConnector1">
              <a:avLst/>
            </a:prstGeom>
            <a:noFill/>
            <a:ln w="12700" cap="flat" cmpd="sng">
              <a:solidFill>
                <a:srgbClr val="008484"/>
              </a:solidFill>
              <a:prstDash val="solid"/>
              <a:miter lim="800000"/>
              <a:headEnd type="none" w="med" len="med"/>
              <a:tailEnd type="none" w="med" len="med"/>
            </a:ln>
          </p:spPr>
        </p:cxnSp>
        <p:cxnSp>
          <p:nvCxnSpPr>
            <p:cNvPr id="1000" name="Google Shape;1000;p54"/>
            <p:cNvCxnSpPr/>
            <p:nvPr/>
          </p:nvCxnSpPr>
          <p:spPr>
            <a:xfrm flipH="1">
              <a:off x="4376" y="2376"/>
              <a:ext cx="48" cy="432"/>
            </a:xfrm>
            <a:prstGeom prst="straightConnector1">
              <a:avLst/>
            </a:prstGeom>
            <a:noFill/>
            <a:ln w="12700" cap="flat" cmpd="sng">
              <a:solidFill>
                <a:srgbClr val="008484"/>
              </a:solidFill>
              <a:prstDash val="solid"/>
              <a:miter lim="800000"/>
              <a:headEnd type="none" w="med" len="med"/>
              <a:tailEnd type="none" w="med" len="med"/>
            </a:ln>
          </p:spPr>
        </p:cxnSp>
        <p:sp>
          <p:nvSpPr>
            <p:cNvPr id="1001" name="Google Shape;1001;p54"/>
            <p:cNvSpPr txBox="1"/>
            <p:nvPr/>
          </p:nvSpPr>
          <p:spPr>
            <a:xfrm>
              <a:off x="3354" y="2688"/>
              <a:ext cx="312" cy="173"/>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8484"/>
                </a:buClr>
                <a:buSzPts val="1800"/>
                <a:buFont typeface="Times New Roman"/>
                <a:buNone/>
              </a:pPr>
              <a:r>
                <a:rPr lang="en-US" sz="1800" b="0" i="0" u="none">
                  <a:solidFill>
                    <a:srgbClr val="008484"/>
                  </a:solidFill>
                  <a:latin typeface="Times New Roman"/>
                  <a:ea typeface="Times New Roman"/>
                  <a:cs typeface="Times New Roman"/>
                  <a:sym typeface="Times New Roman"/>
                </a:rPr>
                <a:t>(city)</a:t>
              </a:r>
              <a:endParaRPr/>
            </a:p>
          </p:txBody>
        </p:sp>
        <p:sp>
          <p:nvSpPr>
            <p:cNvPr id="1002" name="Google Shape;1002;p54"/>
            <p:cNvSpPr txBox="1"/>
            <p:nvPr/>
          </p:nvSpPr>
          <p:spPr>
            <a:xfrm>
              <a:off x="4328" y="2160"/>
              <a:ext cx="212" cy="231"/>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8484"/>
                </a:buClr>
                <a:buSzPts val="1800"/>
                <a:buFont typeface="Times New Roman"/>
                <a:buNone/>
              </a:pPr>
              <a:r>
                <a:rPr lang="en-US" sz="1800" b="0" i="0" u="none">
                  <a:solidFill>
                    <a:srgbClr val="008484"/>
                  </a:solidFill>
                  <a:latin typeface="Times New Roman"/>
                  <a:ea typeface="Times New Roman"/>
                  <a:cs typeface="Times New Roman"/>
                  <a:sym typeface="Times New Roman"/>
                </a:rPr>
                <a:t>()</a:t>
              </a:r>
              <a:endParaRPr/>
            </a:p>
          </p:txBody>
        </p:sp>
        <p:cxnSp>
          <p:nvCxnSpPr>
            <p:cNvPr id="1003" name="Google Shape;1003;p54"/>
            <p:cNvCxnSpPr/>
            <p:nvPr/>
          </p:nvCxnSpPr>
          <p:spPr>
            <a:xfrm rot="10800000" flipH="1">
              <a:off x="3704" y="2808"/>
              <a:ext cx="672" cy="624"/>
            </a:xfrm>
            <a:prstGeom prst="straightConnector1">
              <a:avLst/>
            </a:prstGeom>
            <a:noFill/>
            <a:ln w="12700" cap="flat" cmpd="sng">
              <a:solidFill>
                <a:srgbClr val="008484"/>
              </a:solidFill>
              <a:prstDash val="solid"/>
              <a:miter lim="800000"/>
              <a:headEnd type="none" w="med" len="med"/>
              <a:tailEnd type="none" w="med" len="med"/>
            </a:ln>
          </p:spPr>
        </p:cxnSp>
        <p:cxnSp>
          <p:nvCxnSpPr>
            <p:cNvPr id="1004" name="Google Shape;1004;p54"/>
            <p:cNvCxnSpPr/>
            <p:nvPr/>
          </p:nvCxnSpPr>
          <p:spPr>
            <a:xfrm rot="10800000" flipH="1">
              <a:off x="4376" y="2856"/>
              <a:ext cx="672" cy="528"/>
            </a:xfrm>
            <a:prstGeom prst="straightConnector1">
              <a:avLst/>
            </a:prstGeom>
            <a:noFill/>
            <a:ln w="12700" cap="flat" cmpd="sng">
              <a:solidFill>
                <a:srgbClr val="008484"/>
              </a:solidFill>
              <a:prstDash val="solid"/>
              <a:miter lim="800000"/>
              <a:headEnd type="none" w="med" len="med"/>
              <a:tailEnd type="none" w="med" len="med"/>
            </a:ln>
          </p:spPr>
        </p:cxnSp>
        <p:sp>
          <p:nvSpPr>
            <p:cNvPr id="1005" name="Google Shape;1005;p54"/>
            <p:cNvSpPr txBox="1"/>
            <p:nvPr/>
          </p:nvSpPr>
          <p:spPr>
            <a:xfrm>
              <a:off x="5032" y="2688"/>
              <a:ext cx="344" cy="173"/>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8484"/>
                </a:buClr>
                <a:buSzPts val="1800"/>
                <a:buFont typeface="Times New Roman"/>
                <a:buNone/>
              </a:pPr>
              <a:r>
                <a:rPr lang="en-US" sz="1800" b="0" i="0" u="none">
                  <a:solidFill>
                    <a:srgbClr val="008484"/>
                  </a:solidFill>
                  <a:latin typeface="Times New Roman"/>
                  <a:ea typeface="Times New Roman"/>
                  <a:cs typeface="Times New Roman"/>
                  <a:sym typeface="Times New Roman"/>
                </a:rPr>
                <a:t>(year)</a:t>
              </a:r>
              <a:endParaRPr/>
            </a:p>
          </p:txBody>
        </p:sp>
        <p:sp>
          <p:nvSpPr>
            <p:cNvPr id="1006" name="Google Shape;1006;p54"/>
            <p:cNvSpPr txBox="1"/>
            <p:nvPr/>
          </p:nvSpPr>
          <p:spPr>
            <a:xfrm>
              <a:off x="3056" y="3360"/>
              <a:ext cx="640" cy="173"/>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8484"/>
                </a:buClr>
                <a:buSzPts val="1800"/>
                <a:buFont typeface="Times New Roman"/>
                <a:buNone/>
              </a:pPr>
              <a:r>
                <a:rPr lang="en-US" sz="1800" b="0" i="0" u="none">
                  <a:solidFill>
                    <a:srgbClr val="008484"/>
                  </a:solidFill>
                  <a:latin typeface="Times New Roman"/>
                  <a:ea typeface="Times New Roman"/>
                  <a:cs typeface="Times New Roman"/>
                  <a:sym typeface="Times New Roman"/>
                </a:rPr>
                <a:t>(city, item)</a:t>
              </a:r>
              <a:endParaRPr/>
            </a:p>
          </p:txBody>
        </p:sp>
        <p:sp>
          <p:nvSpPr>
            <p:cNvPr id="1007" name="Google Shape;1007;p54"/>
            <p:cNvSpPr txBox="1"/>
            <p:nvPr/>
          </p:nvSpPr>
          <p:spPr>
            <a:xfrm>
              <a:off x="4032" y="3360"/>
              <a:ext cx="632" cy="173"/>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8484"/>
                </a:buClr>
                <a:buSzPts val="1800"/>
                <a:buFont typeface="Times New Roman"/>
                <a:buNone/>
              </a:pPr>
              <a:r>
                <a:rPr lang="en-US" sz="1800" b="0" i="0" u="none">
                  <a:solidFill>
                    <a:srgbClr val="008484"/>
                  </a:solidFill>
                  <a:latin typeface="Times New Roman"/>
                  <a:ea typeface="Times New Roman"/>
                  <a:cs typeface="Times New Roman"/>
                  <a:sym typeface="Times New Roman"/>
                </a:rPr>
                <a:t>(city, year)</a:t>
              </a:r>
              <a:endParaRPr/>
            </a:p>
          </p:txBody>
        </p:sp>
        <p:sp>
          <p:nvSpPr>
            <p:cNvPr id="1008" name="Google Shape;1008;p54"/>
            <p:cNvSpPr txBox="1"/>
            <p:nvPr/>
          </p:nvSpPr>
          <p:spPr>
            <a:xfrm>
              <a:off x="4896" y="3360"/>
              <a:ext cx="672" cy="173"/>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8484"/>
                </a:buClr>
                <a:buSzPts val="1800"/>
                <a:buFont typeface="Times New Roman"/>
                <a:buNone/>
              </a:pPr>
              <a:r>
                <a:rPr lang="en-US" sz="1800" b="0" i="0" u="none">
                  <a:solidFill>
                    <a:srgbClr val="008484"/>
                  </a:solidFill>
                  <a:latin typeface="Times New Roman"/>
                  <a:ea typeface="Times New Roman"/>
                  <a:cs typeface="Times New Roman"/>
                  <a:sym typeface="Times New Roman"/>
                </a:rPr>
                <a:t>(item, year)</a:t>
              </a:r>
              <a:endParaRPr/>
            </a:p>
          </p:txBody>
        </p:sp>
        <p:sp>
          <p:nvSpPr>
            <p:cNvPr id="1009" name="Google Shape;1009;p54"/>
            <p:cNvSpPr txBox="1"/>
            <p:nvPr/>
          </p:nvSpPr>
          <p:spPr>
            <a:xfrm>
              <a:off x="3888" y="3936"/>
              <a:ext cx="960" cy="173"/>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8484"/>
                </a:buClr>
                <a:buSzPts val="1800"/>
                <a:buFont typeface="Times New Roman"/>
                <a:buNone/>
              </a:pPr>
              <a:r>
                <a:rPr lang="en-US" sz="1800" b="0" i="0" u="none">
                  <a:solidFill>
                    <a:srgbClr val="008484"/>
                  </a:solidFill>
                  <a:latin typeface="Times New Roman"/>
                  <a:ea typeface="Times New Roman"/>
                  <a:cs typeface="Times New Roman"/>
                  <a:sym typeface="Times New Roman"/>
                </a:rPr>
                <a:t>(city, item, year)</a:t>
              </a:r>
              <a:endParaRPr/>
            </a:p>
          </p:txBody>
        </p:sp>
      </p:grpSp>
    </p:spTree>
    <p:extLst>
      <p:ext uri="{BB962C8B-B14F-4D97-AF65-F5344CB8AC3E}">
        <p14:creationId xmlns:p14="http://schemas.microsoft.com/office/powerpoint/2010/main" val="39665386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55"/>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81</a:t>
            </a:fld>
            <a:endParaRPr/>
          </a:p>
        </p:txBody>
      </p:sp>
      <p:sp>
        <p:nvSpPr>
          <p:cNvPr id="1016" name="Google Shape;1016;p55"/>
          <p:cNvSpPr txBox="1">
            <a:spLocks noGrp="1"/>
          </p:cNvSpPr>
          <p:nvPr>
            <p:ph type="title"/>
          </p:nvPr>
        </p:nvSpPr>
        <p:spPr>
          <a:xfrm>
            <a:off x="381000" y="304800"/>
            <a:ext cx="838200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Indexing OLAP Data: </a:t>
            </a:r>
            <a:r>
              <a:rPr lang="en-US" sz="3600" b="1" i="0" u="none">
                <a:solidFill>
                  <a:schemeClr val="dk2"/>
                </a:solidFill>
                <a:latin typeface="Overlock"/>
                <a:ea typeface="Overlock"/>
                <a:cs typeface="Overlock"/>
                <a:sym typeface="Overlock"/>
              </a:rPr>
              <a:t>Bitmap Index</a:t>
            </a:r>
            <a:endParaRPr/>
          </a:p>
        </p:txBody>
      </p:sp>
      <p:sp>
        <p:nvSpPr>
          <p:cNvPr id="1017" name="Google Shape;1017;p55"/>
          <p:cNvSpPr txBox="1">
            <a:spLocks noGrp="1"/>
          </p:cNvSpPr>
          <p:nvPr>
            <p:ph sz="quarter" idx="1"/>
          </p:nvPr>
        </p:nvSpPr>
        <p:spPr>
          <a:xfrm>
            <a:off x="381000" y="1143000"/>
            <a:ext cx="8534400" cy="2743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Index on a particular column</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Each value in the column has a bit vector: bit-op is fast</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The length of the bit vector: # of records in the base table</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The </a:t>
            </a:r>
            <a:r>
              <a:rPr lang="en-US" sz="2000" b="0" i="1" u="none">
                <a:solidFill>
                  <a:schemeClr val="dk1"/>
                </a:solidFill>
                <a:latin typeface="Tahoma"/>
                <a:ea typeface="Tahoma"/>
                <a:cs typeface="Tahoma"/>
                <a:sym typeface="Tahoma"/>
              </a:rPr>
              <a:t> i</a:t>
            </a:r>
            <a:r>
              <a:rPr lang="en-US" sz="2000" b="0" i="0" u="none">
                <a:solidFill>
                  <a:schemeClr val="dk1"/>
                </a:solidFill>
                <a:latin typeface="Tahoma"/>
                <a:ea typeface="Tahoma"/>
                <a:cs typeface="Tahoma"/>
                <a:sym typeface="Tahoma"/>
              </a:rPr>
              <a:t>-th bit is set if the </a:t>
            </a:r>
            <a:r>
              <a:rPr lang="en-US" sz="2000" b="0" i="1" u="none">
                <a:solidFill>
                  <a:schemeClr val="dk1"/>
                </a:solidFill>
                <a:latin typeface="Tahoma"/>
                <a:ea typeface="Tahoma"/>
                <a:cs typeface="Tahoma"/>
                <a:sym typeface="Tahoma"/>
              </a:rPr>
              <a:t> i</a:t>
            </a:r>
            <a:r>
              <a:rPr lang="en-US" sz="2000" b="0" i="0" u="none">
                <a:solidFill>
                  <a:schemeClr val="dk1"/>
                </a:solidFill>
                <a:latin typeface="Tahoma"/>
                <a:ea typeface="Tahoma"/>
                <a:cs typeface="Tahoma"/>
                <a:sym typeface="Tahoma"/>
              </a:rPr>
              <a:t>-th row of the base table has the value for the indexed column</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not suitable for high cardinality domains</a:t>
            </a:r>
            <a:endParaRPr/>
          </a:p>
          <a:p>
            <a:pPr marL="342900" lvl="1"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A recent bit compression technique, Word-Aligned Hybrid (WAH), makes it work for high cardinality domain as well [Wu, et al. TODS’06]</a:t>
            </a:r>
            <a:endParaRPr/>
          </a:p>
          <a:p>
            <a:pPr marL="342900" lvl="0" indent="-266700" algn="l" rtl="0">
              <a:spcBef>
                <a:spcPts val="400"/>
              </a:spcBef>
              <a:spcAft>
                <a:spcPts val="0"/>
              </a:spcAft>
              <a:buSzPts val="1200"/>
              <a:buNone/>
            </a:pPr>
            <a:endParaRPr sz="2000" b="0" i="0" u="none">
              <a:solidFill>
                <a:schemeClr val="dk1"/>
              </a:solidFill>
              <a:latin typeface="Tahoma"/>
              <a:ea typeface="Tahoma"/>
              <a:cs typeface="Tahoma"/>
              <a:sym typeface="Tahoma"/>
            </a:endParaRPr>
          </a:p>
        </p:txBody>
      </p:sp>
      <p:pic>
        <p:nvPicPr>
          <p:cNvPr id="1018" name="Google Shape;1018;p55"/>
          <p:cNvPicPr preferRelativeResize="0"/>
          <p:nvPr/>
        </p:nvPicPr>
        <p:blipFill rotWithShape="1">
          <a:blip r:embed="rId3">
            <a:alphaModFix/>
          </a:blip>
          <a:srcRect/>
          <a:stretch/>
        </p:blipFill>
        <p:spPr>
          <a:xfrm>
            <a:off x="228600" y="4419600"/>
            <a:ext cx="2571750" cy="2076450"/>
          </a:xfrm>
          <a:prstGeom prst="rect">
            <a:avLst/>
          </a:prstGeom>
          <a:noFill/>
          <a:ln>
            <a:noFill/>
          </a:ln>
        </p:spPr>
      </p:pic>
      <p:pic>
        <p:nvPicPr>
          <p:cNvPr id="1019" name="Google Shape;1019;p55"/>
          <p:cNvPicPr preferRelativeResize="0"/>
          <p:nvPr/>
        </p:nvPicPr>
        <p:blipFill rotWithShape="1">
          <a:blip r:embed="rId4">
            <a:alphaModFix/>
          </a:blip>
          <a:srcRect/>
          <a:stretch/>
        </p:blipFill>
        <p:spPr>
          <a:xfrm>
            <a:off x="6496050" y="4495800"/>
            <a:ext cx="2647950" cy="1981200"/>
          </a:xfrm>
          <a:prstGeom prst="rect">
            <a:avLst/>
          </a:prstGeom>
          <a:noFill/>
          <a:ln>
            <a:noFill/>
          </a:ln>
        </p:spPr>
      </p:pic>
      <p:pic>
        <p:nvPicPr>
          <p:cNvPr id="1020" name="Google Shape;1020;p55"/>
          <p:cNvPicPr preferRelativeResize="0"/>
          <p:nvPr/>
        </p:nvPicPr>
        <p:blipFill rotWithShape="1">
          <a:blip r:embed="rId5">
            <a:alphaModFix/>
          </a:blip>
          <a:srcRect/>
          <a:stretch/>
        </p:blipFill>
        <p:spPr>
          <a:xfrm>
            <a:off x="2895600" y="4495800"/>
            <a:ext cx="3505200" cy="1981200"/>
          </a:xfrm>
          <a:prstGeom prst="rect">
            <a:avLst/>
          </a:prstGeom>
          <a:noFill/>
          <a:ln>
            <a:noFill/>
          </a:ln>
        </p:spPr>
      </p:pic>
      <p:sp>
        <p:nvSpPr>
          <p:cNvPr id="1021" name="Google Shape;1021;p55"/>
          <p:cNvSpPr txBox="1"/>
          <p:nvPr/>
        </p:nvSpPr>
        <p:spPr>
          <a:xfrm>
            <a:off x="533400" y="3962400"/>
            <a:ext cx="1512887"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Base table</a:t>
            </a:r>
            <a:endParaRPr/>
          </a:p>
        </p:txBody>
      </p:sp>
      <p:sp>
        <p:nvSpPr>
          <p:cNvPr id="1022" name="Google Shape;1022;p55"/>
          <p:cNvSpPr txBox="1"/>
          <p:nvPr/>
        </p:nvSpPr>
        <p:spPr>
          <a:xfrm>
            <a:off x="2971800" y="4038600"/>
            <a:ext cx="2319337"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Index on Region</a:t>
            </a:r>
            <a:endParaRPr/>
          </a:p>
        </p:txBody>
      </p:sp>
      <p:sp>
        <p:nvSpPr>
          <p:cNvPr id="1023" name="Google Shape;1023;p55"/>
          <p:cNvSpPr txBox="1"/>
          <p:nvPr/>
        </p:nvSpPr>
        <p:spPr>
          <a:xfrm>
            <a:off x="6553200" y="4038600"/>
            <a:ext cx="2065337"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Index on Type</a:t>
            </a:r>
            <a:endParaRPr/>
          </a:p>
        </p:txBody>
      </p:sp>
    </p:spTree>
    <p:extLst>
      <p:ext uri="{BB962C8B-B14F-4D97-AF65-F5344CB8AC3E}">
        <p14:creationId xmlns:p14="http://schemas.microsoft.com/office/powerpoint/2010/main" val="41428481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56"/>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82</a:t>
            </a:fld>
            <a:endParaRPr/>
          </a:p>
        </p:txBody>
      </p:sp>
      <p:pic>
        <p:nvPicPr>
          <p:cNvPr id="1030" name="Google Shape;1030;p56" descr="ji"/>
          <p:cNvPicPr preferRelativeResize="0"/>
          <p:nvPr/>
        </p:nvPicPr>
        <p:blipFill rotWithShape="1">
          <a:blip r:embed="rId3">
            <a:alphaModFix/>
          </a:blip>
          <a:srcRect/>
          <a:stretch/>
        </p:blipFill>
        <p:spPr>
          <a:xfrm>
            <a:off x="6096000" y="1676400"/>
            <a:ext cx="3048000" cy="4713287"/>
          </a:xfrm>
          <a:prstGeom prst="rect">
            <a:avLst/>
          </a:prstGeom>
          <a:noFill/>
          <a:ln>
            <a:noFill/>
          </a:ln>
        </p:spPr>
      </p:pic>
      <p:sp>
        <p:nvSpPr>
          <p:cNvPr id="1031" name="Google Shape;1031;p56"/>
          <p:cNvSpPr txBox="1">
            <a:spLocks noGrp="1"/>
          </p:cNvSpPr>
          <p:nvPr>
            <p:ph type="title"/>
          </p:nvPr>
        </p:nvSpPr>
        <p:spPr>
          <a:xfrm>
            <a:off x="381000" y="304800"/>
            <a:ext cx="8382000" cy="560387"/>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Indexing OLAP Data: </a:t>
            </a:r>
            <a:r>
              <a:rPr lang="en-US" sz="3600" b="1" i="0" u="none">
                <a:solidFill>
                  <a:schemeClr val="dk2"/>
                </a:solidFill>
                <a:latin typeface="Overlock"/>
                <a:ea typeface="Overlock"/>
                <a:cs typeface="Overlock"/>
                <a:sym typeface="Overlock"/>
              </a:rPr>
              <a:t>Join Indices</a:t>
            </a:r>
            <a:endParaRPr/>
          </a:p>
        </p:txBody>
      </p:sp>
      <p:sp>
        <p:nvSpPr>
          <p:cNvPr id="1032" name="Google Shape;1032;p56"/>
          <p:cNvSpPr txBox="1">
            <a:spLocks noGrp="1"/>
          </p:cNvSpPr>
          <p:nvPr>
            <p:ph sz="quarter" idx="1"/>
          </p:nvPr>
        </p:nvSpPr>
        <p:spPr>
          <a:xfrm>
            <a:off x="228600" y="1371600"/>
            <a:ext cx="60960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Join index: JI(R-id, S-id) where R (R-id, …)  S (S-id, …)</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Traditional indices map the values to a list of record ids</a:t>
            </a:r>
            <a:endParaRPr/>
          </a:p>
          <a:p>
            <a:pPr marL="742950" lvl="1" indent="-285750" algn="l" rtl="0">
              <a:lnSpc>
                <a:spcPct val="10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It materializes relational join in JI file and speeds up relational join </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In data warehouses, join index relates the values of the </a:t>
            </a:r>
            <a:r>
              <a:rPr lang="en-US" sz="2000" b="0" i="0" u="sng">
                <a:solidFill>
                  <a:schemeClr val="hlink"/>
                </a:solidFill>
                <a:latin typeface="Tahoma"/>
                <a:ea typeface="Tahoma"/>
                <a:cs typeface="Tahoma"/>
                <a:sym typeface="Tahoma"/>
              </a:rPr>
              <a:t>dimensions</a:t>
            </a:r>
            <a:r>
              <a:rPr lang="en-US" sz="2000" b="0" i="0" u="none">
                <a:solidFill>
                  <a:schemeClr val="dk1"/>
                </a:solidFill>
                <a:latin typeface="Tahoma"/>
                <a:ea typeface="Tahoma"/>
                <a:cs typeface="Tahoma"/>
                <a:sym typeface="Tahoma"/>
              </a:rPr>
              <a:t> of a start schema to </a:t>
            </a:r>
            <a:r>
              <a:rPr lang="en-US" sz="2000" b="0" i="0" u="sng">
                <a:solidFill>
                  <a:schemeClr val="hlink"/>
                </a:solidFill>
                <a:latin typeface="Tahoma"/>
                <a:ea typeface="Tahoma"/>
                <a:cs typeface="Tahoma"/>
                <a:sym typeface="Tahoma"/>
              </a:rPr>
              <a:t>rows</a:t>
            </a:r>
            <a:r>
              <a:rPr lang="en-US" sz="2000" b="0" i="0" u="none">
                <a:solidFill>
                  <a:schemeClr val="dk1"/>
                </a:solidFill>
                <a:latin typeface="Tahoma"/>
                <a:ea typeface="Tahoma"/>
                <a:cs typeface="Tahoma"/>
                <a:sym typeface="Tahoma"/>
              </a:rPr>
              <a:t> in the fact table.</a:t>
            </a:r>
            <a:endParaRPr/>
          </a:p>
          <a:p>
            <a:pPr marL="742950" lvl="1" indent="-285750" algn="l" rtl="0">
              <a:lnSpc>
                <a:spcPct val="10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E.g. fact table: </a:t>
            </a:r>
            <a:r>
              <a:rPr lang="en-US" sz="2000" b="0" i="1" u="none">
                <a:solidFill>
                  <a:schemeClr val="dk1"/>
                </a:solidFill>
                <a:latin typeface="Tahoma"/>
                <a:ea typeface="Tahoma"/>
                <a:cs typeface="Tahoma"/>
                <a:sym typeface="Tahoma"/>
              </a:rPr>
              <a:t>Sales </a:t>
            </a:r>
            <a:r>
              <a:rPr lang="en-US" sz="2000" b="0" i="0" u="none">
                <a:solidFill>
                  <a:schemeClr val="dk1"/>
                </a:solidFill>
                <a:latin typeface="Tahoma"/>
                <a:ea typeface="Tahoma"/>
                <a:cs typeface="Tahoma"/>
                <a:sym typeface="Tahoma"/>
              </a:rPr>
              <a:t>and two dimensions </a:t>
            </a:r>
            <a:r>
              <a:rPr lang="en-US" sz="2000" b="0" i="1" u="none">
                <a:solidFill>
                  <a:schemeClr val="dk1"/>
                </a:solidFill>
                <a:latin typeface="Tahoma"/>
                <a:ea typeface="Tahoma"/>
                <a:cs typeface="Tahoma"/>
                <a:sym typeface="Tahoma"/>
              </a:rPr>
              <a:t>city</a:t>
            </a:r>
            <a:r>
              <a:rPr lang="en-US" sz="2000" b="0" i="0" u="none">
                <a:solidFill>
                  <a:schemeClr val="dk1"/>
                </a:solidFill>
                <a:latin typeface="Tahoma"/>
                <a:ea typeface="Tahoma"/>
                <a:cs typeface="Tahoma"/>
                <a:sym typeface="Tahoma"/>
              </a:rPr>
              <a:t> and </a:t>
            </a:r>
            <a:r>
              <a:rPr lang="en-US" sz="2000" b="0" i="1" u="none">
                <a:solidFill>
                  <a:schemeClr val="dk1"/>
                </a:solidFill>
                <a:latin typeface="Tahoma"/>
                <a:ea typeface="Tahoma"/>
                <a:cs typeface="Tahoma"/>
                <a:sym typeface="Tahoma"/>
              </a:rPr>
              <a:t>product</a:t>
            </a:r>
            <a:endParaRPr sz="2000" b="0" i="0" u="none">
              <a:solidFill>
                <a:schemeClr val="dk1"/>
              </a:solidFill>
              <a:latin typeface="Tahoma"/>
              <a:ea typeface="Tahoma"/>
              <a:cs typeface="Tahoma"/>
              <a:sym typeface="Tahoma"/>
            </a:endParaRPr>
          </a:p>
          <a:p>
            <a:pPr marL="1143000" lvl="2" indent="-228600" algn="l" rtl="0">
              <a:lnSpc>
                <a:spcPct val="10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A join index on </a:t>
            </a:r>
            <a:r>
              <a:rPr lang="en-US" sz="2000" b="0" i="1" u="none">
                <a:solidFill>
                  <a:schemeClr val="dk1"/>
                </a:solidFill>
                <a:latin typeface="Tahoma"/>
                <a:ea typeface="Tahoma"/>
                <a:cs typeface="Tahoma"/>
                <a:sym typeface="Tahoma"/>
              </a:rPr>
              <a:t>city</a:t>
            </a:r>
            <a:r>
              <a:rPr lang="en-US" sz="2000" b="0" i="0" u="none">
                <a:solidFill>
                  <a:schemeClr val="dk1"/>
                </a:solidFill>
                <a:latin typeface="Tahoma"/>
                <a:ea typeface="Tahoma"/>
                <a:cs typeface="Tahoma"/>
                <a:sym typeface="Tahoma"/>
              </a:rPr>
              <a:t> maintains for each distinct city a list of R-IDs of the tuples recording the Sales in the city </a:t>
            </a:r>
            <a:endParaRPr/>
          </a:p>
          <a:p>
            <a:pPr marL="742950" lvl="1" indent="-285750" algn="l" rtl="0">
              <a:lnSpc>
                <a:spcPct val="10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Join indices can span multiple dimensions</a:t>
            </a:r>
            <a:endParaRPr/>
          </a:p>
        </p:txBody>
      </p:sp>
    </p:spTree>
    <p:extLst>
      <p:ext uri="{BB962C8B-B14F-4D97-AF65-F5344CB8AC3E}">
        <p14:creationId xmlns:p14="http://schemas.microsoft.com/office/powerpoint/2010/main" val="26133919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57"/>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83</a:t>
            </a:fld>
            <a:endParaRPr/>
          </a:p>
        </p:txBody>
      </p:sp>
      <p:sp>
        <p:nvSpPr>
          <p:cNvPr id="1039" name="Google Shape;1039;p57"/>
          <p:cNvSpPr txBox="1">
            <a:spLocks noGrp="1"/>
          </p:cNvSpPr>
          <p:nvPr>
            <p:ph type="title"/>
          </p:nvPr>
        </p:nvSpPr>
        <p:spPr>
          <a:xfrm>
            <a:off x="381000" y="304800"/>
            <a:ext cx="8382000" cy="560387"/>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Efficient Processing OLAP Queries</a:t>
            </a:r>
            <a:endParaRPr/>
          </a:p>
        </p:txBody>
      </p:sp>
      <p:sp>
        <p:nvSpPr>
          <p:cNvPr id="1040" name="Google Shape;1040;p57"/>
          <p:cNvSpPr txBox="1">
            <a:spLocks noGrp="1"/>
          </p:cNvSpPr>
          <p:nvPr>
            <p:ph sz="quarter" idx="1"/>
          </p:nvPr>
        </p:nvSpPr>
        <p:spPr>
          <a:xfrm>
            <a:off x="228600" y="1295400"/>
            <a:ext cx="8686800" cy="5257800"/>
          </a:xfrm>
          <a:prstGeom prst="rect">
            <a:avLst/>
          </a:prstGeom>
          <a:noFill/>
          <a:ln>
            <a:noFill/>
          </a:ln>
        </p:spPr>
        <p:txBody>
          <a:bodyPr spcFirstLastPara="1" wrap="square" lIns="91425" tIns="45700" rIns="91425" bIns="45700" anchor="t" anchorCtr="0">
            <a:noAutofit/>
          </a:bodyPr>
          <a:lstStyle/>
          <a:p>
            <a:pPr marL="342900" lvl="0" indent="-342900" algn="l" rtl="0">
              <a:lnSpc>
                <a:spcPct val="140000"/>
              </a:lnSpc>
              <a:spcBef>
                <a:spcPts val="0"/>
              </a:spcBef>
              <a:spcAft>
                <a:spcPts val="0"/>
              </a:spcAft>
              <a:buClr>
                <a:schemeClr val="folHlink"/>
              </a:buClr>
              <a:buSzPts val="1080"/>
              <a:buFont typeface="Noto Sans Symbols"/>
              <a:buChar char="■"/>
            </a:pPr>
            <a:r>
              <a:rPr lang="en-US" sz="1800" b="1" i="0" u="none">
                <a:solidFill>
                  <a:schemeClr val="dk1"/>
                </a:solidFill>
                <a:latin typeface="Tahoma"/>
                <a:ea typeface="Tahoma"/>
                <a:cs typeface="Tahoma"/>
                <a:sym typeface="Tahoma"/>
              </a:rPr>
              <a:t>Determine which operations</a:t>
            </a:r>
            <a:r>
              <a:rPr lang="en-US" sz="1800" b="0" i="0" u="none">
                <a:solidFill>
                  <a:schemeClr val="dk1"/>
                </a:solidFill>
                <a:latin typeface="Tahoma"/>
                <a:ea typeface="Tahoma"/>
                <a:cs typeface="Tahoma"/>
                <a:sym typeface="Tahoma"/>
              </a:rPr>
              <a:t> should be performed on the available cuboids</a:t>
            </a:r>
            <a:endParaRPr/>
          </a:p>
          <a:p>
            <a:pPr marL="742950" lvl="1" indent="-285750" algn="l" rtl="0">
              <a:lnSpc>
                <a:spcPct val="14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Transform </a:t>
            </a:r>
            <a:r>
              <a:rPr lang="en-US" sz="1800" b="0" i="0" u="none">
                <a:solidFill>
                  <a:schemeClr val="folHlink"/>
                </a:solidFill>
                <a:latin typeface="Tahoma"/>
                <a:ea typeface="Tahoma"/>
                <a:cs typeface="Tahoma"/>
                <a:sym typeface="Tahoma"/>
              </a:rPr>
              <a:t>drill</a:t>
            </a:r>
            <a:r>
              <a:rPr lang="en-US" sz="1800" b="0" i="0" u="none">
                <a:solidFill>
                  <a:schemeClr val="dk1"/>
                </a:solidFill>
                <a:latin typeface="Tahoma"/>
                <a:ea typeface="Tahoma"/>
                <a:cs typeface="Tahoma"/>
                <a:sym typeface="Tahoma"/>
              </a:rPr>
              <a:t>, </a:t>
            </a:r>
            <a:r>
              <a:rPr lang="en-US" sz="1800" b="0" i="0" u="none">
                <a:solidFill>
                  <a:schemeClr val="folHlink"/>
                </a:solidFill>
                <a:latin typeface="Tahoma"/>
                <a:ea typeface="Tahoma"/>
                <a:cs typeface="Tahoma"/>
                <a:sym typeface="Tahoma"/>
              </a:rPr>
              <a:t>roll</a:t>
            </a:r>
            <a:r>
              <a:rPr lang="en-US" sz="1800" b="0" i="0" u="none">
                <a:solidFill>
                  <a:schemeClr val="dk1"/>
                </a:solidFill>
                <a:latin typeface="Tahoma"/>
                <a:ea typeface="Tahoma"/>
                <a:cs typeface="Tahoma"/>
                <a:sym typeface="Tahoma"/>
              </a:rPr>
              <a:t>, etc. into corresponding SQL and/or OLAP operations, e.g., </a:t>
            </a:r>
            <a:r>
              <a:rPr lang="en-US" sz="1800" b="0" i="0" u="none">
                <a:solidFill>
                  <a:schemeClr val="folHlink"/>
                </a:solidFill>
                <a:latin typeface="Tahoma"/>
                <a:ea typeface="Tahoma"/>
                <a:cs typeface="Tahoma"/>
                <a:sym typeface="Tahoma"/>
              </a:rPr>
              <a:t>dice</a:t>
            </a:r>
            <a:r>
              <a:rPr lang="en-US" sz="1800" b="0" i="0" u="none">
                <a:solidFill>
                  <a:schemeClr val="dk1"/>
                </a:solidFill>
                <a:latin typeface="Tahoma"/>
                <a:ea typeface="Tahoma"/>
                <a:cs typeface="Tahoma"/>
                <a:sym typeface="Tahoma"/>
              </a:rPr>
              <a:t> = selection + projection</a:t>
            </a:r>
            <a:endParaRPr/>
          </a:p>
          <a:p>
            <a:pPr marL="342900" lvl="0" indent="-342900" algn="l" rtl="0">
              <a:lnSpc>
                <a:spcPct val="140000"/>
              </a:lnSpc>
              <a:spcBef>
                <a:spcPts val="360"/>
              </a:spcBef>
              <a:spcAft>
                <a:spcPts val="0"/>
              </a:spcAft>
              <a:buClr>
                <a:schemeClr val="folHlink"/>
              </a:buClr>
              <a:buSzPts val="1080"/>
              <a:buFont typeface="Noto Sans Symbols"/>
              <a:buChar char="■"/>
            </a:pPr>
            <a:r>
              <a:rPr lang="en-US" sz="1800" b="1" i="0" u="none">
                <a:solidFill>
                  <a:schemeClr val="dk1"/>
                </a:solidFill>
                <a:latin typeface="Tahoma"/>
                <a:ea typeface="Tahoma"/>
                <a:cs typeface="Tahoma"/>
                <a:sym typeface="Tahoma"/>
              </a:rPr>
              <a:t>Determine which materialized cuboid(s)</a:t>
            </a:r>
            <a:r>
              <a:rPr lang="en-US" sz="1800" b="0" i="0" u="none">
                <a:solidFill>
                  <a:schemeClr val="dk1"/>
                </a:solidFill>
                <a:latin typeface="Tahoma"/>
                <a:ea typeface="Tahoma"/>
                <a:cs typeface="Tahoma"/>
                <a:sym typeface="Tahoma"/>
              </a:rPr>
              <a:t> should be selected for OLAP op.</a:t>
            </a:r>
            <a:endParaRPr/>
          </a:p>
          <a:p>
            <a:pPr marL="742950" lvl="1" indent="-285750" algn="l" rtl="0">
              <a:lnSpc>
                <a:spcPct val="14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Let the query to be processed be on {</a:t>
            </a:r>
            <a:r>
              <a:rPr lang="en-US" sz="1800" b="0" i="1" u="none">
                <a:solidFill>
                  <a:schemeClr val="dk1"/>
                </a:solidFill>
                <a:latin typeface="Tahoma"/>
                <a:ea typeface="Tahoma"/>
                <a:cs typeface="Tahoma"/>
                <a:sym typeface="Tahoma"/>
              </a:rPr>
              <a:t>brand, province_or_state</a:t>
            </a:r>
            <a:r>
              <a:rPr lang="en-US" sz="1800" b="0" i="0" u="none">
                <a:solidFill>
                  <a:schemeClr val="dk1"/>
                </a:solidFill>
                <a:latin typeface="Tahoma"/>
                <a:ea typeface="Tahoma"/>
                <a:cs typeface="Tahoma"/>
                <a:sym typeface="Tahoma"/>
              </a:rPr>
              <a:t>} with the condition “</a:t>
            </a:r>
            <a:r>
              <a:rPr lang="en-US" sz="1800" b="0" i="1" u="none">
                <a:solidFill>
                  <a:schemeClr val="dk1"/>
                </a:solidFill>
                <a:latin typeface="Tahoma"/>
                <a:ea typeface="Tahoma"/>
                <a:cs typeface="Tahoma"/>
                <a:sym typeface="Tahoma"/>
              </a:rPr>
              <a:t>year = 2004</a:t>
            </a:r>
            <a:r>
              <a:rPr lang="en-US" sz="1800" b="0" i="0" u="none">
                <a:solidFill>
                  <a:schemeClr val="dk1"/>
                </a:solidFill>
                <a:latin typeface="Tahoma"/>
                <a:ea typeface="Tahoma"/>
                <a:cs typeface="Tahoma"/>
                <a:sym typeface="Tahoma"/>
              </a:rPr>
              <a:t>”, and there are 4 materialized cuboids available:</a:t>
            </a:r>
            <a:endParaRPr/>
          </a:p>
          <a:p>
            <a:pPr marL="1143000" lvl="2" indent="-228600" algn="l" rtl="0">
              <a:lnSpc>
                <a:spcPct val="140000"/>
              </a:lnSpc>
              <a:spcBef>
                <a:spcPts val="360"/>
              </a:spcBef>
              <a:spcAft>
                <a:spcPts val="0"/>
              </a:spcAft>
              <a:buSzPts val="900"/>
              <a:buNone/>
            </a:pPr>
            <a:r>
              <a:rPr lang="en-US" sz="1800" b="0" i="0" u="none">
                <a:solidFill>
                  <a:schemeClr val="dk1"/>
                </a:solidFill>
                <a:latin typeface="Tahoma"/>
                <a:ea typeface="Tahoma"/>
                <a:cs typeface="Tahoma"/>
                <a:sym typeface="Tahoma"/>
              </a:rPr>
              <a:t>1) {</a:t>
            </a:r>
            <a:r>
              <a:rPr lang="en-US" sz="1800" b="0" i="1" u="none">
                <a:solidFill>
                  <a:schemeClr val="dk1"/>
                </a:solidFill>
                <a:latin typeface="Tahoma"/>
                <a:ea typeface="Tahoma"/>
                <a:cs typeface="Tahoma"/>
                <a:sym typeface="Tahoma"/>
              </a:rPr>
              <a:t>year, item_name, city</a:t>
            </a:r>
            <a:r>
              <a:rPr lang="en-US" sz="1800" b="0" i="0" u="none">
                <a:solidFill>
                  <a:schemeClr val="dk1"/>
                </a:solidFill>
                <a:latin typeface="Tahoma"/>
                <a:ea typeface="Tahoma"/>
                <a:cs typeface="Tahoma"/>
                <a:sym typeface="Tahoma"/>
              </a:rPr>
              <a:t>}  </a:t>
            </a:r>
            <a:endParaRPr/>
          </a:p>
          <a:p>
            <a:pPr marL="1143000" lvl="2" indent="-228600" algn="l" rtl="0">
              <a:lnSpc>
                <a:spcPct val="140000"/>
              </a:lnSpc>
              <a:spcBef>
                <a:spcPts val="360"/>
              </a:spcBef>
              <a:spcAft>
                <a:spcPts val="0"/>
              </a:spcAft>
              <a:buSzPts val="900"/>
              <a:buNone/>
            </a:pPr>
            <a:r>
              <a:rPr lang="en-US" sz="1800" b="0" i="0" u="none">
                <a:solidFill>
                  <a:schemeClr val="dk1"/>
                </a:solidFill>
                <a:latin typeface="Tahoma"/>
                <a:ea typeface="Tahoma"/>
                <a:cs typeface="Tahoma"/>
                <a:sym typeface="Tahoma"/>
              </a:rPr>
              <a:t>2) {</a:t>
            </a:r>
            <a:r>
              <a:rPr lang="en-US" sz="1800" b="0" i="1" u="none">
                <a:solidFill>
                  <a:schemeClr val="dk1"/>
                </a:solidFill>
                <a:latin typeface="Tahoma"/>
                <a:ea typeface="Tahoma"/>
                <a:cs typeface="Tahoma"/>
                <a:sym typeface="Tahoma"/>
              </a:rPr>
              <a:t>year, brand, country</a:t>
            </a:r>
            <a:r>
              <a:rPr lang="en-US" sz="1800" b="0" i="0" u="none">
                <a:solidFill>
                  <a:schemeClr val="dk1"/>
                </a:solidFill>
                <a:latin typeface="Tahoma"/>
                <a:ea typeface="Tahoma"/>
                <a:cs typeface="Tahoma"/>
                <a:sym typeface="Tahoma"/>
              </a:rPr>
              <a:t>}</a:t>
            </a:r>
            <a:endParaRPr/>
          </a:p>
          <a:p>
            <a:pPr marL="1143000" lvl="2" indent="-228600" algn="l" rtl="0">
              <a:lnSpc>
                <a:spcPct val="140000"/>
              </a:lnSpc>
              <a:spcBef>
                <a:spcPts val="360"/>
              </a:spcBef>
              <a:spcAft>
                <a:spcPts val="0"/>
              </a:spcAft>
              <a:buSzPts val="900"/>
              <a:buNone/>
            </a:pPr>
            <a:r>
              <a:rPr lang="en-US" sz="1800" b="0" i="0" u="none">
                <a:solidFill>
                  <a:schemeClr val="dk1"/>
                </a:solidFill>
                <a:latin typeface="Tahoma"/>
                <a:ea typeface="Tahoma"/>
                <a:cs typeface="Tahoma"/>
                <a:sym typeface="Tahoma"/>
              </a:rPr>
              <a:t>3) {</a:t>
            </a:r>
            <a:r>
              <a:rPr lang="en-US" sz="1800" b="0" i="1" u="none">
                <a:solidFill>
                  <a:schemeClr val="dk1"/>
                </a:solidFill>
                <a:latin typeface="Tahoma"/>
                <a:ea typeface="Tahoma"/>
                <a:cs typeface="Tahoma"/>
                <a:sym typeface="Tahoma"/>
              </a:rPr>
              <a:t>year, brand, province_or_state</a:t>
            </a:r>
            <a:r>
              <a:rPr lang="en-US" sz="1800" b="0" i="0" u="none">
                <a:solidFill>
                  <a:schemeClr val="dk1"/>
                </a:solidFill>
                <a:latin typeface="Tahoma"/>
                <a:ea typeface="Tahoma"/>
                <a:cs typeface="Tahoma"/>
                <a:sym typeface="Tahoma"/>
              </a:rPr>
              <a:t>}</a:t>
            </a:r>
            <a:endParaRPr/>
          </a:p>
          <a:p>
            <a:pPr marL="1143000" lvl="2" indent="-228600" algn="l" rtl="0">
              <a:lnSpc>
                <a:spcPct val="140000"/>
              </a:lnSpc>
              <a:spcBef>
                <a:spcPts val="360"/>
              </a:spcBef>
              <a:spcAft>
                <a:spcPts val="0"/>
              </a:spcAft>
              <a:buSzPts val="900"/>
              <a:buNone/>
            </a:pPr>
            <a:r>
              <a:rPr lang="en-US" sz="1800" b="0" i="0" u="none">
                <a:solidFill>
                  <a:schemeClr val="dk1"/>
                </a:solidFill>
                <a:latin typeface="Tahoma"/>
                <a:ea typeface="Tahoma"/>
                <a:cs typeface="Tahoma"/>
                <a:sym typeface="Tahoma"/>
              </a:rPr>
              <a:t>4) {</a:t>
            </a:r>
            <a:r>
              <a:rPr lang="en-US" sz="1800" b="0" i="1" u="none">
                <a:solidFill>
                  <a:schemeClr val="dk1"/>
                </a:solidFill>
                <a:latin typeface="Tahoma"/>
                <a:ea typeface="Tahoma"/>
                <a:cs typeface="Tahoma"/>
                <a:sym typeface="Tahoma"/>
              </a:rPr>
              <a:t>item_name, province_or_state</a:t>
            </a:r>
            <a:r>
              <a:rPr lang="en-US" sz="1800" b="0" i="0" u="none">
                <a:solidFill>
                  <a:schemeClr val="dk1"/>
                </a:solidFill>
                <a:latin typeface="Tahoma"/>
                <a:ea typeface="Tahoma"/>
                <a:cs typeface="Tahoma"/>
                <a:sym typeface="Tahoma"/>
              </a:rPr>
              <a:t>}  where </a:t>
            </a:r>
            <a:r>
              <a:rPr lang="en-US" sz="1800" b="0" i="1" u="none">
                <a:solidFill>
                  <a:schemeClr val="dk1"/>
                </a:solidFill>
                <a:latin typeface="Tahoma"/>
                <a:ea typeface="Tahoma"/>
                <a:cs typeface="Tahoma"/>
                <a:sym typeface="Tahoma"/>
              </a:rPr>
              <a:t>year = 2004</a:t>
            </a:r>
            <a:endParaRPr/>
          </a:p>
          <a:p>
            <a:pPr marL="1143000" lvl="2" indent="-228600" algn="l" rtl="0">
              <a:lnSpc>
                <a:spcPct val="140000"/>
              </a:lnSpc>
              <a:spcBef>
                <a:spcPts val="360"/>
              </a:spcBef>
              <a:spcAft>
                <a:spcPts val="0"/>
              </a:spcAft>
              <a:buSzPts val="900"/>
              <a:buNone/>
            </a:pPr>
            <a:r>
              <a:rPr lang="en-US" sz="1800" b="0" i="0" u="none">
                <a:solidFill>
                  <a:schemeClr val="dk1"/>
                </a:solidFill>
                <a:latin typeface="Tahoma"/>
                <a:ea typeface="Tahoma"/>
                <a:cs typeface="Tahoma"/>
                <a:sym typeface="Tahoma"/>
              </a:rPr>
              <a:t>Which should be selected to process the query?</a:t>
            </a:r>
            <a:endParaRPr/>
          </a:p>
          <a:p>
            <a:pPr marL="342900" lvl="0" indent="-342900" algn="l" rtl="0">
              <a:lnSpc>
                <a:spcPct val="14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Explore indexing structures and compressed vs. dense array structs in MOLAP</a:t>
            </a:r>
            <a:endParaRPr/>
          </a:p>
        </p:txBody>
      </p:sp>
    </p:spTree>
    <p:extLst>
      <p:ext uri="{BB962C8B-B14F-4D97-AF65-F5344CB8AC3E}">
        <p14:creationId xmlns:p14="http://schemas.microsoft.com/office/powerpoint/2010/main" val="13931276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58"/>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84</a:t>
            </a:fld>
            <a:endParaRPr/>
          </a:p>
        </p:txBody>
      </p:sp>
      <p:sp>
        <p:nvSpPr>
          <p:cNvPr id="1047" name="Google Shape;1047;p58"/>
          <p:cNvSpPr txBox="1">
            <a:spLocks noGrp="1"/>
          </p:cNvSpPr>
          <p:nvPr>
            <p:ph type="title"/>
          </p:nvPr>
        </p:nvSpPr>
        <p:spPr>
          <a:xfrm>
            <a:off x="531812" y="304800"/>
            <a:ext cx="8231187" cy="560387"/>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OLAP Server Architectures</a:t>
            </a:r>
            <a:endParaRPr/>
          </a:p>
        </p:txBody>
      </p:sp>
      <p:sp>
        <p:nvSpPr>
          <p:cNvPr id="1048" name="Google Shape;1048;p58"/>
          <p:cNvSpPr txBox="1">
            <a:spLocks noGrp="1"/>
          </p:cNvSpPr>
          <p:nvPr>
            <p:ph sz="quarter" idx="1"/>
          </p:nvPr>
        </p:nvSpPr>
        <p:spPr>
          <a:xfrm>
            <a:off x="381000" y="1371600"/>
            <a:ext cx="8382000" cy="5181600"/>
          </a:xfrm>
          <a:prstGeom prst="rect">
            <a:avLst/>
          </a:prstGeom>
          <a:noFill/>
          <a:ln>
            <a:noFill/>
          </a:ln>
        </p:spPr>
        <p:txBody>
          <a:bodyPr spcFirstLastPara="1" wrap="square" lIns="92075" tIns="46025" rIns="92075" bIns="46025" anchor="t" anchorCtr="0">
            <a:noAutofit/>
          </a:bodyPr>
          <a:lstStyle/>
          <a:p>
            <a:pPr marL="342900" lvl="0" indent="-342900" algn="l" rtl="0">
              <a:lnSpc>
                <a:spcPct val="110000"/>
              </a:lnSpc>
              <a:spcBef>
                <a:spcPts val="0"/>
              </a:spcBef>
              <a:spcAft>
                <a:spcPts val="0"/>
              </a:spcAft>
              <a:buClr>
                <a:schemeClr val="folHlink"/>
              </a:buClr>
              <a:buSzPts val="1200"/>
              <a:buFont typeface="Noto Sans Symbols"/>
              <a:buChar char="■"/>
            </a:pPr>
            <a:r>
              <a:rPr lang="en-US" sz="2000" b="0" i="0" u="sng">
                <a:solidFill>
                  <a:schemeClr val="hlink"/>
                </a:solidFill>
                <a:latin typeface="Tahoma"/>
                <a:ea typeface="Tahoma"/>
                <a:cs typeface="Tahoma"/>
                <a:sym typeface="Tahoma"/>
              </a:rPr>
              <a:t>Relational OLAP (ROLAP)</a:t>
            </a:r>
            <a:r>
              <a:rPr lang="en-US" sz="2000" b="0" i="0" u="none">
                <a:solidFill>
                  <a:schemeClr val="dk1"/>
                </a:solidFill>
                <a:latin typeface="Tahoma"/>
                <a:ea typeface="Tahoma"/>
                <a:cs typeface="Tahoma"/>
                <a:sym typeface="Tahoma"/>
              </a:rPr>
              <a:t> </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Use relational or extended-relational DBMS to store and manage warehouse data and OLAP middle ware</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Include optimization of DBMS backend, implementation of aggregation navigation logic, and additional tools and services</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Greater scalability</a:t>
            </a:r>
            <a:endParaRPr/>
          </a:p>
          <a:p>
            <a:pPr marL="342900" lvl="0" indent="-342900" algn="l" rtl="0">
              <a:lnSpc>
                <a:spcPct val="110000"/>
              </a:lnSpc>
              <a:spcBef>
                <a:spcPts val="400"/>
              </a:spcBef>
              <a:spcAft>
                <a:spcPts val="0"/>
              </a:spcAft>
              <a:buClr>
                <a:schemeClr val="folHlink"/>
              </a:buClr>
              <a:buSzPts val="1200"/>
              <a:buFont typeface="Noto Sans Symbols"/>
              <a:buChar char="■"/>
            </a:pPr>
            <a:r>
              <a:rPr lang="en-US" sz="2000" b="0" i="0" u="sng">
                <a:solidFill>
                  <a:schemeClr val="hlink"/>
                </a:solidFill>
                <a:latin typeface="Tahoma"/>
                <a:ea typeface="Tahoma"/>
                <a:cs typeface="Tahoma"/>
                <a:sym typeface="Tahoma"/>
              </a:rPr>
              <a:t>Multidimensional OLAP (MOLAP)</a:t>
            </a:r>
            <a:r>
              <a:rPr lang="en-US" sz="2000" b="0" i="0" u="none">
                <a:solidFill>
                  <a:schemeClr val="hlink"/>
                </a:solidFill>
                <a:latin typeface="Tahoma"/>
                <a:ea typeface="Tahoma"/>
                <a:cs typeface="Tahoma"/>
                <a:sym typeface="Tahoma"/>
              </a:rPr>
              <a:t> </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Sparse array-based multidimensional storage engine </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Fast indexing to pre-computed summarized data</a:t>
            </a:r>
            <a:endParaRPr/>
          </a:p>
          <a:p>
            <a:pPr marL="342900" lvl="0" indent="-342900" algn="l" rtl="0">
              <a:lnSpc>
                <a:spcPct val="110000"/>
              </a:lnSpc>
              <a:spcBef>
                <a:spcPts val="400"/>
              </a:spcBef>
              <a:spcAft>
                <a:spcPts val="0"/>
              </a:spcAft>
              <a:buClr>
                <a:schemeClr val="folHlink"/>
              </a:buClr>
              <a:buSzPts val="1200"/>
              <a:buFont typeface="Noto Sans Symbols"/>
              <a:buChar char="■"/>
            </a:pPr>
            <a:r>
              <a:rPr lang="en-US" sz="2000" b="0" i="0" u="sng">
                <a:solidFill>
                  <a:schemeClr val="hlink"/>
                </a:solidFill>
                <a:latin typeface="Tahoma"/>
                <a:ea typeface="Tahoma"/>
                <a:cs typeface="Tahoma"/>
                <a:sym typeface="Tahoma"/>
              </a:rPr>
              <a:t>Hybrid OLAP (HOLAP)</a:t>
            </a:r>
            <a:r>
              <a:rPr lang="en-US" sz="2000" b="0" i="0" u="none">
                <a:solidFill>
                  <a:schemeClr val="hlink"/>
                </a:solidFill>
                <a:latin typeface="Tahoma"/>
                <a:ea typeface="Tahoma"/>
                <a:cs typeface="Tahoma"/>
                <a:sym typeface="Tahoma"/>
              </a:rPr>
              <a:t> </a:t>
            </a:r>
            <a:r>
              <a:rPr lang="en-US" sz="2000" b="0" i="0" u="none">
                <a:solidFill>
                  <a:schemeClr val="dk1"/>
                </a:solidFill>
                <a:latin typeface="Tahoma"/>
                <a:ea typeface="Tahoma"/>
                <a:cs typeface="Tahoma"/>
                <a:sym typeface="Tahoma"/>
              </a:rPr>
              <a:t>(e.g., Microsoft SQLServer)</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Flexibility, e.g., low level: relational, high-level: array</a:t>
            </a:r>
            <a:endParaRPr/>
          </a:p>
          <a:p>
            <a:pPr marL="342900" lvl="0" indent="-342900" algn="l" rtl="0">
              <a:lnSpc>
                <a:spcPct val="110000"/>
              </a:lnSpc>
              <a:spcBef>
                <a:spcPts val="400"/>
              </a:spcBef>
              <a:spcAft>
                <a:spcPts val="0"/>
              </a:spcAft>
              <a:buClr>
                <a:schemeClr val="folHlink"/>
              </a:buClr>
              <a:buSzPts val="1200"/>
              <a:buFont typeface="Noto Sans Symbols"/>
              <a:buChar char="■"/>
            </a:pPr>
            <a:r>
              <a:rPr lang="en-US" sz="2000" b="0" i="0" u="none">
                <a:solidFill>
                  <a:schemeClr val="hlink"/>
                </a:solidFill>
                <a:latin typeface="Tahoma"/>
                <a:ea typeface="Tahoma"/>
                <a:cs typeface="Tahoma"/>
                <a:sym typeface="Tahoma"/>
              </a:rPr>
              <a:t>Specialized SQL servers </a:t>
            </a:r>
            <a:r>
              <a:rPr lang="en-US" sz="2000" b="0" i="0" u="none">
                <a:solidFill>
                  <a:schemeClr val="dk1"/>
                </a:solidFill>
                <a:latin typeface="Tahoma"/>
                <a:ea typeface="Tahoma"/>
                <a:cs typeface="Tahoma"/>
                <a:sym typeface="Tahoma"/>
              </a:rPr>
              <a:t>(e.g., Redbricks) </a:t>
            </a:r>
            <a:endParaRPr sz="2000" b="0" i="0" u="none">
              <a:solidFill>
                <a:schemeClr val="hlink"/>
              </a:solidFill>
              <a:latin typeface="Tahoma"/>
              <a:ea typeface="Tahoma"/>
              <a:cs typeface="Tahoma"/>
              <a:sym typeface="Tahoma"/>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Specialized support for SQL queries over star/snowflake schemas</a:t>
            </a:r>
            <a:endParaRPr/>
          </a:p>
        </p:txBody>
      </p:sp>
    </p:spTree>
    <p:extLst>
      <p:ext uri="{BB962C8B-B14F-4D97-AF65-F5344CB8AC3E}">
        <p14:creationId xmlns:p14="http://schemas.microsoft.com/office/powerpoint/2010/main" val="37243121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59"/>
          <p:cNvSpPr txBox="1">
            <a:spLocks noGrp="1"/>
          </p:cNvSpPr>
          <p:nvPr>
            <p:ph type="title"/>
          </p:nvPr>
        </p:nvSpPr>
        <p:spPr>
          <a:xfrm>
            <a:off x="381000" y="304800"/>
            <a:ext cx="8382000" cy="6858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endParaRPr sz="3600">
              <a:solidFill>
                <a:schemeClr val="dk2"/>
              </a:solidFill>
              <a:latin typeface="Overlock"/>
              <a:ea typeface="Overlock"/>
              <a:cs typeface="Overlock"/>
              <a:sym typeface="Overlock"/>
            </a:endParaRPr>
          </a:p>
        </p:txBody>
      </p:sp>
      <p:pic>
        <p:nvPicPr>
          <p:cNvPr id="1057" name="Google Shape;1057;p59"/>
          <p:cNvPicPr preferRelativeResize="0">
            <a:picLocks noGrp="1"/>
          </p:cNvPicPr>
          <p:nvPr>
            <p:ph sz="quarter" idx="1"/>
          </p:nvPr>
        </p:nvPicPr>
        <p:blipFill rotWithShape="1">
          <a:blip r:embed="rId3">
            <a:alphaModFix/>
          </a:blip>
          <a:stretch/>
        </p:blipFill>
        <p:spPr>
          <a:xfrm>
            <a:off x="1480108" y="1527175"/>
            <a:ext cx="6147271" cy="4572000"/>
          </a:xfrm>
          <a:prstGeom prst="rect">
            <a:avLst/>
          </a:prstGeom>
          <a:noFill/>
          <a:ln>
            <a:noFill/>
          </a:ln>
        </p:spPr>
      </p:pic>
      <p:sp>
        <p:nvSpPr>
          <p:cNvPr id="1054" name="Google Shape;1054;p59"/>
          <p:cNvSpPr txBox="1"/>
          <p:nvPr/>
        </p:nvSpPr>
        <p:spPr>
          <a:xfrm>
            <a:off x="152400" y="6324600"/>
            <a:ext cx="1905000" cy="5334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0" i="0" u="none">
                <a:solidFill>
                  <a:schemeClr val="dk1"/>
                </a:solidFill>
                <a:latin typeface="Tahoma"/>
                <a:ea typeface="Tahoma"/>
                <a:cs typeface="Tahoma"/>
                <a:sym typeface="Tahoma"/>
              </a:rPr>
              <a:t>*</a:t>
            </a:r>
            <a:endParaRPr/>
          </a:p>
        </p:txBody>
      </p:sp>
      <p:sp>
        <p:nvSpPr>
          <p:cNvPr id="1055" name="Google Shape;1055;p59"/>
          <p:cNvSpPr txBox="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Tahoma"/>
              <a:buNone/>
            </a:pPr>
            <a:r>
              <a:rPr lang="en-US" sz="1200" b="0" i="0" u="none">
                <a:solidFill>
                  <a:schemeClr val="dk1"/>
                </a:solidFill>
                <a:latin typeface="Tahoma"/>
                <a:ea typeface="Tahoma"/>
                <a:cs typeface="Tahoma"/>
                <a:sym typeface="Tahoma"/>
              </a:rPr>
              <a:t>Data Mining: Concepts and Techniques</a:t>
            </a:r>
            <a:endParaRPr/>
          </a:p>
        </p:txBody>
      </p:sp>
      <p:sp>
        <p:nvSpPr>
          <p:cNvPr id="1056" name="Google Shape;1056;p59"/>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85</a:t>
            </a:fld>
            <a:endParaRPr/>
          </a:p>
        </p:txBody>
      </p:sp>
    </p:spTree>
    <p:extLst>
      <p:ext uri="{BB962C8B-B14F-4D97-AF65-F5344CB8AC3E}">
        <p14:creationId xmlns:p14="http://schemas.microsoft.com/office/powerpoint/2010/main" val="23634677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60"/>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86</a:t>
            </a:fld>
            <a:endParaRPr/>
          </a:p>
        </p:txBody>
      </p:sp>
      <p:sp>
        <p:nvSpPr>
          <p:cNvPr id="1064" name="Google Shape;1064;p60"/>
          <p:cNvSpPr txBox="1">
            <a:spLocks noGrp="1"/>
          </p:cNvSpPr>
          <p:nvPr>
            <p:ph type="title"/>
          </p:nvPr>
        </p:nvSpPr>
        <p:spPr>
          <a:xfrm>
            <a:off x="381000" y="304800"/>
            <a:ext cx="838200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References (II)</a:t>
            </a:r>
            <a:endParaRPr/>
          </a:p>
        </p:txBody>
      </p:sp>
      <p:sp>
        <p:nvSpPr>
          <p:cNvPr id="1065" name="Google Shape;1065;p60"/>
          <p:cNvSpPr txBox="1">
            <a:spLocks noGrp="1"/>
          </p:cNvSpPr>
          <p:nvPr>
            <p:ph sz="quarter" idx="1"/>
          </p:nvPr>
        </p:nvSpPr>
        <p:spPr>
          <a:xfrm>
            <a:off x="304800" y="1371600"/>
            <a:ext cx="8610600" cy="5257800"/>
          </a:xfrm>
          <a:prstGeom prst="rect">
            <a:avLst/>
          </a:prstGeom>
          <a:noFill/>
          <a:ln>
            <a:noFill/>
          </a:ln>
        </p:spPr>
        <p:txBody>
          <a:bodyPr spcFirstLastPara="1" wrap="square" lIns="91425" tIns="45700" rIns="91425" bIns="45700" anchor="t" anchorCtr="0">
            <a:noAutofit/>
          </a:bodyPr>
          <a:lstStyle/>
          <a:p>
            <a:pPr marL="342900" lvl="0" indent="-342900" algn="ctr" rtl="0">
              <a:lnSpc>
                <a:spcPct val="110000"/>
              </a:lnSpc>
              <a:spcBef>
                <a:spcPts val="0"/>
              </a:spcBef>
              <a:spcAft>
                <a:spcPts val="0"/>
              </a:spcAft>
              <a:buSzPts val="960"/>
              <a:buNone/>
            </a:pPr>
            <a:r>
              <a:rPr lang="en-US" sz="1600" b="0" i="0" u="none" dirty="0" err="1">
                <a:solidFill>
                  <a:schemeClr val="dk1"/>
                </a:solidFill>
                <a:latin typeface="Tahoma"/>
                <a:ea typeface="Tahoma"/>
                <a:cs typeface="Tahoma"/>
                <a:sym typeface="Tahoma"/>
              </a:rPr>
              <a:t>Jiawei</a:t>
            </a:r>
            <a:r>
              <a:rPr lang="en-US" sz="1600" b="0" i="0" u="none" dirty="0">
                <a:solidFill>
                  <a:schemeClr val="dk1"/>
                </a:solidFill>
                <a:latin typeface="Tahoma"/>
                <a:ea typeface="Tahoma"/>
                <a:cs typeface="Tahoma"/>
                <a:sym typeface="Tahoma"/>
              </a:rPr>
              <a:t> Han, </a:t>
            </a:r>
            <a:r>
              <a:rPr lang="en-US" sz="1600" b="0" i="0" u="none" dirty="0" err="1">
                <a:solidFill>
                  <a:schemeClr val="dk1"/>
                </a:solidFill>
                <a:latin typeface="Tahoma"/>
                <a:ea typeface="Tahoma"/>
                <a:cs typeface="Tahoma"/>
                <a:sym typeface="Tahoma"/>
              </a:rPr>
              <a:t>Micheline</a:t>
            </a:r>
            <a:r>
              <a:rPr lang="en-US" sz="1600" b="0" i="0" u="none" dirty="0">
                <a:solidFill>
                  <a:schemeClr val="dk1"/>
                </a:solidFill>
                <a:latin typeface="Tahoma"/>
                <a:ea typeface="Tahoma"/>
                <a:cs typeface="Tahoma"/>
                <a:sym typeface="Tahoma"/>
              </a:rPr>
              <a:t> </a:t>
            </a:r>
            <a:r>
              <a:rPr lang="en-US" sz="1600" b="0" i="0" u="none" dirty="0" err="1">
                <a:solidFill>
                  <a:schemeClr val="dk1"/>
                </a:solidFill>
                <a:latin typeface="Tahoma"/>
                <a:ea typeface="Tahoma"/>
                <a:cs typeface="Tahoma"/>
                <a:sym typeface="Tahoma"/>
              </a:rPr>
              <a:t>Kamber</a:t>
            </a:r>
            <a:r>
              <a:rPr lang="en-US" sz="1600" b="0" i="0" u="none" dirty="0">
                <a:solidFill>
                  <a:schemeClr val="dk1"/>
                </a:solidFill>
                <a:latin typeface="Tahoma"/>
                <a:ea typeface="Tahoma"/>
                <a:cs typeface="Tahoma"/>
                <a:sym typeface="Tahoma"/>
              </a:rPr>
              <a:t>, and </a:t>
            </a:r>
            <a:r>
              <a:rPr lang="en-US" sz="1600" b="0" i="0" u="none" dirty="0" err="1">
                <a:solidFill>
                  <a:schemeClr val="dk1"/>
                </a:solidFill>
                <a:latin typeface="Tahoma"/>
                <a:ea typeface="Tahoma"/>
                <a:cs typeface="Tahoma"/>
                <a:sym typeface="Tahoma"/>
              </a:rPr>
              <a:t>Jian</a:t>
            </a:r>
            <a:r>
              <a:rPr lang="en-US" sz="1600" b="0" i="0" u="none" dirty="0">
                <a:solidFill>
                  <a:schemeClr val="dk1"/>
                </a:solidFill>
                <a:latin typeface="Tahoma"/>
                <a:ea typeface="Tahoma"/>
                <a:cs typeface="Tahoma"/>
                <a:sym typeface="Tahoma"/>
              </a:rPr>
              <a:t> Pei</a:t>
            </a:r>
            <a:endParaRPr dirty="0"/>
          </a:p>
          <a:p>
            <a:pPr marL="342900" lvl="0" indent="-342900" algn="ctr" rtl="0">
              <a:lnSpc>
                <a:spcPct val="110000"/>
              </a:lnSpc>
              <a:spcBef>
                <a:spcPts val="320"/>
              </a:spcBef>
              <a:spcAft>
                <a:spcPts val="0"/>
              </a:spcAft>
              <a:buSzPts val="960"/>
              <a:buNone/>
            </a:pPr>
            <a:r>
              <a:rPr lang="en-US" sz="1600" b="0" i="0" u="none" dirty="0">
                <a:solidFill>
                  <a:schemeClr val="dk1"/>
                </a:solidFill>
                <a:latin typeface="Tahoma"/>
                <a:ea typeface="Tahoma"/>
                <a:cs typeface="Tahoma"/>
                <a:sym typeface="Tahoma"/>
              </a:rPr>
              <a:t>University of Illinois at Urbana-Champaign &amp;</a:t>
            </a:r>
            <a:endParaRPr dirty="0"/>
          </a:p>
          <a:p>
            <a:pPr marL="342900" lvl="0" indent="-342900" algn="ctr" rtl="0">
              <a:lnSpc>
                <a:spcPct val="110000"/>
              </a:lnSpc>
              <a:spcBef>
                <a:spcPts val="320"/>
              </a:spcBef>
              <a:spcAft>
                <a:spcPts val="0"/>
              </a:spcAft>
              <a:buSzPts val="960"/>
              <a:buNone/>
            </a:pPr>
            <a:r>
              <a:rPr lang="en-US" sz="1600" b="0" i="0" u="none" dirty="0">
                <a:solidFill>
                  <a:schemeClr val="dk1"/>
                </a:solidFill>
                <a:latin typeface="Tahoma"/>
                <a:ea typeface="Tahoma"/>
                <a:cs typeface="Tahoma"/>
                <a:sym typeface="Tahoma"/>
              </a:rPr>
              <a:t>Simon Fraser University</a:t>
            </a:r>
            <a:endParaRPr dirty="0"/>
          </a:p>
          <a:p>
            <a:pPr marL="342900" lvl="0" indent="-342900" algn="ctr" rtl="0">
              <a:lnSpc>
                <a:spcPct val="110000"/>
              </a:lnSpc>
              <a:spcBef>
                <a:spcPts val="320"/>
              </a:spcBef>
              <a:spcAft>
                <a:spcPts val="0"/>
              </a:spcAft>
              <a:buSzPts val="960"/>
              <a:buNone/>
            </a:pPr>
            <a:r>
              <a:rPr lang="en-US" sz="1600" b="0" i="0" u="none" dirty="0">
                <a:solidFill>
                  <a:schemeClr val="dk1"/>
                </a:solidFill>
                <a:latin typeface="Tahoma"/>
                <a:ea typeface="Tahoma"/>
                <a:cs typeface="Tahoma"/>
                <a:sym typeface="Tahoma"/>
              </a:rPr>
              <a:t>©2011 Han, </a:t>
            </a:r>
            <a:r>
              <a:rPr lang="en-US" sz="1600" b="0" i="0" u="none" dirty="0" err="1">
                <a:solidFill>
                  <a:schemeClr val="dk1"/>
                </a:solidFill>
                <a:latin typeface="Tahoma"/>
                <a:ea typeface="Tahoma"/>
                <a:cs typeface="Tahoma"/>
                <a:sym typeface="Tahoma"/>
              </a:rPr>
              <a:t>Kamber</a:t>
            </a:r>
            <a:r>
              <a:rPr lang="en-US" sz="1600" b="0" i="0" u="none" dirty="0">
                <a:solidFill>
                  <a:schemeClr val="dk1"/>
                </a:solidFill>
                <a:latin typeface="Tahoma"/>
                <a:ea typeface="Tahoma"/>
                <a:cs typeface="Tahoma"/>
                <a:sym typeface="Tahoma"/>
              </a:rPr>
              <a:t> &amp; Pei.  All rights reserved.</a:t>
            </a:r>
            <a:endParaRPr dirty="0"/>
          </a:p>
          <a:p>
            <a:pPr marL="342900" lvl="0" indent="-281940" algn="l" rtl="0">
              <a:lnSpc>
                <a:spcPct val="100000"/>
              </a:lnSpc>
              <a:spcBef>
                <a:spcPts val="320"/>
              </a:spcBef>
              <a:spcAft>
                <a:spcPts val="0"/>
              </a:spcAft>
              <a:buClr>
                <a:schemeClr val="folHlink"/>
              </a:buClr>
              <a:buSzPts val="960"/>
              <a:buFont typeface="Noto Sans Symbols"/>
              <a:buNone/>
            </a:pPr>
            <a:endParaRPr sz="1600" b="0" i="0" u="none" dirty="0">
              <a:solidFill>
                <a:schemeClr val="dk1"/>
              </a:solidFill>
              <a:latin typeface="Calibri"/>
              <a:ea typeface="Calibri"/>
              <a:cs typeface="Calibri"/>
              <a:sym typeface="Calibri"/>
            </a:endParaRPr>
          </a:p>
          <a:p>
            <a:pPr marL="342900" lvl="0" indent="-342900" algn="l" rtl="0">
              <a:lnSpc>
                <a:spcPct val="100000"/>
              </a:lnSpc>
              <a:spcBef>
                <a:spcPts val="320"/>
              </a:spcBef>
              <a:spcAft>
                <a:spcPts val="0"/>
              </a:spcAft>
              <a:buClr>
                <a:schemeClr val="folHlink"/>
              </a:buClr>
              <a:buSzPts val="960"/>
              <a:buFont typeface="Noto Sans Symbols"/>
              <a:buChar char="■"/>
            </a:pPr>
            <a:r>
              <a:rPr lang="en-US" sz="1600" b="0" i="0" u="none" dirty="0">
                <a:solidFill>
                  <a:schemeClr val="dk1"/>
                </a:solidFill>
                <a:latin typeface="Calibri"/>
                <a:ea typeface="Calibri"/>
                <a:cs typeface="Calibri"/>
                <a:sym typeface="Calibri"/>
              </a:rPr>
              <a:t>C. </a:t>
            </a:r>
            <a:r>
              <a:rPr lang="en-US" sz="1600" b="0" i="0" u="none" dirty="0" err="1">
                <a:solidFill>
                  <a:schemeClr val="dk1"/>
                </a:solidFill>
                <a:latin typeface="Calibri"/>
                <a:ea typeface="Calibri"/>
                <a:cs typeface="Calibri"/>
                <a:sym typeface="Calibri"/>
              </a:rPr>
              <a:t>Imhoff</a:t>
            </a:r>
            <a:r>
              <a:rPr lang="en-US" sz="1600" b="0" i="0" u="none" dirty="0">
                <a:solidFill>
                  <a:schemeClr val="dk1"/>
                </a:solidFill>
                <a:latin typeface="Calibri"/>
                <a:ea typeface="Calibri"/>
                <a:cs typeface="Calibri"/>
                <a:sym typeface="Calibri"/>
              </a:rPr>
              <a:t>, N. </a:t>
            </a:r>
            <a:r>
              <a:rPr lang="en-US" sz="1600" b="0" i="0" u="none" dirty="0" err="1">
                <a:solidFill>
                  <a:schemeClr val="dk1"/>
                </a:solidFill>
                <a:latin typeface="Calibri"/>
                <a:ea typeface="Calibri"/>
                <a:cs typeface="Calibri"/>
                <a:sym typeface="Calibri"/>
              </a:rPr>
              <a:t>Galemmo</a:t>
            </a:r>
            <a:r>
              <a:rPr lang="en-US" sz="1600" b="0" i="0" u="none" dirty="0">
                <a:solidFill>
                  <a:schemeClr val="dk1"/>
                </a:solidFill>
                <a:latin typeface="Calibri"/>
                <a:ea typeface="Calibri"/>
                <a:cs typeface="Calibri"/>
                <a:sym typeface="Calibri"/>
              </a:rPr>
              <a:t>, and J. G. Geiger. Mastering Data Warehouse Design: Relational and Dimensional Techniques. John Wiley, 2003</a:t>
            </a:r>
            <a:endParaRPr dirty="0"/>
          </a:p>
          <a:p>
            <a:pPr marL="342900" lvl="0" indent="-342900" algn="l" rtl="0">
              <a:lnSpc>
                <a:spcPct val="100000"/>
              </a:lnSpc>
              <a:spcBef>
                <a:spcPts val="320"/>
              </a:spcBef>
              <a:spcAft>
                <a:spcPts val="0"/>
              </a:spcAft>
              <a:buClr>
                <a:schemeClr val="folHlink"/>
              </a:buClr>
              <a:buSzPts val="960"/>
              <a:buFont typeface="Noto Sans Symbols"/>
              <a:buChar char="■"/>
            </a:pPr>
            <a:r>
              <a:rPr lang="en-US" sz="1600" b="0" i="0" u="none" dirty="0">
                <a:solidFill>
                  <a:schemeClr val="dk1"/>
                </a:solidFill>
                <a:latin typeface="Calibri"/>
                <a:ea typeface="Calibri"/>
                <a:cs typeface="Calibri"/>
                <a:sym typeface="Calibri"/>
              </a:rPr>
              <a:t>W. H. </a:t>
            </a:r>
            <a:r>
              <a:rPr lang="en-US" sz="1600" b="0" i="0" u="none" dirty="0" err="1">
                <a:solidFill>
                  <a:schemeClr val="dk1"/>
                </a:solidFill>
                <a:latin typeface="Calibri"/>
                <a:ea typeface="Calibri"/>
                <a:cs typeface="Calibri"/>
                <a:sym typeface="Calibri"/>
              </a:rPr>
              <a:t>Inmon</a:t>
            </a:r>
            <a:r>
              <a:rPr lang="en-US" sz="1600" b="0" i="0" u="none" dirty="0">
                <a:solidFill>
                  <a:schemeClr val="dk1"/>
                </a:solidFill>
                <a:latin typeface="Calibri"/>
                <a:ea typeface="Calibri"/>
                <a:cs typeface="Calibri"/>
                <a:sym typeface="Calibri"/>
              </a:rPr>
              <a:t>. Building the Data Warehouse. John Wiley, 1996</a:t>
            </a:r>
            <a:endParaRPr dirty="0"/>
          </a:p>
          <a:p>
            <a:pPr marL="342900" lvl="0" indent="-342900" algn="l" rtl="0">
              <a:lnSpc>
                <a:spcPct val="100000"/>
              </a:lnSpc>
              <a:spcBef>
                <a:spcPts val="320"/>
              </a:spcBef>
              <a:spcAft>
                <a:spcPts val="0"/>
              </a:spcAft>
              <a:buClr>
                <a:schemeClr val="folHlink"/>
              </a:buClr>
              <a:buSzPts val="960"/>
              <a:buFont typeface="Noto Sans Symbols"/>
              <a:buChar char="■"/>
            </a:pPr>
            <a:r>
              <a:rPr lang="en-US" sz="1600" b="0" i="0" u="none" dirty="0">
                <a:solidFill>
                  <a:schemeClr val="dk1"/>
                </a:solidFill>
                <a:latin typeface="Calibri"/>
                <a:ea typeface="Calibri"/>
                <a:cs typeface="Calibri"/>
                <a:sym typeface="Calibri"/>
              </a:rPr>
              <a:t>R. Kimball and M. Ross.  The Data Warehouse Toolkit: The Complete Guide to Dimensional Modeling. 2ed. John Wiley, 2002</a:t>
            </a:r>
            <a:endParaRPr dirty="0"/>
          </a:p>
          <a:p>
            <a:pPr marL="342900" lvl="0" indent="-342900" algn="l" rtl="0">
              <a:lnSpc>
                <a:spcPct val="100000"/>
              </a:lnSpc>
              <a:spcBef>
                <a:spcPts val="320"/>
              </a:spcBef>
              <a:spcAft>
                <a:spcPts val="0"/>
              </a:spcAft>
              <a:buClr>
                <a:schemeClr val="folHlink"/>
              </a:buClr>
              <a:buSzPts val="960"/>
              <a:buFont typeface="Noto Sans Symbols"/>
              <a:buChar char="■"/>
            </a:pPr>
            <a:r>
              <a:rPr lang="en-US" sz="1600" b="0" i="0" u="none" dirty="0">
                <a:solidFill>
                  <a:schemeClr val="dk1"/>
                </a:solidFill>
                <a:latin typeface="Calibri"/>
                <a:ea typeface="Calibri"/>
                <a:cs typeface="Calibri"/>
                <a:sym typeface="Calibri"/>
              </a:rPr>
              <a:t>P. O’Neil and G. </a:t>
            </a:r>
            <a:r>
              <a:rPr lang="en-US" sz="1600" b="0" i="0" u="none" dirty="0" err="1">
                <a:solidFill>
                  <a:schemeClr val="dk1"/>
                </a:solidFill>
                <a:latin typeface="Calibri"/>
                <a:ea typeface="Calibri"/>
                <a:cs typeface="Calibri"/>
                <a:sym typeface="Calibri"/>
              </a:rPr>
              <a:t>Graefe</a:t>
            </a:r>
            <a:r>
              <a:rPr lang="en-US" sz="1600" b="0" i="0" u="none" dirty="0">
                <a:solidFill>
                  <a:schemeClr val="dk1"/>
                </a:solidFill>
                <a:latin typeface="Calibri"/>
                <a:ea typeface="Calibri"/>
                <a:cs typeface="Calibri"/>
                <a:sym typeface="Calibri"/>
              </a:rPr>
              <a:t>. Multi-table joins through bitmapped join indices. </a:t>
            </a:r>
            <a:r>
              <a:rPr lang="en-US" sz="1600" b="0" i="1" u="none" dirty="0">
                <a:solidFill>
                  <a:schemeClr val="dk1"/>
                </a:solidFill>
                <a:latin typeface="Calibri"/>
                <a:ea typeface="Calibri"/>
                <a:cs typeface="Calibri"/>
                <a:sym typeface="Calibri"/>
              </a:rPr>
              <a:t>SIGMOD Record</a:t>
            </a:r>
            <a:r>
              <a:rPr lang="en-US" sz="1600" b="0" i="0" u="none" dirty="0">
                <a:solidFill>
                  <a:schemeClr val="dk1"/>
                </a:solidFill>
                <a:latin typeface="Calibri"/>
                <a:ea typeface="Calibri"/>
                <a:cs typeface="Calibri"/>
                <a:sym typeface="Calibri"/>
              </a:rPr>
              <a:t>, 24:8–11, Sept. 1995.</a:t>
            </a:r>
            <a:endParaRPr dirty="0"/>
          </a:p>
          <a:p>
            <a:pPr marL="342900" lvl="0" indent="-342900" algn="l" rtl="0">
              <a:lnSpc>
                <a:spcPct val="100000"/>
              </a:lnSpc>
              <a:spcBef>
                <a:spcPts val="320"/>
              </a:spcBef>
              <a:spcAft>
                <a:spcPts val="0"/>
              </a:spcAft>
              <a:buClr>
                <a:schemeClr val="folHlink"/>
              </a:buClr>
              <a:buSzPts val="960"/>
              <a:buFont typeface="Noto Sans Symbols"/>
              <a:buChar char="■"/>
            </a:pPr>
            <a:r>
              <a:rPr lang="en-US" sz="1600" b="0" i="0" u="none" dirty="0">
                <a:solidFill>
                  <a:schemeClr val="dk1"/>
                </a:solidFill>
                <a:latin typeface="Calibri"/>
                <a:ea typeface="Calibri"/>
                <a:cs typeface="Calibri"/>
                <a:sym typeface="Calibri"/>
              </a:rPr>
              <a:t>P. O'Neil and D. </a:t>
            </a:r>
            <a:r>
              <a:rPr lang="en-US" sz="1600" b="0" i="0" u="none" dirty="0" err="1">
                <a:solidFill>
                  <a:schemeClr val="dk1"/>
                </a:solidFill>
                <a:latin typeface="Calibri"/>
                <a:ea typeface="Calibri"/>
                <a:cs typeface="Calibri"/>
                <a:sym typeface="Calibri"/>
              </a:rPr>
              <a:t>Quass</a:t>
            </a:r>
            <a:r>
              <a:rPr lang="en-US" sz="1600" b="0" i="0" u="none" dirty="0">
                <a:solidFill>
                  <a:schemeClr val="dk1"/>
                </a:solidFill>
                <a:latin typeface="Calibri"/>
                <a:ea typeface="Calibri"/>
                <a:cs typeface="Calibri"/>
                <a:sym typeface="Calibri"/>
              </a:rPr>
              <a:t>. Improved query performance with variant indexes. SIGMOD'97</a:t>
            </a:r>
            <a:endParaRPr dirty="0"/>
          </a:p>
          <a:p>
            <a:pPr marL="342900" lvl="0" indent="-342900" algn="l" rtl="0">
              <a:lnSpc>
                <a:spcPct val="100000"/>
              </a:lnSpc>
              <a:spcBef>
                <a:spcPts val="320"/>
              </a:spcBef>
              <a:spcAft>
                <a:spcPts val="0"/>
              </a:spcAft>
              <a:buClr>
                <a:schemeClr val="folHlink"/>
              </a:buClr>
              <a:buSzPts val="960"/>
              <a:buFont typeface="Noto Sans Symbols"/>
              <a:buChar char="■"/>
            </a:pPr>
            <a:r>
              <a:rPr lang="en-US" sz="1600" b="0" i="0" u="none" dirty="0">
                <a:solidFill>
                  <a:schemeClr val="dk1"/>
                </a:solidFill>
                <a:latin typeface="Calibri"/>
                <a:ea typeface="Calibri"/>
                <a:cs typeface="Calibri"/>
                <a:sym typeface="Calibri"/>
              </a:rPr>
              <a:t>Microsoft. OLEDB for OLAP programmer's reference version 1.0. In http://www.microsoft.com/data/oledb/olap, 1998</a:t>
            </a:r>
            <a:endParaRPr dirty="0"/>
          </a:p>
          <a:p>
            <a:pPr marL="342900" lvl="0" indent="-342900" algn="l" rtl="0">
              <a:lnSpc>
                <a:spcPct val="100000"/>
              </a:lnSpc>
              <a:spcBef>
                <a:spcPts val="320"/>
              </a:spcBef>
              <a:spcAft>
                <a:spcPts val="0"/>
              </a:spcAft>
              <a:buClr>
                <a:schemeClr val="folHlink"/>
              </a:buClr>
              <a:buSzPts val="960"/>
              <a:buFont typeface="Noto Sans Symbols"/>
              <a:buChar char="■"/>
            </a:pPr>
            <a:r>
              <a:rPr lang="en-US" sz="1600" b="0" i="0" u="none" dirty="0">
                <a:solidFill>
                  <a:schemeClr val="dk1"/>
                </a:solidFill>
                <a:latin typeface="Calibri"/>
                <a:ea typeface="Calibri"/>
                <a:cs typeface="Calibri"/>
                <a:sym typeface="Calibri"/>
              </a:rPr>
              <a:t>S. </a:t>
            </a:r>
            <a:r>
              <a:rPr lang="en-US" sz="1600" b="0" i="0" u="none" dirty="0" err="1">
                <a:solidFill>
                  <a:schemeClr val="dk1"/>
                </a:solidFill>
                <a:latin typeface="Calibri"/>
                <a:ea typeface="Calibri"/>
                <a:cs typeface="Calibri"/>
                <a:sym typeface="Calibri"/>
              </a:rPr>
              <a:t>Sarawagi</a:t>
            </a:r>
            <a:r>
              <a:rPr lang="en-US" sz="1600" b="0" i="0" u="none" dirty="0">
                <a:solidFill>
                  <a:schemeClr val="dk1"/>
                </a:solidFill>
                <a:latin typeface="Calibri"/>
                <a:ea typeface="Calibri"/>
                <a:cs typeface="Calibri"/>
                <a:sym typeface="Calibri"/>
              </a:rPr>
              <a:t> and M. </a:t>
            </a:r>
            <a:r>
              <a:rPr lang="en-US" sz="1600" b="0" i="0" u="none" dirty="0" err="1">
                <a:solidFill>
                  <a:schemeClr val="dk1"/>
                </a:solidFill>
                <a:latin typeface="Calibri"/>
                <a:ea typeface="Calibri"/>
                <a:cs typeface="Calibri"/>
                <a:sym typeface="Calibri"/>
              </a:rPr>
              <a:t>Stonebraker</a:t>
            </a:r>
            <a:r>
              <a:rPr lang="en-US" sz="1600" b="0" i="0" u="none" dirty="0">
                <a:solidFill>
                  <a:schemeClr val="dk1"/>
                </a:solidFill>
                <a:latin typeface="Calibri"/>
                <a:ea typeface="Calibri"/>
                <a:cs typeface="Calibri"/>
                <a:sym typeface="Calibri"/>
              </a:rPr>
              <a:t>.  Efficient organization of large multidimensional arrays. ICDE'94</a:t>
            </a:r>
            <a:endParaRPr dirty="0"/>
          </a:p>
          <a:p>
            <a:pPr marL="342900" lvl="0" indent="-342900" algn="l" rtl="0">
              <a:lnSpc>
                <a:spcPct val="100000"/>
              </a:lnSpc>
              <a:spcBef>
                <a:spcPts val="320"/>
              </a:spcBef>
              <a:spcAft>
                <a:spcPts val="0"/>
              </a:spcAft>
              <a:buClr>
                <a:schemeClr val="folHlink"/>
              </a:buClr>
              <a:buSzPts val="960"/>
              <a:buFont typeface="Noto Sans Symbols"/>
              <a:buChar char="■"/>
            </a:pPr>
            <a:r>
              <a:rPr lang="en-US" sz="1600" b="0" i="0" u="none" dirty="0">
                <a:solidFill>
                  <a:schemeClr val="dk1"/>
                </a:solidFill>
                <a:latin typeface="Calibri"/>
                <a:ea typeface="Calibri"/>
                <a:cs typeface="Calibri"/>
                <a:sym typeface="Calibri"/>
              </a:rPr>
              <a:t>A. </a:t>
            </a:r>
            <a:r>
              <a:rPr lang="en-US" sz="1600" b="0" i="0" u="none" dirty="0" err="1">
                <a:solidFill>
                  <a:schemeClr val="dk1"/>
                </a:solidFill>
                <a:latin typeface="Calibri"/>
                <a:ea typeface="Calibri"/>
                <a:cs typeface="Calibri"/>
                <a:sym typeface="Calibri"/>
              </a:rPr>
              <a:t>Shoshani</a:t>
            </a:r>
            <a:r>
              <a:rPr lang="en-US" sz="1600" b="0" i="0" u="none" dirty="0">
                <a:solidFill>
                  <a:schemeClr val="dk1"/>
                </a:solidFill>
                <a:latin typeface="Calibri"/>
                <a:ea typeface="Calibri"/>
                <a:cs typeface="Calibri"/>
                <a:sym typeface="Calibri"/>
              </a:rPr>
              <a:t>.  OLAP and statistical databases: Similarities and differences. PODS’00.</a:t>
            </a:r>
            <a:endParaRPr dirty="0"/>
          </a:p>
          <a:p>
            <a:pPr marL="342900" lvl="0" indent="-342900" algn="l" rtl="0">
              <a:lnSpc>
                <a:spcPct val="100000"/>
              </a:lnSpc>
              <a:spcBef>
                <a:spcPts val="320"/>
              </a:spcBef>
              <a:spcAft>
                <a:spcPts val="0"/>
              </a:spcAft>
              <a:buClr>
                <a:schemeClr val="folHlink"/>
              </a:buClr>
              <a:buSzPts val="960"/>
              <a:buFont typeface="Noto Sans Symbols"/>
              <a:buChar char="■"/>
            </a:pPr>
            <a:r>
              <a:rPr lang="en-US" sz="1600" b="0" i="0" u="none" dirty="0">
                <a:solidFill>
                  <a:schemeClr val="dk1"/>
                </a:solidFill>
                <a:latin typeface="Calibri"/>
                <a:ea typeface="Calibri"/>
                <a:cs typeface="Calibri"/>
                <a:sym typeface="Calibri"/>
              </a:rPr>
              <a:t>D. </a:t>
            </a:r>
            <a:r>
              <a:rPr lang="en-US" sz="1600" b="0" i="0" u="none" dirty="0" err="1">
                <a:solidFill>
                  <a:schemeClr val="dk1"/>
                </a:solidFill>
                <a:latin typeface="Calibri"/>
                <a:ea typeface="Calibri"/>
                <a:cs typeface="Calibri"/>
                <a:sym typeface="Calibri"/>
              </a:rPr>
              <a:t>Srivastava</a:t>
            </a:r>
            <a:r>
              <a:rPr lang="en-US" sz="1600" b="0" i="0" u="none" dirty="0">
                <a:solidFill>
                  <a:schemeClr val="dk1"/>
                </a:solidFill>
                <a:latin typeface="Calibri"/>
                <a:ea typeface="Calibri"/>
                <a:cs typeface="Calibri"/>
                <a:sym typeface="Calibri"/>
              </a:rPr>
              <a:t>, S. Dar, H. V. </a:t>
            </a:r>
            <a:r>
              <a:rPr lang="en-US" sz="1600" b="0" i="0" u="none" dirty="0" err="1">
                <a:solidFill>
                  <a:schemeClr val="dk1"/>
                </a:solidFill>
                <a:latin typeface="Calibri"/>
                <a:ea typeface="Calibri"/>
                <a:cs typeface="Calibri"/>
                <a:sym typeface="Calibri"/>
              </a:rPr>
              <a:t>Jagadish</a:t>
            </a:r>
            <a:r>
              <a:rPr lang="en-US" sz="1600" b="0" i="0" u="none" dirty="0">
                <a:solidFill>
                  <a:schemeClr val="dk1"/>
                </a:solidFill>
                <a:latin typeface="Calibri"/>
                <a:ea typeface="Calibri"/>
                <a:cs typeface="Calibri"/>
                <a:sym typeface="Calibri"/>
              </a:rPr>
              <a:t>, and A. V. Levy. Answering queries with aggregation using views. </a:t>
            </a:r>
            <a:r>
              <a:rPr lang="en-US" sz="1600" b="0" i="1" u="none" dirty="0">
                <a:solidFill>
                  <a:schemeClr val="dk1"/>
                </a:solidFill>
                <a:latin typeface="Calibri"/>
                <a:ea typeface="Calibri"/>
                <a:cs typeface="Calibri"/>
                <a:sym typeface="Calibri"/>
              </a:rPr>
              <a:t>VLDB'96</a:t>
            </a:r>
            <a:endParaRPr dirty="0"/>
          </a:p>
          <a:p>
            <a:pPr marL="342900" lvl="0" indent="-342900" algn="l" rtl="0">
              <a:lnSpc>
                <a:spcPct val="100000"/>
              </a:lnSpc>
              <a:spcBef>
                <a:spcPts val="320"/>
              </a:spcBef>
              <a:spcAft>
                <a:spcPts val="0"/>
              </a:spcAft>
              <a:buClr>
                <a:schemeClr val="folHlink"/>
              </a:buClr>
              <a:buSzPts val="960"/>
              <a:buFont typeface="Noto Sans Symbols"/>
              <a:buChar char="■"/>
            </a:pPr>
            <a:r>
              <a:rPr lang="en-US" sz="1600" b="0" i="0" u="none" dirty="0">
                <a:solidFill>
                  <a:schemeClr val="dk1"/>
                </a:solidFill>
                <a:latin typeface="Calibri"/>
                <a:ea typeface="Calibri"/>
                <a:cs typeface="Calibri"/>
                <a:sym typeface="Calibri"/>
              </a:rPr>
              <a:t>P. </a:t>
            </a:r>
            <a:r>
              <a:rPr lang="en-US" sz="1600" b="0" i="0" u="none" dirty="0" err="1">
                <a:solidFill>
                  <a:schemeClr val="dk1"/>
                </a:solidFill>
                <a:latin typeface="Calibri"/>
                <a:ea typeface="Calibri"/>
                <a:cs typeface="Calibri"/>
                <a:sym typeface="Calibri"/>
              </a:rPr>
              <a:t>Valduriez</a:t>
            </a:r>
            <a:r>
              <a:rPr lang="en-US" sz="1600" b="0" i="0" u="none" dirty="0">
                <a:solidFill>
                  <a:schemeClr val="dk1"/>
                </a:solidFill>
                <a:latin typeface="Calibri"/>
                <a:ea typeface="Calibri"/>
                <a:cs typeface="Calibri"/>
                <a:sym typeface="Calibri"/>
              </a:rPr>
              <a:t>. Join indices.  ACM Trans. Database Systems, 12:218-246, 1987.</a:t>
            </a:r>
            <a:endParaRPr dirty="0"/>
          </a:p>
          <a:p>
            <a:pPr marL="342900" lvl="0" indent="-342900" algn="l" rtl="0">
              <a:lnSpc>
                <a:spcPct val="100000"/>
              </a:lnSpc>
              <a:spcBef>
                <a:spcPts val="320"/>
              </a:spcBef>
              <a:spcAft>
                <a:spcPts val="0"/>
              </a:spcAft>
              <a:buClr>
                <a:schemeClr val="folHlink"/>
              </a:buClr>
              <a:buSzPts val="960"/>
              <a:buFont typeface="Noto Sans Symbols"/>
              <a:buChar char="■"/>
            </a:pPr>
            <a:r>
              <a:rPr lang="en-US" sz="1600" b="0" i="0" u="none" dirty="0">
                <a:solidFill>
                  <a:schemeClr val="dk1"/>
                </a:solidFill>
                <a:latin typeface="Calibri"/>
                <a:ea typeface="Calibri"/>
                <a:cs typeface="Calibri"/>
                <a:sym typeface="Calibri"/>
              </a:rPr>
              <a:t>J. </a:t>
            </a:r>
            <a:r>
              <a:rPr lang="en-US" sz="1600" b="0" i="0" u="none" dirty="0" err="1">
                <a:solidFill>
                  <a:schemeClr val="dk1"/>
                </a:solidFill>
                <a:latin typeface="Calibri"/>
                <a:ea typeface="Calibri"/>
                <a:cs typeface="Calibri"/>
                <a:sym typeface="Calibri"/>
              </a:rPr>
              <a:t>Widom</a:t>
            </a:r>
            <a:r>
              <a:rPr lang="en-US" sz="1600" b="0" i="0" u="none" dirty="0">
                <a:solidFill>
                  <a:schemeClr val="dk1"/>
                </a:solidFill>
                <a:latin typeface="Calibri"/>
                <a:ea typeface="Calibri"/>
                <a:cs typeface="Calibri"/>
                <a:sym typeface="Calibri"/>
              </a:rPr>
              <a:t>.  Research problems in data warehousing.  CIKM’95</a:t>
            </a:r>
            <a:endParaRPr dirty="0"/>
          </a:p>
          <a:p>
            <a:pPr marL="342900" lvl="0" indent="-342900" algn="l" rtl="0">
              <a:lnSpc>
                <a:spcPct val="100000"/>
              </a:lnSpc>
              <a:spcBef>
                <a:spcPts val="320"/>
              </a:spcBef>
              <a:spcAft>
                <a:spcPts val="0"/>
              </a:spcAft>
              <a:buClr>
                <a:schemeClr val="folHlink"/>
              </a:buClr>
              <a:buSzPts val="960"/>
              <a:buFont typeface="Noto Sans Symbols"/>
              <a:buChar char="■"/>
            </a:pPr>
            <a:r>
              <a:rPr lang="en-US" sz="1600" b="0" i="0" u="none" dirty="0">
                <a:solidFill>
                  <a:schemeClr val="dk1"/>
                </a:solidFill>
                <a:latin typeface="Calibri"/>
                <a:ea typeface="Calibri"/>
                <a:cs typeface="Calibri"/>
                <a:sym typeface="Calibri"/>
              </a:rPr>
              <a:t>K. Wu, E. </a:t>
            </a:r>
            <a:r>
              <a:rPr lang="en-US" sz="1600" b="0" i="0" u="none" dirty="0" err="1">
                <a:solidFill>
                  <a:schemeClr val="dk1"/>
                </a:solidFill>
                <a:latin typeface="Calibri"/>
                <a:ea typeface="Calibri"/>
                <a:cs typeface="Calibri"/>
                <a:sym typeface="Calibri"/>
              </a:rPr>
              <a:t>Otoo</a:t>
            </a:r>
            <a:r>
              <a:rPr lang="en-US" sz="1600" b="0" i="0" u="none" dirty="0">
                <a:solidFill>
                  <a:schemeClr val="dk1"/>
                </a:solidFill>
                <a:latin typeface="Calibri"/>
                <a:ea typeface="Calibri"/>
                <a:cs typeface="Calibri"/>
                <a:sym typeface="Calibri"/>
              </a:rPr>
              <a:t>, and A. </a:t>
            </a:r>
            <a:r>
              <a:rPr lang="en-US" sz="1600" b="0" i="0" u="none" dirty="0" err="1">
                <a:solidFill>
                  <a:schemeClr val="dk1"/>
                </a:solidFill>
                <a:latin typeface="Calibri"/>
                <a:ea typeface="Calibri"/>
                <a:cs typeface="Calibri"/>
                <a:sym typeface="Calibri"/>
              </a:rPr>
              <a:t>Shoshani</a:t>
            </a:r>
            <a:r>
              <a:rPr lang="en-US" sz="1600" b="0" i="0" u="none" dirty="0">
                <a:solidFill>
                  <a:schemeClr val="dk1"/>
                </a:solidFill>
                <a:latin typeface="Calibri"/>
                <a:ea typeface="Calibri"/>
                <a:cs typeface="Calibri"/>
                <a:sym typeface="Calibri"/>
              </a:rPr>
              <a:t>, Optimal Bitmap Indices with Efficient Compression, ACM Trans. on Database Systems (TODS), 31(1): 1-38, 2006</a:t>
            </a:r>
            <a:endParaRPr dirty="0"/>
          </a:p>
        </p:txBody>
      </p:sp>
    </p:spTree>
    <p:extLst>
      <p:ext uri="{BB962C8B-B14F-4D97-AF65-F5344CB8AC3E}">
        <p14:creationId xmlns:p14="http://schemas.microsoft.com/office/powerpoint/2010/main" val="1301101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7924800" cy="738664"/>
          </a:xfrm>
          <a:prstGeom prst="rect">
            <a:avLst/>
          </a:prstGeom>
          <a:noFill/>
        </p:spPr>
        <p:txBody>
          <a:bodyPr wrap="square" rtlCol="0">
            <a:spAutoFit/>
          </a:bodyPr>
          <a:lstStyle/>
          <a:p>
            <a:r>
              <a:rPr lang="en-IN" sz="2400" b="1" dirty="0">
                <a:solidFill>
                  <a:schemeClr val="dk1"/>
                </a:solidFill>
                <a:latin typeface="Tahoma"/>
                <a:ea typeface="Tahoma"/>
                <a:cs typeface="Tahoma"/>
              </a:rPr>
              <a:t>Features of Data Warehouse</a:t>
            </a:r>
          </a:p>
          <a:p>
            <a:endParaRPr lang="en-IN" dirty="0"/>
          </a:p>
        </p:txBody>
      </p:sp>
      <p:sp>
        <p:nvSpPr>
          <p:cNvPr id="3" name="TextBox 2"/>
          <p:cNvSpPr txBox="1"/>
          <p:nvPr/>
        </p:nvSpPr>
        <p:spPr>
          <a:xfrm>
            <a:off x="457200" y="1582726"/>
            <a:ext cx="7848600" cy="3894977"/>
          </a:xfrm>
          <a:prstGeom prst="rect">
            <a:avLst/>
          </a:prstGeom>
          <a:noFill/>
        </p:spPr>
        <p:txBody>
          <a:bodyPr wrap="square" rtlCol="0">
            <a:spAutoFit/>
          </a:bodyPr>
          <a:lstStyle/>
          <a:p>
            <a:pPr algn="just">
              <a:lnSpc>
                <a:spcPct val="150000"/>
              </a:lnSpc>
            </a:pPr>
            <a:r>
              <a:rPr lang="en-IN" sz="2400" dirty="0">
                <a:solidFill>
                  <a:schemeClr val="dk1"/>
                </a:solidFill>
                <a:latin typeface="Tahoma"/>
                <a:ea typeface="Tahoma"/>
                <a:cs typeface="Tahoma"/>
              </a:rPr>
              <a:t>A data warehouse is a combination of data from enterprise-wide sources. A data warehouse consists of four main features. These features are:</a:t>
            </a:r>
          </a:p>
          <a:p>
            <a:pPr marL="285750" indent="-285750" algn="just">
              <a:lnSpc>
                <a:spcPct val="150000"/>
              </a:lnSpc>
              <a:buFont typeface="Arial" pitchFamily="34" charset="0"/>
              <a:buChar char="•"/>
            </a:pPr>
            <a:r>
              <a:rPr lang="en-IN" sz="2400" dirty="0">
                <a:solidFill>
                  <a:schemeClr val="dk1"/>
                </a:solidFill>
                <a:latin typeface="Tahoma"/>
                <a:ea typeface="Tahoma"/>
                <a:cs typeface="Tahoma"/>
              </a:rPr>
              <a:t>Subject Oriented</a:t>
            </a:r>
          </a:p>
          <a:p>
            <a:pPr marL="285750" indent="-285750" algn="just">
              <a:lnSpc>
                <a:spcPct val="150000"/>
              </a:lnSpc>
              <a:buFont typeface="Arial" pitchFamily="34" charset="0"/>
              <a:buChar char="•"/>
            </a:pPr>
            <a:r>
              <a:rPr lang="en-IN" sz="2400" dirty="0">
                <a:solidFill>
                  <a:schemeClr val="dk1"/>
                </a:solidFill>
                <a:latin typeface="Tahoma"/>
                <a:ea typeface="Tahoma"/>
                <a:cs typeface="Tahoma"/>
              </a:rPr>
              <a:t>Integrated</a:t>
            </a:r>
          </a:p>
          <a:p>
            <a:pPr marL="285750" indent="-285750" algn="just">
              <a:lnSpc>
                <a:spcPct val="150000"/>
              </a:lnSpc>
              <a:buFont typeface="Arial" pitchFamily="34" charset="0"/>
              <a:buChar char="•"/>
            </a:pPr>
            <a:r>
              <a:rPr lang="en-IN" sz="2400" dirty="0">
                <a:solidFill>
                  <a:schemeClr val="dk1"/>
                </a:solidFill>
                <a:latin typeface="Tahoma"/>
                <a:ea typeface="Tahoma"/>
                <a:cs typeface="Tahoma"/>
              </a:rPr>
              <a:t>Non-volatile</a:t>
            </a:r>
          </a:p>
          <a:p>
            <a:pPr marL="285750" indent="-285750" algn="just">
              <a:lnSpc>
                <a:spcPct val="150000"/>
              </a:lnSpc>
              <a:buFont typeface="Arial" pitchFamily="34" charset="0"/>
              <a:buChar char="•"/>
            </a:pPr>
            <a:r>
              <a:rPr lang="en-IN" sz="2400" dirty="0">
                <a:solidFill>
                  <a:schemeClr val="dk1"/>
                </a:solidFill>
                <a:latin typeface="Tahoma"/>
                <a:ea typeface="Tahoma"/>
                <a:cs typeface="Tahoma"/>
              </a:rPr>
              <a:t>Time variant</a:t>
            </a:r>
          </a:p>
        </p:txBody>
      </p:sp>
    </p:spTree>
    <p:extLst>
      <p:ext uri="{BB962C8B-B14F-4D97-AF65-F5344CB8AC3E}">
        <p14:creationId xmlns:p14="http://schemas.microsoft.com/office/powerpoint/2010/main" val="21522235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1737</TotalTime>
  <Words>6442</Words>
  <Application>Microsoft Office PowerPoint</Application>
  <PresentationFormat>On-screen Show (4:3)</PresentationFormat>
  <Paragraphs>967</Paragraphs>
  <Slides>86</Slides>
  <Notes>44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86</vt:i4>
      </vt:variant>
    </vt:vector>
  </HeadingPairs>
  <TitlesOfParts>
    <vt:vector size="98" baseType="lpstr">
      <vt:lpstr>Arial</vt:lpstr>
      <vt:lpstr>Calibri</vt:lpstr>
      <vt:lpstr>Georgia</vt:lpstr>
      <vt:lpstr>Impact</vt:lpstr>
      <vt:lpstr>Noto Sans Symbols</vt:lpstr>
      <vt:lpstr>Overlock</vt:lpstr>
      <vt:lpstr>PT Sans</vt:lpstr>
      <vt:lpstr>Tahoma</vt:lpstr>
      <vt:lpstr>Times New Roman</vt:lpstr>
      <vt:lpstr>Wingdings</vt:lpstr>
      <vt:lpstr>Wingdings 2</vt:lpstr>
      <vt:lpstr>Civic</vt:lpstr>
      <vt:lpstr>UNIT III</vt:lpstr>
      <vt:lpstr>PowerPoint Presentation</vt:lpstr>
      <vt:lpstr>PowerPoint Presentation</vt:lpstr>
      <vt:lpstr>PowerPoint Presentation</vt:lpstr>
      <vt:lpstr>PowerPoint Presentation</vt:lpstr>
      <vt:lpstr>What is a Data Warehouse?</vt:lpstr>
      <vt:lpstr>PowerPoint Presentation</vt:lpstr>
      <vt:lpstr>PowerPoint Presentation</vt:lpstr>
      <vt:lpstr>PowerPoint Presentation</vt:lpstr>
      <vt:lpstr>Data Warehouse—Subject-Oriented</vt:lpstr>
      <vt:lpstr>Data Warehouse—Integrated</vt:lpstr>
      <vt:lpstr>Data Warehouse—Time Variant</vt:lpstr>
      <vt:lpstr>Data Warehouse—Nonvolatile</vt:lpstr>
      <vt:lpstr>PowerPoint Presentation</vt:lpstr>
      <vt:lpstr>PowerPoint Presentation</vt:lpstr>
      <vt:lpstr>OLTP vs. OLAP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a Separate Data Warehouse?</vt:lpstr>
      <vt:lpstr>PowerPoint Presentation</vt:lpstr>
      <vt:lpstr>Three Data Warehouse Models</vt:lpstr>
      <vt:lpstr>Extraction, Transformation, and Loading (ETL)</vt:lpstr>
      <vt:lpstr>Metadata Repository</vt:lpstr>
      <vt:lpstr>PowerPoint Presentation</vt:lpstr>
      <vt:lpstr>PowerPoint Presentation</vt:lpstr>
      <vt:lpstr>Chapter 4: Data Warehousing and On-line Analytical Processing</vt:lpstr>
      <vt:lpstr>PowerPoint Presentation</vt:lpstr>
      <vt:lpstr>From Tables and Spreadsheets to  Data Cubes</vt:lpstr>
      <vt:lpstr>PowerPoint Presentation</vt:lpstr>
      <vt:lpstr>Cube: A Lattice of Cuboids</vt:lpstr>
      <vt:lpstr>Conceptual Modeling of Data Warehouses</vt:lpstr>
      <vt:lpstr>Example of Star Schema</vt:lpstr>
      <vt:lpstr>Example of Snowflake Schema</vt:lpstr>
      <vt:lpstr>Example of Fact Constellation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Concept Hierarchy:  Dimension (location)</vt:lpstr>
      <vt:lpstr>Data Cube Measures: Three Categories</vt:lpstr>
      <vt:lpstr>View of Warehouses and Hierarchies</vt:lpstr>
      <vt:lpstr>Multidimensional Data</vt:lpstr>
      <vt:lpstr>A Sample Data Cube</vt:lpstr>
      <vt:lpstr>Cuboids Corresponding to the Cube</vt:lpstr>
      <vt:lpstr>Typical OLAP Operations</vt:lpstr>
      <vt:lpstr>PowerPoint Presentation</vt:lpstr>
      <vt:lpstr>A Star-Net Query Model</vt:lpstr>
      <vt:lpstr>Browsing a Data Cube</vt:lpstr>
      <vt:lpstr>Chapter 4: Data Warehousing and On-line Analytical Processing</vt:lpstr>
      <vt:lpstr>Design of Data Warehouse: A Business Analysis Framework</vt:lpstr>
      <vt:lpstr>Data Warehouse Design Process </vt:lpstr>
      <vt:lpstr>Data Warehouse Development: A Recommended Approach</vt:lpstr>
      <vt:lpstr>Data Warehouse Usage</vt:lpstr>
      <vt:lpstr>From On-Line Analytical Processing (OLAP)  to On Line Analytical Mining (OLAM)</vt:lpstr>
      <vt:lpstr>Chapter 4: Data Warehousing and On-line Analytical Processing</vt:lpstr>
      <vt:lpstr>Efficient Data Cube Computation</vt:lpstr>
      <vt:lpstr>The “Compute Cube” Operator</vt:lpstr>
      <vt:lpstr>Indexing OLAP Data: Bitmap Index</vt:lpstr>
      <vt:lpstr>Indexing OLAP Data: Join Indices</vt:lpstr>
      <vt:lpstr>Efficient Processing OLAP Queries</vt:lpstr>
      <vt:lpstr>OLAP Server Architectures</vt:lpstr>
      <vt:lpstr>PowerPoint Presentation</vt:lpstr>
      <vt:lpstr>References (II)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dc:title>
  <dc:creator>KJSCE</dc:creator>
  <cp:lastModifiedBy>Aarya Marve</cp:lastModifiedBy>
  <cp:revision>80</cp:revision>
  <dcterms:created xsi:type="dcterms:W3CDTF">2006-08-16T00:00:00Z</dcterms:created>
  <dcterms:modified xsi:type="dcterms:W3CDTF">2023-05-27T19:11:02Z</dcterms:modified>
</cp:coreProperties>
</file>