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60" r:id="rId3"/>
    <p:sldId id="262" r:id="rId4"/>
    <p:sldId id="263" r:id="rId5"/>
    <p:sldId id="264" r:id="rId6"/>
    <p:sldId id="265" r:id="rId7"/>
    <p:sldId id="266" r:id="rId8"/>
    <p:sldId id="256" r:id="rId9"/>
    <p:sldId id="257" r:id="rId10"/>
    <p:sldId id="25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C7C8-F581-4BD8-BB89-979A9041091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EAC6-7DF3-4D50-810D-C1F0C782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A4AD1-F981-4671-A04A-73B2281DE1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05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2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15434-2C45-4D0D-A8EB-2B46A68FED5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9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84688" y="1774825"/>
            <a:ext cx="0" cy="0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  <p:extLst>
      <p:ext uri="{BB962C8B-B14F-4D97-AF65-F5344CB8AC3E}">
        <p14:creationId xmlns:p14="http://schemas.microsoft.com/office/powerpoint/2010/main" val="180117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6363C-E85A-4304-BB11-403D60FB5C3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55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1028166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61957-B93D-4A0E-9489-EA692FAE3D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76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234187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61957-B93D-4A0E-9489-EA692FAE3D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76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232741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B0AC9-6B0D-40EA-B61A-08D389080CD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4178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1720262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C6323-90C1-42B4-A960-7BD5B81C31F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6226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3733062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44565-0A7D-43A0-BF2F-B2AF0D45E7D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8274" name="Rectangle 2050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2051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4200010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596F5-47E2-4F17-BCD9-C623FD1DCBC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819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2273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D4DDD-4B86-48C1-AA21-4A3DE0A32E6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96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3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D0120-F076-437F-B2C5-3DA5E838230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53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149468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8DC75-C726-4CE3-B3AD-BBF51CDD70C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14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0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7A596-7F17-49F3-A8F0-E324E73688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3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1. Must have done this as an assignment last year.</a:t>
            </a:r>
          </a:p>
        </p:txBody>
      </p:sp>
    </p:spTree>
    <p:extLst>
      <p:ext uri="{BB962C8B-B14F-4D97-AF65-F5344CB8AC3E}">
        <p14:creationId xmlns:p14="http://schemas.microsoft.com/office/powerpoint/2010/main" val="192289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54BDC-5525-4B96-9B81-3056E5CA58E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717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42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CBA4D-C2A4-48B1-9390-11586717627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58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  <p:extLst>
      <p:ext uri="{BB962C8B-B14F-4D97-AF65-F5344CB8AC3E}">
        <p14:creationId xmlns:p14="http://schemas.microsoft.com/office/powerpoint/2010/main" val="406652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17733-641D-4448-B85D-016C3B94AD4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5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84688" y="1774825"/>
            <a:ext cx="0" cy="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  <p:extLst>
      <p:ext uri="{BB962C8B-B14F-4D97-AF65-F5344CB8AC3E}">
        <p14:creationId xmlns:p14="http://schemas.microsoft.com/office/powerpoint/2010/main" val="352132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AC754-37A2-44C2-A9B0-C6A87274FED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778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4484688" y="177482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  <p:extLst>
      <p:ext uri="{BB962C8B-B14F-4D97-AF65-F5344CB8AC3E}">
        <p14:creationId xmlns:p14="http://schemas.microsoft.com/office/powerpoint/2010/main" val="8468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D19A-1639-4ED7-A52D-28C9A30CAF7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42D6-554C-4FA3-9D30-3ADFE557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acticalcryptography.com/ciphers/substitution-category/" TargetMode="External"/><Relationship Id="rId2" Type="http://schemas.openxmlformats.org/officeDocument/2006/relationships/hyperlink" Target="http://practicalcryptography.com/ciphers/monoalphabetic-substitution-category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436" y="2798618"/>
            <a:ext cx="435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Cryptography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8873" y="41286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Shivani</a:t>
            </a:r>
            <a:r>
              <a:rPr lang="en-US" dirty="0" smtClean="0"/>
              <a:t> M </a:t>
            </a:r>
            <a:r>
              <a:rPr lang="en-US" dirty="0" err="1" smtClean="0"/>
              <a:t>Deosthale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854" y="676855"/>
            <a:ext cx="8829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to decode, the </a:t>
            </a:r>
            <a:r>
              <a:rPr lang="en-US" b="1" dirty="0" smtClean="0"/>
              <a:t>inverse of 5 modulo 26 is 21</a:t>
            </a:r>
            <a:r>
              <a:rPr lang="en-US" dirty="0" smtClean="0"/>
              <a:t>, i.e. 5*21 = 1 (mod 26). The decoding function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we have recovered d=3 as the first plaintext character.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38" y="1301605"/>
            <a:ext cx="5353925" cy="6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877455" y="1143000"/>
            <a:ext cx="10171545" cy="55626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Developed by Blaise de </a:t>
            </a:r>
            <a:r>
              <a:rPr lang="en-US" altLang="en-US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Vigenere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Vigenere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 cipher</a:t>
            </a:r>
          </a:p>
          <a:p>
            <a:pPr marL="609600" indent="-609600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Uses a sequence of </a:t>
            </a:r>
            <a:r>
              <a:rPr lang="en-US" altLang="en-US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monoalpabetic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ciphers in 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tandem; </a:t>
            </a:r>
            <a:r>
              <a:rPr lang="en-US" alt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. C</a:t>
            </a:r>
            <a:r>
              <a:rPr lang="en-US" altLang="en-US" sz="2000" baseline="-25000" dirty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</a:p>
          <a:p>
            <a:pPr marL="1100138" lvl="1" indent="-533400"/>
            <a:endParaRPr lang="en-US" altLang="en-US" sz="2000" baseline="-25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baseline="-25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: Plaintext :ATTACK , key PQ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Cipher text:         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4787" name="Rectangle 1027"/>
          <p:cNvSpPr>
            <a:spLocks noChangeArrowheads="1"/>
          </p:cNvSpPr>
          <p:nvPr/>
        </p:nvSpPr>
        <p:spPr bwMode="auto">
          <a:xfrm>
            <a:off x="877455" y="76200"/>
            <a:ext cx="91047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 dirty="0">
                <a:solidFill>
                  <a:srgbClr val="CC0000"/>
                </a:solidFill>
              </a:rPr>
              <a:t>Substitution Cipher</a:t>
            </a:r>
            <a:r>
              <a:rPr lang="en-US" altLang="en-US" sz="3200" dirty="0">
                <a:solidFill>
                  <a:srgbClr val="CC0000"/>
                </a:solidFill>
                <a:latin typeface="Arial-BoldMT"/>
              </a:rPr>
              <a:t> </a:t>
            </a:r>
            <a:r>
              <a:rPr lang="en-US" altLang="en-US" sz="2400" dirty="0" smtClean="0">
                <a:solidFill>
                  <a:srgbClr val="333399"/>
                </a:solidFill>
                <a:latin typeface="Arial" panose="020B0604020202020204" pitchFamily="34" charset="0"/>
              </a:rPr>
              <a:t>Polyalphabetic </a:t>
            </a:r>
            <a:r>
              <a:rPr lang="en-US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Caesar Cipher</a:t>
            </a:r>
            <a:endParaRPr lang="en-US" altLang="en-US" sz="2800" dirty="0">
              <a:solidFill>
                <a:srgbClr val="CC0000"/>
              </a:solidFill>
              <a:latin typeface="Arial-Bold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0207" y="3463555"/>
            <a:ext cx="6645420" cy="1370478"/>
            <a:chOff x="2514600" y="5181600"/>
            <a:chExt cx="6781800" cy="1679020"/>
          </a:xfrm>
        </p:grpSpPr>
        <p:sp>
          <p:nvSpPr>
            <p:cNvPr id="374793" name="AutoShape 1033"/>
            <p:cNvSpPr>
              <a:spLocks noChangeArrowheads="1"/>
            </p:cNvSpPr>
            <p:nvPr/>
          </p:nvSpPr>
          <p:spPr bwMode="auto">
            <a:xfrm>
              <a:off x="7924800" y="5219700"/>
              <a:ext cx="1371600" cy="990600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dirty="0" smtClean="0"/>
                <a:t>Encrypted message</a:t>
              </a:r>
              <a:endParaRPr lang="en-US" altLang="en-US" sz="1200" dirty="0"/>
            </a:p>
          </p:txBody>
        </p:sp>
        <p:sp>
          <p:nvSpPr>
            <p:cNvPr id="374794" name="AutoShape 1034"/>
            <p:cNvSpPr>
              <a:spLocks noChangeArrowheads="1"/>
            </p:cNvSpPr>
            <p:nvPr/>
          </p:nvSpPr>
          <p:spPr bwMode="auto">
            <a:xfrm>
              <a:off x="2514600" y="5219700"/>
              <a:ext cx="1371600" cy="990600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dirty="0"/>
                <a:t>Message:</a:t>
              </a:r>
            </a:p>
            <a:p>
              <a:pPr algn="ctr"/>
              <a:endParaRPr lang="en-US" altLang="en-US" sz="1200" dirty="0">
                <a:solidFill>
                  <a:srgbClr val="CC0000"/>
                </a:solidFill>
              </a:endParaRPr>
            </a:p>
            <a:p>
              <a:pPr algn="ctr"/>
              <a:r>
                <a:rPr lang="en-US" altLang="en-US" sz="1200" dirty="0" smtClean="0">
                  <a:solidFill>
                    <a:srgbClr val="CC0000"/>
                  </a:solidFill>
                </a:rPr>
                <a:t>ATTACK</a:t>
              </a:r>
              <a:endParaRPr lang="en-US" altLang="en-US" sz="1200" dirty="0">
                <a:solidFill>
                  <a:srgbClr val="CC0000"/>
                </a:solidFill>
              </a:endParaRPr>
            </a:p>
          </p:txBody>
        </p:sp>
        <p:sp>
          <p:nvSpPr>
            <p:cNvPr id="374795" name="AutoShape 1035"/>
            <p:cNvSpPr>
              <a:spLocks noChangeArrowheads="1"/>
            </p:cNvSpPr>
            <p:nvPr/>
          </p:nvSpPr>
          <p:spPr bwMode="auto">
            <a:xfrm>
              <a:off x="5105400" y="5181600"/>
              <a:ext cx="1371600" cy="1066800"/>
            </a:xfrm>
            <a:prstGeom prst="cube">
              <a:avLst>
                <a:gd name="adj" fmla="val 1518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200" dirty="0"/>
            </a:p>
            <a:p>
              <a:pPr algn="ctr"/>
              <a:r>
                <a:rPr lang="en-US" altLang="en-US" sz="1200" dirty="0"/>
                <a:t>Cipher:</a:t>
              </a:r>
            </a:p>
            <a:p>
              <a:pPr algn="ctr"/>
              <a:r>
                <a:rPr lang="en-US" altLang="en-US" sz="1200" dirty="0" err="1" smtClean="0">
                  <a:solidFill>
                    <a:srgbClr val="CC0000"/>
                  </a:solidFill>
                </a:rPr>
                <a:t>Vigenere</a:t>
              </a:r>
              <a:endParaRPr lang="en-US" altLang="en-US" sz="1200" dirty="0"/>
            </a:p>
            <a:p>
              <a:pPr algn="ctr"/>
              <a:endParaRPr lang="en-US" altLang="en-US" sz="1200" dirty="0">
                <a:solidFill>
                  <a:srgbClr val="CC0000"/>
                </a:solidFill>
              </a:endParaRPr>
            </a:p>
          </p:txBody>
        </p:sp>
        <p:sp>
          <p:nvSpPr>
            <p:cNvPr id="374796" name="Line 1036"/>
            <p:cNvSpPr>
              <a:spLocks noChangeShapeType="1"/>
            </p:cNvSpPr>
            <p:nvPr/>
          </p:nvSpPr>
          <p:spPr bwMode="auto">
            <a:xfrm flipV="1">
              <a:off x="5715000" y="6324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97" name="Line 1037"/>
            <p:cNvSpPr>
              <a:spLocks noChangeShapeType="1"/>
            </p:cNvSpPr>
            <p:nvPr/>
          </p:nvSpPr>
          <p:spPr bwMode="auto">
            <a:xfrm rot="16200000">
              <a:off x="4305300" y="54483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98" name="Line 1038"/>
            <p:cNvSpPr>
              <a:spLocks noChangeShapeType="1"/>
            </p:cNvSpPr>
            <p:nvPr/>
          </p:nvSpPr>
          <p:spPr bwMode="auto">
            <a:xfrm rot="16200000">
              <a:off x="7200900" y="54483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99" name="Text Box 1039"/>
            <p:cNvSpPr txBox="1">
              <a:spLocks noChangeArrowheads="1"/>
            </p:cNvSpPr>
            <p:nvPr/>
          </p:nvSpPr>
          <p:spPr bwMode="auto">
            <a:xfrm>
              <a:off x="5354639" y="6477000"/>
              <a:ext cx="815252" cy="383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  </a:t>
              </a:r>
              <a:r>
                <a:rPr lang="en-US" altLang="en-US" sz="1200" dirty="0" smtClean="0"/>
                <a:t>Key PQ</a:t>
              </a:r>
              <a:endParaRPr lang="en-US" altLang="en-US" sz="1200" dirty="0"/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877455" y="1939386"/>
            <a:ext cx="6677890" cy="1309390"/>
            <a:chOff x="624" y="1786"/>
            <a:chExt cx="4506" cy="866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672" y="1902"/>
              <a:ext cx="445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000" dirty="0"/>
                <a:t>A B C D E F G H I J K L M N O P Q R S T U V W X Y Z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4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/>
                <a:t>0 1 2 3 4 5 6 7 8 9 10 11 12 13 14 15 16 17 18 19 20 22 23 24 25 </a:t>
              </a:r>
              <a:endParaRPr lang="en-US" altLang="en-US" sz="2000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624" y="1786"/>
              <a:ext cx="4506" cy="85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425"/>
              </p:ext>
            </p:extLst>
          </p:nvPr>
        </p:nvGraphicFramePr>
        <p:xfrm>
          <a:off x="2845069" y="4728962"/>
          <a:ext cx="79060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77">
                  <a:extLst>
                    <a:ext uri="{9D8B030D-6E8A-4147-A177-3AD203B41FA5}">
                      <a16:colId xmlns:a16="http://schemas.microsoft.com/office/drawing/2014/main" val="1154946244"/>
                    </a:ext>
                  </a:extLst>
                </a:gridCol>
                <a:gridCol w="1317677">
                  <a:extLst>
                    <a:ext uri="{9D8B030D-6E8A-4147-A177-3AD203B41FA5}">
                      <a16:colId xmlns:a16="http://schemas.microsoft.com/office/drawing/2014/main" val="2580390440"/>
                    </a:ext>
                  </a:extLst>
                </a:gridCol>
                <a:gridCol w="1317677">
                  <a:extLst>
                    <a:ext uri="{9D8B030D-6E8A-4147-A177-3AD203B41FA5}">
                      <a16:colId xmlns:a16="http://schemas.microsoft.com/office/drawing/2014/main" val="1667835986"/>
                    </a:ext>
                  </a:extLst>
                </a:gridCol>
                <a:gridCol w="1317677">
                  <a:extLst>
                    <a:ext uri="{9D8B030D-6E8A-4147-A177-3AD203B41FA5}">
                      <a16:colId xmlns:a16="http://schemas.microsoft.com/office/drawing/2014/main" val="1343859017"/>
                    </a:ext>
                  </a:extLst>
                </a:gridCol>
                <a:gridCol w="1317677">
                  <a:extLst>
                    <a:ext uri="{9D8B030D-6E8A-4147-A177-3AD203B41FA5}">
                      <a16:colId xmlns:a16="http://schemas.microsoft.com/office/drawing/2014/main" val="4209252107"/>
                    </a:ext>
                  </a:extLst>
                </a:gridCol>
                <a:gridCol w="1317677">
                  <a:extLst>
                    <a:ext uri="{9D8B030D-6E8A-4147-A177-3AD203B41FA5}">
                      <a16:colId xmlns:a16="http://schemas.microsoft.com/office/drawing/2014/main" val="2607885412"/>
                    </a:ext>
                  </a:extLst>
                </a:gridCol>
              </a:tblGrid>
              <a:tr h="266655">
                <a:tc>
                  <a:txBody>
                    <a:bodyPr/>
                    <a:lstStyle/>
                    <a:p>
                      <a:r>
                        <a:rPr lang="en-US" dirty="0" smtClean="0"/>
                        <a:t>A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3516"/>
                  </a:ext>
                </a:extLst>
              </a:tr>
              <a:tr h="4666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P=15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Q=16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P=15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Q=16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P=15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Q=16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79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65335"/>
              </p:ext>
            </p:extLst>
          </p:nvPr>
        </p:nvGraphicFramePr>
        <p:xfrm>
          <a:off x="2842939" y="5718762"/>
          <a:ext cx="7908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32">
                  <a:extLst>
                    <a:ext uri="{9D8B030D-6E8A-4147-A177-3AD203B41FA5}">
                      <a16:colId xmlns:a16="http://schemas.microsoft.com/office/drawing/2014/main" val="3144898093"/>
                    </a:ext>
                  </a:extLst>
                </a:gridCol>
                <a:gridCol w="1318032">
                  <a:extLst>
                    <a:ext uri="{9D8B030D-6E8A-4147-A177-3AD203B41FA5}">
                      <a16:colId xmlns:a16="http://schemas.microsoft.com/office/drawing/2014/main" val="4084973055"/>
                    </a:ext>
                  </a:extLst>
                </a:gridCol>
                <a:gridCol w="1318032">
                  <a:extLst>
                    <a:ext uri="{9D8B030D-6E8A-4147-A177-3AD203B41FA5}">
                      <a16:colId xmlns:a16="http://schemas.microsoft.com/office/drawing/2014/main" val="380094541"/>
                    </a:ext>
                  </a:extLst>
                </a:gridCol>
                <a:gridCol w="1318032">
                  <a:extLst>
                    <a:ext uri="{9D8B030D-6E8A-4147-A177-3AD203B41FA5}">
                      <a16:colId xmlns:a16="http://schemas.microsoft.com/office/drawing/2014/main" val="809653723"/>
                    </a:ext>
                  </a:extLst>
                </a:gridCol>
                <a:gridCol w="1318032">
                  <a:extLst>
                    <a:ext uri="{9D8B030D-6E8A-4147-A177-3AD203B41FA5}">
                      <a16:colId xmlns:a16="http://schemas.microsoft.com/office/drawing/2014/main" val="1458330024"/>
                    </a:ext>
                  </a:extLst>
                </a:gridCol>
                <a:gridCol w="1318032">
                  <a:extLst>
                    <a:ext uri="{9D8B030D-6E8A-4147-A177-3AD203B41FA5}">
                      <a16:colId xmlns:a16="http://schemas.microsoft.com/office/drawing/2014/main" val="262391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(A+P)mod</a:t>
                      </a:r>
                      <a:r>
                        <a:rPr lang="en-US" sz="1600" baseline="0" dirty="0" smtClean="0"/>
                        <a:t> 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(T+Q)mod26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(T+P)mod26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(A+Q)mod26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(C+P)mod26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(K+Q)mod26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6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4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8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14478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This involves rearrangement of characters on the plain text into columns</a:t>
            </a:r>
          </a:p>
          <a:p>
            <a:pPr marL="609600" indent="-6096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The following example shows how letters are transformed</a:t>
            </a:r>
          </a:p>
          <a:p>
            <a:pPr marL="1100138" lvl="1" indent="-533400"/>
            <a:r>
              <a:rPr lang="en-US" altLang="en-US" sz="1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If the letters are not exact multiples of the transposition size there may be a few short letters in the last column which can be padded with an infrequent letter such as x or z </a:t>
            </a:r>
          </a:p>
          <a:p>
            <a:pPr marL="1100138" lvl="1" indent="-533400"/>
            <a:endPara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1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Transposition Cipher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Columnar Transposition</a:t>
            </a:r>
            <a:endParaRPr lang="en-US" altLang="en-US" sz="28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3048001" y="3122613"/>
            <a:ext cx="1723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T H I S I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S A M E 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S A G E 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O S H O W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H O W A C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O L U M N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A R T R A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N S P O S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I T I O N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W O R K S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6064251" y="3095625"/>
            <a:ext cx="1723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T S </a:t>
            </a:r>
            <a:r>
              <a:rPr lang="en-US" altLang="en-US" sz="2000" dirty="0" err="1">
                <a:latin typeface="Lucida Console" panose="020B0609040504020204" pitchFamily="49" charset="0"/>
              </a:rPr>
              <a:t>S</a:t>
            </a:r>
            <a:r>
              <a:rPr lang="en-US" altLang="en-US" sz="2000" dirty="0">
                <a:latin typeface="Lucida Console" panose="020B0609040504020204" pitchFamily="49" charset="0"/>
              </a:rPr>
              <a:t> O H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O A N I W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H A </a:t>
            </a:r>
            <a:r>
              <a:rPr lang="en-US" altLang="en-US" sz="2000" dirty="0" err="1">
                <a:latin typeface="Lucida Console" panose="020B0609040504020204" pitchFamily="49" charset="0"/>
              </a:rPr>
              <a:t>A</a:t>
            </a:r>
            <a:r>
              <a:rPr lang="en-US" altLang="en-US" sz="2000" dirty="0">
                <a:latin typeface="Lucida Console" panose="020B0609040504020204" pitchFamily="49" charset="0"/>
              </a:rPr>
              <a:t> S O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L R S T O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I M G H W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U T P I R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S E </a:t>
            </a:r>
            <a:r>
              <a:rPr lang="en-US" altLang="en-US" sz="2000" dirty="0" err="1">
                <a:latin typeface="Lucida Console" panose="020B0609040504020204" pitchFamily="49" charset="0"/>
              </a:rPr>
              <a:t>E</a:t>
            </a:r>
            <a:r>
              <a:rPr lang="en-US" altLang="en-US" sz="2000" dirty="0">
                <a:latin typeface="Lucida Console" panose="020B0609040504020204" pitchFamily="49" charset="0"/>
              </a:rPr>
              <a:t> O A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M R O </a:t>
            </a:r>
            <a:r>
              <a:rPr lang="en-US" altLang="en-US" sz="2000" dirty="0" err="1">
                <a:latin typeface="Lucida Console" panose="020B0609040504020204" pitchFamily="49" charset="0"/>
              </a:rPr>
              <a:t>O</a:t>
            </a:r>
            <a:r>
              <a:rPr lang="en-US" altLang="en-US" sz="2000" dirty="0">
                <a:latin typeface="Lucida Console" panose="020B0609040504020204" pitchFamily="49" charset="0"/>
              </a:rPr>
              <a:t> K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I S T W C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N A S N S</a:t>
            </a:r>
          </a:p>
        </p:txBody>
      </p:sp>
      <p:sp>
        <p:nvSpPr>
          <p:cNvPr id="454672" name="Text Box 16"/>
          <p:cNvSpPr txBox="1">
            <a:spLocks noChangeArrowheads="1"/>
          </p:cNvSpPr>
          <p:nvPr/>
        </p:nvSpPr>
        <p:spPr bwMode="auto">
          <a:xfrm>
            <a:off x="2955926" y="2590800"/>
            <a:ext cx="1075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Plain Text</a:t>
            </a:r>
          </a:p>
        </p:txBody>
      </p:sp>
      <p:sp>
        <p:nvSpPr>
          <p:cNvPr id="454673" name="Text Box 17"/>
          <p:cNvSpPr txBox="1">
            <a:spLocks noChangeArrowheads="1"/>
          </p:cNvSpPr>
          <p:nvPr/>
        </p:nvSpPr>
        <p:spPr bwMode="auto">
          <a:xfrm>
            <a:off x="5997576" y="2590800"/>
            <a:ext cx="1233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Cipher Text</a:t>
            </a:r>
          </a:p>
        </p:txBody>
      </p:sp>
    </p:spTree>
    <p:extLst>
      <p:ext uri="{BB962C8B-B14F-4D97-AF65-F5344CB8AC3E}">
        <p14:creationId xmlns:p14="http://schemas.microsoft.com/office/powerpoint/2010/main" val="115822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077200" cy="5334000"/>
          </a:xfrm>
        </p:spPr>
        <p:txBody>
          <a:bodyPr/>
          <a:lstStyle/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The amount of secrecy needed should determine the amount of labor appropriate for the encryption and decryption.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The set of keys and the enciphering algorithm should be free from complexity.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The implementation of the process should be as simple as possible.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Errors in ciphering should not propagate and cause corruption of further information in the message.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The size of the enciphered text should be no larger than the text of the original message.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Ciphers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Shannon’s Characteristics of “Good” Ciphers</a:t>
            </a:r>
          </a:p>
        </p:txBody>
      </p:sp>
    </p:spTree>
    <p:extLst>
      <p:ext uri="{BB962C8B-B14F-4D97-AF65-F5344CB8AC3E}">
        <p14:creationId xmlns:p14="http://schemas.microsoft.com/office/powerpoint/2010/main" val="317536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077200" cy="5334000"/>
          </a:xfrm>
        </p:spPr>
        <p:txBody>
          <a:bodyPr/>
          <a:lstStyle/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It is based on sound mathematics.  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Good cryptographic algorithms are are derived from solid principles.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It has been analyzed by competent experts and found to be sound.  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Since it is hard for the writer to envisage all possible attacks on the algorithm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It has stood the “test of time.”  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Over time people continue to review both mathematical foundations of an algorithm and the way it builds upon those foundations. 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The flaws in most algorithms are discovered soon after their release. 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Encryption Systems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Properties of Trustworthy Systems</a:t>
            </a:r>
          </a:p>
        </p:txBody>
      </p:sp>
    </p:spTree>
    <p:extLst>
      <p:ext uri="{BB962C8B-B14F-4D97-AF65-F5344CB8AC3E}">
        <p14:creationId xmlns:p14="http://schemas.microsoft.com/office/powerpoint/2010/main" val="9298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Any exposure to the secret key compromises secrecy of ciphertext</a:t>
            </a:r>
          </a:p>
          <a:p>
            <a:pPr marL="609600" indent="-6096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A key needs to be delivered to the recipient of the coded message for it to be deciphered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Potential for eavesdropping attack during transmission of key</a:t>
            </a:r>
          </a:p>
          <a:p>
            <a:pPr marL="1100138" lvl="1" indent="-533400"/>
            <a:endParaRPr lang="en-US" alt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Symmetric Encryption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Limitations</a:t>
            </a:r>
            <a:endParaRPr lang="en-US" altLang="en-US" sz="320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117968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22860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Uses a pair of keys for encryption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Public key for encryption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Private key for decryption</a:t>
            </a:r>
          </a:p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Messages encoded using public key can only be decoded by the private key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Secret transmission of key for decryption is not required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Every entity can generate a key pair and release its public key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Asymmetric Encryption 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66598" name="AutoShape 6"/>
          <p:cNvSpPr>
            <a:spLocks noChangeArrowheads="1"/>
          </p:cNvSpPr>
          <p:nvPr/>
        </p:nvSpPr>
        <p:spPr bwMode="auto">
          <a:xfrm>
            <a:off x="2281238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00" name="AutoShape 8"/>
          <p:cNvSpPr>
            <a:spLocks noChangeArrowheads="1"/>
          </p:cNvSpPr>
          <p:nvPr/>
        </p:nvSpPr>
        <p:spPr bwMode="auto">
          <a:xfrm>
            <a:off x="3740150" y="38100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 flipV="1">
            <a:off x="4313238" y="4876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2" name="Line 10"/>
          <p:cNvSpPr>
            <a:spLocks noChangeShapeType="1"/>
          </p:cNvSpPr>
          <p:nvPr/>
        </p:nvSpPr>
        <p:spPr bwMode="auto">
          <a:xfrm rot="16200000">
            <a:off x="3462338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3" name="Line 11"/>
          <p:cNvSpPr>
            <a:spLocks noChangeShapeType="1"/>
          </p:cNvSpPr>
          <p:nvPr/>
        </p:nvSpPr>
        <p:spPr bwMode="auto">
          <a:xfrm rot="16200000">
            <a:off x="51435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3767138" y="6324601"/>
            <a:ext cx="925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Public Key</a:t>
            </a:r>
          </a:p>
        </p:txBody>
      </p:sp>
      <p:graphicFrame>
        <p:nvGraphicFramePr>
          <p:cNvPr id="366605" name="Object 13"/>
          <p:cNvGraphicFramePr>
            <a:graphicFrameLocks noChangeAspect="1"/>
          </p:cNvGraphicFramePr>
          <p:nvPr/>
        </p:nvGraphicFramePr>
        <p:xfrm>
          <a:off x="4092576" y="54864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Clip" r:id="rId4" imgW="1395360" imgH="2658600" progId="MS_ClipArt_Gallery.2">
                  <p:embed/>
                </p:oleObj>
              </mc:Choice>
              <mc:Fallback>
                <p:oleObj name="Clip" r:id="rId4" imgW="1395360" imgH="2658600" progId="MS_ClipArt_Gallery.2">
                  <p:embed/>
                  <p:pic>
                    <p:nvPicPr>
                      <p:cNvPr id="3666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6" y="54864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8" name="Line 16"/>
          <p:cNvSpPr>
            <a:spLocks noChangeShapeType="1"/>
          </p:cNvSpPr>
          <p:nvPr/>
        </p:nvSpPr>
        <p:spPr bwMode="auto">
          <a:xfrm rot="16200000">
            <a:off x="82677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9" name="Line 17"/>
          <p:cNvSpPr>
            <a:spLocks noChangeShapeType="1"/>
          </p:cNvSpPr>
          <p:nvPr/>
        </p:nvSpPr>
        <p:spPr bwMode="auto">
          <a:xfrm rot="16200000">
            <a:off x="65913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10" name="Line 18"/>
          <p:cNvSpPr>
            <a:spLocks noChangeShapeType="1"/>
          </p:cNvSpPr>
          <p:nvPr/>
        </p:nvSpPr>
        <p:spPr bwMode="auto">
          <a:xfrm flipV="1">
            <a:off x="7434263" y="4876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11" name="Text Box 19"/>
          <p:cNvSpPr txBox="1">
            <a:spLocks noChangeArrowheads="1"/>
          </p:cNvSpPr>
          <p:nvPr/>
        </p:nvSpPr>
        <p:spPr bwMode="auto">
          <a:xfrm>
            <a:off x="6858001" y="6324601"/>
            <a:ext cx="99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Private Key</a:t>
            </a:r>
          </a:p>
        </p:txBody>
      </p:sp>
      <p:graphicFrame>
        <p:nvGraphicFramePr>
          <p:cNvPr id="366612" name="Object 20"/>
          <p:cNvGraphicFramePr>
            <a:graphicFrameLocks noChangeAspect="1"/>
          </p:cNvGraphicFramePr>
          <p:nvPr/>
        </p:nvGraphicFramePr>
        <p:xfrm>
          <a:off x="7213601" y="54864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Clip" r:id="rId6" imgW="1395360" imgH="2658600" progId="MS_ClipArt_Gallery.2">
                  <p:embed/>
                </p:oleObj>
              </mc:Choice>
              <mc:Fallback>
                <p:oleObj name="Clip" r:id="rId6" imgW="1395360" imgH="2658600" progId="MS_ClipArt_Gallery.2">
                  <p:embed/>
                  <p:pic>
                    <p:nvPicPr>
                      <p:cNvPr id="3666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54864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3" name="AutoShape 21"/>
          <p:cNvSpPr>
            <a:spLocks noChangeArrowheads="1"/>
          </p:cNvSpPr>
          <p:nvPr/>
        </p:nvSpPr>
        <p:spPr bwMode="auto">
          <a:xfrm>
            <a:off x="5410200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Cipher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14" name="AutoShape 22"/>
          <p:cNvSpPr>
            <a:spLocks noChangeArrowheads="1"/>
          </p:cNvSpPr>
          <p:nvPr/>
        </p:nvSpPr>
        <p:spPr bwMode="auto">
          <a:xfrm>
            <a:off x="8534400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15" name="AutoShape 23"/>
          <p:cNvSpPr>
            <a:spLocks noChangeArrowheads="1"/>
          </p:cNvSpPr>
          <p:nvPr/>
        </p:nvSpPr>
        <p:spPr bwMode="auto">
          <a:xfrm>
            <a:off x="6861175" y="38100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22860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Uses a pair of keys for encryption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Public key for encryption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Private key for decryption</a:t>
            </a:r>
          </a:p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Messages encoded using public key can only be decoded by the private key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Secret transmission of key for decryption is not required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Every entity can generate a key pair and release its public key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Asymmetric Encryption 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366598" name="AutoShape 6"/>
          <p:cNvSpPr>
            <a:spLocks noChangeArrowheads="1"/>
          </p:cNvSpPr>
          <p:nvPr/>
        </p:nvSpPr>
        <p:spPr bwMode="auto">
          <a:xfrm>
            <a:off x="2281238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00" name="AutoShape 8"/>
          <p:cNvSpPr>
            <a:spLocks noChangeArrowheads="1"/>
          </p:cNvSpPr>
          <p:nvPr/>
        </p:nvSpPr>
        <p:spPr bwMode="auto">
          <a:xfrm>
            <a:off x="3740150" y="38100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 flipV="1">
            <a:off x="4313238" y="4876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2" name="Line 10"/>
          <p:cNvSpPr>
            <a:spLocks noChangeShapeType="1"/>
          </p:cNvSpPr>
          <p:nvPr/>
        </p:nvSpPr>
        <p:spPr bwMode="auto">
          <a:xfrm rot="16200000">
            <a:off x="3462338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3" name="Line 11"/>
          <p:cNvSpPr>
            <a:spLocks noChangeShapeType="1"/>
          </p:cNvSpPr>
          <p:nvPr/>
        </p:nvSpPr>
        <p:spPr bwMode="auto">
          <a:xfrm rot="16200000">
            <a:off x="51435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3767138" y="6324601"/>
            <a:ext cx="925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Public Key</a:t>
            </a:r>
          </a:p>
        </p:txBody>
      </p:sp>
      <p:graphicFrame>
        <p:nvGraphicFramePr>
          <p:cNvPr id="366605" name="Object 13"/>
          <p:cNvGraphicFramePr>
            <a:graphicFrameLocks noChangeAspect="1"/>
          </p:cNvGraphicFramePr>
          <p:nvPr/>
        </p:nvGraphicFramePr>
        <p:xfrm>
          <a:off x="4092576" y="54864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Clip" r:id="rId4" imgW="1395360" imgH="2658600" progId="MS_ClipArt_Gallery.2">
                  <p:embed/>
                </p:oleObj>
              </mc:Choice>
              <mc:Fallback>
                <p:oleObj name="Clip" r:id="rId4" imgW="1395360" imgH="2658600" progId="MS_ClipArt_Gallery.2">
                  <p:embed/>
                  <p:pic>
                    <p:nvPicPr>
                      <p:cNvPr id="3666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6" y="54864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8" name="Line 16"/>
          <p:cNvSpPr>
            <a:spLocks noChangeShapeType="1"/>
          </p:cNvSpPr>
          <p:nvPr/>
        </p:nvSpPr>
        <p:spPr bwMode="auto">
          <a:xfrm rot="16200000">
            <a:off x="82677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09" name="Line 17"/>
          <p:cNvSpPr>
            <a:spLocks noChangeShapeType="1"/>
          </p:cNvSpPr>
          <p:nvPr/>
        </p:nvSpPr>
        <p:spPr bwMode="auto">
          <a:xfrm rot="16200000">
            <a:off x="6591300" y="40767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10" name="Line 18"/>
          <p:cNvSpPr>
            <a:spLocks noChangeShapeType="1"/>
          </p:cNvSpPr>
          <p:nvPr/>
        </p:nvSpPr>
        <p:spPr bwMode="auto">
          <a:xfrm flipV="1">
            <a:off x="7434263" y="4876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11" name="Text Box 19"/>
          <p:cNvSpPr txBox="1">
            <a:spLocks noChangeArrowheads="1"/>
          </p:cNvSpPr>
          <p:nvPr/>
        </p:nvSpPr>
        <p:spPr bwMode="auto">
          <a:xfrm>
            <a:off x="6858001" y="6324601"/>
            <a:ext cx="99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Private Key</a:t>
            </a:r>
          </a:p>
        </p:txBody>
      </p:sp>
      <p:graphicFrame>
        <p:nvGraphicFramePr>
          <p:cNvPr id="366612" name="Object 20"/>
          <p:cNvGraphicFramePr>
            <a:graphicFrameLocks noChangeAspect="1"/>
          </p:cNvGraphicFramePr>
          <p:nvPr/>
        </p:nvGraphicFramePr>
        <p:xfrm>
          <a:off x="7213601" y="54864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Clip" r:id="rId6" imgW="1395360" imgH="2658600" progId="MS_ClipArt_Gallery.2">
                  <p:embed/>
                </p:oleObj>
              </mc:Choice>
              <mc:Fallback>
                <p:oleObj name="Clip" r:id="rId6" imgW="1395360" imgH="2658600" progId="MS_ClipArt_Gallery.2">
                  <p:embed/>
                  <p:pic>
                    <p:nvPicPr>
                      <p:cNvPr id="3666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54864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3" name="AutoShape 21"/>
          <p:cNvSpPr>
            <a:spLocks noChangeArrowheads="1"/>
          </p:cNvSpPr>
          <p:nvPr/>
        </p:nvSpPr>
        <p:spPr bwMode="auto">
          <a:xfrm>
            <a:off x="5410200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Cipher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14" name="AutoShape 22"/>
          <p:cNvSpPr>
            <a:spLocks noChangeArrowheads="1"/>
          </p:cNvSpPr>
          <p:nvPr/>
        </p:nvSpPr>
        <p:spPr bwMode="auto">
          <a:xfrm>
            <a:off x="8534400" y="38481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66615" name="AutoShape 23"/>
          <p:cNvSpPr>
            <a:spLocks noChangeArrowheads="1"/>
          </p:cNvSpPr>
          <p:nvPr/>
        </p:nvSpPr>
        <p:spPr bwMode="auto">
          <a:xfrm>
            <a:off x="6861175" y="38100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Choose two large prime numbers p &amp; q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Compute n=</a:t>
            </a:r>
            <a:r>
              <a:rPr lang="en-US" altLang="en-US" sz="22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pq</a:t>
            </a:r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 and z=(p-1)(q-1)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Choose number e, less than n, which has no common factor (other than 1) with z</a:t>
            </a:r>
          </a:p>
          <a:p>
            <a:pPr marL="609600" indent="-609600"/>
            <a:r>
              <a:rPr lang="en-US" sz="2400" dirty="0" smtClean="0"/>
              <a:t>Compute a value for d such that (d * e) % z) = 1</a:t>
            </a:r>
            <a:r>
              <a:rPr lang="en-US" altLang="en-US" sz="2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i.e. it is </a:t>
            </a:r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exactly divisible by z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Keys are generated using n, d, e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Public key is (</a:t>
            </a:r>
            <a:r>
              <a:rPr lang="en-US" altLang="en-US" sz="20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n,e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Private key is (n, d)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Encryption: c = m</a:t>
            </a:r>
            <a:r>
              <a:rPr lang="en-US" altLang="en-US" sz="2200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 mod n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 is plain text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c is cipher text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Decryption: m = c</a:t>
            </a:r>
            <a:r>
              <a:rPr lang="en-US" altLang="en-US" sz="2200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 mod n</a:t>
            </a:r>
          </a:p>
          <a:p>
            <a:pPr marL="609600" indent="-6096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Public key is shared and the private key is hidden</a:t>
            </a:r>
          </a:p>
          <a:p>
            <a:pPr marL="609600" indent="-609600">
              <a:buNone/>
            </a:pPr>
            <a:endParaRPr lang="en-US" altLang="en-US"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Asymmetric Encryption 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253927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3074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686800" cy="31242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P=5 &amp; q=7</a:t>
            </a:r>
          </a:p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n=5*7=35 and z=(4)*(6) = 24</a:t>
            </a:r>
          </a:p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e = 5 </a:t>
            </a:r>
          </a:p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d = 29 , (29x5 –1) is exactly divisible by 24 </a:t>
            </a:r>
          </a:p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Keys generated are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Public key: (35,5)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Private key is (35, 29)</a:t>
            </a:r>
          </a:p>
          <a:p>
            <a:pPr marL="609600" indent="-609600"/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Encrypt the word love using (c = </a:t>
            </a:r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3000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>
                <a:latin typeface="Garamond" panose="02020404030301010803" pitchFamily="18" charset="0"/>
                <a:cs typeface="Times New Roman" panose="02020603050405020304" pitchFamily="18" charset="0"/>
              </a:rPr>
              <a:t> mod n)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Assume that the alphabets are between 1 &amp; 26</a:t>
            </a:r>
          </a:p>
          <a:p>
            <a:pPr marL="1100138" lvl="1" indent="-533400">
              <a:buNone/>
            </a:pPr>
            <a:endParaRPr lang="en-US" altLang="en-US" sz="200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40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35203" name="Rectangle 3075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35204" name="Rectangle 3076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Asymmetric Encryption 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RSA</a:t>
            </a:r>
          </a:p>
        </p:txBody>
      </p:sp>
      <p:graphicFrame>
        <p:nvGraphicFramePr>
          <p:cNvPr id="435262" name="Group 3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70835"/>
              </p:ext>
            </p:extLst>
          </p:nvPr>
        </p:nvGraphicFramePr>
        <p:xfrm>
          <a:off x="2286000" y="4740275"/>
          <a:ext cx="5715000" cy="178181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2516703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3980539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318497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Numeric Representation 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Cipher Text (c =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mod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90810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248832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81626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759375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710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5153632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279462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2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2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8364" y="1143000"/>
            <a:ext cx="9331036" cy="5334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Well established needs for secure communication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War time communication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Business transactions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Illicit Love Affairs</a:t>
            </a:r>
          </a:p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Requirements of secure communication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</a:rPr>
              <a:t>Secrecy</a:t>
            </a:r>
          </a:p>
          <a:p>
            <a:pPr marL="1366838" lvl="2" indent="-457200">
              <a:buFontTx/>
              <a:buChar char="–"/>
            </a:pPr>
            <a:r>
              <a:rPr lang="en-US" altLang="en-US" dirty="0">
                <a:cs typeface="Times New Roman" panose="02020603050405020304" pitchFamily="18" charset="0"/>
              </a:rPr>
              <a:t>Only intended receiver understands the message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</a:rPr>
              <a:t>Authentication</a:t>
            </a:r>
          </a:p>
          <a:p>
            <a:pPr marL="1366838" lvl="2" indent="-457200">
              <a:buFontTx/>
              <a:buChar char="–"/>
            </a:pPr>
            <a:r>
              <a:rPr lang="en-US" altLang="en-US" dirty="0">
                <a:cs typeface="Times New Roman" panose="02020603050405020304" pitchFamily="18" charset="0"/>
              </a:rPr>
              <a:t>Sender and receiver need to confirm each others identity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</a:rPr>
              <a:t>Message Integrity</a:t>
            </a:r>
          </a:p>
          <a:p>
            <a:pPr marL="1366838" lvl="2" indent="-457200">
              <a:buFontTx/>
              <a:buChar char="–"/>
            </a:pPr>
            <a:r>
              <a:rPr lang="en-US" altLang="en-US" dirty="0">
                <a:cs typeface="Times New Roman" panose="02020603050405020304" pitchFamily="18" charset="0"/>
              </a:rPr>
              <a:t>Ensure that their communication has not been altered, either maliciously or by accident during transmission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5146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 dirty="0">
                <a:solidFill>
                  <a:srgbClr val="CC0000"/>
                </a:solidFill>
                <a:latin typeface="+mn-lt"/>
              </a:rPr>
              <a:t>Secure Communication </a:t>
            </a:r>
            <a:br>
              <a:rPr lang="en-US" altLang="en-US" sz="3600" dirty="0">
                <a:solidFill>
                  <a:srgbClr val="CC0000"/>
                </a:solidFill>
                <a:latin typeface="+mn-lt"/>
              </a:rPr>
            </a:br>
            <a:r>
              <a:rPr lang="en-US" altLang="en-US" sz="2400" dirty="0">
                <a:solidFill>
                  <a:srgbClr val="333399"/>
                </a:solidFill>
                <a:latin typeface="+mn-lt"/>
              </a:rPr>
              <a:t>Needs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6419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686800" cy="3124200"/>
          </a:xfrm>
        </p:spPr>
        <p:txBody>
          <a:bodyPr/>
          <a:lstStyle/>
          <a:p>
            <a:pPr marL="609600" indent="-609600"/>
            <a:r>
              <a:rPr lang="en-US" altLang="en-US" sz="2600">
                <a:latin typeface="Garamond" panose="02020404030301010803" pitchFamily="18" charset="0"/>
                <a:cs typeface="Times New Roman" panose="02020603050405020304" pitchFamily="18" charset="0"/>
              </a:rPr>
              <a:t>Decrypt the word love using (m = </a:t>
            </a:r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600" baseline="30000">
                <a:latin typeface="Garamond" panose="02020404030301010803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>
                <a:latin typeface="Garamond" panose="02020404030301010803" pitchFamily="18" charset="0"/>
                <a:cs typeface="Times New Roman" panose="02020603050405020304" pitchFamily="18" charset="0"/>
              </a:rPr>
              <a:t> mod n)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n = 35, c=29</a:t>
            </a:r>
          </a:p>
          <a:p>
            <a:pPr marL="609600" indent="-609600"/>
            <a:endParaRPr lang="en-US" alt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 dirty="0">
                <a:solidFill>
                  <a:srgbClr val="CC0000"/>
                </a:solidFill>
              </a:rPr>
              <a:t>Asymmetric Encryption </a:t>
            </a:r>
            <a:br>
              <a:rPr lang="en-US" altLang="en-US" sz="3600" dirty="0">
                <a:solidFill>
                  <a:srgbClr val="CC0000"/>
                </a:solidFill>
              </a:rPr>
            </a:br>
            <a:r>
              <a:rPr lang="en-US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RSA</a:t>
            </a:r>
          </a:p>
        </p:txBody>
      </p:sp>
      <p:graphicFrame>
        <p:nvGraphicFramePr>
          <p:cNvPr id="43738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95602"/>
              </p:ext>
            </p:extLst>
          </p:nvPr>
        </p:nvGraphicFramePr>
        <p:xfrm>
          <a:off x="2286000" y="2514600"/>
          <a:ext cx="6354763" cy="184277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26704859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02522164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1858868793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Cipher Text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(m =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mod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4731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481968572106750915091411825223072000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4614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12783403948858939111232757568359400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97406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852643319086537701956194499721110000000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9730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51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2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582" y="1357746"/>
            <a:ext cx="8183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Ex2: Choose p = 3 and q = 11, m=2</a:t>
            </a:r>
          </a:p>
          <a:p>
            <a:endParaRPr lang="en-US" dirty="0" smtClean="0"/>
          </a:p>
          <a:p>
            <a:r>
              <a:rPr lang="en-US" dirty="0" smtClean="0"/>
              <a:t>Compute n = p * q = 3 * 11 = 33</a:t>
            </a:r>
          </a:p>
          <a:p>
            <a:r>
              <a:rPr lang="en-US" dirty="0" smtClean="0"/>
              <a:t>Compute φ(n) = (p - 1) * (q - 1) = 2 * 10 = 20</a:t>
            </a:r>
          </a:p>
          <a:p>
            <a:endParaRPr lang="en-US" dirty="0" smtClean="0"/>
          </a:p>
          <a:p>
            <a:r>
              <a:rPr lang="en-US" dirty="0" smtClean="0"/>
              <a:t>Choose e such that 1 &lt; e &lt; φ(n) and e and φ (n) are coprime. Let e = 7</a:t>
            </a:r>
          </a:p>
          <a:p>
            <a:r>
              <a:rPr lang="en-US" dirty="0" smtClean="0"/>
              <a:t>Compute a value for d such that (d * e) % φ(n) = 1. One solution is d = 3 [(3 * 7) % 20 = 1]</a:t>
            </a:r>
          </a:p>
          <a:p>
            <a:r>
              <a:rPr lang="en-US" dirty="0" smtClean="0"/>
              <a:t>Public key is (e, n) =&gt; (7, 33)</a:t>
            </a:r>
          </a:p>
          <a:p>
            <a:r>
              <a:rPr lang="en-US" dirty="0" smtClean="0"/>
              <a:t>Private key is (d, n) =&gt; (3, 33)</a:t>
            </a:r>
          </a:p>
          <a:p>
            <a:r>
              <a:rPr lang="en-US" dirty="0" smtClean="0"/>
              <a:t>The encryption of </a:t>
            </a:r>
            <a:r>
              <a:rPr lang="en-US" b="1" dirty="0" smtClean="0"/>
              <a:t>m = 2 </a:t>
            </a:r>
            <a:r>
              <a:rPr lang="en-US" dirty="0" smtClean="0"/>
              <a:t>is c = 27 % 33 = </a:t>
            </a:r>
            <a:r>
              <a:rPr lang="en-US" b="1" dirty="0" smtClean="0"/>
              <a:t>29</a:t>
            </a:r>
          </a:p>
          <a:p>
            <a:r>
              <a:rPr lang="en-US" dirty="0" smtClean="0"/>
              <a:t>The decryption of </a:t>
            </a:r>
            <a:r>
              <a:rPr lang="en-US" b="1" dirty="0" smtClean="0"/>
              <a:t>c = 29 </a:t>
            </a:r>
            <a:r>
              <a:rPr lang="en-US" dirty="0" smtClean="0"/>
              <a:t>is m = 293 % 33 = </a:t>
            </a:r>
            <a:r>
              <a:rPr lang="en-US" b="1" dirty="0" smtClean="0"/>
              <a:t>2</a:t>
            </a:r>
          </a:p>
          <a:p>
            <a:endParaRPr lang="en-US" b="1" dirty="0"/>
          </a:p>
          <a:p>
            <a:r>
              <a:rPr lang="en-US" b="1" dirty="0" smtClean="0"/>
              <a:t>Note: use modular arithmetic for simplification of exponential calculations.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87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 sz="2600">
                <a:latin typeface="Garamond" panose="02020404030301010803" pitchFamily="18" charset="0"/>
                <a:cs typeface="Times New Roman" panose="02020603050405020304" pitchFamily="18" charset="0"/>
              </a:rPr>
              <a:t>Efficiency is lower than Symmetric Algorithms</a:t>
            </a:r>
          </a:p>
          <a:p>
            <a:pPr marL="1100138" lvl="1" indent="-533400"/>
            <a:r>
              <a:rPr lang="en-US" altLang="en-US">
                <a:latin typeface="Garamond" panose="02020404030301010803" pitchFamily="18" charset="0"/>
                <a:cs typeface="Times New Roman" panose="02020603050405020304" pitchFamily="18" charset="0"/>
              </a:rPr>
              <a:t>A 1024-bit asymmetric key is equivalent to 128-bit symmetric key</a:t>
            </a:r>
          </a:p>
          <a:p>
            <a:pPr marL="609600" indent="-609600"/>
            <a:r>
              <a:rPr lang="en-US" altLang="en-US" sz="2600">
                <a:latin typeface="Garamond" panose="02020404030301010803" pitchFamily="18" charset="0"/>
                <a:cs typeface="Times New Roman" panose="02020603050405020304" pitchFamily="18" charset="0"/>
              </a:rPr>
              <a:t>Potential for man-in-the middle attack</a:t>
            </a:r>
          </a:p>
          <a:p>
            <a:pPr marL="609600" indent="-609600"/>
            <a:r>
              <a:rPr lang="en-US" altLang="en-US" sz="2600">
                <a:latin typeface="Garamond" panose="02020404030301010803" pitchFamily="18" charset="0"/>
                <a:cs typeface="Times New Roman" panose="02020603050405020304" pitchFamily="18" charset="0"/>
              </a:rPr>
              <a:t>It is problematic to get the key pair generated for the encryption</a:t>
            </a:r>
            <a:endParaRPr lang="en-US" altLang="en-US" sz="200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362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Asymmetric Encryption 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</a:rPr>
              <a:t>Weaknesses </a:t>
            </a:r>
            <a:endParaRPr lang="en-US" altLang="en-US" sz="360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67180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153400" cy="51816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Cryptography is the science of secret, or hidden writing</a:t>
            </a:r>
          </a:p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It has two main Components: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Encryption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Practice of hiding messages so that they can not be read by anyone other than the intended recipient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Authentication &amp; Integrity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Ensuring that users of data/resources are the persons they claim to be and that a message has not been surreptitiously altered</a:t>
            </a:r>
          </a:p>
        </p:txBody>
      </p:sp>
      <p:sp>
        <p:nvSpPr>
          <p:cNvPr id="368643" name="Rectangle 1027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Cryptography </a:t>
            </a:r>
            <a:br>
              <a:rPr lang="en-US" altLang="en-US" sz="2800" dirty="0">
                <a:solidFill>
                  <a:srgbClr val="CC0000"/>
                </a:solidFill>
                <a:latin typeface="+mn-lt"/>
              </a:rPr>
            </a:br>
            <a:r>
              <a:rPr lang="en-US" altLang="en-US" sz="2800" dirty="0">
                <a:solidFill>
                  <a:srgbClr val="333399"/>
                </a:solidFill>
                <a:latin typeface="+mn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3665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Cipher is a method for encrypting messages</a:t>
            </a: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1100138" lvl="1" indent="-533400"/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400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4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Encryption algorithms are standardized &amp; published</a:t>
            </a:r>
          </a:p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The key which is an input to the algorithm is secret</a:t>
            </a:r>
          </a:p>
          <a:p>
            <a:pPr marL="1100138" lvl="1" indent="-533400"/>
            <a:r>
              <a:rPr lang="en-US" altLang="en-US" dirty="0">
                <a:cs typeface="Times New Roman" panose="02020603050405020304" pitchFamily="18" charset="0"/>
              </a:rPr>
              <a:t>Key is a string of numbers or characters </a:t>
            </a:r>
          </a:p>
          <a:p>
            <a:pPr marL="1100138" lvl="1" indent="-533400"/>
            <a:r>
              <a:rPr lang="en-US" altLang="en-US" dirty="0">
                <a:cs typeface="Times New Roman" panose="02020603050405020304" pitchFamily="18" charset="0"/>
              </a:rPr>
              <a:t>If same key is used for encryption &amp; decryption the algorithm is called symmetric</a:t>
            </a:r>
          </a:p>
          <a:p>
            <a:pPr marL="1100138" lvl="1" indent="-533400"/>
            <a:r>
              <a:rPr lang="en-US" altLang="en-US" dirty="0">
                <a:cs typeface="Times New Roman" panose="02020603050405020304" pitchFamily="18" charset="0"/>
              </a:rPr>
              <a:t>If different keys are used for encryption &amp; decryption the algorithm is called asymmetric </a:t>
            </a:r>
          </a:p>
          <a:p>
            <a:pPr marL="609600" indent="-609600">
              <a:buNone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Encryption </a:t>
            </a:r>
            <a:br>
              <a:rPr lang="en-US" altLang="en-US" sz="2800" dirty="0">
                <a:solidFill>
                  <a:srgbClr val="CC0000"/>
                </a:solidFill>
                <a:latin typeface="+mn-lt"/>
              </a:rPr>
            </a:br>
            <a:r>
              <a:rPr lang="en-US" altLang="en-US" sz="2800" dirty="0">
                <a:solidFill>
                  <a:srgbClr val="333399"/>
                </a:solidFill>
                <a:latin typeface="+mn-lt"/>
              </a:rPr>
              <a:t>Cipher</a:t>
            </a:r>
            <a:endParaRPr lang="en-US" altLang="en-US" sz="28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54322" name="AutoShape 18"/>
          <p:cNvSpPr>
            <a:spLocks noChangeArrowheads="1"/>
          </p:cNvSpPr>
          <p:nvPr/>
        </p:nvSpPr>
        <p:spPr bwMode="auto">
          <a:xfrm>
            <a:off x="2281238" y="17145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54323" name="AutoShape 19"/>
          <p:cNvSpPr>
            <a:spLocks noChangeArrowheads="1"/>
          </p:cNvSpPr>
          <p:nvPr/>
        </p:nvSpPr>
        <p:spPr bwMode="auto">
          <a:xfrm>
            <a:off x="3740150" y="16764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Encryption</a:t>
            </a:r>
          </a:p>
          <a:p>
            <a:pPr algn="ctr"/>
            <a:r>
              <a:rPr lang="en-US" altLang="en-US" sz="1200"/>
              <a:t>Algorithm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54324" name="Line 20"/>
          <p:cNvSpPr>
            <a:spLocks noChangeShapeType="1"/>
          </p:cNvSpPr>
          <p:nvPr/>
        </p:nvSpPr>
        <p:spPr bwMode="auto">
          <a:xfrm flipV="1">
            <a:off x="4313238" y="2743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 rot="16200000">
            <a:off x="3462338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 rot="16200000">
            <a:off x="5143500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7" name="Text Box 23"/>
          <p:cNvSpPr txBox="1">
            <a:spLocks noChangeArrowheads="1"/>
          </p:cNvSpPr>
          <p:nvPr/>
        </p:nvSpPr>
        <p:spPr bwMode="auto">
          <a:xfrm>
            <a:off x="3960814" y="4191001"/>
            <a:ext cx="5890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Key A</a:t>
            </a:r>
          </a:p>
        </p:txBody>
      </p:sp>
      <p:graphicFrame>
        <p:nvGraphicFramePr>
          <p:cNvPr id="354328" name="Object 24"/>
          <p:cNvGraphicFramePr>
            <a:graphicFrameLocks noChangeAspect="1"/>
          </p:cNvGraphicFramePr>
          <p:nvPr/>
        </p:nvGraphicFramePr>
        <p:xfrm>
          <a:off x="4092576" y="33528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lip" r:id="rId4" imgW="1395360" imgH="2658600" progId="MS_ClipArt_Gallery.2">
                  <p:embed/>
                </p:oleObj>
              </mc:Choice>
              <mc:Fallback>
                <p:oleObj name="Clip" r:id="rId4" imgW="1395360" imgH="2658600" progId="MS_ClipArt_Gallery.2">
                  <p:embed/>
                  <p:pic>
                    <p:nvPicPr>
                      <p:cNvPr id="354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6" y="33528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9" name="Line 25"/>
          <p:cNvSpPr>
            <a:spLocks noChangeShapeType="1"/>
          </p:cNvSpPr>
          <p:nvPr/>
        </p:nvSpPr>
        <p:spPr bwMode="auto">
          <a:xfrm rot="16200000">
            <a:off x="8267700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 rot="16200000">
            <a:off x="6591300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 flipV="1">
            <a:off x="7434263" y="2743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7085014" y="4191001"/>
            <a:ext cx="5825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Key B</a:t>
            </a:r>
          </a:p>
        </p:txBody>
      </p:sp>
      <p:graphicFrame>
        <p:nvGraphicFramePr>
          <p:cNvPr id="354333" name="Object 29"/>
          <p:cNvGraphicFramePr>
            <a:graphicFrameLocks noChangeAspect="1"/>
          </p:cNvGraphicFramePr>
          <p:nvPr/>
        </p:nvGraphicFramePr>
        <p:xfrm>
          <a:off x="7213601" y="3352800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Clip" r:id="rId6" imgW="1395360" imgH="2658600" progId="MS_ClipArt_Gallery.2">
                  <p:embed/>
                </p:oleObj>
              </mc:Choice>
              <mc:Fallback>
                <p:oleObj name="Clip" r:id="rId6" imgW="1395360" imgH="2658600" progId="MS_ClipArt_Gallery.2">
                  <p:embed/>
                  <p:pic>
                    <p:nvPicPr>
                      <p:cNvPr id="3543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3352800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4" name="AutoShape 30"/>
          <p:cNvSpPr>
            <a:spLocks noChangeArrowheads="1"/>
          </p:cNvSpPr>
          <p:nvPr/>
        </p:nvSpPr>
        <p:spPr bwMode="auto">
          <a:xfrm>
            <a:off x="5410200" y="17145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Cipher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54335" name="AutoShape 31"/>
          <p:cNvSpPr>
            <a:spLocks noChangeArrowheads="1"/>
          </p:cNvSpPr>
          <p:nvPr/>
        </p:nvSpPr>
        <p:spPr bwMode="auto">
          <a:xfrm>
            <a:off x="8534400" y="1714500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54336" name="AutoShape 32"/>
          <p:cNvSpPr>
            <a:spLocks noChangeArrowheads="1"/>
          </p:cNvSpPr>
          <p:nvPr/>
        </p:nvSpPr>
        <p:spPr bwMode="auto">
          <a:xfrm>
            <a:off x="6861175" y="1676400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Decryption</a:t>
            </a:r>
          </a:p>
          <a:p>
            <a:pPr algn="ctr"/>
            <a:r>
              <a:rPr lang="en-US" altLang="en-US" sz="1200"/>
              <a:t>Algorithm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2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257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Algorithms in which the key for encryption and decryption are the same are Symmetric</a:t>
            </a:r>
          </a:p>
          <a:p>
            <a:pPr marL="1100138" lvl="1" indent="-533400"/>
            <a:r>
              <a:rPr lang="en-US" altLang="en-US" dirty="0">
                <a:cs typeface="Times New Roman" panose="02020603050405020304" pitchFamily="18" charset="0"/>
              </a:rPr>
              <a:t>Example: Caesar Cipher</a:t>
            </a:r>
          </a:p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Types: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Block Ciphers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Encrypt data one block at a time (typically 64 bits, or 128 bits)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Used for a single message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Stream Ciphers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Encrypt data one bit or one byte at a time</a:t>
            </a:r>
          </a:p>
          <a:p>
            <a:pPr marL="1366838" lvl="2" indent="-457200">
              <a:buFontTx/>
              <a:buChar char="–"/>
            </a:pPr>
            <a:r>
              <a:rPr lang="en-US" altLang="en-US" sz="2400" dirty="0">
                <a:cs typeface="Times New Roman" panose="02020603050405020304" pitchFamily="18" charset="0"/>
              </a:rPr>
              <a:t>Used if data is a constant stream of information</a:t>
            </a:r>
          </a:p>
        </p:txBody>
      </p:sp>
      <p:sp>
        <p:nvSpPr>
          <p:cNvPr id="360451" name="Rectangle 1027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Encryption </a:t>
            </a:r>
            <a:br>
              <a:rPr lang="en-US" altLang="en-US" sz="2400" dirty="0">
                <a:solidFill>
                  <a:srgbClr val="CC0000"/>
                </a:solidFill>
                <a:latin typeface="+mn-lt"/>
              </a:rPr>
            </a:br>
            <a:r>
              <a:rPr lang="en-US" altLang="en-US" sz="2400" dirty="0">
                <a:solidFill>
                  <a:srgbClr val="333399"/>
                </a:solidFill>
                <a:latin typeface="+mn-lt"/>
              </a:rPr>
              <a:t>Symmetric Algorithms</a:t>
            </a:r>
            <a:endParaRPr lang="en-US" altLang="en-US" sz="2400" dirty="0">
              <a:solidFill>
                <a:srgbClr val="CC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8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Strength of algorithm is determined by the size of the key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The longer the key the more difficult it is to crack</a:t>
            </a:r>
          </a:p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Key length is expressed in bits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Typical key sizes vary between 48 bits and 448 bits</a:t>
            </a:r>
          </a:p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Set of possible keys for a cipher is called key space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For 40-bit key there are 2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40</a:t>
            </a:r>
            <a:r>
              <a:rPr lang="en-US" altLang="en-US" sz="2000" dirty="0">
                <a:cs typeface="Times New Roman" panose="02020603050405020304" pitchFamily="18" charset="0"/>
              </a:rPr>
              <a:t> possible keys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For 128-bit key there are 2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128</a:t>
            </a:r>
            <a:r>
              <a:rPr lang="en-US" altLang="en-US" sz="2000" dirty="0">
                <a:cs typeface="Times New Roman" panose="02020603050405020304" pitchFamily="18" charset="0"/>
              </a:rPr>
              <a:t> possible keys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Each additional bit added to the key length doubles the security</a:t>
            </a:r>
          </a:p>
          <a:p>
            <a:pPr marL="609600" indent="-609600"/>
            <a:r>
              <a:rPr lang="en-US" altLang="en-US" sz="2000" dirty="0">
                <a:cs typeface="Times New Roman" panose="02020603050405020304" pitchFamily="18" charset="0"/>
              </a:rPr>
              <a:t>To crack the key the hacker has to use brute-force </a:t>
            </a:r>
          </a:p>
          <a:p>
            <a:pPr marL="1100138" lvl="1" indent="-533400"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(i.e. try all the possible keys till a key that works is found)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Super Computer can crack a 56-bit key in 24 hours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It will take 2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72</a:t>
            </a:r>
            <a:r>
              <a:rPr lang="en-US" altLang="en-US" sz="2000" dirty="0">
                <a:cs typeface="Times New Roman" panose="02020603050405020304" pitchFamily="18" charset="0"/>
              </a:rPr>
              <a:t> times longer to crack a 128-bit key</a:t>
            </a:r>
          </a:p>
          <a:p>
            <a:pPr marL="1100138" lvl="1" indent="-533400"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(Longer than the age of the universe)</a:t>
            </a:r>
          </a:p>
          <a:p>
            <a:pPr marL="1100138" lvl="1" indent="-533400"/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Symmetric Encryption </a:t>
            </a:r>
            <a:br>
              <a:rPr lang="en-US" altLang="en-US" sz="2400" dirty="0">
                <a:solidFill>
                  <a:srgbClr val="CC0000"/>
                </a:solidFill>
                <a:latin typeface="+mn-lt"/>
              </a:rPr>
            </a:br>
            <a:r>
              <a:rPr lang="en-US" altLang="en-US" sz="2400" dirty="0">
                <a:solidFill>
                  <a:srgbClr val="333399"/>
                </a:solidFill>
                <a:latin typeface="+mn-lt"/>
              </a:rPr>
              <a:t>Key Strength</a:t>
            </a:r>
          </a:p>
        </p:txBody>
      </p:sp>
    </p:spTree>
    <p:extLst>
      <p:ext uri="{BB962C8B-B14F-4D97-AF65-F5344CB8AC3E}">
        <p14:creationId xmlns:p14="http://schemas.microsoft.com/office/powerpoint/2010/main" val="258703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545" y="1446068"/>
            <a:ext cx="10942781" cy="1209676"/>
          </a:xfrm>
        </p:spPr>
        <p:txBody>
          <a:bodyPr/>
          <a:lstStyle/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Caesar Cipher is a method in which each letter in the alphabet is rotated by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number of letters equal to the key </a:t>
            </a:r>
            <a:r>
              <a:rPr lang="en-US" altLang="en-US" sz="2400" dirty="0">
                <a:cs typeface="Times New Roman" panose="02020603050405020304" pitchFamily="18" charset="0"/>
              </a:rPr>
              <a:t>letters as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shown.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877455" y="535708"/>
            <a:ext cx="9113981" cy="6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Substitution </a:t>
            </a:r>
            <a:r>
              <a:rPr lang="en-US" altLang="en-US" sz="2400" dirty="0" smtClean="0">
                <a:solidFill>
                  <a:srgbClr val="CC0000"/>
                </a:solidFill>
                <a:latin typeface="+mn-lt"/>
              </a:rPr>
              <a:t>Ciphers </a:t>
            </a:r>
          </a:p>
          <a:p>
            <a:pPr algn="l"/>
            <a:r>
              <a:rPr lang="en-US" altLang="en-US" sz="2400" dirty="0" smtClean="0">
                <a:solidFill>
                  <a:srgbClr val="CC0000"/>
                </a:solidFill>
                <a:latin typeface="+mn-lt"/>
              </a:rPr>
              <a:t>1. </a:t>
            </a:r>
            <a:r>
              <a:rPr lang="en-US" altLang="en-US" sz="2400" dirty="0" err="1" smtClean="0">
                <a:solidFill>
                  <a:srgbClr val="CC0000"/>
                </a:solidFill>
                <a:latin typeface="+mn-lt"/>
              </a:rPr>
              <a:t>Monoalphabetic</a:t>
            </a:r>
            <a:r>
              <a:rPr lang="en-US" altLang="en-US" sz="2400" dirty="0" smtClean="0">
                <a:solidFill>
                  <a:srgbClr val="CC0000"/>
                </a:solidFill>
                <a:latin typeface="+mn-lt"/>
              </a:rPr>
              <a:t> Ciphers :</a:t>
            </a:r>
            <a:r>
              <a:rPr lang="en-US" altLang="en-US" sz="2400" dirty="0" smtClean="0">
                <a:solidFill>
                  <a:srgbClr val="333399"/>
                </a:solidFill>
                <a:latin typeface="+mn-lt"/>
              </a:rPr>
              <a:t>Caesar Cipher/Shift ciphers</a:t>
            </a:r>
            <a:endParaRPr lang="en-US" altLang="en-US" sz="2400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370692" name="Group 4"/>
          <p:cNvGrpSpPr>
            <a:grpSpLocks/>
          </p:cNvGrpSpPr>
          <p:nvPr/>
        </p:nvGrpSpPr>
        <p:grpSpPr bwMode="auto">
          <a:xfrm>
            <a:off x="1066944" y="2111282"/>
            <a:ext cx="7153276" cy="1355725"/>
            <a:chOff x="624" y="1786"/>
            <a:chExt cx="4506" cy="854"/>
          </a:xfrm>
        </p:grpSpPr>
        <p:sp>
          <p:nvSpPr>
            <p:cNvPr id="370693" name="Text Box 5"/>
            <p:cNvSpPr txBox="1">
              <a:spLocks noChangeArrowheads="1"/>
            </p:cNvSpPr>
            <p:nvPr/>
          </p:nvSpPr>
          <p:spPr bwMode="auto">
            <a:xfrm>
              <a:off x="672" y="1804"/>
              <a:ext cx="4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000" dirty="0"/>
                <a:t>A B C D E F G H I J K L M N O P Q R S T U V W X Y Z</a:t>
              </a:r>
            </a:p>
          </p:txBody>
        </p:sp>
        <p:sp>
          <p:nvSpPr>
            <p:cNvPr id="370694" name="Text Box 6"/>
            <p:cNvSpPr txBox="1">
              <a:spLocks noChangeArrowheads="1"/>
            </p:cNvSpPr>
            <p:nvPr/>
          </p:nvSpPr>
          <p:spPr bwMode="auto">
            <a:xfrm>
              <a:off x="672" y="2240"/>
              <a:ext cx="4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/>
                <a:t>0 1 2 3 4 5 6 7 8 9 10 11 12 13 14 15 16 17 18 19 20 22 23 24 25 </a:t>
              </a:r>
              <a:endParaRPr lang="en-US" altLang="en-US" sz="2000" dirty="0"/>
            </a:p>
          </p:txBody>
        </p:sp>
        <p:sp>
          <p:nvSpPr>
            <p:cNvPr id="370695" name="Line 7"/>
            <p:cNvSpPr>
              <a:spLocks noChangeShapeType="1"/>
            </p:cNvSpPr>
            <p:nvPr/>
          </p:nvSpPr>
          <p:spPr bwMode="auto">
            <a:xfrm>
              <a:off x="2736" y="205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6" name="Rectangle 8"/>
            <p:cNvSpPr>
              <a:spLocks noChangeArrowheads="1"/>
            </p:cNvSpPr>
            <p:nvPr/>
          </p:nvSpPr>
          <p:spPr bwMode="auto">
            <a:xfrm>
              <a:off x="624" y="1786"/>
              <a:ext cx="4506" cy="85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322263" y="3490488"/>
            <a:ext cx="10465810" cy="89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Let us try to encrypt the 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message and decrypt.  “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  <a:cs typeface="Times New Roman" panose="02020603050405020304" pitchFamily="18" charset="0"/>
              </a:rPr>
              <a:t>MUMBAI”</a:t>
            </a:r>
            <a:endParaRPr lang="en-US" altLang="en-US" dirty="0">
              <a:solidFill>
                <a:srgbClr val="CC000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Key k =3,    cipher= (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p+k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)mod26, P=(cipher-k)mod26</a:t>
            </a:r>
          </a:p>
          <a:p>
            <a:pPr>
              <a:spcBef>
                <a:spcPct val="20000"/>
              </a:spcBef>
            </a:pPr>
            <a:endParaRPr lang="en-US" altLang="en-US" dirty="0" smtClean="0"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rgbClr val="CC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rgbClr val="CC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12996"/>
              </p:ext>
            </p:extLst>
          </p:nvPr>
        </p:nvGraphicFramePr>
        <p:xfrm>
          <a:off x="322263" y="4388196"/>
          <a:ext cx="1064491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64">
                  <a:extLst>
                    <a:ext uri="{9D8B030D-6E8A-4147-A177-3AD203B41FA5}">
                      <a16:colId xmlns:a16="http://schemas.microsoft.com/office/drawing/2014/main" val="178255102"/>
                    </a:ext>
                  </a:extLst>
                </a:gridCol>
                <a:gridCol w="1425040">
                  <a:extLst>
                    <a:ext uri="{9D8B030D-6E8A-4147-A177-3AD203B41FA5}">
                      <a16:colId xmlns:a16="http://schemas.microsoft.com/office/drawing/2014/main" val="1919453459"/>
                    </a:ext>
                  </a:extLst>
                </a:gridCol>
                <a:gridCol w="1600192">
                  <a:extLst>
                    <a:ext uri="{9D8B030D-6E8A-4147-A177-3AD203B41FA5}">
                      <a16:colId xmlns:a16="http://schemas.microsoft.com/office/drawing/2014/main" val="2085361224"/>
                    </a:ext>
                  </a:extLst>
                </a:gridCol>
                <a:gridCol w="1764511">
                  <a:extLst>
                    <a:ext uri="{9D8B030D-6E8A-4147-A177-3AD203B41FA5}">
                      <a16:colId xmlns:a16="http://schemas.microsoft.com/office/drawing/2014/main" val="2597902614"/>
                    </a:ext>
                  </a:extLst>
                </a:gridCol>
                <a:gridCol w="1350749">
                  <a:extLst>
                    <a:ext uri="{9D8B030D-6E8A-4147-A177-3AD203B41FA5}">
                      <a16:colId xmlns:a16="http://schemas.microsoft.com/office/drawing/2014/main" val="1600496958"/>
                    </a:ext>
                  </a:extLst>
                </a:gridCol>
                <a:gridCol w="1226784">
                  <a:extLst>
                    <a:ext uri="{9D8B030D-6E8A-4147-A177-3AD203B41FA5}">
                      <a16:colId xmlns:a16="http://schemas.microsoft.com/office/drawing/2014/main" val="1262809991"/>
                    </a:ext>
                  </a:extLst>
                </a:gridCol>
                <a:gridCol w="1661270">
                  <a:extLst>
                    <a:ext uri="{9D8B030D-6E8A-4147-A177-3AD203B41FA5}">
                      <a16:colId xmlns:a16="http://schemas.microsoft.com/office/drawing/2014/main" val="4257561222"/>
                    </a:ext>
                  </a:extLst>
                </a:gridCol>
              </a:tblGrid>
              <a:tr h="322677">
                <a:tc>
                  <a:txBody>
                    <a:bodyPr/>
                    <a:lstStyle/>
                    <a:p>
                      <a:r>
                        <a:rPr lang="en-US" dirty="0" smtClean="0"/>
                        <a:t>Plaintext: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40256"/>
                  </a:ext>
                </a:extLst>
              </a:tr>
              <a:tr h="322677">
                <a:tc>
                  <a:txBody>
                    <a:bodyPr/>
                    <a:lstStyle/>
                    <a:p>
                      <a:r>
                        <a:rPr lang="en-US" dirty="0" smtClean="0"/>
                        <a:t>Value: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4458"/>
                  </a:ext>
                </a:extLst>
              </a:tr>
              <a:tr h="516284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 = 15 MOD26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+3=23mod26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+3=15mod26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+3=4MOD26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+3=3mod26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+3=11mod26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28474"/>
                  </a:ext>
                </a:extLst>
              </a:tr>
              <a:tr h="3226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Ciphertext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96914"/>
                  </a:ext>
                </a:extLst>
              </a:tr>
              <a:tr h="322677">
                <a:tc>
                  <a:txBody>
                    <a:bodyPr/>
                    <a:lstStyle/>
                    <a:p>
                      <a:r>
                        <a:rPr lang="en-US" dirty="0" smtClean="0"/>
                        <a:t>Decrypted text: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5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76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55" y="544945"/>
            <a:ext cx="9910618" cy="520930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Affine Cipher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Affine cipher is a special case of the more general </a:t>
            </a:r>
            <a:r>
              <a:rPr lang="en-US" dirty="0" err="1">
                <a:hlinkClick r:id="rId2"/>
              </a:rPr>
              <a:t>monoalphabetic</a:t>
            </a:r>
            <a:r>
              <a:rPr lang="en-US" dirty="0">
                <a:hlinkClick r:id="rId2"/>
              </a:rPr>
              <a:t> substitution</a:t>
            </a:r>
            <a:r>
              <a:rPr lang="en-US" dirty="0"/>
              <a:t> cipher.</a:t>
            </a:r>
            <a:br>
              <a:rPr lang="en-US" dirty="0"/>
            </a:br>
            <a:r>
              <a:rPr lang="en-US" dirty="0"/>
              <a:t>The cipher is </a:t>
            </a:r>
            <a:r>
              <a:rPr lang="en-US" i="1" dirty="0"/>
              <a:t>less</a:t>
            </a:r>
            <a:r>
              <a:rPr lang="en-US" dirty="0"/>
              <a:t> secure than a</a:t>
            </a:r>
            <a:r>
              <a:rPr lang="en-US" u="sng" dirty="0"/>
              <a:t> </a:t>
            </a:r>
            <a:r>
              <a:rPr lang="en-US" u="sng" dirty="0">
                <a:hlinkClick r:id="rId3"/>
              </a:rPr>
              <a:t>substitution cipher</a:t>
            </a:r>
            <a:r>
              <a:rPr lang="en-US" u="sng" dirty="0"/>
              <a:t> </a:t>
            </a:r>
            <a:r>
              <a:rPr lang="en-US" dirty="0"/>
              <a:t>as it is vulnerable to all of the attacks that work against substitution ciphers, in </a:t>
            </a:r>
            <a:r>
              <a:rPr lang="en-US" i="1" dirty="0"/>
              <a:t>addition</a:t>
            </a:r>
            <a:r>
              <a:rPr lang="en-US" dirty="0"/>
              <a:t> to other attacks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The cipher's primary weakness comes from the fact that if the cryptanalyst can discover (by means of frequency analysis, brute force, guessing or otherwise) the plaintext of two </a:t>
            </a:r>
            <a:r>
              <a:rPr lang="en-US" dirty="0" smtClean="0"/>
              <a:t>cipher text </a:t>
            </a:r>
            <a:r>
              <a:rPr lang="en-US" dirty="0"/>
              <a:t>characters, then the key can be obtained by solving a simultaneous </a:t>
            </a:r>
            <a:r>
              <a:rPr lang="en-US" dirty="0" smtClean="0"/>
              <a:t>equation.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The Algorithm </a:t>
            </a:r>
            <a:br>
              <a:rPr lang="en-US" dirty="0"/>
            </a:br>
            <a:r>
              <a:rPr lang="en-US" dirty="0"/>
              <a:t>The 'key' for the Affine cipher consists of 2 numbers, we'll call them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. The following discussion assumes the use of a 26 character alphabet (</a:t>
            </a:r>
            <a:r>
              <a:rPr lang="en-US" i="1" dirty="0"/>
              <a:t>m</a:t>
            </a:r>
            <a:r>
              <a:rPr lang="en-US" dirty="0"/>
              <a:t> = 26</a:t>
            </a:r>
            <a:r>
              <a:rPr lang="en-US" dirty="0" smtClean="0"/>
              <a:t>).</a:t>
            </a:r>
          </a:p>
          <a:p>
            <a:pPr algn="l"/>
            <a:r>
              <a:rPr lang="en-US" dirty="0"/>
              <a:t> </a:t>
            </a:r>
            <a:r>
              <a:rPr lang="en-US" i="1" dirty="0"/>
              <a:t>a</a:t>
            </a:r>
            <a:r>
              <a:rPr lang="en-US" dirty="0"/>
              <a:t> should be chosen to be relatively prime to </a:t>
            </a:r>
            <a:r>
              <a:rPr lang="en-US" i="1" dirty="0"/>
              <a:t>m</a:t>
            </a:r>
            <a:r>
              <a:rPr lang="en-US" dirty="0"/>
              <a:t> (i.e. </a:t>
            </a:r>
            <a:r>
              <a:rPr lang="en-US" i="1" dirty="0"/>
              <a:t>a</a:t>
            </a:r>
            <a:r>
              <a:rPr lang="en-US" dirty="0"/>
              <a:t> should have no factors in common with </a:t>
            </a:r>
            <a:r>
              <a:rPr lang="en-US" i="1" dirty="0"/>
              <a:t>m</a:t>
            </a:r>
            <a:r>
              <a:rPr lang="en-US" dirty="0"/>
              <a:t>). For example 15 and 26 have no factors in common, so 15 is an acceptable value for </a:t>
            </a:r>
            <a:r>
              <a:rPr lang="en-US" i="1" dirty="0"/>
              <a:t>a</a:t>
            </a:r>
            <a:r>
              <a:rPr lang="en-US" dirty="0"/>
              <a:t>, however 12 and 26 have factors in common (e.g. 2) so 12 cannot be used for a value of </a:t>
            </a:r>
            <a:r>
              <a:rPr lang="en-US" i="1" dirty="0"/>
              <a:t>a</a:t>
            </a:r>
            <a:r>
              <a:rPr lang="en-US" dirty="0"/>
              <a:t>. When encrypting, we first convert all the letters to numbers ('a'=0, 'b'=1, ..., 'z'=25). </a:t>
            </a:r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 err="1"/>
              <a:t>ciphertext</a:t>
            </a:r>
            <a:r>
              <a:rPr lang="en-US" dirty="0"/>
              <a:t> letter </a:t>
            </a:r>
            <a:r>
              <a:rPr lang="en-US" i="1" dirty="0"/>
              <a:t>c</a:t>
            </a:r>
            <a:r>
              <a:rPr lang="en-US" dirty="0"/>
              <a:t>, for any given letter </a:t>
            </a:r>
            <a:r>
              <a:rPr lang="en-US" i="1" dirty="0"/>
              <a:t>p</a:t>
            </a:r>
            <a:r>
              <a:rPr lang="en-US" dirty="0"/>
              <a:t> is (remember </a:t>
            </a:r>
            <a:r>
              <a:rPr lang="en-US" i="1" dirty="0"/>
              <a:t>p</a:t>
            </a:r>
            <a:r>
              <a:rPr lang="en-US" dirty="0"/>
              <a:t> is the number representing a letter):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http://practicalcryptography.com/media/latex/f202d3bbb5a0c3f972ed5a19f4f4cc2948ea7d01-11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1" y="1089892"/>
            <a:ext cx="587654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51345" y="1394691"/>
            <a:ext cx="103972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decryption function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a−1 is the multiplicative inverse of a in the group of integers modulo m.</a:t>
            </a:r>
          </a:p>
          <a:p>
            <a:endParaRPr lang="en-US" dirty="0" smtClean="0"/>
          </a:p>
          <a:p>
            <a:r>
              <a:rPr lang="en-US" dirty="0" smtClean="0"/>
              <a:t>To find a multiplicative inverse, we need to find a number x such that:</a:t>
            </a:r>
          </a:p>
          <a:p>
            <a:endParaRPr lang="en-US" dirty="0" smtClean="0"/>
          </a:p>
          <a:p>
            <a:r>
              <a:rPr lang="en-US" dirty="0" smtClean="0"/>
              <a:t>If we find the number x such that the equation is true, then x is the inverse of a, and we call it  a</a:t>
            </a:r>
            <a:r>
              <a:rPr lang="en-US" baseline="30000" dirty="0" smtClean="0"/>
              <a:t>-1.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The easiest way to solve this equation is to search each of the numbers 1 to 25, and see which one satisfies the equation.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r>
              <a:rPr lang="en-US" dirty="0"/>
              <a:t>Let the key be </a:t>
            </a:r>
            <a:r>
              <a:rPr lang="en-US" i="1" dirty="0"/>
              <a:t>a</a:t>
            </a:r>
            <a:r>
              <a:rPr lang="en-US" dirty="0"/>
              <a:t>=5 and </a:t>
            </a:r>
            <a:r>
              <a:rPr lang="en-US" i="1" dirty="0"/>
              <a:t>b</a:t>
            </a:r>
            <a:r>
              <a:rPr lang="en-US" dirty="0"/>
              <a:t>= 7. The encryption function is then (5*p + 7)(mod 26). To encode</a:t>
            </a:r>
            <a:r>
              <a:rPr lang="en-US" dirty="0" smtClean="0"/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we would take the first letter, 'd', convert it to a number, 3 ('a'=0, 'b'=1, ..., 'z'=25) and plug it into the equation: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since 'w' = 22, 'd' is transformed into 'w' using the values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=5 and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= 7.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02" y="1799936"/>
            <a:ext cx="2095500" cy="228600"/>
          </a:xfrm>
          <a:prstGeom prst="rect">
            <a:avLst/>
          </a:prstGeom>
        </p:spPr>
      </p:pic>
      <p:pic>
        <p:nvPicPr>
          <p:cNvPr id="1058" name="Picture 34" descr="http://practicalcryptography.com/media/latex/65d02253cdd1654326cbf7219a11409facc7e0b3-11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69" y="4922983"/>
            <a:ext cx="4133850" cy="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260" y="2752437"/>
            <a:ext cx="1419225" cy="2962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54900" y="592345"/>
            <a:ext cx="8763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Affine Cipher: </a:t>
            </a:r>
            <a:r>
              <a:rPr lang="en-US" dirty="0" smtClean="0"/>
              <a:t>The encryption function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2123</Words>
  <Application>Microsoft Office PowerPoint</Application>
  <PresentationFormat>Widescreen</PresentationFormat>
  <Paragraphs>388</Paragraphs>
  <Slides>22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Arial-BoldMT</vt:lpstr>
      <vt:lpstr>Calibri</vt:lpstr>
      <vt:lpstr>Calibri Light</vt:lpstr>
      <vt:lpstr>Garamond</vt:lpstr>
      <vt:lpstr>Lucida Console</vt:lpstr>
      <vt:lpstr>Times New Roman</vt:lpstr>
      <vt:lpstr>Trebuchet MS</vt:lpstr>
      <vt:lpstr>Office Theme</vt:lpstr>
      <vt:lpstr>Microsoft Clip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25</cp:revision>
  <dcterms:created xsi:type="dcterms:W3CDTF">2023-04-29T04:22:20Z</dcterms:created>
  <dcterms:modified xsi:type="dcterms:W3CDTF">2023-04-29T11:55:09Z</dcterms:modified>
</cp:coreProperties>
</file>