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5125700" cy="10706100"/>
  <p:notesSz cx="15125700" cy="107061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0" d="100"/>
          <a:sy n="40" d="100"/>
        </p:scale>
        <p:origin x="1292" y="-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34427" y="3318891"/>
            <a:ext cx="12856845" cy="224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268855" y="5995416"/>
            <a:ext cx="10587990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56285" y="2462403"/>
            <a:ext cx="6579679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789735" y="2462403"/>
            <a:ext cx="6579679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48" y="0"/>
            <a:ext cx="15118079" cy="106939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6285" y="428244"/>
            <a:ext cx="13613130" cy="17129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6285" y="2462403"/>
            <a:ext cx="13613130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42738" y="9956673"/>
            <a:ext cx="4840224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56285" y="9956673"/>
            <a:ext cx="3478911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890504" y="9956673"/>
            <a:ext cx="3478911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9109" y="10284"/>
            <a:ext cx="7736205" cy="981075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lang="en-IN" sz="2600" dirty="0">
                <a:latin typeface="Carlito"/>
                <a:cs typeface="Carlito"/>
              </a:rPr>
              <a:t>IOT enabled Water Quality Monitoring System </a:t>
            </a:r>
            <a:endParaRPr sz="2600" dirty="0">
              <a:latin typeface="Carlito"/>
              <a:cs typeface="Carlito"/>
            </a:endParaRPr>
          </a:p>
          <a:p>
            <a:pPr algn="ctr">
              <a:lnSpc>
                <a:spcPct val="100000"/>
              </a:lnSpc>
              <a:spcBef>
                <a:spcPts val="730"/>
              </a:spcBef>
            </a:pPr>
            <a:r>
              <a:rPr lang="en-IN" sz="2400" dirty="0">
                <a:latin typeface="Carlito"/>
                <a:cs typeface="Carlito"/>
              </a:rPr>
              <a:t>Aarya Upadhya , Pratham UN , Aarush Anand </a:t>
            </a:r>
            <a:endParaRPr sz="2400" dirty="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4065" y="1566283"/>
            <a:ext cx="4429125" cy="716280"/>
          </a:xfrm>
          <a:prstGeom prst="rect">
            <a:avLst/>
          </a:prstGeom>
          <a:solidFill>
            <a:srgbClr val="2D5395"/>
          </a:solidFill>
          <a:ln w="634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20320" algn="ctr">
              <a:lnSpc>
                <a:spcPts val="3180"/>
              </a:lnSpc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Motivation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6595" y="5260848"/>
            <a:ext cx="4287520" cy="609600"/>
          </a:xfrm>
          <a:prstGeom prst="rect">
            <a:avLst/>
          </a:prstGeom>
          <a:solidFill>
            <a:srgbClr val="2D5395"/>
          </a:solidFill>
          <a:ln w="6348">
            <a:solidFill>
              <a:srgbClr val="000000"/>
            </a:solidFill>
          </a:ln>
        </p:spPr>
        <p:txBody>
          <a:bodyPr vert="horz" wrap="square" lIns="0" tIns="83820" rIns="0" bIns="0" rtlCol="0">
            <a:spAutoFit/>
          </a:bodyPr>
          <a:lstStyle/>
          <a:p>
            <a:pPr marR="80010" algn="ctr">
              <a:lnSpc>
                <a:spcPct val="100000"/>
              </a:lnSpc>
              <a:spcBef>
                <a:spcPts val="660"/>
              </a:spcBef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IMPLEMENTATION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233415" y="1639824"/>
            <a:ext cx="4249420" cy="609600"/>
          </a:xfrm>
          <a:prstGeom prst="rect">
            <a:avLst/>
          </a:prstGeom>
          <a:solidFill>
            <a:srgbClr val="2D5395"/>
          </a:solidFill>
          <a:ln w="634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" algn="ctr">
              <a:lnSpc>
                <a:spcPts val="3180"/>
              </a:lnSpc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THEORY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9991" y="5800344"/>
            <a:ext cx="9307195" cy="699770"/>
          </a:xfrm>
          <a:prstGeom prst="rect">
            <a:avLst/>
          </a:prstGeom>
          <a:solidFill>
            <a:srgbClr val="2D5395"/>
          </a:solidFill>
          <a:ln w="634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78740" algn="ctr">
              <a:lnSpc>
                <a:spcPts val="3210"/>
              </a:lnSpc>
            </a:pPr>
            <a:r>
              <a:rPr sz="2800" b="1" spc="-45" dirty="0">
                <a:solidFill>
                  <a:srgbClr val="FFFFFF"/>
                </a:solidFill>
                <a:latin typeface="Carlito"/>
                <a:cs typeface="Carlito"/>
              </a:rPr>
              <a:t>RESULT</a:t>
            </a:r>
            <a:r>
              <a:rPr sz="2800" b="1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2800" b="1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CONCLUSION</a:t>
            </a:r>
            <a:endParaRPr sz="2800" dirty="0">
              <a:latin typeface="Carlito"/>
              <a:cs typeface="Carlito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92511" y="1641348"/>
            <a:ext cx="4249420" cy="609600"/>
          </a:xfrm>
          <a:prstGeom prst="rect">
            <a:avLst/>
          </a:prstGeom>
          <a:solidFill>
            <a:srgbClr val="2D5395"/>
          </a:solidFill>
          <a:ln w="6348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45085" algn="ctr">
              <a:lnSpc>
                <a:spcPts val="3180"/>
              </a:lnSpc>
            </a:pPr>
            <a:r>
              <a:rPr sz="2800" b="1" spc="-10" dirty="0">
                <a:solidFill>
                  <a:srgbClr val="FFFFFF"/>
                </a:solidFill>
                <a:latin typeface="Carlito"/>
                <a:cs typeface="Carlito"/>
              </a:rPr>
              <a:t>ANALYSIS</a:t>
            </a:r>
            <a:endParaRPr sz="2800">
              <a:latin typeface="Carlito"/>
              <a:cs typeface="Carli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2917" y="2559761"/>
            <a:ext cx="3970020" cy="2468817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241300" marR="134620" indent="-228600">
              <a:lnSpc>
                <a:spcPct val="95900"/>
              </a:lnSpc>
              <a:spcBef>
                <a:spcPts val="19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1800" dirty="0">
                <a:latin typeface="Times New Roman"/>
                <a:cs typeface="Times New Roman"/>
              </a:rPr>
              <a:t>Marinating clean and safe water sources is crucial for public health and environment sustainability</a:t>
            </a:r>
          </a:p>
          <a:p>
            <a:pPr marL="241300" marR="134620" indent="-228600">
              <a:lnSpc>
                <a:spcPct val="95900"/>
              </a:lnSpc>
              <a:spcBef>
                <a:spcPts val="19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dirty="0">
                <a:latin typeface="Times New Roman"/>
                <a:cs typeface="Times New Roman"/>
              </a:rPr>
              <a:t>Traditional water quality monitoring might be time consuming</a:t>
            </a:r>
          </a:p>
          <a:p>
            <a:pPr marL="241300" marR="134620" indent="-228600">
              <a:lnSpc>
                <a:spcPct val="95900"/>
              </a:lnSpc>
              <a:spcBef>
                <a:spcPts val="19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1800" dirty="0">
                <a:latin typeface="Times New Roman"/>
                <a:cs typeface="Times New Roman"/>
              </a:rPr>
              <a:t>T</a:t>
            </a:r>
            <a:r>
              <a:rPr lang="en-IN" dirty="0">
                <a:latin typeface="Times New Roman"/>
                <a:cs typeface="Times New Roman"/>
              </a:rPr>
              <a:t>he goal was to develop affordable , scalable and real time water quality monitoring system that enables rapid response to anomalies</a:t>
            </a:r>
            <a:r>
              <a:rPr lang="en-IN" sz="1800" dirty="0">
                <a:latin typeface="Times New Roman"/>
                <a:cs typeface="Times New Roman"/>
              </a:rPr>
              <a:t> 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0517" y="5815447"/>
            <a:ext cx="4251960" cy="5325816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lang="en-IN" sz="1800" dirty="0">
                <a:latin typeface="Carlito"/>
                <a:cs typeface="Carlito"/>
              </a:rPr>
              <a:t>The proposed System Works as follows:</a:t>
            </a:r>
          </a:p>
          <a:p>
            <a:pPr marL="298450" indent="-285750">
              <a:lnSpc>
                <a:spcPct val="100000"/>
              </a:lnSpc>
              <a:spcBef>
                <a:spcPts val="969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Carlito"/>
                <a:cs typeface="Carlito"/>
              </a:rPr>
              <a:t>IoT servers are integrated to measure the ph , turbidit</a:t>
            </a:r>
            <a:r>
              <a:rPr lang="en-IN" dirty="0">
                <a:latin typeface="Carlito"/>
                <a:cs typeface="Carlito"/>
              </a:rPr>
              <a:t>y, TDS , conductivity and the DO levels</a:t>
            </a:r>
          </a:p>
          <a:p>
            <a:pPr marL="298450" indent="-285750">
              <a:lnSpc>
                <a:spcPct val="100000"/>
              </a:lnSpc>
              <a:spcBef>
                <a:spcPts val="969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Carlito"/>
                <a:cs typeface="Carlito"/>
              </a:rPr>
              <a:t>Data then transferred</a:t>
            </a:r>
            <a:r>
              <a:rPr lang="en-IN" dirty="0">
                <a:latin typeface="Carlito"/>
                <a:cs typeface="Carlito"/>
              </a:rPr>
              <a:t> to the cloud database thinkspeak from where we use it for visualization and training </a:t>
            </a:r>
          </a:p>
          <a:p>
            <a:pPr marL="298450" indent="-285750">
              <a:lnSpc>
                <a:spcPct val="100000"/>
              </a:lnSpc>
              <a:spcBef>
                <a:spcPts val="969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Carlito"/>
                <a:cs typeface="Carlito"/>
              </a:rPr>
              <a:t>We have a IQR based anomaly detection at first which tells us what parameters have gone beyond the threshold</a:t>
            </a:r>
          </a:p>
          <a:p>
            <a:pPr marL="298450" indent="-285750">
              <a:lnSpc>
                <a:spcPct val="100000"/>
              </a:lnSpc>
              <a:spcBef>
                <a:spcPts val="969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latin typeface="Carlito"/>
                <a:cs typeface="Carlito"/>
              </a:rPr>
              <a:t>A ma</a:t>
            </a:r>
            <a:r>
              <a:rPr lang="en-IN" dirty="0">
                <a:latin typeface="Carlito"/>
                <a:cs typeface="Carlito"/>
              </a:rPr>
              <a:t>chine learning model is trained on a labelled dataset on historical sensor data</a:t>
            </a:r>
          </a:p>
          <a:p>
            <a:pPr marL="298450" indent="-285750">
              <a:lnSpc>
                <a:spcPct val="100000"/>
              </a:lnSpc>
              <a:spcBef>
                <a:spcPts val="969"/>
              </a:spcBef>
              <a:buFont typeface="Arial" panose="020B0604020202020204" pitchFamily="34" charset="0"/>
              <a:buChar char="•"/>
            </a:pPr>
            <a:r>
              <a:rPr lang="en-IN" dirty="0">
                <a:latin typeface="Carlito"/>
                <a:cs typeface="Carlito"/>
              </a:rPr>
              <a:t>An application will be developed to display the sensor data and generate alerts</a:t>
            </a:r>
          </a:p>
          <a:p>
            <a:pPr marL="298450" indent="-285750">
              <a:lnSpc>
                <a:spcPct val="100000"/>
              </a:lnSpc>
              <a:spcBef>
                <a:spcPts val="969"/>
              </a:spcBef>
              <a:buFont typeface="Arial" panose="020B0604020202020204" pitchFamily="34" charset="0"/>
              <a:buChar char="•"/>
            </a:pPr>
            <a:endParaRPr lang="en-IN" sz="1800" dirty="0">
              <a:latin typeface="Carlito"/>
              <a:cs typeface="Carlito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68900" y="2333371"/>
            <a:ext cx="4624070" cy="3426002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41300" marR="201930" indent="-228600">
              <a:lnSpc>
                <a:spcPct val="101899"/>
              </a:lnSpc>
              <a:spcBef>
                <a:spcPts val="55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1800" spc="-10" dirty="0">
                <a:latin typeface="Carlito"/>
                <a:cs typeface="Carlito"/>
              </a:rPr>
              <a:t>The system utilizes IoT sensors to measure key water quality parameters, including Ph , turbidity , TDS , conductivity and dissolved Oxygen </a:t>
            </a:r>
          </a:p>
          <a:p>
            <a:pPr marL="241300" marR="201930" indent="-228600">
              <a:lnSpc>
                <a:spcPct val="101899"/>
              </a:lnSpc>
              <a:spcBef>
                <a:spcPts val="55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pc="-10" dirty="0">
                <a:latin typeface="Carlito"/>
                <a:cs typeface="Carlito"/>
              </a:rPr>
              <a:t>Data collected from the sensors is transmitted to think speak , for real time visualization </a:t>
            </a:r>
          </a:p>
          <a:p>
            <a:pPr marL="241300" marR="201930" indent="-228600">
              <a:lnSpc>
                <a:spcPct val="101899"/>
              </a:lnSpc>
              <a:spcBef>
                <a:spcPts val="55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pc="-10" dirty="0">
                <a:latin typeface="Carlito"/>
                <a:cs typeface="Carlito"/>
              </a:rPr>
              <a:t>Machine Learning uses XgBoost to analyse the sensor data and detect anomalies </a:t>
            </a:r>
          </a:p>
          <a:p>
            <a:pPr marL="241300" marR="201930" indent="-228600">
              <a:lnSpc>
                <a:spcPct val="101899"/>
              </a:lnSpc>
              <a:spcBef>
                <a:spcPts val="55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1800" spc="-10" dirty="0">
                <a:latin typeface="Carlito"/>
                <a:cs typeface="Carlito"/>
              </a:rPr>
              <a:t>The model is trained on a labelled dataset of a normal and anomalous water conditions to understand complex patterns 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9966706" y="2559557"/>
            <a:ext cx="4516120" cy="280269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41300" marR="209550" indent="-228600">
              <a:lnSpc>
                <a:spcPct val="91900"/>
              </a:lnSpc>
              <a:spcBef>
                <a:spcPts val="28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1900" dirty="0">
                <a:latin typeface="Carlito"/>
                <a:cs typeface="Carlito"/>
              </a:rPr>
              <a:t>The data is used to train the XgBoost model to identify deviation from the normal quality parameters</a:t>
            </a:r>
          </a:p>
          <a:p>
            <a:pPr marL="241300" marR="209550" indent="-228600">
              <a:lnSpc>
                <a:spcPct val="91900"/>
              </a:lnSpc>
              <a:spcBef>
                <a:spcPts val="28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1900" dirty="0">
                <a:latin typeface="Carlito"/>
                <a:cs typeface="Carlito"/>
              </a:rPr>
              <a:t>We use an IQR method to detect the anomalies for initial alert but a XgBoost model then gives the final tell if its an anomaly or not </a:t>
            </a:r>
          </a:p>
          <a:p>
            <a:pPr marL="241300" marR="209550" indent="-228600">
              <a:lnSpc>
                <a:spcPct val="91900"/>
              </a:lnSpc>
              <a:spcBef>
                <a:spcPts val="280"/>
              </a:spcBef>
              <a:buFont typeface="Arial"/>
              <a:buChar char="•"/>
              <a:tabLst>
                <a:tab pos="241300" algn="l"/>
              </a:tabLst>
            </a:pPr>
            <a:r>
              <a:rPr lang="en-IN" sz="1900" dirty="0">
                <a:latin typeface="Carlito"/>
                <a:cs typeface="Carlito"/>
              </a:rPr>
              <a:t>Model performance then evaluated using a confusion matrix with a focus of recall and precision </a:t>
            </a:r>
            <a:endParaRPr sz="1900" dirty="0">
              <a:latin typeface="Carlito"/>
              <a:cs typeface="Carlito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4178" y="8372932"/>
            <a:ext cx="3067685" cy="2132892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>
              <a:lnSpc>
                <a:spcPct val="92600"/>
              </a:lnSpc>
              <a:spcBef>
                <a:spcPts val="260"/>
              </a:spcBef>
            </a:pPr>
            <a:r>
              <a:rPr lang="en-IN" dirty="0">
                <a:latin typeface="Times New Roman"/>
                <a:cs typeface="Times New Roman"/>
              </a:rPr>
              <a:t>The system successfully demonstrated real time water quality monitoring using IoT and machine learning </a:t>
            </a:r>
          </a:p>
          <a:p>
            <a:pPr marL="12700" marR="5080">
              <a:lnSpc>
                <a:spcPct val="92600"/>
              </a:lnSpc>
              <a:spcBef>
                <a:spcPts val="260"/>
              </a:spcBef>
            </a:pPr>
            <a:r>
              <a:rPr lang="en-IN" sz="1800" dirty="0">
                <a:latin typeface="Times New Roman"/>
                <a:cs typeface="Times New Roman"/>
              </a:rPr>
              <a:t>From the sensors we are able to get all the required data from the water to be able to make a </a:t>
            </a:r>
            <a:r>
              <a:rPr lang="en-IN" dirty="0">
                <a:latin typeface="Times New Roman"/>
                <a:cs typeface="Times New Roman"/>
              </a:rPr>
              <a:t>deep analysis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531479" y="8340597"/>
            <a:ext cx="3026410" cy="1975797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ct val="87100"/>
              </a:lnSpc>
              <a:spcBef>
                <a:spcPts val="375"/>
              </a:spcBef>
            </a:pPr>
            <a:r>
              <a:rPr lang="en-IN" sz="1800" dirty="0">
                <a:latin typeface="Times New Roman"/>
                <a:cs typeface="Times New Roman"/>
              </a:rPr>
              <a:t>From using the raw data and some feature extraction from the correlation matrix we are able to create a XgBoost model that cab help with anomaly detection with a labelled dataset and basic IQR methods for simple threshold analysis 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11829033" y="8371078"/>
            <a:ext cx="3289300" cy="2008242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 marR="5080">
              <a:lnSpc>
                <a:spcPct val="86000"/>
              </a:lnSpc>
              <a:spcBef>
                <a:spcPts val="400"/>
              </a:spcBef>
            </a:pPr>
            <a:r>
              <a:rPr lang="en-IN" sz="1800" dirty="0">
                <a:latin typeface="Times New Roman"/>
                <a:cs typeface="Times New Roman"/>
              </a:rPr>
              <a:t>Future for us includes expanding ther</a:t>
            </a:r>
            <a:r>
              <a:rPr lang="en-IN" dirty="0">
                <a:latin typeface="Times New Roman"/>
                <a:cs typeface="Times New Roman"/>
              </a:rPr>
              <a:t>e dataset to improve the models accuracy and integrating a real time alert system and exploring predictive modelling </a:t>
            </a:r>
          </a:p>
          <a:p>
            <a:pPr marL="12700" marR="5080">
              <a:lnSpc>
                <a:spcPct val="86000"/>
              </a:lnSpc>
              <a:spcBef>
                <a:spcPts val="400"/>
              </a:spcBef>
            </a:pPr>
            <a:r>
              <a:rPr lang="en-IN" dirty="0">
                <a:latin typeface="Times New Roman"/>
                <a:cs typeface="Times New Roman"/>
              </a:rPr>
              <a:t>Also includes calculating the water index  quality of the system being tracked </a:t>
            </a:r>
            <a:endParaRPr sz="1800" dirty="0">
              <a:latin typeface="Times New Roman"/>
              <a:cs typeface="Times New Roman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9EF75FF-18D2-A81B-947E-32F8871B5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7304" y="284394"/>
            <a:ext cx="1468530" cy="6997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212723-E9DB-C4B2-4425-B2BA1C29F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5" y="142939"/>
            <a:ext cx="1146147" cy="11461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</TotalTime>
  <Words>391</Words>
  <Application>Microsoft Office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Carlito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Online2PDF.com</dc:creator>
  <cp:lastModifiedBy>Aarya-2</cp:lastModifiedBy>
  <cp:revision>3</cp:revision>
  <dcterms:created xsi:type="dcterms:W3CDTF">2024-10-14T07:04:00Z</dcterms:created>
  <dcterms:modified xsi:type="dcterms:W3CDTF">2025-03-26T01:49:26Z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2023-11-05T00:00:00Z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2024-10-14T00:00:00Z</vt:filetime>
  </property>
  <property fmtid="{D5CDD505-2E9C-101B-9397-08002B2CF9AE}" pid="5" name="Producer">
    <vt:lpwstr>3-Heights(TM) PDF Security Shell 4.8.25.2 (http://www.pdf-tools.com)</vt:lpwstr>
  </property>
</Properties>
</file>