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1" r:id="rId17"/>
    <p:sldId id="273" r:id="rId18"/>
    <p:sldId id="274" r:id="rId19"/>
    <p:sldId id="275" r:id="rId20"/>
    <p:sldId id="278" r:id="rId21"/>
    <p:sldId id="279" r:id="rId22"/>
    <p:sldId id="280" r:id="rId23"/>
    <p:sldId id="281"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8" d="100"/>
          <a:sy n="78" d="100"/>
        </p:scale>
        <p:origin x="4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Time summary</a:t>
            </a:r>
          </a:p>
          <a:p>
            <a:pPr>
              <a:defRPr/>
            </a:pPr>
            <a:endParaRPr lang="en-US" sz="2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9151353346456693"/>
          <c:y val="0.16448362669269029"/>
          <c:w val="0.67316621555118106"/>
          <c:h val="0.78544224991127887"/>
        </c:manualLayout>
      </c:layout>
      <c:bar3DChart>
        <c:barDir val="bar"/>
        <c:grouping val="stacked"/>
        <c:varyColors val="0"/>
        <c:ser>
          <c:idx val="0"/>
          <c:order val="0"/>
          <c:tx>
            <c:strRef>
              <c:f>Sheet1!$B$1</c:f>
              <c:strCache>
                <c:ptCount val="1"/>
                <c:pt idx="0">
                  <c:v>No.of Days</c:v>
                </c:pt>
              </c:strCache>
            </c:strRef>
          </c:tx>
          <c:spPr>
            <a:solidFill>
              <a:schemeClr val="accent1"/>
            </a:solidFill>
            <a:ln>
              <a:noFill/>
            </a:ln>
            <a:effectLst/>
            <a:sp3d/>
          </c:spPr>
          <c:invertIfNegative val="0"/>
          <c:cat>
            <c:strRef>
              <c:f>Sheet1!$A$2:$A$6</c:f>
              <c:strCache>
                <c:ptCount val="5"/>
                <c:pt idx="0">
                  <c:v>Prepration of final report and presentation</c:v>
                </c:pt>
                <c:pt idx="1">
                  <c:v>Testing and Debugging</c:v>
                </c:pt>
                <c:pt idx="2">
                  <c:v>Application development pahase</c:v>
                </c:pt>
                <c:pt idx="3">
                  <c:v>Research and Problem Analysis</c:v>
                </c:pt>
                <c:pt idx="4">
                  <c:v>Selection of topic and team formation</c:v>
                </c:pt>
              </c:strCache>
            </c:strRef>
          </c:cat>
          <c:val>
            <c:numRef>
              <c:f>Sheet1!$B$2:$B$6</c:f>
              <c:numCache>
                <c:formatCode>General</c:formatCode>
                <c:ptCount val="5"/>
                <c:pt idx="0">
                  <c:v>6</c:v>
                </c:pt>
                <c:pt idx="1">
                  <c:v>2</c:v>
                </c:pt>
                <c:pt idx="2">
                  <c:v>21</c:v>
                </c:pt>
                <c:pt idx="3">
                  <c:v>7</c:v>
                </c:pt>
                <c:pt idx="4">
                  <c:v>4</c:v>
                </c:pt>
              </c:numCache>
            </c:numRef>
          </c:val>
          <c:extLst>
            <c:ext xmlns:c16="http://schemas.microsoft.com/office/drawing/2014/chart" uri="{C3380CC4-5D6E-409C-BE32-E72D297353CC}">
              <c16:uniqueId val="{00000000-D9A1-41D0-A310-0947283543D0}"/>
            </c:ext>
          </c:extLst>
        </c:ser>
        <c:dLbls>
          <c:showLegendKey val="0"/>
          <c:showVal val="0"/>
          <c:showCatName val="0"/>
          <c:showSerName val="0"/>
          <c:showPercent val="0"/>
          <c:showBubbleSize val="0"/>
        </c:dLbls>
        <c:gapWidth val="150"/>
        <c:shape val="box"/>
        <c:axId val="594024528"/>
        <c:axId val="594025184"/>
        <c:axId val="0"/>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Series 2</c:v>
                      </c:pt>
                    </c:strCache>
                  </c:strRef>
                </c:tx>
                <c:spPr>
                  <a:solidFill>
                    <a:schemeClr val="accent2"/>
                  </a:solidFill>
                  <a:ln>
                    <a:noFill/>
                  </a:ln>
                  <a:effectLst/>
                  <a:sp3d/>
                </c:spPr>
                <c:invertIfNegative val="0"/>
                <c:cat>
                  <c:strRef>
                    <c:extLst>
                      <c:ext uri="{02D57815-91ED-43cb-92C2-25804820EDAC}">
                        <c15:formulaRef>
                          <c15:sqref>Sheet1!$A$2:$A$6</c15:sqref>
                        </c15:formulaRef>
                      </c:ext>
                    </c:extLst>
                    <c:strCache>
                      <c:ptCount val="5"/>
                      <c:pt idx="0">
                        <c:v>Prepration of final report and presentation</c:v>
                      </c:pt>
                      <c:pt idx="1">
                        <c:v>Testing and Debugging</c:v>
                      </c:pt>
                      <c:pt idx="2">
                        <c:v>Application development pahase</c:v>
                      </c:pt>
                      <c:pt idx="3">
                        <c:v>Research and Problem Analysis</c:v>
                      </c:pt>
                      <c:pt idx="4">
                        <c:v>Selection of topic and team formation</c:v>
                      </c:pt>
                    </c:strCache>
                  </c:strRef>
                </c:cat>
                <c:val>
                  <c:numRef>
                    <c:extLst>
                      <c:ext uri="{02D57815-91ED-43cb-92C2-25804820EDAC}">
                        <c15:formulaRef>
                          <c15:sqref>Sheet1!$C$2:$C$6</c15:sqref>
                        </c15:formulaRef>
                      </c:ext>
                    </c:extLst>
                    <c:numCache>
                      <c:formatCode>General</c:formatCode>
                      <c:ptCount val="5"/>
                      <c:pt idx="1">
                        <c:v>2.4</c:v>
                      </c:pt>
                      <c:pt idx="2">
                        <c:v>4.4000000000000004</c:v>
                      </c:pt>
                      <c:pt idx="3">
                        <c:v>1.8</c:v>
                      </c:pt>
                      <c:pt idx="4">
                        <c:v>2.8</c:v>
                      </c:pt>
                    </c:numCache>
                  </c:numRef>
                </c:val>
                <c:extLst>
                  <c:ext xmlns:c16="http://schemas.microsoft.com/office/drawing/2014/chart" uri="{C3380CC4-5D6E-409C-BE32-E72D297353CC}">
                    <c16:uniqueId val="{00000001-D9A1-41D0-A310-0947283543D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Series 3</c:v>
                      </c:pt>
                    </c:strCache>
                  </c:strRef>
                </c:tx>
                <c:spPr>
                  <a:solidFill>
                    <a:schemeClr val="accent3"/>
                  </a:solidFill>
                  <a:ln>
                    <a:noFill/>
                  </a:ln>
                  <a:effectLst/>
                  <a:sp3d/>
                </c:spPr>
                <c:invertIfNegative val="0"/>
                <c:cat>
                  <c:strRef>
                    <c:extLst xmlns:c15="http://schemas.microsoft.com/office/drawing/2012/chart">
                      <c:ext xmlns:c15="http://schemas.microsoft.com/office/drawing/2012/chart" uri="{02D57815-91ED-43cb-92C2-25804820EDAC}">
                        <c15:formulaRef>
                          <c15:sqref>Sheet1!$A$2:$A$6</c15:sqref>
                        </c15:formulaRef>
                      </c:ext>
                    </c:extLst>
                    <c:strCache>
                      <c:ptCount val="5"/>
                      <c:pt idx="0">
                        <c:v>Prepration of final report and presentation</c:v>
                      </c:pt>
                      <c:pt idx="1">
                        <c:v>Testing and Debugging</c:v>
                      </c:pt>
                      <c:pt idx="2">
                        <c:v>Application development pahase</c:v>
                      </c:pt>
                      <c:pt idx="3">
                        <c:v>Research and Problem Analysis</c:v>
                      </c:pt>
                      <c:pt idx="4">
                        <c:v>Selection of topic and team formation</c:v>
                      </c:pt>
                    </c:strCache>
                  </c:strRef>
                </c:cat>
                <c:val>
                  <c:numRef>
                    <c:extLst xmlns:c15="http://schemas.microsoft.com/office/drawing/2012/chart">
                      <c:ext xmlns:c15="http://schemas.microsoft.com/office/drawing/2012/chart" uri="{02D57815-91ED-43cb-92C2-25804820EDAC}">
                        <c15:formulaRef>
                          <c15:sqref>Sheet1!$D$2:$D$6</c15:sqref>
                        </c15:formulaRef>
                      </c:ext>
                    </c:extLst>
                    <c:numCache>
                      <c:formatCode>General</c:formatCode>
                      <c:ptCount val="5"/>
                      <c:pt idx="1">
                        <c:v>2</c:v>
                      </c:pt>
                      <c:pt idx="2">
                        <c:v>2</c:v>
                      </c:pt>
                      <c:pt idx="3">
                        <c:v>3</c:v>
                      </c:pt>
                      <c:pt idx="4">
                        <c:v>5</c:v>
                      </c:pt>
                    </c:numCache>
                  </c:numRef>
                </c:val>
                <c:extLst xmlns:c15="http://schemas.microsoft.com/office/drawing/2012/chart">
                  <c:ext xmlns:c16="http://schemas.microsoft.com/office/drawing/2014/chart" uri="{C3380CC4-5D6E-409C-BE32-E72D297353CC}">
                    <c16:uniqueId val="{00000002-D9A1-41D0-A310-0947283543D0}"/>
                  </c:ext>
                </c:extLst>
              </c15:ser>
            </c15:filteredBarSeries>
          </c:ext>
        </c:extLst>
      </c:bar3DChart>
      <c:catAx>
        <c:axId val="5940245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4025184"/>
        <c:crosses val="autoZero"/>
        <c:auto val="1"/>
        <c:lblAlgn val="ctr"/>
        <c:lblOffset val="100"/>
        <c:noMultiLvlLbl val="0"/>
      </c:catAx>
      <c:valAx>
        <c:axId val="594025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4024528"/>
        <c:crosses val="autoZero"/>
        <c:crossBetween val="between"/>
      </c:valAx>
      <c:spPr>
        <a:noFill/>
        <a:ln>
          <a:noFill/>
        </a:ln>
        <a:effectLst/>
      </c:spPr>
    </c:plotArea>
    <c:legend>
      <c:legendPos val="b"/>
      <c:layout>
        <c:manualLayout>
          <c:xMode val="edge"/>
          <c:yMode val="edge"/>
          <c:x val="0.81197465551181092"/>
          <c:y val="7.9129793360618039E-2"/>
          <c:w val="0.16169082185039371"/>
          <c:h val="7.243275883164623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0.40957</cdr:x>
      <cdr:y>0.83164</cdr:y>
    </cdr:from>
    <cdr:to>
      <cdr:x>0.44707</cdr:x>
      <cdr:y>0.9043</cdr:y>
    </cdr:to>
    <cdr:sp macro="" textlink="">
      <cdr:nvSpPr>
        <cdr:cNvPr id="2" name="TextBox 1">
          <a:extLst xmlns:a="http://schemas.openxmlformats.org/drawingml/2006/main">
            <a:ext uri="{FF2B5EF4-FFF2-40B4-BE49-F238E27FC236}">
              <a16:creationId xmlns:a16="http://schemas.microsoft.com/office/drawing/2014/main" id="{8A9F5A68-41C9-4506-A195-57734ECF81A8}"/>
            </a:ext>
          </a:extLst>
        </cdr:cNvPr>
        <cdr:cNvSpPr txBox="1"/>
      </cdr:nvSpPr>
      <cdr:spPr>
        <a:xfrm xmlns:a="http://schemas.openxmlformats.org/drawingml/2006/main">
          <a:off x="3328989" y="4506384"/>
          <a:ext cx="304800" cy="393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chemeClr val="tx1"/>
              </a:solidFill>
            </a:rPr>
            <a:t>6</a:t>
          </a:r>
        </a:p>
      </cdr:txBody>
    </cdr:sp>
  </cdr:relSizeAnchor>
  <cdr:relSizeAnchor xmlns:cdr="http://schemas.openxmlformats.org/drawingml/2006/chartDrawing">
    <cdr:from>
      <cdr:x>0.78613</cdr:x>
      <cdr:y>0.53164</cdr:y>
    </cdr:from>
    <cdr:to>
      <cdr:x>0.84863</cdr:x>
      <cdr:y>0.58086</cdr:y>
    </cdr:to>
    <cdr:sp macro="" textlink="">
      <cdr:nvSpPr>
        <cdr:cNvPr id="3" name="TextBox 2">
          <a:extLst xmlns:a="http://schemas.openxmlformats.org/drawingml/2006/main">
            <a:ext uri="{FF2B5EF4-FFF2-40B4-BE49-F238E27FC236}">
              <a16:creationId xmlns:a16="http://schemas.microsoft.com/office/drawing/2014/main" id="{1AB84BDC-3AF0-4CCC-B845-FD81BDB6A969}"/>
            </a:ext>
          </a:extLst>
        </cdr:cNvPr>
        <cdr:cNvSpPr txBox="1"/>
      </cdr:nvSpPr>
      <cdr:spPr>
        <a:xfrm xmlns:a="http://schemas.openxmlformats.org/drawingml/2006/main">
          <a:off x="6389689" y="2880784"/>
          <a:ext cx="508000" cy="266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chemeClr val="tx1"/>
              </a:solidFill>
            </a:rPr>
            <a:t>21</a:t>
          </a:r>
        </a:p>
      </cdr:txBody>
    </cdr:sp>
  </cdr:relSizeAnchor>
  <cdr:relSizeAnchor xmlns:cdr="http://schemas.openxmlformats.org/drawingml/2006/chartDrawing">
    <cdr:from>
      <cdr:x>0.3627</cdr:x>
      <cdr:y>0.23613</cdr:y>
    </cdr:from>
    <cdr:to>
      <cdr:x>0.4252</cdr:x>
      <cdr:y>0.32285</cdr:y>
    </cdr:to>
    <cdr:sp macro="" textlink="">
      <cdr:nvSpPr>
        <cdr:cNvPr id="4" name="TextBox 3">
          <a:extLst xmlns:a="http://schemas.openxmlformats.org/drawingml/2006/main">
            <a:ext uri="{FF2B5EF4-FFF2-40B4-BE49-F238E27FC236}">
              <a16:creationId xmlns:a16="http://schemas.microsoft.com/office/drawing/2014/main" id="{AA0F771B-A01D-4997-B5B1-0D67F2F819E2}"/>
            </a:ext>
          </a:extLst>
        </cdr:cNvPr>
        <cdr:cNvSpPr txBox="1"/>
      </cdr:nvSpPr>
      <cdr:spPr>
        <a:xfrm xmlns:a="http://schemas.openxmlformats.org/drawingml/2006/main">
          <a:off x="2947989" y="1279526"/>
          <a:ext cx="508000" cy="469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chemeClr val="tx1"/>
              </a:solidFill>
            </a:rPr>
            <a:t>4</a:t>
          </a:r>
        </a:p>
        <a:p xmlns:a="http://schemas.openxmlformats.org/drawingml/2006/main">
          <a:endParaRPr lang="en-US" sz="1600" b="1" dirty="0">
            <a:solidFill>
              <a:schemeClr val="tx1"/>
            </a:solidFill>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F65F-91F8-4E50-8129-8DA06F77B631}"/>
              </a:ext>
            </a:extLst>
          </p:cNvPr>
          <p:cNvSpPr>
            <a:spLocks noGrp="1"/>
          </p:cNvSpPr>
          <p:nvPr>
            <p:ph type="ctrTitle"/>
          </p:nvPr>
        </p:nvSpPr>
        <p:spPr>
          <a:xfrm>
            <a:off x="1612099" y="-1012291"/>
            <a:ext cx="8967787" cy="2387600"/>
          </a:xfrm>
        </p:spPr>
        <p:txBody>
          <a:bodyPr>
            <a:normAutofit/>
          </a:bodyPr>
          <a:lstStyle/>
          <a:p>
            <a:pPr algn="ctr"/>
            <a:r>
              <a:rPr lang="en-US" sz="2000" b="1" dirty="0"/>
              <a:t>INSTITUTION OF ENGINEERING</a:t>
            </a:r>
            <a:br>
              <a:rPr lang="en-US" sz="2000" b="1" dirty="0"/>
            </a:br>
            <a:r>
              <a:rPr lang="en-US" sz="2000" b="1" dirty="0"/>
              <a:t>Advanced COLLEGE OF ENGINEERING AND MANAGEMNET</a:t>
            </a:r>
            <a:br>
              <a:rPr lang="en-US" sz="2000" b="1" dirty="0"/>
            </a:br>
            <a:r>
              <a:rPr lang="en-US" sz="2000" b="1" dirty="0"/>
              <a:t>Department of electronics and computer engineering</a:t>
            </a:r>
            <a:br>
              <a:rPr lang="en-US" sz="2000" b="1" dirty="0"/>
            </a:br>
            <a:r>
              <a:rPr lang="en-US" sz="2000" b="1" dirty="0"/>
              <a:t>KUPANDOLE, Lalitpur</a:t>
            </a:r>
          </a:p>
        </p:txBody>
      </p:sp>
      <p:sp>
        <p:nvSpPr>
          <p:cNvPr id="3" name="Subtitle 2">
            <a:extLst>
              <a:ext uri="{FF2B5EF4-FFF2-40B4-BE49-F238E27FC236}">
                <a16:creationId xmlns:a16="http://schemas.microsoft.com/office/drawing/2014/main" id="{674B754F-F506-4B35-9DCA-D6A4DAA46EFB}"/>
              </a:ext>
            </a:extLst>
          </p:cNvPr>
          <p:cNvSpPr>
            <a:spLocks noGrp="1"/>
          </p:cNvSpPr>
          <p:nvPr>
            <p:ph type="subTitle" idx="1"/>
          </p:nvPr>
        </p:nvSpPr>
        <p:spPr>
          <a:xfrm>
            <a:off x="1700208" y="3025934"/>
            <a:ext cx="8791575" cy="1984001"/>
          </a:xfrm>
        </p:spPr>
        <p:txBody>
          <a:bodyPr>
            <a:normAutofit/>
          </a:bodyPr>
          <a:lstStyle/>
          <a:p>
            <a:pPr algn="ctr">
              <a:lnSpc>
                <a:spcPct val="100000"/>
              </a:lnSpc>
            </a:pPr>
            <a:r>
              <a:rPr lang="en-US" sz="4800" dirty="0">
                <a:solidFill>
                  <a:schemeClr val="tx1"/>
                </a:solidFill>
              </a:rPr>
              <a:t>Project report on</a:t>
            </a:r>
          </a:p>
          <a:p>
            <a:pPr algn="ctr">
              <a:lnSpc>
                <a:spcPct val="100000"/>
              </a:lnSpc>
              <a:spcBef>
                <a:spcPts val="0"/>
              </a:spcBef>
            </a:pPr>
            <a:r>
              <a:rPr lang="en-US" sz="4800" dirty="0">
                <a:solidFill>
                  <a:schemeClr val="tx1"/>
                </a:solidFill>
              </a:rPr>
              <a:t>Mini games</a:t>
            </a:r>
          </a:p>
        </p:txBody>
      </p:sp>
      <p:pic>
        <p:nvPicPr>
          <p:cNvPr id="4" name="Picture 3">
            <a:extLst>
              <a:ext uri="{FF2B5EF4-FFF2-40B4-BE49-F238E27FC236}">
                <a16:creationId xmlns:a16="http://schemas.microsoft.com/office/drawing/2014/main" id="{00BBAAC7-0F7E-4D66-AA9C-7A2F88330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738" y="1676345"/>
            <a:ext cx="1220511" cy="1048553"/>
          </a:xfrm>
          <a:prstGeom prst="rect">
            <a:avLst/>
          </a:prstGeom>
        </p:spPr>
      </p:pic>
      <p:sp>
        <p:nvSpPr>
          <p:cNvPr id="11" name="TextBox 10">
            <a:extLst>
              <a:ext uri="{FF2B5EF4-FFF2-40B4-BE49-F238E27FC236}">
                <a16:creationId xmlns:a16="http://schemas.microsoft.com/office/drawing/2014/main" id="{577DDBE2-5631-4FBA-8A15-3E1904F8A2D0}"/>
              </a:ext>
            </a:extLst>
          </p:cNvPr>
          <p:cNvSpPr txBox="1"/>
          <p:nvPr/>
        </p:nvSpPr>
        <p:spPr>
          <a:xfrm>
            <a:off x="1700208" y="5009935"/>
            <a:ext cx="8791575" cy="1754326"/>
          </a:xfrm>
          <a:prstGeom prst="rect">
            <a:avLst/>
          </a:prstGeom>
          <a:noFill/>
        </p:spPr>
        <p:txBody>
          <a:bodyPr wrap="square" rtlCol="0">
            <a:spAutoFit/>
          </a:bodyPr>
          <a:lstStyle/>
          <a:p>
            <a:pPr algn="ctr"/>
            <a:r>
              <a:rPr lang="en-US" dirty="0"/>
              <a:t>PREPARED BY :</a:t>
            </a:r>
          </a:p>
          <a:p>
            <a:pPr algn="ctr"/>
            <a:endParaRPr lang="en-US" dirty="0"/>
          </a:p>
          <a:p>
            <a:pPr algn="r"/>
            <a:r>
              <a:rPr lang="en-US" dirty="0"/>
              <a:t>AARYAB PANTA                  (ACE077BEI001) </a:t>
            </a:r>
          </a:p>
          <a:p>
            <a:pPr algn="r"/>
            <a:r>
              <a:rPr lang="en-US" dirty="0"/>
              <a:t>ABINAWAN BHATTARAI       (ACE077BEI005)</a:t>
            </a:r>
          </a:p>
          <a:p>
            <a:pPr algn="r"/>
            <a:r>
              <a:rPr lang="en-US" dirty="0"/>
              <a:t>BINISHA MAHARJAN           (ACE077BEI010)</a:t>
            </a:r>
          </a:p>
          <a:p>
            <a:pPr algn="r"/>
            <a:r>
              <a:rPr lang="en-US" dirty="0"/>
              <a:t>NIKESH BARAL                    (ACE077BEI023)</a:t>
            </a:r>
          </a:p>
        </p:txBody>
      </p:sp>
    </p:spTree>
    <p:extLst>
      <p:ext uri="{BB962C8B-B14F-4D97-AF65-F5344CB8AC3E}">
        <p14:creationId xmlns:p14="http://schemas.microsoft.com/office/powerpoint/2010/main" val="1126083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5137-B775-4182-94D1-B6DD3D60E6AD}"/>
              </a:ext>
            </a:extLst>
          </p:cNvPr>
          <p:cNvSpPr>
            <a:spLocks noGrp="1"/>
          </p:cNvSpPr>
          <p:nvPr>
            <p:ph type="title"/>
          </p:nvPr>
        </p:nvSpPr>
        <p:spPr>
          <a:xfrm>
            <a:off x="1143001" y="-76200"/>
            <a:ext cx="9905998" cy="833021"/>
          </a:xfrm>
        </p:spPr>
        <p:txBody>
          <a:bodyPr/>
          <a:lstStyle/>
          <a:p>
            <a:endParaRPr lang="en-US" dirty="0"/>
          </a:p>
        </p:txBody>
      </p:sp>
      <p:sp>
        <p:nvSpPr>
          <p:cNvPr id="3" name="TextBox 2">
            <a:extLst>
              <a:ext uri="{FF2B5EF4-FFF2-40B4-BE49-F238E27FC236}">
                <a16:creationId xmlns:a16="http://schemas.microsoft.com/office/drawing/2014/main" id="{08407F57-7A78-4E4A-ADD2-C93F51CAAE00}"/>
              </a:ext>
            </a:extLst>
          </p:cNvPr>
          <p:cNvSpPr txBox="1"/>
          <p:nvPr/>
        </p:nvSpPr>
        <p:spPr>
          <a:xfrm>
            <a:off x="1001713" y="0"/>
            <a:ext cx="10860087" cy="674030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a:t>Algorithm of </a:t>
            </a:r>
            <a:r>
              <a:rPr lang="en-US" sz="2400" b="1" dirty="0" err="1"/>
              <a:t>game_of_gtn</a:t>
            </a:r>
            <a:endParaRPr lang="en-US" sz="2400" b="1" dirty="0"/>
          </a:p>
          <a:p>
            <a:r>
              <a:rPr lang="en-US" sz="2400" dirty="0"/>
              <a:t>Step01: Declare variables number, </a:t>
            </a:r>
            <a:r>
              <a:rPr lang="en-US" sz="2400" dirty="0" err="1"/>
              <a:t>user_number</a:t>
            </a:r>
            <a:r>
              <a:rPr lang="en-US" sz="2400" dirty="0"/>
              <a:t>, lives=5 , </a:t>
            </a:r>
            <a:r>
              <a:rPr lang="en-US" sz="2400" dirty="0" err="1"/>
              <a:t>score,character</a:t>
            </a:r>
            <a:endParaRPr lang="en-US" sz="2400" dirty="0"/>
          </a:p>
          <a:p>
            <a:r>
              <a:rPr lang="en-US" sz="2400" dirty="0"/>
              <a:t>Step03: Generate random number from 1 to 100 using </a:t>
            </a:r>
            <a:r>
              <a:rPr lang="en-US" sz="2400" dirty="0" err="1"/>
              <a:t>time.h</a:t>
            </a:r>
            <a:r>
              <a:rPr lang="en-US" sz="2400" dirty="0"/>
              <a:t> header file assign it 			  to number</a:t>
            </a:r>
          </a:p>
          <a:p>
            <a:r>
              <a:rPr lang="en-US" sz="2400" dirty="0"/>
              <a:t>Step04: Do until lives != 0 else go to step05 of </a:t>
            </a:r>
            <a:r>
              <a:rPr lang="en-US" sz="2400" dirty="0" err="1"/>
              <a:t>game_of_gtn</a:t>
            </a:r>
            <a:endParaRPr lang="en-US" sz="2400" dirty="0"/>
          </a:p>
          <a:p>
            <a:pPr marL="1714500" lvl="3" indent="-342900">
              <a:buFont typeface="Arial" panose="020B0604020202020204" pitchFamily="34" charset="0"/>
              <a:buChar char="•"/>
            </a:pPr>
            <a:r>
              <a:rPr lang="en-US" sz="2400" dirty="0"/>
              <a:t>input </a:t>
            </a:r>
            <a:r>
              <a:rPr lang="en-US" sz="2400" dirty="0" err="1"/>
              <a:t>user_number</a:t>
            </a:r>
            <a:endParaRPr lang="en-US" sz="2400" dirty="0"/>
          </a:p>
          <a:p>
            <a:pPr marL="1714500" lvl="3" indent="-342900">
              <a:buFont typeface="Arial" panose="020B0604020202020204" pitchFamily="34" charset="0"/>
              <a:buChar char="•"/>
            </a:pPr>
            <a:r>
              <a:rPr lang="en-US" sz="2400" dirty="0"/>
              <a:t>if </a:t>
            </a:r>
            <a:r>
              <a:rPr lang="en-US" sz="2400" dirty="0" err="1"/>
              <a:t>user_number</a:t>
            </a:r>
            <a:r>
              <a:rPr lang="en-US" sz="2400" dirty="0"/>
              <a:t> == number</a:t>
            </a:r>
          </a:p>
          <a:p>
            <a:pPr lvl="4"/>
            <a:r>
              <a:rPr lang="en-US" sz="2400" dirty="0"/>
              <a:t> display you won</a:t>
            </a:r>
          </a:p>
          <a:p>
            <a:pPr lvl="4"/>
            <a:r>
              <a:rPr lang="en-US" sz="2400" dirty="0"/>
              <a:t> assign score according to number of lives</a:t>
            </a:r>
          </a:p>
          <a:p>
            <a:pPr lvl="4"/>
            <a:r>
              <a:rPr lang="en-US" sz="2400" dirty="0"/>
              <a:t> go to </a:t>
            </a:r>
            <a:r>
              <a:rPr lang="en-US" sz="2400" dirty="0" err="1"/>
              <a:t>save_score</a:t>
            </a:r>
            <a:r>
              <a:rPr lang="en-US" sz="2400" dirty="0"/>
              <a:t> function by passing the value of score</a:t>
            </a:r>
          </a:p>
          <a:p>
            <a:pPr lvl="4"/>
            <a:r>
              <a:rPr lang="en-US" sz="2400" dirty="0"/>
              <a:t> input character </a:t>
            </a:r>
          </a:p>
          <a:p>
            <a:pPr lvl="5"/>
            <a:r>
              <a:rPr lang="en-US" sz="2400" dirty="0"/>
              <a:t>if character is ‘y’ go to </a:t>
            </a:r>
            <a:r>
              <a:rPr lang="en-US" sz="2400" dirty="0" err="1"/>
              <a:t>game_of_gtn</a:t>
            </a:r>
            <a:r>
              <a:rPr lang="en-US" sz="2400" dirty="0"/>
              <a:t> </a:t>
            </a:r>
          </a:p>
          <a:p>
            <a:pPr lvl="5"/>
            <a:r>
              <a:rPr lang="en-US" sz="2400" dirty="0"/>
              <a:t>else if character is ‘h’ go to </a:t>
            </a:r>
            <a:r>
              <a:rPr lang="en-US" sz="2400" dirty="0" err="1"/>
              <a:t>guess_the_number</a:t>
            </a:r>
            <a:endParaRPr lang="en-US" sz="2400" dirty="0"/>
          </a:p>
          <a:p>
            <a:pPr marL="1714500" lvl="3" indent="-342900">
              <a:buFont typeface="Arial" panose="020B0604020202020204" pitchFamily="34" charset="0"/>
              <a:buChar char="•"/>
            </a:pPr>
            <a:r>
              <a:rPr lang="en-US" sz="2400" dirty="0"/>
              <a:t>if </a:t>
            </a:r>
            <a:r>
              <a:rPr lang="en-US" sz="2400" dirty="0" err="1"/>
              <a:t>user_number</a:t>
            </a:r>
            <a:r>
              <a:rPr lang="en-US" sz="2400" dirty="0"/>
              <a:t> !=number</a:t>
            </a:r>
          </a:p>
          <a:p>
            <a:r>
              <a:rPr lang="en-US" sz="2400" dirty="0"/>
              <a:t>				 decrease live and give hint</a:t>
            </a:r>
          </a:p>
          <a:p>
            <a:r>
              <a:rPr lang="en-US" sz="2400" dirty="0"/>
              <a:t>				 go to step 04 of </a:t>
            </a:r>
            <a:r>
              <a:rPr lang="en-US" sz="2400" dirty="0" err="1"/>
              <a:t>game_of_gtn</a:t>
            </a:r>
            <a:endParaRPr lang="en-US" sz="2400" dirty="0"/>
          </a:p>
          <a:p>
            <a:r>
              <a:rPr lang="en-US" sz="2400" dirty="0"/>
              <a:t>Step05: Display you loose and input character</a:t>
            </a:r>
          </a:p>
          <a:p>
            <a:r>
              <a:rPr lang="en-US" sz="2400" dirty="0"/>
              <a:t>				 if character is ‘y’ go to </a:t>
            </a:r>
            <a:r>
              <a:rPr lang="en-US" sz="2400" dirty="0" err="1"/>
              <a:t>game_of_gtn</a:t>
            </a:r>
            <a:r>
              <a:rPr lang="en-US" sz="2400" dirty="0"/>
              <a:t> and if ‘h’ go to </a:t>
            </a:r>
            <a:r>
              <a:rPr lang="en-US" sz="2400" dirty="0" err="1"/>
              <a:t>guess_the_number</a:t>
            </a:r>
            <a:endParaRPr lang="en-US" sz="2400" dirty="0"/>
          </a:p>
        </p:txBody>
      </p:sp>
      <p:cxnSp>
        <p:nvCxnSpPr>
          <p:cNvPr id="8" name="Straight Connector 7">
            <a:extLst>
              <a:ext uri="{FF2B5EF4-FFF2-40B4-BE49-F238E27FC236}">
                <a16:creationId xmlns:a16="http://schemas.microsoft.com/office/drawing/2014/main" id="{936BD250-108A-4092-BDC4-A1BE7D764631}"/>
              </a:ext>
            </a:extLst>
          </p:cNvPr>
          <p:cNvCxnSpPr>
            <a:cxnSpLocks/>
          </p:cNvCxnSpPr>
          <p:nvPr/>
        </p:nvCxnSpPr>
        <p:spPr>
          <a:xfrm>
            <a:off x="2755900" y="2539463"/>
            <a:ext cx="0" cy="1397000"/>
          </a:xfrm>
          <a:prstGeom prst="line">
            <a:avLst/>
          </a:prstGeom>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20784D5C-7D0E-42E5-AE19-12D7941CEAA5}"/>
              </a:ext>
            </a:extLst>
          </p:cNvPr>
          <p:cNvCxnSpPr/>
          <p:nvPr/>
        </p:nvCxnSpPr>
        <p:spPr>
          <a:xfrm>
            <a:off x="2743200" y="3370153"/>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45BF6AF7-F418-475F-8D66-AAC70D762180}"/>
              </a:ext>
            </a:extLst>
          </p:cNvPr>
          <p:cNvCxnSpPr/>
          <p:nvPr/>
        </p:nvCxnSpPr>
        <p:spPr>
          <a:xfrm>
            <a:off x="2755900" y="2990257"/>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B3F3B4FA-8146-47E9-A99A-061661DB7B2C}"/>
              </a:ext>
            </a:extLst>
          </p:cNvPr>
          <p:cNvCxnSpPr/>
          <p:nvPr/>
        </p:nvCxnSpPr>
        <p:spPr>
          <a:xfrm>
            <a:off x="2730500" y="3720011"/>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2D6AC490-FBAA-48B5-B308-5BDFD2F1F091}"/>
              </a:ext>
            </a:extLst>
          </p:cNvPr>
          <p:cNvCxnSpPr/>
          <p:nvPr/>
        </p:nvCxnSpPr>
        <p:spPr>
          <a:xfrm>
            <a:off x="2755900" y="2638742"/>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14EE35B-E06C-4CD5-A194-B5AD8D2B8788}"/>
              </a:ext>
            </a:extLst>
          </p:cNvPr>
          <p:cNvCxnSpPr/>
          <p:nvPr/>
        </p:nvCxnSpPr>
        <p:spPr>
          <a:xfrm>
            <a:off x="3086101" y="4046121"/>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D6DF4A38-569A-4F4D-B0A1-EFB9EC289660}"/>
              </a:ext>
            </a:extLst>
          </p:cNvPr>
          <p:cNvCxnSpPr/>
          <p:nvPr/>
        </p:nvCxnSpPr>
        <p:spPr>
          <a:xfrm>
            <a:off x="3086101" y="4046121"/>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BE66FE5C-6FAB-46B1-AB8A-7E8E557015E2}"/>
              </a:ext>
            </a:extLst>
          </p:cNvPr>
          <p:cNvCxnSpPr/>
          <p:nvPr/>
        </p:nvCxnSpPr>
        <p:spPr>
          <a:xfrm>
            <a:off x="3086101" y="4452521"/>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267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5137-B775-4182-94D1-B6DD3D60E6AD}"/>
              </a:ext>
            </a:extLst>
          </p:cNvPr>
          <p:cNvSpPr>
            <a:spLocks noGrp="1"/>
          </p:cNvSpPr>
          <p:nvPr>
            <p:ph type="title"/>
          </p:nvPr>
        </p:nvSpPr>
        <p:spPr>
          <a:xfrm>
            <a:off x="976313" y="0"/>
            <a:ext cx="9905998" cy="1478570"/>
          </a:xfrm>
        </p:spPr>
        <p:txBody>
          <a:bodyPr/>
          <a:lstStyle/>
          <a:p>
            <a:r>
              <a:rPr lang="en-US" b="1" dirty="0">
                <a:solidFill>
                  <a:schemeClr val="bg1"/>
                </a:solidFill>
                <a:latin typeface="Cambria" panose="02040503050406030204" pitchFamily="18" charset="0"/>
                <a:ea typeface="Cambria" panose="02040503050406030204" pitchFamily="18" charset="0"/>
              </a:rPr>
              <a:t>Algorithm</a:t>
            </a:r>
          </a:p>
        </p:txBody>
      </p:sp>
      <p:sp>
        <p:nvSpPr>
          <p:cNvPr id="3" name="TextBox 2">
            <a:extLst>
              <a:ext uri="{FF2B5EF4-FFF2-40B4-BE49-F238E27FC236}">
                <a16:creationId xmlns:a16="http://schemas.microsoft.com/office/drawing/2014/main" id="{08407F57-7A78-4E4A-ADD2-C93F51CAAE00}"/>
              </a:ext>
            </a:extLst>
          </p:cNvPr>
          <p:cNvSpPr txBox="1"/>
          <p:nvPr/>
        </p:nvSpPr>
        <p:spPr>
          <a:xfrm>
            <a:off x="976313" y="1308100"/>
            <a:ext cx="10402887" cy="489364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a:t>Algorithm of save score</a:t>
            </a:r>
          </a:p>
          <a:p>
            <a:endParaRPr lang="en-US" sz="2400" dirty="0"/>
          </a:p>
          <a:p>
            <a:r>
              <a:rPr lang="en-US" sz="2400" dirty="0"/>
              <a:t>Step01: Initialize the score that was passed through </a:t>
            </a:r>
            <a:r>
              <a:rPr lang="en-US" sz="2400" dirty="0" err="1"/>
              <a:t>game_of_gtn</a:t>
            </a:r>
            <a:r>
              <a:rPr lang="en-US" sz="2400" dirty="0"/>
              <a:t> function and 				  name</a:t>
            </a:r>
          </a:p>
          <a:p>
            <a:r>
              <a:rPr lang="en-US" sz="2400" dirty="0"/>
              <a:t>Step02: Input name</a:t>
            </a:r>
          </a:p>
          <a:p>
            <a:r>
              <a:rPr lang="en-US" sz="2400" dirty="0"/>
              <a:t>Step03: Append  “score.txt” file and store the name and score there</a:t>
            </a:r>
          </a:p>
          <a:p>
            <a:r>
              <a:rPr lang="en-US" sz="2400" dirty="0"/>
              <a:t>Step04: Close the file</a:t>
            </a:r>
          </a:p>
          <a:p>
            <a:r>
              <a:rPr lang="en-US" sz="2400" dirty="0"/>
              <a:t>Step05: Return back</a:t>
            </a:r>
          </a:p>
          <a:p>
            <a:pPr lvl="3"/>
            <a:endParaRPr lang="en-US" sz="2400" dirty="0"/>
          </a:p>
          <a:p>
            <a:r>
              <a:rPr lang="en-US" sz="2400" b="1" dirty="0"/>
              <a:t>Algorithm of display score</a:t>
            </a:r>
          </a:p>
          <a:p>
            <a:endParaRPr lang="en-US" sz="2400" b="1" dirty="0"/>
          </a:p>
          <a:p>
            <a:r>
              <a:rPr lang="en-US" sz="2400" dirty="0"/>
              <a:t>Step01: Search “score.txt” file and display all the content inside that file</a:t>
            </a:r>
          </a:p>
          <a:p>
            <a:r>
              <a:rPr lang="en-US" sz="2400" dirty="0"/>
              <a:t>Step02: Go to </a:t>
            </a:r>
            <a:r>
              <a:rPr lang="en-US" sz="2400" dirty="0" err="1"/>
              <a:t>guess_the_number</a:t>
            </a:r>
            <a:endParaRPr lang="en-US" sz="2400" dirty="0"/>
          </a:p>
        </p:txBody>
      </p:sp>
    </p:spTree>
    <p:extLst>
      <p:ext uri="{BB962C8B-B14F-4D97-AF65-F5344CB8AC3E}">
        <p14:creationId xmlns:p14="http://schemas.microsoft.com/office/powerpoint/2010/main" val="5297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5137-B775-4182-94D1-B6DD3D60E6AD}"/>
              </a:ext>
            </a:extLst>
          </p:cNvPr>
          <p:cNvSpPr>
            <a:spLocks noGrp="1"/>
          </p:cNvSpPr>
          <p:nvPr>
            <p:ph type="title"/>
          </p:nvPr>
        </p:nvSpPr>
        <p:spPr>
          <a:xfrm>
            <a:off x="976313" y="0"/>
            <a:ext cx="9905998" cy="1478570"/>
          </a:xfrm>
        </p:spPr>
        <p:txBody>
          <a:bodyPr/>
          <a:lstStyle/>
          <a:p>
            <a:r>
              <a:rPr lang="en-US" b="1" dirty="0">
                <a:solidFill>
                  <a:schemeClr val="bg1"/>
                </a:solidFill>
                <a:latin typeface="Cambria" panose="02040503050406030204" pitchFamily="18" charset="0"/>
                <a:ea typeface="Cambria" panose="02040503050406030204" pitchFamily="18" charset="0"/>
              </a:rPr>
              <a:t>Algorithm</a:t>
            </a:r>
          </a:p>
        </p:txBody>
      </p:sp>
      <p:sp>
        <p:nvSpPr>
          <p:cNvPr id="3" name="TextBox 2">
            <a:extLst>
              <a:ext uri="{FF2B5EF4-FFF2-40B4-BE49-F238E27FC236}">
                <a16:creationId xmlns:a16="http://schemas.microsoft.com/office/drawing/2014/main" id="{08407F57-7A78-4E4A-ADD2-C93F51CAAE00}"/>
              </a:ext>
            </a:extLst>
          </p:cNvPr>
          <p:cNvSpPr txBox="1"/>
          <p:nvPr/>
        </p:nvSpPr>
        <p:spPr>
          <a:xfrm>
            <a:off x="976313" y="1308100"/>
            <a:ext cx="10402887" cy="489364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a:t>Algorithm of </a:t>
            </a:r>
            <a:r>
              <a:rPr lang="en-US" sz="2400" b="1" dirty="0" err="1"/>
              <a:t>rock_paper_scissor</a:t>
            </a:r>
            <a:endParaRPr lang="en-US" sz="2400" b="1" dirty="0"/>
          </a:p>
          <a:p>
            <a:endParaRPr lang="en-US" sz="2400" dirty="0"/>
          </a:p>
          <a:p>
            <a:r>
              <a:rPr lang="en-US" sz="2400" dirty="0"/>
              <a:t>Step01: Make 3 function </a:t>
            </a:r>
            <a:r>
              <a:rPr lang="en-US" sz="2400" dirty="0" err="1"/>
              <a:t>rule_for_rps</a:t>
            </a:r>
            <a:r>
              <a:rPr lang="en-US" sz="2400" dirty="0"/>
              <a:t> , </a:t>
            </a:r>
            <a:r>
              <a:rPr lang="en-US" sz="2400" dirty="0" err="1"/>
              <a:t>game_of_rps</a:t>
            </a:r>
            <a:r>
              <a:rPr lang="en-US" sz="2400" dirty="0"/>
              <a:t>, </a:t>
            </a:r>
            <a:r>
              <a:rPr lang="en-US" sz="2400" dirty="0" err="1"/>
              <a:t>display_score_of_rps</a:t>
            </a:r>
            <a:endParaRPr lang="en-US" sz="2400" dirty="0"/>
          </a:p>
          <a:p>
            <a:r>
              <a:rPr lang="en-US" sz="2400" dirty="0"/>
              <a:t>Step02: Input user choice</a:t>
            </a:r>
          </a:p>
          <a:p>
            <a:r>
              <a:rPr lang="en-US" sz="2400" dirty="0"/>
              <a:t>Step03: If</a:t>
            </a:r>
          </a:p>
          <a:p>
            <a:pPr marL="1714500" lvl="3" indent="-342900">
              <a:buFont typeface="Arial" panose="020B0604020202020204" pitchFamily="34" charset="0"/>
              <a:buChar char="•"/>
            </a:pPr>
            <a:r>
              <a:rPr lang="en-US" sz="2400" dirty="0"/>
              <a:t>user choice is 1 go to </a:t>
            </a:r>
            <a:r>
              <a:rPr lang="en-US" sz="2400" dirty="0" err="1"/>
              <a:t>rule_for_rps</a:t>
            </a:r>
            <a:endParaRPr lang="en-US" sz="2400" dirty="0"/>
          </a:p>
          <a:p>
            <a:pPr marL="1714500" lvl="3" indent="-342900">
              <a:buFont typeface="Arial" panose="020B0604020202020204" pitchFamily="34" charset="0"/>
              <a:buChar char="•"/>
            </a:pPr>
            <a:r>
              <a:rPr lang="en-US" sz="2400" dirty="0"/>
              <a:t>user choice is 2 go to </a:t>
            </a:r>
            <a:r>
              <a:rPr lang="en-US" sz="2400" dirty="0" err="1"/>
              <a:t>game_of_gtn</a:t>
            </a:r>
            <a:endParaRPr lang="en-US" sz="2400" dirty="0"/>
          </a:p>
          <a:p>
            <a:pPr marL="1714500" lvl="3" indent="-342900">
              <a:buFont typeface="Arial" panose="020B0604020202020204" pitchFamily="34" charset="0"/>
              <a:buChar char="•"/>
            </a:pPr>
            <a:r>
              <a:rPr lang="en-US" sz="2400" dirty="0"/>
              <a:t>User choice is 3 go to main function</a:t>
            </a:r>
          </a:p>
          <a:p>
            <a:pPr lvl="3"/>
            <a:endParaRPr lang="en-US" sz="2400" dirty="0"/>
          </a:p>
          <a:p>
            <a:r>
              <a:rPr lang="en-US" sz="2400" b="1" dirty="0"/>
              <a:t>Algorithm of </a:t>
            </a:r>
            <a:r>
              <a:rPr lang="en-US" sz="2400" b="1" dirty="0" err="1"/>
              <a:t>rule_for_rps</a:t>
            </a:r>
            <a:endParaRPr lang="en-US" sz="2400" b="1" dirty="0"/>
          </a:p>
          <a:p>
            <a:endParaRPr lang="en-US" sz="2400" b="1" dirty="0"/>
          </a:p>
          <a:p>
            <a:r>
              <a:rPr lang="en-US" sz="2400" dirty="0"/>
              <a:t>Step01: Add the rules of game</a:t>
            </a:r>
          </a:p>
          <a:p>
            <a:r>
              <a:rPr lang="en-US" sz="2400" dirty="0"/>
              <a:t>Step02: Go to </a:t>
            </a:r>
            <a:r>
              <a:rPr lang="en-US" sz="2400" dirty="0" err="1"/>
              <a:t>rock_paper_scissor</a:t>
            </a:r>
            <a:endParaRPr lang="en-US" sz="2400" dirty="0"/>
          </a:p>
        </p:txBody>
      </p:sp>
    </p:spTree>
    <p:extLst>
      <p:ext uri="{BB962C8B-B14F-4D97-AF65-F5344CB8AC3E}">
        <p14:creationId xmlns:p14="http://schemas.microsoft.com/office/powerpoint/2010/main" val="2731931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5137-B775-4182-94D1-B6DD3D60E6AD}"/>
              </a:ext>
            </a:extLst>
          </p:cNvPr>
          <p:cNvSpPr>
            <a:spLocks noGrp="1"/>
          </p:cNvSpPr>
          <p:nvPr>
            <p:ph type="title"/>
          </p:nvPr>
        </p:nvSpPr>
        <p:spPr>
          <a:xfrm>
            <a:off x="1143001" y="-76200"/>
            <a:ext cx="9905998" cy="833021"/>
          </a:xfrm>
        </p:spPr>
        <p:txBody>
          <a:bodyPr/>
          <a:lstStyle/>
          <a:p>
            <a:endParaRPr lang="en-US" dirty="0"/>
          </a:p>
        </p:txBody>
      </p:sp>
      <p:sp>
        <p:nvSpPr>
          <p:cNvPr id="3" name="TextBox 2">
            <a:extLst>
              <a:ext uri="{FF2B5EF4-FFF2-40B4-BE49-F238E27FC236}">
                <a16:creationId xmlns:a16="http://schemas.microsoft.com/office/drawing/2014/main" id="{08407F57-7A78-4E4A-ADD2-C93F51CAAE00}"/>
              </a:ext>
            </a:extLst>
          </p:cNvPr>
          <p:cNvSpPr txBox="1"/>
          <p:nvPr/>
        </p:nvSpPr>
        <p:spPr>
          <a:xfrm>
            <a:off x="912813" y="0"/>
            <a:ext cx="11279187" cy="681725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300" b="1" dirty="0"/>
              <a:t>Algorithm of </a:t>
            </a:r>
            <a:r>
              <a:rPr lang="en-US" sz="2300" b="1" dirty="0" err="1"/>
              <a:t>game_of_rps</a:t>
            </a:r>
            <a:endParaRPr lang="en-US" sz="2300" b="1" dirty="0"/>
          </a:p>
          <a:p>
            <a:r>
              <a:rPr lang="en-US" sz="2300" dirty="0"/>
              <a:t>Step01: Declare variables number, you, computer, </a:t>
            </a:r>
            <a:r>
              <a:rPr lang="en-US" sz="2300" dirty="0" err="1"/>
              <a:t>poc</a:t>
            </a:r>
            <a:r>
              <a:rPr lang="en-US" sz="2300" dirty="0"/>
              <a:t>, </a:t>
            </a:r>
            <a:r>
              <a:rPr lang="en-US" sz="2300" dirty="0" err="1"/>
              <a:t>pou</a:t>
            </a:r>
            <a:r>
              <a:rPr lang="en-US" sz="2300" dirty="0"/>
              <a:t>, character</a:t>
            </a:r>
          </a:p>
          <a:p>
            <a:r>
              <a:rPr lang="en-US" sz="2300" dirty="0"/>
              <a:t>Step02: Make game2_of_rps</a:t>
            </a:r>
          </a:p>
          <a:p>
            <a:r>
              <a:rPr lang="en-US" sz="2300" dirty="0"/>
              <a:t>Step03: Do until </a:t>
            </a:r>
            <a:r>
              <a:rPr lang="en-US" sz="2300" dirty="0" err="1"/>
              <a:t>poc</a:t>
            </a:r>
            <a:r>
              <a:rPr lang="en-US" sz="2300" dirty="0"/>
              <a:t>==3 </a:t>
            </a:r>
            <a:r>
              <a:rPr lang="en-US" sz="2300" b="1" dirty="0"/>
              <a:t>OR </a:t>
            </a:r>
            <a:r>
              <a:rPr lang="en-US" sz="2300" dirty="0" err="1"/>
              <a:t>pou</a:t>
            </a:r>
            <a:r>
              <a:rPr lang="en-US" sz="2300" dirty="0"/>
              <a:t>==3 else go to step 4</a:t>
            </a:r>
          </a:p>
          <a:p>
            <a:pPr marL="1714500" lvl="3" indent="-342900">
              <a:buFont typeface="Arial" panose="020B0604020202020204" pitchFamily="34" charset="0"/>
              <a:buChar char="•"/>
            </a:pPr>
            <a:r>
              <a:rPr lang="en-US" sz="2300" dirty="0"/>
              <a:t>Generate random number from 1 to 100 using </a:t>
            </a:r>
            <a:r>
              <a:rPr lang="en-US" sz="2300" dirty="0" err="1"/>
              <a:t>time.h</a:t>
            </a:r>
            <a:r>
              <a:rPr lang="en-US" sz="2300" dirty="0"/>
              <a:t> header file assign it to number</a:t>
            </a:r>
          </a:p>
          <a:p>
            <a:pPr marL="1714500" lvl="3" indent="-342900">
              <a:buFont typeface="Arial" panose="020B0604020202020204" pitchFamily="34" charset="0"/>
              <a:buChar char="•"/>
            </a:pPr>
            <a:r>
              <a:rPr lang="en-US" sz="2300" dirty="0"/>
              <a:t>If</a:t>
            </a:r>
          </a:p>
          <a:p>
            <a:pPr lvl="4"/>
            <a:r>
              <a:rPr lang="en-US" sz="2300" dirty="0"/>
              <a:t>num&lt;=33 , computer= ‘r’</a:t>
            </a:r>
          </a:p>
          <a:p>
            <a:pPr lvl="4"/>
            <a:r>
              <a:rPr lang="en-US" sz="2300" dirty="0"/>
              <a:t>num&gt;33 </a:t>
            </a:r>
            <a:r>
              <a:rPr lang="en-US" sz="2300" b="1" dirty="0"/>
              <a:t>AND </a:t>
            </a:r>
            <a:r>
              <a:rPr lang="en-US" sz="2300" dirty="0"/>
              <a:t> num&lt;=66 , computer= ‘p’</a:t>
            </a:r>
          </a:p>
          <a:p>
            <a:pPr lvl="4"/>
            <a:r>
              <a:rPr lang="en-US" sz="2300" dirty="0"/>
              <a:t>num&gt;66 , computer = ‘s’</a:t>
            </a:r>
          </a:p>
          <a:p>
            <a:pPr marL="1714500" lvl="3" indent="-342900">
              <a:buFont typeface="Arial" panose="020B0604020202020204" pitchFamily="34" charset="0"/>
              <a:buChar char="•"/>
            </a:pPr>
            <a:r>
              <a:rPr lang="en-US" sz="2300" dirty="0"/>
              <a:t>Input you (you should be ‘r’ or ‘p’ or ‘s’)</a:t>
            </a:r>
          </a:p>
          <a:p>
            <a:pPr marL="1714500" lvl="3" indent="-342900">
              <a:buFont typeface="Arial" panose="020B0604020202020204" pitchFamily="34" charset="0"/>
              <a:buChar char="•"/>
            </a:pPr>
            <a:r>
              <a:rPr lang="en-US" sz="2300" dirty="0"/>
              <a:t>Pass you and computer in game2_of_rps function</a:t>
            </a:r>
          </a:p>
          <a:p>
            <a:pPr marL="1714500" lvl="3" indent="-342900">
              <a:buFont typeface="Arial" panose="020B0604020202020204" pitchFamily="34" charset="0"/>
              <a:buChar char="•"/>
            </a:pPr>
            <a:r>
              <a:rPr lang="en-US" sz="2300" dirty="0"/>
              <a:t>If </a:t>
            </a:r>
          </a:p>
          <a:p>
            <a:pPr lvl="3"/>
            <a:r>
              <a:rPr lang="en-US" sz="2300" dirty="0"/>
              <a:t>	game2_of_rps==1, </a:t>
            </a:r>
            <a:r>
              <a:rPr lang="en-US" sz="2300" dirty="0" err="1"/>
              <a:t>pou</a:t>
            </a:r>
            <a:r>
              <a:rPr lang="en-US" sz="2300" dirty="0"/>
              <a:t> ++</a:t>
            </a:r>
          </a:p>
          <a:p>
            <a:pPr lvl="3"/>
            <a:r>
              <a:rPr lang="en-US" sz="2300" dirty="0"/>
              <a:t>	game2_of_rps==-1,poc++</a:t>
            </a:r>
          </a:p>
          <a:p>
            <a:pPr lvl="3"/>
            <a:r>
              <a:rPr lang="en-US" sz="2300" dirty="0"/>
              <a:t>	game2_of_rps==0,pou=pou+0</a:t>
            </a:r>
          </a:p>
          <a:p>
            <a:pPr marL="1714500" lvl="3" indent="-342900">
              <a:buFont typeface="Arial" panose="020B0604020202020204" pitchFamily="34" charset="0"/>
              <a:buChar char="•"/>
            </a:pPr>
            <a:r>
              <a:rPr lang="en-US" sz="2300" dirty="0"/>
              <a:t>Go to step 3</a:t>
            </a:r>
          </a:p>
          <a:p>
            <a:r>
              <a:rPr lang="en-US" sz="2300" dirty="0"/>
              <a:t>Step04: If </a:t>
            </a:r>
            <a:r>
              <a:rPr lang="en-US" sz="2300" dirty="0" err="1"/>
              <a:t>poc</a:t>
            </a:r>
            <a:r>
              <a:rPr lang="en-US" sz="2300" dirty="0"/>
              <a:t>==3 display computer won else display user won and save the score in .</a:t>
            </a:r>
            <a:r>
              <a:rPr lang="en-US" sz="2300" dirty="0" err="1"/>
              <a:t>dat</a:t>
            </a:r>
            <a:r>
              <a:rPr lang="en-US" sz="2300" dirty="0"/>
              <a:t> file</a:t>
            </a:r>
          </a:p>
          <a:p>
            <a:r>
              <a:rPr lang="en-US" sz="2300" dirty="0"/>
              <a:t>Step05: If character ==‘y’ go to </a:t>
            </a:r>
            <a:r>
              <a:rPr lang="en-US" sz="2300" dirty="0" err="1"/>
              <a:t>game_of_rps</a:t>
            </a:r>
            <a:r>
              <a:rPr lang="en-US" sz="2300" dirty="0"/>
              <a:t> else if character==‘h’ go to </a:t>
            </a:r>
            <a:r>
              <a:rPr lang="en-US" sz="2300" dirty="0" err="1"/>
              <a:t>rock_paper_scissor</a:t>
            </a:r>
            <a:endParaRPr lang="en-US" sz="2300" dirty="0"/>
          </a:p>
        </p:txBody>
      </p:sp>
      <p:cxnSp>
        <p:nvCxnSpPr>
          <p:cNvPr id="8" name="Straight Connector 7">
            <a:extLst>
              <a:ext uri="{FF2B5EF4-FFF2-40B4-BE49-F238E27FC236}">
                <a16:creationId xmlns:a16="http://schemas.microsoft.com/office/drawing/2014/main" id="{936BD250-108A-4092-BDC4-A1BE7D764631}"/>
              </a:ext>
            </a:extLst>
          </p:cNvPr>
          <p:cNvCxnSpPr>
            <a:cxnSpLocks/>
          </p:cNvCxnSpPr>
          <p:nvPr/>
        </p:nvCxnSpPr>
        <p:spPr>
          <a:xfrm>
            <a:off x="2484440" y="2386336"/>
            <a:ext cx="0" cy="864224"/>
          </a:xfrm>
          <a:prstGeom prst="line">
            <a:avLst/>
          </a:prstGeom>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20784D5C-7D0E-42E5-AE19-12D7941CEAA5}"/>
              </a:ext>
            </a:extLst>
          </p:cNvPr>
          <p:cNvCxnSpPr/>
          <p:nvPr/>
        </p:nvCxnSpPr>
        <p:spPr>
          <a:xfrm>
            <a:off x="2581280" y="5322022"/>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45BF6AF7-F418-475F-8D66-AAC70D762180}"/>
              </a:ext>
            </a:extLst>
          </p:cNvPr>
          <p:cNvCxnSpPr/>
          <p:nvPr/>
        </p:nvCxnSpPr>
        <p:spPr>
          <a:xfrm>
            <a:off x="2484440" y="2829807"/>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B3F3B4FA-8146-47E9-A99A-061661DB7B2C}"/>
              </a:ext>
            </a:extLst>
          </p:cNvPr>
          <p:cNvCxnSpPr/>
          <p:nvPr/>
        </p:nvCxnSpPr>
        <p:spPr>
          <a:xfrm>
            <a:off x="2581280" y="4603214"/>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2D6AC490-FBAA-48B5-B308-5BDFD2F1F091}"/>
              </a:ext>
            </a:extLst>
          </p:cNvPr>
          <p:cNvCxnSpPr>
            <a:cxnSpLocks/>
          </p:cNvCxnSpPr>
          <p:nvPr/>
        </p:nvCxnSpPr>
        <p:spPr>
          <a:xfrm>
            <a:off x="2484440" y="3225261"/>
            <a:ext cx="333380" cy="1909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14EE35B-E06C-4CD5-A194-B5AD8D2B8788}"/>
              </a:ext>
            </a:extLst>
          </p:cNvPr>
          <p:cNvCxnSpPr>
            <a:cxnSpLocks/>
          </p:cNvCxnSpPr>
          <p:nvPr/>
        </p:nvCxnSpPr>
        <p:spPr>
          <a:xfrm>
            <a:off x="2590801" y="4573011"/>
            <a:ext cx="0" cy="1063705"/>
          </a:xfrm>
          <a:prstGeom prst="line">
            <a:avLst/>
          </a:prstGeom>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D6DF4A38-569A-4F4D-B0A1-EFB9EC289660}"/>
              </a:ext>
            </a:extLst>
          </p:cNvPr>
          <p:cNvCxnSpPr/>
          <p:nvPr/>
        </p:nvCxnSpPr>
        <p:spPr>
          <a:xfrm>
            <a:off x="2484440" y="2506453"/>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BE66FE5C-6FAB-46B1-AB8A-7E8E557015E2}"/>
              </a:ext>
            </a:extLst>
          </p:cNvPr>
          <p:cNvCxnSpPr/>
          <p:nvPr/>
        </p:nvCxnSpPr>
        <p:spPr>
          <a:xfrm>
            <a:off x="2590801" y="4962618"/>
            <a:ext cx="279400" cy="203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950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5137-B775-4182-94D1-B6DD3D60E6AD}"/>
              </a:ext>
            </a:extLst>
          </p:cNvPr>
          <p:cNvSpPr>
            <a:spLocks noGrp="1"/>
          </p:cNvSpPr>
          <p:nvPr>
            <p:ph type="title"/>
          </p:nvPr>
        </p:nvSpPr>
        <p:spPr>
          <a:xfrm>
            <a:off x="976313" y="0"/>
            <a:ext cx="9905998" cy="635000"/>
          </a:xfrm>
        </p:spPr>
        <p:txBody>
          <a:bodyPr/>
          <a:lstStyle/>
          <a:p>
            <a:r>
              <a:rPr lang="en-US" b="1" dirty="0">
                <a:solidFill>
                  <a:schemeClr val="bg1"/>
                </a:solidFill>
                <a:latin typeface="Cambria" panose="02040503050406030204" pitchFamily="18" charset="0"/>
                <a:ea typeface="Cambria" panose="02040503050406030204" pitchFamily="18" charset="0"/>
              </a:rPr>
              <a:t>Algorithm</a:t>
            </a:r>
          </a:p>
        </p:txBody>
      </p:sp>
      <p:sp>
        <p:nvSpPr>
          <p:cNvPr id="3" name="TextBox 2">
            <a:extLst>
              <a:ext uri="{FF2B5EF4-FFF2-40B4-BE49-F238E27FC236}">
                <a16:creationId xmlns:a16="http://schemas.microsoft.com/office/drawing/2014/main" id="{08407F57-7A78-4E4A-ADD2-C93F51CAAE00}"/>
              </a:ext>
            </a:extLst>
          </p:cNvPr>
          <p:cNvSpPr txBox="1"/>
          <p:nvPr/>
        </p:nvSpPr>
        <p:spPr>
          <a:xfrm>
            <a:off x="976313" y="520700"/>
            <a:ext cx="10402887" cy="649408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a:t>Algorithm of game2_of_rps</a:t>
            </a:r>
          </a:p>
          <a:p>
            <a:r>
              <a:rPr lang="en-US" sz="2400" dirty="0"/>
              <a:t>Step01: Initialize the two variable you  and computer that was passed from   				  </a:t>
            </a:r>
            <a:r>
              <a:rPr lang="en-US" sz="2400" dirty="0" err="1"/>
              <a:t>game_of_rps</a:t>
            </a:r>
            <a:endParaRPr lang="en-US" sz="2400" dirty="0"/>
          </a:p>
          <a:p>
            <a:r>
              <a:rPr lang="en-US" sz="2400" dirty="0"/>
              <a:t>Step02:  </a:t>
            </a:r>
            <a:r>
              <a:rPr lang="en-US" sz="1600" dirty="0"/>
              <a:t>if (you == comp)</a:t>
            </a:r>
          </a:p>
          <a:p>
            <a:pPr lvl="2"/>
            <a:r>
              <a:rPr lang="en-US" sz="1600" dirty="0"/>
              <a:t>        return 0;</a:t>
            </a:r>
          </a:p>
          <a:p>
            <a:pPr lvl="2"/>
            <a:r>
              <a:rPr lang="en-US" sz="1600" dirty="0"/>
              <a:t>    if (you == 'r' &amp;&amp; comp == 'p')</a:t>
            </a:r>
          </a:p>
          <a:p>
            <a:pPr lvl="2"/>
            <a:r>
              <a:rPr lang="en-US" sz="1600" dirty="0"/>
              <a:t>        return -1;</a:t>
            </a:r>
          </a:p>
          <a:p>
            <a:pPr lvl="2"/>
            <a:r>
              <a:rPr lang="en-US" sz="1600" dirty="0"/>
              <a:t>     else if (you == 'p' &amp;&amp; comp == 'r')</a:t>
            </a:r>
          </a:p>
          <a:p>
            <a:pPr lvl="2"/>
            <a:r>
              <a:rPr lang="en-US" sz="1600" dirty="0"/>
              <a:t>        return 1;</a:t>
            </a:r>
          </a:p>
          <a:p>
            <a:pPr lvl="2"/>
            <a:r>
              <a:rPr lang="en-US" sz="1600" dirty="0"/>
              <a:t>    if (you == 'p' &amp;&amp; comp == 's'){</a:t>
            </a:r>
          </a:p>
          <a:p>
            <a:pPr lvl="2"/>
            <a:r>
              <a:rPr lang="en-US" sz="1600" dirty="0"/>
              <a:t>        return -1;</a:t>
            </a:r>
          </a:p>
          <a:p>
            <a:pPr lvl="2"/>
            <a:r>
              <a:rPr lang="en-US" sz="1600" dirty="0"/>
              <a:t>     else if (you == 's' &amp;&amp; comp == 'p')</a:t>
            </a:r>
          </a:p>
          <a:p>
            <a:pPr lvl="2"/>
            <a:r>
              <a:rPr lang="en-US" sz="1600" dirty="0"/>
              <a:t>        return 1;</a:t>
            </a:r>
          </a:p>
          <a:p>
            <a:pPr lvl="2"/>
            <a:r>
              <a:rPr lang="en-US" sz="1600" dirty="0"/>
              <a:t>    if (you == 's' &amp;&amp; comp == 'r'){</a:t>
            </a:r>
          </a:p>
          <a:p>
            <a:pPr lvl="2"/>
            <a:r>
              <a:rPr lang="en-US" sz="1600" dirty="0"/>
              <a:t>        return -1;</a:t>
            </a:r>
          </a:p>
          <a:p>
            <a:pPr lvl="2"/>
            <a:r>
              <a:rPr lang="en-US" sz="1600" dirty="0"/>
              <a:t>     else if (you == 'r' &amp;&amp; comp == 's'){</a:t>
            </a:r>
          </a:p>
          <a:p>
            <a:pPr lvl="2"/>
            <a:r>
              <a:rPr lang="en-US" sz="1600" dirty="0"/>
              <a:t>        return 1;</a:t>
            </a:r>
          </a:p>
          <a:p>
            <a:r>
              <a:rPr lang="en-US" sz="2400" b="1" dirty="0"/>
              <a:t>Algorithm of </a:t>
            </a:r>
            <a:r>
              <a:rPr lang="en-US" sz="2400" b="1" dirty="0" err="1"/>
              <a:t>display_score</a:t>
            </a:r>
            <a:endParaRPr lang="en-US" sz="2400" b="1" dirty="0"/>
          </a:p>
          <a:p>
            <a:r>
              <a:rPr lang="en-US" sz="2400" dirty="0"/>
              <a:t>Step01: Import score from </a:t>
            </a:r>
            <a:r>
              <a:rPr lang="en-US" sz="2400" dirty="0" err="1"/>
              <a:t>score_of_rps</a:t>
            </a:r>
            <a:r>
              <a:rPr lang="en-US" sz="2400" dirty="0"/>
              <a:t> .</a:t>
            </a:r>
            <a:r>
              <a:rPr lang="en-US" sz="2400" dirty="0" err="1"/>
              <a:t>dat</a:t>
            </a:r>
            <a:endParaRPr lang="en-US" sz="2400" dirty="0"/>
          </a:p>
          <a:p>
            <a:r>
              <a:rPr lang="en-US" sz="2400" dirty="0"/>
              <a:t>Step02: Display score</a:t>
            </a:r>
          </a:p>
          <a:p>
            <a:r>
              <a:rPr lang="en-US" sz="2400" dirty="0"/>
              <a:t>Step03: Return to </a:t>
            </a:r>
            <a:r>
              <a:rPr lang="en-US" sz="2400" dirty="0" err="1"/>
              <a:t>rock_scissors_paper</a:t>
            </a:r>
            <a:r>
              <a:rPr lang="en-US" sz="2400" dirty="0"/>
              <a:t> </a:t>
            </a:r>
          </a:p>
          <a:p>
            <a:pPr lvl="2"/>
            <a:r>
              <a:rPr lang="en-US" sz="1600" dirty="0"/>
              <a:t>    			</a:t>
            </a:r>
          </a:p>
        </p:txBody>
      </p:sp>
    </p:spTree>
    <p:extLst>
      <p:ext uri="{BB962C8B-B14F-4D97-AF65-F5344CB8AC3E}">
        <p14:creationId xmlns:p14="http://schemas.microsoft.com/office/powerpoint/2010/main" val="300596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C46C-5998-4486-936B-CDBF64D5A26B}"/>
              </a:ext>
            </a:extLst>
          </p:cNvPr>
          <p:cNvSpPr>
            <a:spLocks noGrp="1"/>
          </p:cNvSpPr>
          <p:nvPr>
            <p:ph type="title"/>
          </p:nvPr>
        </p:nvSpPr>
        <p:spPr>
          <a:xfrm>
            <a:off x="976313" y="0"/>
            <a:ext cx="9905998" cy="1478570"/>
          </a:xfrm>
        </p:spPr>
        <p:txBody>
          <a:bodyPr/>
          <a:lstStyle/>
          <a:p>
            <a:r>
              <a:rPr lang="en-US" dirty="0"/>
              <a:t>algorithm</a:t>
            </a:r>
          </a:p>
        </p:txBody>
      </p:sp>
      <p:sp>
        <p:nvSpPr>
          <p:cNvPr id="3" name="TextBox 2">
            <a:extLst>
              <a:ext uri="{FF2B5EF4-FFF2-40B4-BE49-F238E27FC236}">
                <a16:creationId xmlns:a16="http://schemas.microsoft.com/office/drawing/2014/main" id="{1356AF06-7B3F-4603-9828-A8DFB6D3CB78}"/>
              </a:ext>
            </a:extLst>
          </p:cNvPr>
          <p:cNvSpPr txBox="1"/>
          <p:nvPr/>
        </p:nvSpPr>
        <p:spPr>
          <a:xfrm>
            <a:off x="827087" y="0"/>
            <a:ext cx="10388600" cy="686341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200" b="1" dirty="0"/>
              <a:t>Algorithm of hangman</a:t>
            </a:r>
          </a:p>
          <a:p>
            <a:r>
              <a:rPr lang="en-US" sz="2200" dirty="0"/>
              <a:t>Step01: Declare variables word, answer, </a:t>
            </a:r>
            <a:r>
              <a:rPr lang="en-US" sz="2200" dirty="0" err="1"/>
              <a:t>letters,letter,life</a:t>
            </a:r>
            <a:r>
              <a:rPr lang="en-US" sz="2200" dirty="0"/>
              <a:t>=5</a:t>
            </a:r>
          </a:p>
          <a:p>
            <a:r>
              <a:rPr lang="en-US" sz="2200" dirty="0"/>
              <a:t>Step02: Ask user if they know how to play hangman. If ‘yes’ go to step 3 of 				  hangman else print rule and then go to step 3 of hangman</a:t>
            </a:r>
          </a:p>
          <a:p>
            <a:r>
              <a:rPr lang="en-US" sz="2200" dirty="0"/>
              <a:t>Step03: Create different random word and also their length and place it in switch 			  case</a:t>
            </a:r>
          </a:p>
          <a:p>
            <a:r>
              <a:rPr lang="en-US" sz="2200" dirty="0"/>
              <a:t>Step04: Pick up any random word and assign it to word and length of word to       		  letters </a:t>
            </a:r>
          </a:p>
          <a:p>
            <a:r>
              <a:rPr lang="en-US" sz="2200" dirty="0"/>
              <a:t>Step05: Display “_” for value of letters time</a:t>
            </a:r>
          </a:p>
          <a:p>
            <a:r>
              <a:rPr lang="en-US" sz="2200" dirty="0"/>
              <a:t>Step06: Ask user to pick any word and assign it to letter</a:t>
            </a:r>
          </a:p>
          <a:p>
            <a:r>
              <a:rPr lang="en-US" sz="2200" dirty="0"/>
              <a:t>Step07: Use </a:t>
            </a:r>
            <a:r>
              <a:rPr lang="en-US" sz="2200" dirty="0" err="1"/>
              <a:t>strchar</a:t>
            </a:r>
            <a:r>
              <a:rPr lang="en-US" sz="2200" dirty="0"/>
              <a:t>() function to know if letter is in word or not. If true say correct 			  guess and also display that word in correct position. Else say wrong guess</a:t>
            </a:r>
          </a:p>
          <a:p>
            <a:r>
              <a:rPr lang="en-US" sz="2200" dirty="0"/>
              <a:t>		  and deduct the life by 1</a:t>
            </a:r>
          </a:p>
          <a:p>
            <a:r>
              <a:rPr lang="en-US" sz="2200" dirty="0"/>
              <a:t>Step08: If user could guess the word go to step 11of hangman or go to step 5 of 		       hangman till life!=0</a:t>
            </a:r>
          </a:p>
          <a:p>
            <a:r>
              <a:rPr lang="en-US" sz="2200" dirty="0"/>
              <a:t>Step09: Display you loose and also display the word</a:t>
            </a:r>
          </a:p>
          <a:p>
            <a:r>
              <a:rPr lang="en-US" sz="2200" dirty="0"/>
              <a:t>Step10: Ask user if they want to play if yes go to Step04 of hangman else go to 			  main function</a:t>
            </a:r>
          </a:p>
          <a:p>
            <a:r>
              <a:rPr lang="en-US" sz="2200" dirty="0"/>
              <a:t>Step11: Display you won </a:t>
            </a:r>
          </a:p>
          <a:p>
            <a:r>
              <a:rPr lang="en-US" sz="2200" dirty="0"/>
              <a:t>Step12: Go to step 10 </a:t>
            </a:r>
          </a:p>
        </p:txBody>
      </p:sp>
    </p:spTree>
    <p:extLst>
      <p:ext uri="{BB962C8B-B14F-4D97-AF65-F5344CB8AC3E}">
        <p14:creationId xmlns:p14="http://schemas.microsoft.com/office/powerpoint/2010/main" val="7160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1666-2052-40AC-9064-88406ABC9C0D}"/>
              </a:ext>
            </a:extLst>
          </p:cNvPr>
          <p:cNvSpPr>
            <a:spLocks noGrp="1"/>
          </p:cNvSpPr>
          <p:nvPr>
            <p:ph type="title"/>
          </p:nvPr>
        </p:nvSpPr>
        <p:spPr>
          <a:xfrm>
            <a:off x="209551" y="-515749"/>
            <a:ext cx="9905998" cy="1478570"/>
          </a:xfrm>
        </p:spPr>
        <p:txBody>
          <a:bodyPr/>
          <a:lstStyle/>
          <a:p>
            <a:r>
              <a:rPr lang="en-US" b="1" dirty="0">
                <a:solidFill>
                  <a:schemeClr val="bg1"/>
                </a:solidFill>
                <a:latin typeface="Cambria" panose="02040503050406030204" pitchFamily="18" charset="0"/>
                <a:ea typeface="Cambria" panose="02040503050406030204" pitchFamily="18" charset="0"/>
              </a:rPr>
              <a:t>Flowchart</a:t>
            </a:r>
          </a:p>
        </p:txBody>
      </p:sp>
      <p:sp>
        <p:nvSpPr>
          <p:cNvPr id="3" name="TextBox 2">
            <a:extLst>
              <a:ext uri="{FF2B5EF4-FFF2-40B4-BE49-F238E27FC236}">
                <a16:creationId xmlns:a16="http://schemas.microsoft.com/office/drawing/2014/main" id="{5ECE0F07-F57D-4F6E-9625-B8211C4DE492}"/>
              </a:ext>
            </a:extLst>
          </p:cNvPr>
          <p:cNvSpPr txBox="1"/>
          <p:nvPr/>
        </p:nvSpPr>
        <p:spPr>
          <a:xfrm>
            <a:off x="69862" y="397838"/>
            <a:ext cx="11658600" cy="615058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p:txBody>
      </p:sp>
      <p:sp>
        <p:nvSpPr>
          <p:cNvPr id="4" name="Oval 3">
            <a:extLst>
              <a:ext uri="{FF2B5EF4-FFF2-40B4-BE49-F238E27FC236}">
                <a16:creationId xmlns:a16="http://schemas.microsoft.com/office/drawing/2014/main" id="{448F11EA-68DC-4977-BD08-D87B2046B45A}"/>
              </a:ext>
            </a:extLst>
          </p:cNvPr>
          <p:cNvSpPr/>
          <p:nvPr/>
        </p:nvSpPr>
        <p:spPr>
          <a:xfrm>
            <a:off x="4730750" y="512612"/>
            <a:ext cx="14859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cxnSp>
        <p:nvCxnSpPr>
          <p:cNvPr id="6" name="Straight Arrow Connector 5">
            <a:extLst>
              <a:ext uri="{FF2B5EF4-FFF2-40B4-BE49-F238E27FC236}">
                <a16:creationId xmlns:a16="http://schemas.microsoft.com/office/drawing/2014/main" id="{C20B356A-7478-4AF8-9638-2AD10F581A12}"/>
              </a:ext>
            </a:extLst>
          </p:cNvPr>
          <p:cNvCxnSpPr/>
          <p:nvPr/>
        </p:nvCxnSpPr>
        <p:spPr>
          <a:xfrm>
            <a:off x="5473700" y="1198412"/>
            <a:ext cx="0" cy="534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1FAA2A2-406A-46FB-AE06-7F64C0E42BEF}"/>
              </a:ext>
            </a:extLst>
          </p:cNvPr>
          <p:cNvSpPr/>
          <p:nvPr/>
        </p:nvSpPr>
        <p:spPr>
          <a:xfrm>
            <a:off x="5162550" y="1720701"/>
            <a:ext cx="6223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5" name="Straight Arrow Connector 14">
            <a:extLst>
              <a:ext uri="{FF2B5EF4-FFF2-40B4-BE49-F238E27FC236}">
                <a16:creationId xmlns:a16="http://schemas.microsoft.com/office/drawing/2014/main" id="{12BAF59E-FDC9-4C89-95E3-680F461F0AF2}"/>
              </a:ext>
            </a:extLst>
          </p:cNvPr>
          <p:cNvCxnSpPr>
            <a:cxnSpLocks/>
          </p:cNvCxnSpPr>
          <p:nvPr/>
        </p:nvCxnSpPr>
        <p:spPr>
          <a:xfrm>
            <a:off x="5473700" y="2406501"/>
            <a:ext cx="0" cy="793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C3888A3-4A7C-449D-BB76-368906FAC6D8}"/>
              </a:ext>
            </a:extLst>
          </p:cNvPr>
          <p:cNvCxnSpPr/>
          <p:nvPr/>
        </p:nvCxnSpPr>
        <p:spPr>
          <a:xfrm flipH="1">
            <a:off x="1739900" y="2628900"/>
            <a:ext cx="3733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30254F8-DA06-479D-8503-DE5CA18749D6}"/>
              </a:ext>
            </a:extLst>
          </p:cNvPr>
          <p:cNvCxnSpPr>
            <a:cxnSpLocks/>
          </p:cNvCxnSpPr>
          <p:nvPr/>
        </p:nvCxnSpPr>
        <p:spPr>
          <a:xfrm>
            <a:off x="1739900" y="2628900"/>
            <a:ext cx="0"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4BAD972-80E9-403B-B21B-F3307280ED60}"/>
              </a:ext>
            </a:extLst>
          </p:cNvPr>
          <p:cNvCxnSpPr>
            <a:cxnSpLocks/>
          </p:cNvCxnSpPr>
          <p:nvPr/>
        </p:nvCxnSpPr>
        <p:spPr>
          <a:xfrm>
            <a:off x="5473700" y="2628900"/>
            <a:ext cx="5143499" cy="4445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1B46760-B9CD-44FB-9424-15BAEBF12486}"/>
              </a:ext>
            </a:extLst>
          </p:cNvPr>
          <p:cNvCxnSpPr>
            <a:cxnSpLocks/>
          </p:cNvCxnSpPr>
          <p:nvPr/>
        </p:nvCxnSpPr>
        <p:spPr>
          <a:xfrm>
            <a:off x="7988300" y="2628900"/>
            <a:ext cx="0"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5FCE513-FD16-4497-B168-36E4735B03CF}"/>
              </a:ext>
            </a:extLst>
          </p:cNvPr>
          <p:cNvCxnSpPr>
            <a:cxnSpLocks/>
            <a:endCxn id="39" idx="1"/>
          </p:cNvCxnSpPr>
          <p:nvPr/>
        </p:nvCxnSpPr>
        <p:spPr>
          <a:xfrm flipH="1">
            <a:off x="10617199" y="2673350"/>
            <a:ext cx="2" cy="526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0704BFC3-5577-4900-B307-36467477A13F}"/>
              </a:ext>
            </a:extLst>
          </p:cNvPr>
          <p:cNvSpPr/>
          <p:nvPr/>
        </p:nvSpPr>
        <p:spPr>
          <a:xfrm>
            <a:off x="1485965" y="4443056"/>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5" name="Oval 24">
            <a:extLst>
              <a:ext uri="{FF2B5EF4-FFF2-40B4-BE49-F238E27FC236}">
                <a16:creationId xmlns:a16="http://schemas.microsoft.com/office/drawing/2014/main" id="{4BDF106F-CAA3-4211-9E07-F15E915316F0}"/>
              </a:ext>
            </a:extLst>
          </p:cNvPr>
          <p:cNvSpPr/>
          <p:nvPr/>
        </p:nvSpPr>
        <p:spPr>
          <a:xfrm>
            <a:off x="5178460" y="4441120"/>
            <a:ext cx="520664" cy="545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6" name="Oval 25">
            <a:extLst>
              <a:ext uri="{FF2B5EF4-FFF2-40B4-BE49-F238E27FC236}">
                <a16:creationId xmlns:a16="http://schemas.microsoft.com/office/drawing/2014/main" id="{50D6B0F7-B34B-4F83-AF01-873518256994}"/>
              </a:ext>
            </a:extLst>
          </p:cNvPr>
          <p:cNvSpPr/>
          <p:nvPr/>
        </p:nvSpPr>
        <p:spPr>
          <a:xfrm>
            <a:off x="7727968" y="4441110"/>
            <a:ext cx="520664" cy="545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9" name="Straight Arrow Connector 28">
            <a:extLst>
              <a:ext uri="{FF2B5EF4-FFF2-40B4-BE49-F238E27FC236}">
                <a16:creationId xmlns:a16="http://schemas.microsoft.com/office/drawing/2014/main" id="{1E4ACC7D-1E1B-41C3-8BF2-0C057D55D947}"/>
              </a:ext>
            </a:extLst>
          </p:cNvPr>
          <p:cNvCxnSpPr/>
          <p:nvPr/>
        </p:nvCxnSpPr>
        <p:spPr>
          <a:xfrm>
            <a:off x="5438792" y="3743925"/>
            <a:ext cx="0" cy="699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Flowchart: Data 29">
            <a:extLst>
              <a:ext uri="{FF2B5EF4-FFF2-40B4-BE49-F238E27FC236}">
                <a16:creationId xmlns:a16="http://schemas.microsoft.com/office/drawing/2014/main" id="{47DF6ED9-08A6-4823-AC01-4494F7953760}"/>
              </a:ext>
            </a:extLst>
          </p:cNvPr>
          <p:cNvSpPr/>
          <p:nvPr/>
        </p:nvSpPr>
        <p:spPr>
          <a:xfrm>
            <a:off x="641409" y="3200392"/>
            <a:ext cx="2209783" cy="5454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the number</a:t>
            </a:r>
          </a:p>
        </p:txBody>
      </p:sp>
      <p:cxnSp>
        <p:nvCxnSpPr>
          <p:cNvPr id="35" name="Straight Arrow Connector 34">
            <a:extLst>
              <a:ext uri="{FF2B5EF4-FFF2-40B4-BE49-F238E27FC236}">
                <a16:creationId xmlns:a16="http://schemas.microsoft.com/office/drawing/2014/main" id="{DDE094AE-0971-4D5A-8AF1-8766CE7D2DDB}"/>
              </a:ext>
            </a:extLst>
          </p:cNvPr>
          <p:cNvCxnSpPr/>
          <p:nvPr/>
        </p:nvCxnSpPr>
        <p:spPr>
          <a:xfrm>
            <a:off x="1746300" y="3744898"/>
            <a:ext cx="0" cy="699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06A7DF9-05F7-4214-9950-10713B8D3032}"/>
              </a:ext>
            </a:extLst>
          </p:cNvPr>
          <p:cNvCxnSpPr/>
          <p:nvPr/>
        </p:nvCxnSpPr>
        <p:spPr>
          <a:xfrm>
            <a:off x="7988300" y="3743924"/>
            <a:ext cx="0" cy="699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Flowchart: Data 36">
            <a:extLst>
              <a:ext uri="{FF2B5EF4-FFF2-40B4-BE49-F238E27FC236}">
                <a16:creationId xmlns:a16="http://schemas.microsoft.com/office/drawing/2014/main" id="{54CF16E2-3686-40AF-B610-E124BD47A245}"/>
              </a:ext>
            </a:extLst>
          </p:cNvPr>
          <p:cNvSpPr/>
          <p:nvPr/>
        </p:nvSpPr>
        <p:spPr>
          <a:xfrm>
            <a:off x="6804019" y="3199423"/>
            <a:ext cx="2209783" cy="5454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Hangman</a:t>
            </a:r>
          </a:p>
        </p:txBody>
      </p:sp>
      <p:sp>
        <p:nvSpPr>
          <p:cNvPr id="38" name="Flowchart: Data 37">
            <a:extLst>
              <a:ext uri="{FF2B5EF4-FFF2-40B4-BE49-F238E27FC236}">
                <a16:creationId xmlns:a16="http://schemas.microsoft.com/office/drawing/2014/main" id="{287CE4FC-8216-4726-B302-FE9774543723}"/>
              </a:ext>
            </a:extLst>
          </p:cNvPr>
          <p:cNvSpPr/>
          <p:nvPr/>
        </p:nvSpPr>
        <p:spPr>
          <a:xfrm>
            <a:off x="4368808" y="3213408"/>
            <a:ext cx="2209783" cy="5454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Rock, Paper and Scissor </a:t>
            </a:r>
          </a:p>
        </p:txBody>
      </p:sp>
      <p:sp>
        <p:nvSpPr>
          <p:cNvPr id="39" name="Flowchart: Data 38">
            <a:extLst>
              <a:ext uri="{FF2B5EF4-FFF2-40B4-BE49-F238E27FC236}">
                <a16:creationId xmlns:a16="http://schemas.microsoft.com/office/drawing/2014/main" id="{0AE93E3C-1D08-4A00-991A-7B3C20623165}"/>
              </a:ext>
            </a:extLst>
          </p:cNvPr>
          <p:cNvSpPr/>
          <p:nvPr/>
        </p:nvSpPr>
        <p:spPr>
          <a:xfrm>
            <a:off x="9512307" y="3199423"/>
            <a:ext cx="2209783" cy="5454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 application</a:t>
            </a:r>
          </a:p>
        </p:txBody>
      </p:sp>
      <p:cxnSp>
        <p:nvCxnSpPr>
          <p:cNvPr id="41" name="Straight Arrow Connector 40">
            <a:extLst>
              <a:ext uri="{FF2B5EF4-FFF2-40B4-BE49-F238E27FC236}">
                <a16:creationId xmlns:a16="http://schemas.microsoft.com/office/drawing/2014/main" id="{8A084DCA-1DEF-4074-8779-E595BD22B836}"/>
              </a:ext>
            </a:extLst>
          </p:cNvPr>
          <p:cNvCxnSpPr>
            <a:cxnSpLocks/>
          </p:cNvCxnSpPr>
          <p:nvPr/>
        </p:nvCxnSpPr>
        <p:spPr>
          <a:xfrm>
            <a:off x="10591799" y="3758883"/>
            <a:ext cx="0" cy="749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9683F729-8F7F-4548-A9FF-BAB770E4C1F1}"/>
              </a:ext>
            </a:extLst>
          </p:cNvPr>
          <p:cNvSpPr/>
          <p:nvPr/>
        </p:nvSpPr>
        <p:spPr>
          <a:xfrm>
            <a:off x="9848849" y="4503247"/>
            <a:ext cx="14859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spTree>
    <p:extLst>
      <p:ext uri="{BB962C8B-B14F-4D97-AF65-F5344CB8AC3E}">
        <p14:creationId xmlns:p14="http://schemas.microsoft.com/office/powerpoint/2010/main" val="296663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522C-3663-456E-9DB4-B21F4D6E288A}"/>
              </a:ext>
            </a:extLst>
          </p:cNvPr>
          <p:cNvSpPr>
            <a:spLocks noGrp="1"/>
          </p:cNvSpPr>
          <p:nvPr>
            <p:ph type="title"/>
          </p:nvPr>
        </p:nvSpPr>
        <p:spPr>
          <a:xfrm>
            <a:off x="722313" y="-549882"/>
            <a:ext cx="9905998" cy="1478570"/>
          </a:xfrm>
        </p:spPr>
        <p:txBody>
          <a:bodyPr/>
          <a:lstStyle/>
          <a:p>
            <a:r>
              <a:rPr lang="en-US" b="1" dirty="0">
                <a:solidFill>
                  <a:schemeClr val="bg1"/>
                </a:solidFill>
                <a:latin typeface="Cambria" panose="02040503050406030204" pitchFamily="18" charset="0"/>
                <a:ea typeface="Cambria" panose="02040503050406030204" pitchFamily="18" charset="0"/>
              </a:rPr>
              <a:t>flowchart</a:t>
            </a:r>
          </a:p>
        </p:txBody>
      </p:sp>
      <p:sp>
        <p:nvSpPr>
          <p:cNvPr id="4" name="TextBox 3">
            <a:extLst>
              <a:ext uri="{FF2B5EF4-FFF2-40B4-BE49-F238E27FC236}">
                <a16:creationId xmlns:a16="http://schemas.microsoft.com/office/drawing/2014/main" id="{6834EDC0-A871-479B-A2F5-6FA587DF2C8D}"/>
              </a:ext>
            </a:extLst>
          </p:cNvPr>
          <p:cNvSpPr txBox="1"/>
          <p:nvPr/>
        </p:nvSpPr>
        <p:spPr>
          <a:xfrm>
            <a:off x="457200" y="419100"/>
            <a:ext cx="11506200" cy="61976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p:txBody>
      </p:sp>
      <p:sp>
        <p:nvSpPr>
          <p:cNvPr id="7" name="Oval 6">
            <a:extLst>
              <a:ext uri="{FF2B5EF4-FFF2-40B4-BE49-F238E27FC236}">
                <a16:creationId xmlns:a16="http://schemas.microsoft.com/office/drawing/2014/main" id="{E6B96B8F-B003-4E07-99C0-8549AF3A64E8}"/>
              </a:ext>
            </a:extLst>
          </p:cNvPr>
          <p:cNvSpPr/>
          <p:nvPr/>
        </p:nvSpPr>
        <p:spPr>
          <a:xfrm>
            <a:off x="5414977" y="419100"/>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7" name="Straight Connector 16">
            <a:extLst>
              <a:ext uri="{FF2B5EF4-FFF2-40B4-BE49-F238E27FC236}">
                <a16:creationId xmlns:a16="http://schemas.microsoft.com/office/drawing/2014/main" id="{FD21CF1F-097C-4930-8522-E8E0C034D9AD}"/>
              </a:ext>
            </a:extLst>
          </p:cNvPr>
          <p:cNvCxnSpPr/>
          <p:nvPr/>
        </p:nvCxnSpPr>
        <p:spPr>
          <a:xfrm>
            <a:off x="5675312" y="928688"/>
            <a:ext cx="0" cy="30321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8B43078-3156-4D03-855E-3DDA5457EDFD}"/>
              </a:ext>
            </a:extLst>
          </p:cNvPr>
          <p:cNvCxnSpPr/>
          <p:nvPr/>
        </p:nvCxnSpPr>
        <p:spPr>
          <a:xfrm flipH="1">
            <a:off x="1193800" y="1231900"/>
            <a:ext cx="4481512"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A70B650-BE32-478C-9CFF-689018AA5790}"/>
              </a:ext>
            </a:extLst>
          </p:cNvPr>
          <p:cNvCxnSpPr>
            <a:cxnSpLocks/>
          </p:cNvCxnSpPr>
          <p:nvPr/>
        </p:nvCxnSpPr>
        <p:spPr>
          <a:xfrm>
            <a:off x="5675312" y="1231900"/>
            <a:ext cx="4205288"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05E5E8F-8423-4864-BF61-3F1B8974F264}"/>
              </a:ext>
            </a:extLst>
          </p:cNvPr>
          <p:cNvCxnSpPr/>
          <p:nvPr/>
        </p:nvCxnSpPr>
        <p:spPr>
          <a:xfrm>
            <a:off x="1193800" y="1231900"/>
            <a:ext cx="0" cy="635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Data 25">
            <a:extLst>
              <a:ext uri="{FF2B5EF4-FFF2-40B4-BE49-F238E27FC236}">
                <a16:creationId xmlns:a16="http://schemas.microsoft.com/office/drawing/2014/main" id="{52B97526-80E4-4861-8AD2-6A82E202E93E}"/>
              </a:ext>
            </a:extLst>
          </p:cNvPr>
          <p:cNvSpPr/>
          <p:nvPr/>
        </p:nvSpPr>
        <p:spPr>
          <a:xfrm>
            <a:off x="495300" y="1897670"/>
            <a:ext cx="1397000" cy="4010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a:t>
            </a:r>
          </a:p>
        </p:txBody>
      </p:sp>
      <p:cxnSp>
        <p:nvCxnSpPr>
          <p:cNvPr id="28" name="Straight Arrow Connector 27">
            <a:extLst>
              <a:ext uri="{FF2B5EF4-FFF2-40B4-BE49-F238E27FC236}">
                <a16:creationId xmlns:a16="http://schemas.microsoft.com/office/drawing/2014/main" id="{4819EFB6-C40E-4D81-A31E-A173AA701776}"/>
              </a:ext>
            </a:extLst>
          </p:cNvPr>
          <p:cNvCxnSpPr/>
          <p:nvPr/>
        </p:nvCxnSpPr>
        <p:spPr>
          <a:xfrm>
            <a:off x="1193800" y="22987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Data 28">
            <a:extLst>
              <a:ext uri="{FF2B5EF4-FFF2-40B4-BE49-F238E27FC236}">
                <a16:creationId xmlns:a16="http://schemas.microsoft.com/office/drawing/2014/main" id="{DA7B1663-887C-42EA-A34F-B38E1F9D50F6}"/>
              </a:ext>
            </a:extLst>
          </p:cNvPr>
          <p:cNvSpPr/>
          <p:nvPr/>
        </p:nvSpPr>
        <p:spPr>
          <a:xfrm>
            <a:off x="406400" y="2857788"/>
            <a:ext cx="1885890" cy="48801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rules</a:t>
            </a:r>
          </a:p>
        </p:txBody>
      </p:sp>
      <p:cxnSp>
        <p:nvCxnSpPr>
          <p:cNvPr id="34" name="Straight Arrow Connector 33">
            <a:extLst>
              <a:ext uri="{FF2B5EF4-FFF2-40B4-BE49-F238E27FC236}">
                <a16:creationId xmlns:a16="http://schemas.microsoft.com/office/drawing/2014/main" id="{F6478EFA-B231-46CF-AF91-A1C33734C483}"/>
              </a:ext>
            </a:extLst>
          </p:cNvPr>
          <p:cNvCxnSpPr/>
          <p:nvPr/>
        </p:nvCxnSpPr>
        <p:spPr>
          <a:xfrm>
            <a:off x="1193800" y="33458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782545E5-8E33-4FCC-AFB4-4CEA7B67B032}"/>
              </a:ext>
            </a:extLst>
          </p:cNvPr>
          <p:cNvSpPr/>
          <p:nvPr/>
        </p:nvSpPr>
        <p:spPr>
          <a:xfrm>
            <a:off x="933465" y="3874748"/>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7" name="Straight Arrow Connector 36">
            <a:extLst>
              <a:ext uri="{FF2B5EF4-FFF2-40B4-BE49-F238E27FC236}">
                <a16:creationId xmlns:a16="http://schemas.microsoft.com/office/drawing/2014/main" id="{F8ED94BE-18B3-420E-A061-2E399105BEE0}"/>
              </a:ext>
            </a:extLst>
          </p:cNvPr>
          <p:cNvCxnSpPr/>
          <p:nvPr/>
        </p:nvCxnSpPr>
        <p:spPr>
          <a:xfrm>
            <a:off x="3937000" y="1231900"/>
            <a:ext cx="0" cy="635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Flowchart: Data 37">
            <a:extLst>
              <a:ext uri="{FF2B5EF4-FFF2-40B4-BE49-F238E27FC236}">
                <a16:creationId xmlns:a16="http://schemas.microsoft.com/office/drawing/2014/main" id="{BB3EFFE2-D573-49F1-9EC5-F4F90A2A46C2}"/>
              </a:ext>
            </a:extLst>
          </p:cNvPr>
          <p:cNvSpPr/>
          <p:nvPr/>
        </p:nvSpPr>
        <p:spPr>
          <a:xfrm>
            <a:off x="3238500" y="1897670"/>
            <a:ext cx="1397000" cy="4010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a:t>
            </a:r>
          </a:p>
        </p:txBody>
      </p:sp>
      <p:cxnSp>
        <p:nvCxnSpPr>
          <p:cNvPr id="40" name="Straight Arrow Connector 39">
            <a:extLst>
              <a:ext uri="{FF2B5EF4-FFF2-40B4-BE49-F238E27FC236}">
                <a16:creationId xmlns:a16="http://schemas.microsoft.com/office/drawing/2014/main" id="{D121FFA6-3570-4067-AC9A-51135D15981B}"/>
              </a:ext>
            </a:extLst>
          </p:cNvPr>
          <p:cNvCxnSpPr>
            <a:cxnSpLocks/>
            <a:stCxn id="38" idx="4"/>
          </p:cNvCxnSpPr>
          <p:nvPr/>
        </p:nvCxnSpPr>
        <p:spPr>
          <a:xfrm flipH="1">
            <a:off x="3924300" y="2298700"/>
            <a:ext cx="12700" cy="559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4D49ADAD-07E8-48B2-8A99-C9B93F12E82F}"/>
              </a:ext>
            </a:extLst>
          </p:cNvPr>
          <p:cNvSpPr/>
          <p:nvPr/>
        </p:nvSpPr>
        <p:spPr>
          <a:xfrm>
            <a:off x="3336532" y="2857788"/>
            <a:ext cx="1200935" cy="40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game</a:t>
            </a:r>
          </a:p>
        </p:txBody>
      </p:sp>
      <p:sp>
        <p:nvSpPr>
          <p:cNvPr id="42" name="Cylinder 41">
            <a:extLst>
              <a:ext uri="{FF2B5EF4-FFF2-40B4-BE49-F238E27FC236}">
                <a16:creationId xmlns:a16="http://schemas.microsoft.com/office/drawing/2014/main" id="{7EAFF916-414E-4F34-91A3-DFF53B7F8662}"/>
              </a:ext>
            </a:extLst>
          </p:cNvPr>
          <p:cNvSpPr/>
          <p:nvPr/>
        </p:nvSpPr>
        <p:spPr>
          <a:xfrm>
            <a:off x="5414977" y="5454404"/>
            <a:ext cx="1195893" cy="9498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Score.dat</a:t>
            </a:r>
          </a:p>
        </p:txBody>
      </p:sp>
      <p:cxnSp>
        <p:nvCxnSpPr>
          <p:cNvPr id="43" name="Straight Arrow Connector 42">
            <a:extLst>
              <a:ext uri="{FF2B5EF4-FFF2-40B4-BE49-F238E27FC236}">
                <a16:creationId xmlns:a16="http://schemas.microsoft.com/office/drawing/2014/main" id="{A1674725-3864-4B50-BF57-445E00752C67}"/>
              </a:ext>
            </a:extLst>
          </p:cNvPr>
          <p:cNvCxnSpPr/>
          <p:nvPr/>
        </p:nvCxnSpPr>
        <p:spPr>
          <a:xfrm>
            <a:off x="3962399" y="3295288"/>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11F48281-FEC1-430E-8AAF-935A7CAC8180}"/>
              </a:ext>
            </a:extLst>
          </p:cNvPr>
          <p:cNvSpPr/>
          <p:nvPr/>
        </p:nvSpPr>
        <p:spPr>
          <a:xfrm>
            <a:off x="3361931" y="3850764"/>
            <a:ext cx="1200935" cy="40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score</a:t>
            </a:r>
          </a:p>
        </p:txBody>
      </p:sp>
      <p:cxnSp>
        <p:nvCxnSpPr>
          <p:cNvPr id="46" name="Connector: Elbow 45">
            <a:extLst>
              <a:ext uri="{FF2B5EF4-FFF2-40B4-BE49-F238E27FC236}">
                <a16:creationId xmlns:a16="http://schemas.microsoft.com/office/drawing/2014/main" id="{AA3F2D96-9476-458B-AF79-D2056A0F6D19}"/>
              </a:ext>
            </a:extLst>
          </p:cNvPr>
          <p:cNvCxnSpPr>
            <a:stCxn id="44" idx="3"/>
          </p:cNvCxnSpPr>
          <p:nvPr/>
        </p:nvCxnSpPr>
        <p:spPr>
          <a:xfrm>
            <a:off x="4562866" y="4051279"/>
            <a:ext cx="1112446" cy="14031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98C8596-4D62-41AE-8E1D-EC0C1670AB4D}"/>
              </a:ext>
            </a:extLst>
          </p:cNvPr>
          <p:cNvCxnSpPr/>
          <p:nvPr/>
        </p:nvCxnSpPr>
        <p:spPr>
          <a:xfrm>
            <a:off x="3936999" y="4251794"/>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Diamond 50">
            <a:extLst>
              <a:ext uri="{FF2B5EF4-FFF2-40B4-BE49-F238E27FC236}">
                <a16:creationId xmlns:a16="http://schemas.microsoft.com/office/drawing/2014/main" id="{00F0E33C-8580-41FB-9546-D8B83D5E9E2F}"/>
              </a:ext>
            </a:extLst>
          </p:cNvPr>
          <p:cNvSpPr/>
          <p:nvPr/>
        </p:nvSpPr>
        <p:spPr>
          <a:xfrm>
            <a:off x="2978154" y="4810882"/>
            <a:ext cx="1892291" cy="9821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user to play again?</a:t>
            </a:r>
          </a:p>
        </p:txBody>
      </p:sp>
      <p:cxnSp>
        <p:nvCxnSpPr>
          <p:cNvPr id="55" name="Straight Connector 54">
            <a:extLst>
              <a:ext uri="{FF2B5EF4-FFF2-40B4-BE49-F238E27FC236}">
                <a16:creationId xmlns:a16="http://schemas.microsoft.com/office/drawing/2014/main" id="{0ED06E97-C675-4DB6-95F2-C3F66F5B0625}"/>
              </a:ext>
            </a:extLst>
          </p:cNvPr>
          <p:cNvCxnSpPr/>
          <p:nvPr/>
        </p:nvCxnSpPr>
        <p:spPr>
          <a:xfrm flipH="1">
            <a:off x="2667000" y="5301979"/>
            <a:ext cx="311154"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87044C2-8F1E-4E6B-B98C-2CED40BF09B7}"/>
              </a:ext>
            </a:extLst>
          </p:cNvPr>
          <p:cNvCxnSpPr/>
          <p:nvPr/>
        </p:nvCxnSpPr>
        <p:spPr>
          <a:xfrm flipV="1">
            <a:off x="2667000" y="1549400"/>
            <a:ext cx="0" cy="3752579"/>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48D8A8B6-A721-466A-885F-A0E28123CEC2}"/>
              </a:ext>
            </a:extLst>
          </p:cNvPr>
          <p:cNvCxnSpPr/>
          <p:nvPr/>
        </p:nvCxnSpPr>
        <p:spPr>
          <a:xfrm>
            <a:off x="2667000" y="1549400"/>
            <a:ext cx="12953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89473874-5531-4DFC-AB28-A2B9202495BD}"/>
              </a:ext>
            </a:extLst>
          </p:cNvPr>
          <p:cNvCxnSpPr/>
          <p:nvPr/>
        </p:nvCxnSpPr>
        <p:spPr>
          <a:xfrm>
            <a:off x="6743700" y="1231900"/>
            <a:ext cx="0" cy="635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Data 64">
            <a:extLst>
              <a:ext uri="{FF2B5EF4-FFF2-40B4-BE49-F238E27FC236}">
                <a16:creationId xmlns:a16="http://schemas.microsoft.com/office/drawing/2014/main" id="{2821220C-DFFC-40BA-879A-882B25879713}"/>
              </a:ext>
            </a:extLst>
          </p:cNvPr>
          <p:cNvSpPr/>
          <p:nvPr/>
        </p:nvSpPr>
        <p:spPr>
          <a:xfrm>
            <a:off x="5492750" y="1897670"/>
            <a:ext cx="2501900" cy="4010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Score</a:t>
            </a:r>
          </a:p>
        </p:txBody>
      </p:sp>
      <p:cxnSp>
        <p:nvCxnSpPr>
          <p:cNvPr id="66" name="Straight Arrow Connector 65">
            <a:extLst>
              <a:ext uri="{FF2B5EF4-FFF2-40B4-BE49-F238E27FC236}">
                <a16:creationId xmlns:a16="http://schemas.microsoft.com/office/drawing/2014/main" id="{D3BE8017-1380-4F8B-ADB9-306B8ECCEFB9}"/>
              </a:ext>
            </a:extLst>
          </p:cNvPr>
          <p:cNvCxnSpPr/>
          <p:nvPr/>
        </p:nvCxnSpPr>
        <p:spPr>
          <a:xfrm>
            <a:off x="6731000" y="22987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23A971BE-F6C7-4C54-8796-161B4E05CBED}"/>
              </a:ext>
            </a:extLst>
          </p:cNvPr>
          <p:cNvSpPr/>
          <p:nvPr/>
        </p:nvSpPr>
        <p:spPr>
          <a:xfrm>
            <a:off x="6143232" y="2832100"/>
            <a:ext cx="1200935" cy="40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File</a:t>
            </a:r>
          </a:p>
        </p:txBody>
      </p:sp>
      <p:cxnSp>
        <p:nvCxnSpPr>
          <p:cNvPr id="68" name="Straight Arrow Connector 67">
            <a:extLst>
              <a:ext uri="{FF2B5EF4-FFF2-40B4-BE49-F238E27FC236}">
                <a16:creationId xmlns:a16="http://schemas.microsoft.com/office/drawing/2014/main" id="{871FCFC2-125D-4342-A5D2-430170AEF512}"/>
              </a:ext>
            </a:extLst>
          </p:cNvPr>
          <p:cNvCxnSpPr/>
          <p:nvPr/>
        </p:nvCxnSpPr>
        <p:spPr>
          <a:xfrm>
            <a:off x="6743699" y="3235189"/>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Flowchart: Data 68">
            <a:extLst>
              <a:ext uri="{FF2B5EF4-FFF2-40B4-BE49-F238E27FC236}">
                <a16:creationId xmlns:a16="http://schemas.microsoft.com/office/drawing/2014/main" id="{40F564FF-2416-441D-8D33-55B25BAD047A}"/>
              </a:ext>
            </a:extLst>
          </p:cNvPr>
          <p:cNvSpPr/>
          <p:nvPr/>
        </p:nvSpPr>
        <p:spPr>
          <a:xfrm>
            <a:off x="5935647" y="3773450"/>
            <a:ext cx="2501900" cy="53339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the score</a:t>
            </a:r>
          </a:p>
        </p:txBody>
      </p:sp>
      <p:cxnSp>
        <p:nvCxnSpPr>
          <p:cNvPr id="71" name="Straight Arrow Connector 70">
            <a:extLst>
              <a:ext uri="{FF2B5EF4-FFF2-40B4-BE49-F238E27FC236}">
                <a16:creationId xmlns:a16="http://schemas.microsoft.com/office/drawing/2014/main" id="{CF34065A-B39C-4AEB-BCD2-C438A7CABB44}"/>
              </a:ext>
            </a:extLst>
          </p:cNvPr>
          <p:cNvCxnSpPr/>
          <p:nvPr/>
        </p:nvCxnSpPr>
        <p:spPr>
          <a:xfrm flipV="1">
            <a:off x="6143232" y="4306843"/>
            <a:ext cx="486168" cy="1147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3D5F89C-2F8C-41DB-8CB2-BC94320B66EA}"/>
              </a:ext>
            </a:extLst>
          </p:cNvPr>
          <p:cNvCxnSpPr/>
          <p:nvPr/>
        </p:nvCxnSpPr>
        <p:spPr>
          <a:xfrm>
            <a:off x="7594600" y="4306843"/>
            <a:ext cx="0" cy="1319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Oval 74">
            <a:extLst>
              <a:ext uri="{FF2B5EF4-FFF2-40B4-BE49-F238E27FC236}">
                <a16:creationId xmlns:a16="http://schemas.microsoft.com/office/drawing/2014/main" id="{87E87614-3480-4BB7-95D2-0212FB9DA746}"/>
              </a:ext>
            </a:extLst>
          </p:cNvPr>
          <p:cNvSpPr/>
          <p:nvPr/>
        </p:nvSpPr>
        <p:spPr>
          <a:xfrm>
            <a:off x="7334265" y="5626100"/>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7" name="Flowchart: Data 76">
            <a:extLst>
              <a:ext uri="{FF2B5EF4-FFF2-40B4-BE49-F238E27FC236}">
                <a16:creationId xmlns:a16="http://schemas.microsoft.com/office/drawing/2014/main" id="{B5C068BF-24F9-4DFF-A986-648411E6C613}"/>
              </a:ext>
            </a:extLst>
          </p:cNvPr>
          <p:cNvSpPr/>
          <p:nvPr/>
        </p:nvSpPr>
        <p:spPr>
          <a:xfrm>
            <a:off x="9182100" y="1866900"/>
            <a:ext cx="1397000" cy="4010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78" name="Straight Arrow Connector 77">
            <a:extLst>
              <a:ext uri="{FF2B5EF4-FFF2-40B4-BE49-F238E27FC236}">
                <a16:creationId xmlns:a16="http://schemas.microsoft.com/office/drawing/2014/main" id="{06A4D2FB-B055-4B0E-AD36-6ED7841CCECB}"/>
              </a:ext>
            </a:extLst>
          </p:cNvPr>
          <p:cNvCxnSpPr/>
          <p:nvPr/>
        </p:nvCxnSpPr>
        <p:spPr>
          <a:xfrm>
            <a:off x="9880600" y="1231900"/>
            <a:ext cx="0" cy="635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D75927B3-CA65-43D4-B681-01D363391A83}"/>
              </a:ext>
            </a:extLst>
          </p:cNvPr>
          <p:cNvCxnSpPr/>
          <p:nvPr/>
        </p:nvCxnSpPr>
        <p:spPr>
          <a:xfrm>
            <a:off x="9880600" y="226793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Oval 79">
            <a:extLst>
              <a:ext uri="{FF2B5EF4-FFF2-40B4-BE49-F238E27FC236}">
                <a16:creationId xmlns:a16="http://schemas.microsoft.com/office/drawing/2014/main" id="{5C2A3CBD-BF85-48D3-9675-F75EB7005A9A}"/>
              </a:ext>
            </a:extLst>
          </p:cNvPr>
          <p:cNvSpPr/>
          <p:nvPr/>
        </p:nvSpPr>
        <p:spPr>
          <a:xfrm>
            <a:off x="9620265" y="2825881"/>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83" name="Straight Connector 82">
            <a:extLst>
              <a:ext uri="{FF2B5EF4-FFF2-40B4-BE49-F238E27FC236}">
                <a16:creationId xmlns:a16="http://schemas.microsoft.com/office/drawing/2014/main" id="{75B94A4A-E1CF-4B05-B557-B38046E29A6E}"/>
              </a:ext>
            </a:extLst>
          </p:cNvPr>
          <p:cNvCxnSpPr/>
          <p:nvPr/>
        </p:nvCxnSpPr>
        <p:spPr>
          <a:xfrm>
            <a:off x="3924300" y="5793076"/>
            <a:ext cx="0" cy="378503"/>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907E8C7-AAF1-4A36-972E-C63288438C21}"/>
              </a:ext>
            </a:extLst>
          </p:cNvPr>
          <p:cNvCxnSpPr/>
          <p:nvPr/>
        </p:nvCxnSpPr>
        <p:spPr>
          <a:xfrm flipH="1">
            <a:off x="1193800" y="6171579"/>
            <a:ext cx="2743199"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B0829FC7-F93F-4D40-BF07-7058E2335D10}"/>
              </a:ext>
            </a:extLst>
          </p:cNvPr>
          <p:cNvCxnSpPr/>
          <p:nvPr/>
        </p:nvCxnSpPr>
        <p:spPr>
          <a:xfrm flipV="1">
            <a:off x="1193800" y="4420227"/>
            <a:ext cx="0" cy="1751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B21BC0B4-F1E3-419C-AB31-31D19253329D}"/>
              </a:ext>
            </a:extLst>
          </p:cNvPr>
          <p:cNvSpPr txBox="1"/>
          <p:nvPr/>
        </p:nvSpPr>
        <p:spPr>
          <a:xfrm>
            <a:off x="2689255" y="4939268"/>
            <a:ext cx="520670" cy="369332"/>
          </a:xfrm>
          <a:prstGeom prst="rect">
            <a:avLst/>
          </a:prstGeom>
          <a:noFill/>
        </p:spPr>
        <p:txBody>
          <a:bodyPr wrap="square" rtlCol="0">
            <a:spAutoFit/>
          </a:bodyPr>
          <a:lstStyle/>
          <a:p>
            <a:r>
              <a:rPr lang="en-US" b="1" dirty="0">
                <a:solidFill>
                  <a:schemeClr val="bg1"/>
                </a:solidFill>
              </a:rPr>
              <a:t>T</a:t>
            </a:r>
          </a:p>
        </p:txBody>
      </p:sp>
      <p:sp>
        <p:nvSpPr>
          <p:cNvPr id="89" name="TextBox 88">
            <a:extLst>
              <a:ext uri="{FF2B5EF4-FFF2-40B4-BE49-F238E27FC236}">
                <a16:creationId xmlns:a16="http://schemas.microsoft.com/office/drawing/2014/main" id="{BA51B7CD-9E85-4520-B3C4-DC5F25D72B3D}"/>
              </a:ext>
            </a:extLst>
          </p:cNvPr>
          <p:cNvSpPr txBox="1"/>
          <p:nvPr/>
        </p:nvSpPr>
        <p:spPr>
          <a:xfrm>
            <a:off x="2565399" y="5861067"/>
            <a:ext cx="520670" cy="369332"/>
          </a:xfrm>
          <a:prstGeom prst="rect">
            <a:avLst/>
          </a:prstGeom>
          <a:noFill/>
        </p:spPr>
        <p:txBody>
          <a:bodyPr wrap="square" rtlCol="0">
            <a:spAutoFit/>
          </a:bodyPr>
          <a:lstStyle/>
          <a:p>
            <a:r>
              <a:rPr lang="en-US" b="1" dirty="0">
                <a:solidFill>
                  <a:schemeClr val="bg1"/>
                </a:solidFill>
              </a:rPr>
              <a:t>F</a:t>
            </a:r>
          </a:p>
        </p:txBody>
      </p:sp>
      <p:sp>
        <p:nvSpPr>
          <p:cNvPr id="90" name="TextBox 89">
            <a:extLst>
              <a:ext uri="{FF2B5EF4-FFF2-40B4-BE49-F238E27FC236}">
                <a16:creationId xmlns:a16="http://schemas.microsoft.com/office/drawing/2014/main" id="{358EBA33-465C-4D22-A8CC-0AE10F0BF1FD}"/>
              </a:ext>
            </a:extLst>
          </p:cNvPr>
          <p:cNvSpPr txBox="1"/>
          <p:nvPr/>
        </p:nvSpPr>
        <p:spPr>
          <a:xfrm>
            <a:off x="4528597" y="3711231"/>
            <a:ext cx="1528711" cy="369332"/>
          </a:xfrm>
          <a:prstGeom prst="rect">
            <a:avLst/>
          </a:prstGeom>
          <a:noFill/>
        </p:spPr>
        <p:txBody>
          <a:bodyPr wrap="square" rtlCol="0">
            <a:spAutoFit/>
          </a:bodyPr>
          <a:lstStyle/>
          <a:p>
            <a:r>
              <a:rPr lang="en-US" b="1" dirty="0">
                <a:solidFill>
                  <a:schemeClr val="bg1"/>
                </a:solidFill>
              </a:rPr>
              <a:t>Importing</a:t>
            </a:r>
          </a:p>
        </p:txBody>
      </p:sp>
      <p:sp>
        <p:nvSpPr>
          <p:cNvPr id="91" name="TextBox 90">
            <a:extLst>
              <a:ext uri="{FF2B5EF4-FFF2-40B4-BE49-F238E27FC236}">
                <a16:creationId xmlns:a16="http://schemas.microsoft.com/office/drawing/2014/main" id="{C0139DA4-FDE1-4A5B-ABCC-B6F4C32CE059}"/>
              </a:ext>
            </a:extLst>
          </p:cNvPr>
          <p:cNvSpPr txBox="1"/>
          <p:nvPr/>
        </p:nvSpPr>
        <p:spPr>
          <a:xfrm rot="17578832">
            <a:off x="5610220" y="4683875"/>
            <a:ext cx="1200159" cy="369332"/>
          </a:xfrm>
          <a:prstGeom prst="rect">
            <a:avLst/>
          </a:prstGeom>
          <a:noFill/>
        </p:spPr>
        <p:txBody>
          <a:bodyPr wrap="square" rtlCol="0">
            <a:spAutoFit/>
          </a:bodyPr>
          <a:lstStyle/>
          <a:p>
            <a:r>
              <a:rPr lang="en-US" b="1" dirty="0">
                <a:solidFill>
                  <a:schemeClr val="bg1"/>
                </a:solidFill>
              </a:rPr>
              <a:t>Exporting</a:t>
            </a:r>
          </a:p>
        </p:txBody>
      </p:sp>
    </p:spTree>
    <p:extLst>
      <p:ext uri="{BB962C8B-B14F-4D97-AF65-F5344CB8AC3E}">
        <p14:creationId xmlns:p14="http://schemas.microsoft.com/office/powerpoint/2010/main" val="358756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522C-3663-456E-9DB4-B21F4D6E288A}"/>
              </a:ext>
            </a:extLst>
          </p:cNvPr>
          <p:cNvSpPr>
            <a:spLocks noGrp="1"/>
          </p:cNvSpPr>
          <p:nvPr>
            <p:ph type="title"/>
          </p:nvPr>
        </p:nvSpPr>
        <p:spPr>
          <a:xfrm>
            <a:off x="722313" y="-549882"/>
            <a:ext cx="9905998" cy="1478570"/>
          </a:xfrm>
        </p:spPr>
        <p:txBody>
          <a:bodyPr/>
          <a:lstStyle/>
          <a:p>
            <a:r>
              <a:rPr lang="en-US" b="1" dirty="0">
                <a:solidFill>
                  <a:schemeClr val="bg1"/>
                </a:solidFill>
                <a:latin typeface="Cambria" panose="02040503050406030204" pitchFamily="18" charset="0"/>
                <a:ea typeface="Cambria" panose="02040503050406030204" pitchFamily="18" charset="0"/>
              </a:rPr>
              <a:t>flowchart</a:t>
            </a:r>
          </a:p>
        </p:txBody>
      </p:sp>
      <p:sp>
        <p:nvSpPr>
          <p:cNvPr id="4" name="TextBox 3">
            <a:extLst>
              <a:ext uri="{FF2B5EF4-FFF2-40B4-BE49-F238E27FC236}">
                <a16:creationId xmlns:a16="http://schemas.microsoft.com/office/drawing/2014/main" id="{6834EDC0-A871-479B-A2F5-6FA587DF2C8D}"/>
              </a:ext>
            </a:extLst>
          </p:cNvPr>
          <p:cNvSpPr txBox="1"/>
          <p:nvPr/>
        </p:nvSpPr>
        <p:spPr>
          <a:xfrm>
            <a:off x="406400" y="455075"/>
            <a:ext cx="11506200" cy="61976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p:txBody>
      </p:sp>
      <p:sp>
        <p:nvSpPr>
          <p:cNvPr id="7" name="Oval 6">
            <a:extLst>
              <a:ext uri="{FF2B5EF4-FFF2-40B4-BE49-F238E27FC236}">
                <a16:creationId xmlns:a16="http://schemas.microsoft.com/office/drawing/2014/main" id="{E6B96B8F-B003-4E07-99C0-8549AF3A64E8}"/>
              </a:ext>
            </a:extLst>
          </p:cNvPr>
          <p:cNvSpPr/>
          <p:nvPr/>
        </p:nvSpPr>
        <p:spPr>
          <a:xfrm>
            <a:off x="5414977" y="363008"/>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FD21CF1F-097C-4930-8522-E8E0C034D9AD}"/>
              </a:ext>
            </a:extLst>
          </p:cNvPr>
          <p:cNvCxnSpPr/>
          <p:nvPr/>
        </p:nvCxnSpPr>
        <p:spPr>
          <a:xfrm>
            <a:off x="5675312" y="928688"/>
            <a:ext cx="0" cy="30321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8B43078-3156-4D03-855E-3DDA5457EDFD}"/>
              </a:ext>
            </a:extLst>
          </p:cNvPr>
          <p:cNvCxnSpPr>
            <a:cxnSpLocks/>
          </p:cNvCxnSpPr>
          <p:nvPr/>
        </p:nvCxnSpPr>
        <p:spPr>
          <a:xfrm flipH="1">
            <a:off x="1193800" y="1231900"/>
            <a:ext cx="60198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05E5E8F-8423-4864-BF61-3F1B8974F264}"/>
              </a:ext>
            </a:extLst>
          </p:cNvPr>
          <p:cNvCxnSpPr/>
          <p:nvPr/>
        </p:nvCxnSpPr>
        <p:spPr>
          <a:xfrm>
            <a:off x="1193800" y="1231900"/>
            <a:ext cx="0" cy="635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Data 25">
            <a:extLst>
              <a:ext uri="{FF2B5EF4-FFF2-40B4-BE49-F238E27FC236}">
                <a16:creationId xmlns:a16="http://schemas.microsoft.com/office/drawing/2014/main" id="{52B97526-80E4-4861-8AD2-6A82E202E93E}"/>
              </a:ext>
            </a:extLst>
          </p:cNvPr>
          <p:cNvSpPr/>
          <p:nvPr/>
        </p:nvSpPr>
        <p:spPr>
          <a:xfrm>
            <a:off x="495300" y="1897670"/>
            <a:ext cx="1397000" cy="4010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a:t>
            </a:r>
          </a:p>
        </p:txBody>
      </p:sp>
      <p:cxnSp>
        <p:nvCxnSpPr>
          <p:cNvPr id="28" name="Straight Arrow Connector 27">
            <a:extLst>
              <a:ext uri="{FF2B5EF4-FFF2-40B4-BE49-F238E27FC236}">
                <a16:creationId xmlns:a16="http://schemas.microsoft.com/office/drawing/2014/main" id="{4819EFB6-C40E-4D81-A31E-A173AA701776}"/>
              </a:ext>
            </a:extLst>
          </p:cNvPr>
          <p:cNvCxnSpPr/>
          <p:nvPr/>
        </p:nvCxnSpPr>
        <p:spPr>
          <a:xfrm>
            <a:off x="1193800" y="22987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Data 28">
            <a:extLst>
              <a:ext uri="{FF2B5EF4-FFF2-40B4-BE49-F238E27FC236}">
                <a16:creationId xmlns:a16="http://schemas.microsoft.com/office/drawing/2014/main" id="{DA7B1663-887C-42EA-A34F-B38E1F9D50F6}"/>
              </a:ext>
            </a:extLst>
          </p:cNvPr>
          <p:cNvSpPr/>
          <p:nvPr/>
        </p:nvSpPr>
        <p:spPr>
          <a:xfrm>
            <a:off x="406400" y="2857788"/>
            <a:ext cx="1885890" cy="48801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rules</a:t>
            </a:r>
          </a:p>
        </p:txBody>
      </p:sp>
      <p:cxnSp>
        <p:nvCxnSpPr>
          <p:cNvPr id="34" name="Straight Arrow Connector 33">
            <a:extLst>
              <a:ext uri="{FF2B5EF4-FFF2-40B4-BE49-F238E27FC236}">
                <a16:creationId xmlns:a16="http://schemas.microsoft.com/office/drawing/2014/main" id="{F6478EFA-B231-46CF-AF91-A1C33734C483}"/>
              </a:ext>
            </a:extLst>
          </p:cNvPr>
          <p:cNvCxnSpPr/>
          <p:nvPr/>
        </p:nvCxnSpPr>
        <p:spPr>
          <a:xfrm>
            <a:off x="1193800" y="33458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782545E5-8E33-4FCC-AFB4-4CEA7B67B032}"/>
              </a:ext>
            </a:extLst>
          </p:cNvPr>
          <p:cNvSpPr/>
          <p:nvPr/>
        </p:nvSpPr>
        <p:spPr>
          <a:xfrm>
            <a:off x="933465" y="3874748"/>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7" name="Straight Arrow Connector 36">
            <a:extLst>
              <a:ext uri="{FF2B5EF4-FFF2-40B4-BE49-F238E27FC236}">
                <a16:creationId xmlns:a16="http://schemas.microsoft.com/office/drawing/2014/main" id="{F8ED94BE-18B3-420E-A061-2E399105BEE0}"/>
              </a:ext>
            </a:extLst>
          </p:cNvPr>
          <p:cNvCxnSpPr/>
          <p:nvPr/>
        </p:nvCxnSpPr>
        <p:spPr>
          <a:xfrm>
            <a:off x="3937000" y="1231900"/>
            <a:ext cx="0" cy="635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Flowchart: Data 37">
            <a:extLst>
              <a:ext uri="{FF2B5EF4-FFF2-40B4-BE49-F238E27FC236}">
                <a16:creationId xmlns:a16="http://schemas.microsoft.com/office/drawing/2014/main" id="{BB3EFFE2-D573-49F1-9EC5-F4F90A2A46C2}"/>
              </a:ext>
            </a:extLst>
          </p:cNvPr>
          <p:cNvSpPr/>
          <p:nvPr/>
        </p:nvSpPr>
        <p:spPr>
          <a:xfrm>
            <a:off x="3238500" y="1897670"/>
            <a:ext cx="1397000" cy="4010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a:t>
            </a:r>
          </a:p>
        </p:txBody>
      </p:sp>
      <p:cxnSp>
        <p:nvCxnSpPr>
          <p:cNvPr id="40" name="Straight Arrow Connector 39">
            <a:extLst>
              <a:ext uri="{FF2B5EF4-FFF2-40B4-BE49-F238E27FC236}">
                <a16:creationId xmlns:a16="http://schemas.microsoft.com/office/drawing/2014/main" id="{D121FFA6-3570-4067-AC9A-51135D15981B}"/>
              </a:ext>
            </a:extLst>
          </p:cNvPr>
          <p:cNvCxnSpPr/>
          <p:nvPr/>
        </p:nvCxnSpPr>
        <p:spPr>
          <a:xfrm>
            <a:off x="3924300" y="2324388"/>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4D49ADAD-07E8-48B2-8A99-C9B93F12E82F}"/>
              </a:ext>
            </a:extLst>
          </p:cNvPr>
          <p:cNvSpPr/>
          <p:nvPr/>
        </p:nvSpPr>
        <p:spPr>
          <a:xfrm>
            <a:off x="3336532" y="2857788"/>
            <a:ext cx="1200935" cy="40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game</a:t>
            </a:r>
          </a:p>
        </p:txBody>
      </p:sp>
      <p:cxnSp>
        <p:nvCxnSpPr>
          <p:cNvPr id="43" name="Straight Arrow Connector 42">
            <a:extLst>
              <a:ext uri="{FF2B5EF4-FFF2-40B4-BE49-F238E27FC236}">
                <a16:creationId xmlns:a16="http://schemas.microsoft.com/office/drawing/2014/main" id="{A1674725-3864-4B50-BF57-445E00752C67}"/>
              </a:ext>
            </a:extLst>
          </p:cNvPr>
          <p:cNvCxnSpPr/>
          <p:nvPr/>
        </p:nvCxnSpPr>
        <p:spPr>
          <a:xfrm>
            <a:off x="3962399" y="3295288"/>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Diamond 50">
            <a:extLst>
              <a:ext uri="{FF2B5EF4-FFF2-40B4-BE49-F238E27FC236}">
                <a16:creationId xmlns:a16="http://schemas.microsoft.com/office/drawing/2014/main" id="{00F0E33C-8580-41FB-9546-D8B83D5E9E2F}"/>
              </a:ext>
            </a:extLst>
          </p:cNvPr>
          <p:cNvSpPr/>
          <p:nvPr/>
        </p:nvSpPr>
        <p:spPr>
          <a:xfrm>
            <a:off x="3019167" y="4760056"/>
            <a:ext cx="1892291" cy="9821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user to play again?</a:t>
            </a:r>
          </a:p>
        </p:txBody>
      </p:sp>
      <p:cxnSp>
        <p:nvCxnSpPr>
          <p:cNvPr id="55" name="Straight Connector 54">
            <a:extLst>
              <a:ext uri="{FF2B5EF4-FFF2-40B4-BE49-F238E27FC236}">
                <a16:creationId xmlns:a16="http://schemas.microsoft.com/office/drawing/2014/main" id="{0ED06E97-C675-4DB6-95F2-C3F66F5B0625}"/>
              </a:ext>
            </a:extLst>
          </p:cNvPr>
          <p:cNvCxnSpPr>
            <a:cxnSpLocks/>
          </p:cNvCxnSpPr>
          <p:nvPr/>
        </p:nvCxnSpPr>
        <p:spPr>
          <a:xfrm flipH="1">
            <a:off x="2667000" y="4555012"/>
            <a:ext cx="1295396"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87044C2-8F1E-4E6B-B98C-2CED40BF09B7}"/>
              </a:ext>
            </a:extLst>
          </p:cNvPr>
          <p:cNvCxnSpPr>
            <a:cxnSpLocks/>
          </p:cNvCxnSpPr>
          <p:nvPr/>
        </p:nvCxnSpPr>
        <p:spPr>
          <a:xfrm flipV="1">
            <a:off x="2667000" y="1549402"/>
            <a:ext cx="0" cy="300561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48D8A8B6-A721-466A-885F-A0E28123CEC2}"/>
              </a:ext>
            </a:extLst>
          </p:cNvPr>
          <p:cNvCxnSpPr/>
          <p:nvPr/>
        </p:nvCxnSpPr>
        <p:spPr>
          <a:xfrm>
            <a:off x="2667000" y="1549400"/>
            <a:ext cx="12953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89473874-5531-4DFC-AB28-A2B9202495BD}"/>
              </a:ext>
            </a:extLst>
          </p:cNvPr>
          <p:cNvCxnSpPr>
            <a:cxnSpLocks/>
          </p:cNvCxnSpPr>
          <p:nvPr/>
        </p:nvCxnSpPr>
        <p:spPr>
          <a:xfrm>
            <a:off x="5395912" y="1227879"/>
            <a:ext cx="0" cy="665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Flowchart: Data 76">
            <a:extLst>
              <a:ext uri="{FF2B5EF4-FFF2-40B4-BE49-F238E27FC236}">
                <a16:creationId xmlns:a16="http://schemas.microsoft.com/office/drawing/2014/main" id="{B5C068BF-24F9-4DFF-A986-648411E6C613}"/>
              </a:ext>
            </a:extLst>
          </p:cNvPr>
          <p:cNvSpPr/>
          <p:nvPr/>
        </p:nvSpPr>
        <p:spPr>
          <a:xfrm>
            <a:off x="6480057" y="1884715"/>
            <a:ext cx="1397000" cy="4010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78" name="Straight Arrow Connector 77">
            <a:extLst>
              <a:ext uri="{FF2B5EF4-FFF2-40B4-BE49-F238E27FC236}">
                <a16:creationId xmlns:a16="http://schemas.microsoft.com/office/drawing/2014/main" id="{06A4D2FB-B055-4B0E-AD36-6ED7841CCECB}"/>
              </a:ext>
            </a:extLst>
          </p:cNvPr>
          <p:cNvCxnSpPr>
            <a:cxnSpLocks/>
          </p:cNvCxnSpPr>
          <p:nvPr/>
        </p:nvCxnSpPr>
        <p:spPr>
          <a:xfrm flipH="1">
            <a:off x="9144416" y="1063540"/>
            <a:ext cx="17966" cy="414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D75927B3-CA65-43D4-B681-01D363391A83}"/>
              </a:ext>
            </a:extLst>
          </p:cNvPr>
          <p:cNvCxnSpPr/>
          <p:nvPr/>
        </p:nvCxnSpPr>
        <p:spPr>
          <a:xfrm>
            <a:off x="7060142" y="2310387"/>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Oval 79">
            <a:extLst>
              <a:ext uri="{FF2B5EF4-FFF2-40B4-BE49-F238E27FC236}">
                <a16:creationId xmlns:a16="http://schemas.microsoft.com/office/drawing/2014/main" id="{5C2A3CBD-BF85-48D3-9675-F75EB7005A9A}"/>
              </a:ext>
            </a:extLst>
          </p:cNvPr>
          <p:cNvSpPr/>
          <p:nvPr/>
        </p:nvSpPr>
        <p:spPr>
          <a:xfrm>
            <a:off x="6810131" y="2868429"/>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8" name="Straight Connector 7">
            <a:extLst>
              <a:ext uri="{FF2B5EF4-FFF2-40B4-BE49-F238E27FC236}">
                <a16:creationId xmlns:a16="http://schemas.microsoft.com/office/drawing/2014/main" id="{5FC8358E-8E10-4650-943F-D5147C0FF913}"/>
              </a:ext>
            </a:extLst>
          </p:cNvPr>
          <p:cNvCxnSpPr>
            <a:cxnSpLocks/>
            <a:stCxn id="51" idx="2"/>
          </p:cNvCxnSpPr>
          <p:nvPr/>
        </p:nvCxnSpPr>
        <p:spPr>
          <a:xfrm flipH="1">
            <a:off x="3962397" y="5742250"/>
            <a:ext cx="2916" cy="32835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CD0460D-5701-4EFA-A08D-0733928CC0AA}"/>
              </a:ext>
            </a:extLst>
          </p:cNvPr>
          <p:cNvCxnSpPr>
            <a:cxnSpLocks/>
          </p:cNvCxnSpPr>
          <p:nvPr/>
        </p:nvCxnSpPr>
        <p:spPr>
          <a:xfrm flipH="1">
            <a:off x="1193800" y="6070600"/>
            <a:ext cx="276859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32C82F-514F-4258-96CB-6144D100D25C}"/>
              </a:ext>
            </a:extLst>
          </p:cNvPr>
          <p:cNvCxnSpPr>
            <a:cxnSpLocks/>
          </p:cNvCxnSpPr>
          <p:nvPr/>
        </p:nvCxnSpPr>
        <p:spPr>
          <a:xfrm flipV="1">
            <a:off x="1193800" y="4420228"/>
            <a:ext cx="0" cy="1650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C96B0DAF-706B-458D-9436-5C12EB252078}"/>
              </a:ext>
            </a:extLst>
          </p:cNvPr>
          <p:cNvSpPr txBox="1"/>
          <p:nvPr/>
        </p:nvSpPr>
        <p:spPr>
          <a:xfrm>
            <a:off x="3294088" y="5738858"/>
            <a:ext cx="520670" cy="369332"/>
          </a:xfrm>
          <a:prstGeom prst="rect">
            <a:avLst/>
          </a:prstGeom>
          <a:noFill/>
        </p:spPr>
        <p:txBody>
          <a:bodyPr wrap="square" rtlCol="0">
            <a:spAutoFit/>
          </a:bodyPr>
          <a:lstStyle/>
          <a:p>
            <a:r>
              <a:rPr lang="en-US" b="1" dirty="0">
                <a:solidFill>
                  <a:schemeClr val="bg1"/>
                </a:solidFill>
              </a:rPr>
              <a:t>F</a:t>
            </a:r>
          </a:p>
        </p:txBody>
      </p:sp>
      <p:sp>
        <p:nvSpPr>
          <p:cNvPr id="53" name="TextBox 52">
            <a:extLst>
              <a:ext uri="{FF2B5EF4-FFF2-40B4-BE49-F238E27FC236}">
                <a16:creationId xmlns:a16="http://schemas.microsoft.com/office/drawing/2014/main" id="{C632455D-BE74-48AA-8F26-8C8810844548}"/>
              </a:ext>
            </a:extLst>
          </p:cNvPr>
          <p:cNvSpPr txBox="1"/>
          <p:nvPr/>
        </p:nvSpPr>
        <p:spPr>
          <a:xfrm>
            <a:off x="2812935" y="4263775"/>
            <a:ext cx="520670" cy="369332"/>
          </a:xfrm>
          <a:prstGeom prst="rect">
            <a:avLst/>
          </a:prstGeom>
          <a:noFill/>
        </p:spPr>
        <p:txBody>
          <a:bodyPr wrap="square" rtlCol="0">
            <a:spAutoFit/>
          </a:bodyPr>
          <a:lstStyle/>
          <a:p>
            <a:r>
              <a:rPr lang="en-US" b="1" dirty="0">
                <a:solidFill>
                  <a:schemeClr val="bg1"/>
                </a:solidFill>
              </a:rPr>
              <a:t>T</a:t>
            </a:r>
          </a:p>
        </p:txBody>
      </p:sp>
      <p:sp>
        <p:nvSpPr>
          <p:cNvPr id="57" name="Oval 56">
            <a:extLst>
              <a:ext uri="{FF2B5EF4-FFF2-40B4-BE49-F238E27FC236}">
                <a16:creationId xmlns:a16="http://schemas.microsoft.com/office/drawing/2014/main" id="{27AED6A6-2213-4F79-922F-CF856BE8E3E1}"/>
              </a:ext>
            </a:extLst>
          </p:cNvPr>
          <p:cNvSpPr/>
          <p:nvPr/>
        </p:nvSpPr>
        <p:spPr>
          <a:xfrm>
            <a:off x="8902047" y="516157"/>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8" name="Flowchart: Data 57">
            <a:extLst>
              <a:ext uri="{FF2B5EF4-FFF2-40B4-BE49-F238E27FC236}">
                <a16:creationId xmlns:a16="http://schemas.microsoft.com/office/drawing/2014/main" id="{6A8A0BEF-8467-486B-A0DE-D6F30ABA5541}"/>
              </a:ext>
            </a:extLst>
          </p:cNvPr>
          <p:cNvSpPr/>
          <p:nvPr/>
        </p:nvSpPr>
        <p:spPr>
          <a:xfrm>
            <a:off x="8157733" y="1433764"/>
            <a:ext cx="1785922" cy="4010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Welcome</a:t>
            </a:r>
          </a:p>
        </p:txBody>
      </p:sp>
      <p:sp>
        <p:nvSpPr>
          <p:cNvPr id="60" name="Diamond 59">
            <a:extLst>
              <a:ext uri="{FF2B5EF4-FFF2-40B4-BE49-F238E27FC236}">
                <a16:creationId xmlns:a16="http://schemas.microsoft.com/office/drawing/2014/main" id="{A2F41671-98A1-4BC7-8818-4364A9676761}"/>
              </a:ext>
            </a:extLst>
          </p:cNvPr>
          <p:cNvSpPr/>
          <p:nvPr/>
        </p:nvSpPr>
        <p:spPr>
          <a:xfrm>
            <a:off x="8385499" y="2299597"/>
            <a:ext cx="1362670" cy="9296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rule?</a:t>
            </a:r>
          </a:p>
        </p:txBody>
      </p:sp>
      <p:cxnSp>
        <p:nvCxnSpPr>
          <p:cNvPr id="62" name="Straight Arrow Connector 61">
            <a:extLst>
              <a:ext uri="{FF2B5EF4-FFF2-40B4-BE49-F238E27FC236}">
                <a16:creationId xmlns:a16="http://schemas.microsoft.com/office/drawing/2014/main" id="{D681E300-D9B1-483F-925E-40F2CF42ECFA}"/>
              </a:ext>
            </a:extLst>
          </p:cNvPr>
          <p:cNvCxnSpPr>
            <a:cxnSpLocks/>
          </p:cNvCxnSpPr>
          <p:nvPr/>
        </p:nvCxnSpPr>
        <p:spPr>
          <a:xfrm>
            <a:off x="9066834" y="1838601"/>
            <a:ext cx="0" cy="460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00B98A2-694D-46FF-9EFB-62B547D7A4CB}"/>
              </a:ext>
            </a:extLst>
          </p:cNvPr>
          <p:cNvCxnSpPr>
            <a:cxnSpLocks/>
          </p:cNvCxnSpPr>
          <p:nvPr/>
        </p:nvCxnSpPr>
        <p:spPr>
          <a:xfrm>
            <a:off x="9723832" y="2750622"/>
            <a:ext cx="794843" cy="75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lowchart: Data 62">
            <a:extLst>
              <a:ext uri="{FF2B5EF4-FFF2-40B4-BE49-F238E27FC236}">
                <a16:creationId xmlns:a16="http://schemas.microsoft.com/office/drawing/2014/main" id="{F6894B1D-5403-4BCC-8550-23D2C0720ADF}"/>
              </a:ext>
            </a:extLst>
          </p:cNvPr>
          <p:cNvSpPr/>
          <p:nvPr/>
        </p:nvSpPr>
        <p:spPr>
          <a:xfrm>
            <a:off x="10306110" y="2641215"/>
            <a:ext cx="1885890" cy="48801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rules</a:t>
            </a:r>
          </a:p>
        </p:txBody>
      </p:sp>
      <p:cxnSp>
        <p:nvCxnSpPr>
          <p:cNvPr id="70" name="Straight Arrow Connector 69">
            <a:extLst>
              <a:ext uri="{FF2B5EF4-FFF2-40B4-BE49-F238E27FC236}">
                <a16:creationId xmlns:a16="http://schemas.microsoft.com/office/drawing/2014/main" id="{95406F40-A55D-4AA1-8ECF-37F2FA7A7BA4}"/>
              </a:ext>
            </a:extLst>
          </p:cNvPr>
          <p:cNvCxnSpPr>
            <a:cxnSpLocks/>
            <a:stCxn id="60" idx="2"/>
          </p:cNvCxnSpPr>
          <p:nvPr/>
        </p:nvCxnSpPr>
        <p:spPr>
          <a:xfrm flipH="1">
            <a:off x="9050694" y="3229203"/>
            <a:ext cx="16140" cy="659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2D91DD4F-F81B-40A4-B243-53CFA4AD6EBE}"/>
              </a:ext>
            </a:extLst>
          </p:cNvPr>
          <p:cNvSpPr/>
          <p:nvPr/>
        </p:nvSpPr>
        <p:spPr>
          <a:xfrm>
            <a:off x="8429246" y="3901335"/>
            <a:ext cx="1200935" cy="40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game</a:t>
            </a:r>
          </a:p>
        </p:txBody>
      </p:sp>
      <p:cxnSp>
        <p:nvCxnSpPr>
          <p:cNvPr id="74" name="Straight Arrow Connector 73">
            <a:extLst>
              <a:ext uri="{FF2B5EF4-FFF2-40B4-BE49-F238E27FC236}">
                <a16:creationId xmlns:a16="http://schemas.microsoft.com/office/drawing/2014/main" id="{BB5F0F00-DB23-45A4-A889-F8BE8D47B795}"/>
              </a:ext>
            </a:extLst>
          </p:cNvPr>
          <p:cNvCxnSpPr/>
          <p:nvPr/>
        </p:nvCxnSpPr>
        <p:spPr>
          <a:xfrm>
            <a:off x="8991593" y="4302365"/>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Diamond 75">
            <a:extLst>
              <a:ext uri="{FF2B5EF4-FFF2-40B4-BE49-F238E27FC236}">
                <a16:creationId xmlns:a16="http://schemas.microsoft.com/office/drawing/2014/main" id="{10454CA4-CB23-47F4-8121-7B8E6705B66A}"/>
              </a:ext>
            </a:extLst>
          </p:cNvPr>
          <p:cNvSpPr/>
          <p:nvPr/>
        </p:nvSpPr>
        <p:spPr>
          <a:xfrm>
            <a:off x="8045447" y="4867923"/>
            <a:ext cx="1892291" cy="9821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user to play again?</a:t>
            </a:r>
          </a:p>
        </p:txBody>
      </p:sp>
      <p:cxnSp>
        <p:nvCxnSpPr>
          <p:cNvPr id="30" name="Straight Connector 29">
            <a:extLst>
              <a:ext uri="{FF2B5EF4-FFF2-40B4-BE49-F238E27FC236}">
                <a16:creationId xmlns:a16="http://schemas.microsoft.com/office/drawing/2014/main" id="{5999CA0A-6D5C-4E1B-9EF2-EBCFE2CF7167}"/>
              </a:ext>
            </a:extLst>
          </p:cNvPr>
          <p:cNvCxnSpPr>
            <a:stCxn id="76" idx="1"/>
          </p:cNvCxnSpPr>
          <p:nvPr/>
        </p:nvCxnSpPr>
        <p:spPr>
          <a:xfrm flipH="1">
            <a:off x="7750169" y="5359020"/>
            <a:ext cx="295278" cy="774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F052492-9AC7-4E10-94BB-829CC0B2D4A9}"/>
              </a:ext>
            </a:extLst>
          </p:cNvPr>
          <p:cNvCxnSpPr>
            <a:cxnSpLocks/>
          </p:cNvCxnSpPr>
          <p:nvPr/>
        </p:nvCxnSpPr>
        <p:spPr>
          <a:xfrm flipV="1">
            <a:off x="7750169" y="3620764"/>
            <a:ext cx="0" cy="174652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8191585-5816-425C-BFA0-AC3DF87D7678}"/>
              </a:ext>
            </a:extLst>
          </p:cNvPr>
          <p:cNvCxnSpPr>
            <a:cxnSpLocks/>
          </p:cNvCxnSpPr>
          <p:nvPr/>
        </p:nvCxnSpPr>
        <p:spPr>
          <a:xfrm>
            <a:off x="7767354" y="3620764"/>
            <a:ext cx="12623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48CF587-F857-4C36-95A3-C14AB53225D6}"/>
              </a:ext>
            </a:extLst>
          </p:cNvPr>
          <p:cNvCxnSpPr/>
          <p:nvPr/>
        </p:nvCxnSpPr>
        <p:spPr>
          <a:xfrm>
            <a:off x="8991592" y="5850117"/>
            <a:ext cx="0" cy="67768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B04A51D2-A524-4D04-B0AA-E7221144FA15}"/>
              </a:ext>
            </a:extLst>
          </p:cNvPr>
          <p:cNvCxnSpPr>
            <a:cxnSpLocks/>
          </p:cNvCxnSpPr>
          <p:nvPr/>
        </p:nvCxnSpPr>
        <p:spPr>
          <a:xfrm flipH="1">
            <a:off x="7070466" y="6527800"/>
            <a:ext cx="1926186"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CDA0458D-5688-46BD-9DCC-F7A594754DB8}"/>
              </a:ext>
            </a:extLst>
          </p:cNvPr>
          <p:cNvCxnSpPr>
            <a:cxnSpLocks/>
          </p:cNvCxnSpPr>
          <p:nvPr/>
        </p:nvCxnSpPr>
        <p:spPr>
          <a:xfrm flipH="1" flipV="1">
            <a:off x="7043230" y="3416957"/>
            <a:ext cx="27235" cy="3110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2DC5972B-B0E4-42C3-9D15-09EBB545B3B1}"/>
              </a:ext>
            </a:extLst>
          </p:cNvPr>
          <p:cNvCxnSpPr>
            <a:cxnSpLocks/>
          </p:cNvCxnSpPr>
          <p:nvPr/>
        </p:nvCxnSpPr>
        <p:spPr>
          <a:xfrm rot="10800000" flipV="1">
            <a:off x="9091450" y="3334208"/>
            <a:ext cx="1871656" cy="34276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2E2524D7-A903-466C-A091-440EE6B1F051}"/>
              </a:ext>
            </a:extLst>
          </p:cNvPr>
          <p:cNvCxnSpPr>
            <a:cxnSpLocks/>
          </p:cNvCxnSpPr>
          <p:nvPr/>
        </p:nvCxnSpPr>
        <p:spPr>
          <a:xfrm>
            <a:off x="10943242" y="3136571"/>
            <a:ext cx="12700" cy="199912"/>
          </a:xfrm>
          <a:prstGeom prst="line">
            <a:avLst/>
          </a:prstGeom>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2D342634-F037-48D8-B3B6-B03C0D6B3AEA}"/>
              </a:ext>
            </a:extLst>
          </p:cNvPr>
          <p:cNvSpPr txBox="1"/>
          <p:nvPr/>
        </p:nvSpPr>
        <p:spPr>
          <a:xfrm>
            <a:off x="7426720" y="4484048"/>
            <a:ext cx="520670" cy="369332"/>
          </a:xfrm>
          <a:prstGeom prst="rect">
            <a:avLst/>
          </a:prstGeom>
          <a:noFill/>
        </p:spPr>
        <p:txBody>
          <a:bodyPr wrap="square" rtlCol="0">
            <a:spAutoFit/>
          </a:bodyPr>
          <a:lstStyle/>
          <a:p>
            <a:r>
              <a:rPr lang="en-US" b="1" dirty="0">
                <a:solidFill>
                  <a:schemeClr val="bg1"/>
                </a:solidFill>
              </a:rPr>
              <a:t>T</a:t>
            </a:r>
          </a:p>
        </p:txBody>
      </p:sp>
      <p:sp>
        <p:nvSpPr>
          <p:cNvPr id="98" name="TextBox 97">
            <a:extLst>
              <a:ext uri="{FF2B5EF4-FFF2-40B4-BE49-F238E27FC236}">
                <a16:creationId xmlns:a16="http://schemas.microsoft.com/office/drawing/2014/main" id="{848D44C9-4BC4-40CD-8CF6-E644EC836672}"/>
              </a:ext>
            </a:extLst>
          </p:cNvPr>
          <p:cNvSpPr txBox="1"/>
          <p:nvPr/>
        </p:nvSpPr>
        <p:spPr>
          <a:xfrm>
            <a:off x="7616722" y="5585074"/>
            <a:ext cx="520670" cy="369332"/>
          </a:xfrm>
          <a:prstGeom prst="rect">
            <a:avLst/>
          </a:prstGeom>
          <a:noFill/>
        </p:spPr>
        <p:txBody>
          <a:bodyPr wrap="square" rtlCol="0">
            <a:spAutoFit/>
          </a:bodyPr>
          <a:lstStyle/>
          <a:p>
            <a:r>
              <a:rPr lang="en-US" b="1" dirty="0">
                <a:solidFill>
                  <a:schemeClr val="bg1"/>
                </a:solidFill>
              </a:rPr>
              <a:t>F</a:t>
            </a:r>
          </a:p>
        </p:txBody>
      </p:sp>
      <p:sp>
        <p:nvSpPr>
          <p:cNvPr id="99" name="TextBox 98">
            <a:extLst>
              <a:ext uri="{FF2B5EF4-FFF2-40B4-BE49-F238E27FC236}">
                <a16:creationId xmlns:a16="http://schemas.microsoft.com/office/drawing/2014/main" id="{82B99EF2-495C-4A48-9114-0CD41EBFF11E}"/>
              </a:ext>
            </a:extLst>
          </p:cNvPr>
          <p:cNvSpPr txBox="1"/>
          <p:nvPr/>
        </p:nvSpPr>
        <p:spPr>
          <a:xfrm>
            <a:off x="10039483" y="2299597"/>
            <a:ext cx="520670" cy="369332"/>
          </a:xfrm>
          <a:prstGeom prst="rect">
            <a:avLst/>
          </a:prstGeom>
          <a:noFill/>
        </p:spPr>
        <p:txBody>
          <a:bodyPr wrap="square" rtlCol="0">
            <a:spAutoFit/>
          </a:bodyPr>
          <a:lstStyle/>
          <a:p>
            <a:r>
              <a:rPr lang="en-US" b="1" dirty="0">
                <a:solidFill>
                  <a:schemeClr val="bg1"/>
                </a:solidFill>
              </a:rPr>
              <a:t>T</a:t>
            </a:r>
          </a:p>
        </p:txBody>
      </p:sp>
      <p:sp>
        <p:nvSpPr>
          <p:cNvPr id="100" name="TextBox 99">
            <a:extLst>
              <a:ext uri="{FF2B5EF4-FFF2-40B4-BE49-F238E27FC236}">
                <a16:creationId xmlns:a16="http://schemas.microsoft.com/office/drawing/2014/main" id="{D803165B-9C42-4197-A8C2-95F6628C7C89}"/>
              </a:ext>
            </a:extLst>
          </p:cNvPr>
          <p:cNvSpPr txBox="1"/>
          <p:nvPr/>
        </p:nvSpPr>
        <p:spPr>
          <a:xfrm>
            <a:off x="8752434" y="3178213"/>
            <a:ext cx="520670" cy="369332"/>
          </a:xfrm>
          <a:prstGeom prst="rect">
            <a:avLst/>
          </a:prstGeom>
          <a:noFill/>
        </p:spPr>
        <p:txBody>
          <a:bodyPr wrap="square" rtlCol="0">
            <a:spAutoFit/>
          </a:bodyPr>
          <a:lstStyle/>
          <a:p>
            <a:r>
              <a:rPr lang="en-US" b="1" dirty="0">
                <a:solidFill>
                  <a:schemeClr val="bg1"/>
                </a:solidFill>
              </a:rPr>
              <a:t>F</a:t>
            </a:r>
          </a:p>
        </p:txBody>
      </p:sp>
      <p:cxnSp>
        <p:nvCxnSpPr>
          <p:cNvPr id="111" name="Straight Arrow Connector 110">
            <a:extLst>
              <a:ext uri="{FF2B5EF4-FFF2-40B4-BE49-F238E27FC236}">
                <a16:creationId xmlns:a16="http://schemas.microsoft.com/office/drawing/2014/main" id="{49D684E6-E54E-4C82-B910-9189292EC01F}"/>
              </a:ext>
            </a:extLst>
          </p:cNvPr>
          <p:cNvCxnSpPr>
            <a:cxnSpLocks/>
          </p:cNvCxnSpPr>
          <p:nvPr/>
        </p:nvCxnSpPr>
        <p:spPr>
          <a:xfrm>
            <a:off x="7212012" y="1216515"/>
            <a:ext cx="0" cy="665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Flowchart: Data 114">
            <a:extLst>
              <a:ext uri="{FF2B5EF4-FFF2-40B4-BE49-F238E27FC236}">
                <a16:creationId xmlns:a16="http://schemas.microsoft.com/office/drawing/2014/main" id="{2D73DC82-DB04-408A-BFCC-CB21D0EBA14D}"/>
              </a:ext>
            </a:extLst>
          </p:cNvPr>
          <p:cNvSpPr/>
          <p:nvPr/>
        </p:nvSpPr>
        <p:spPr>
          <a:xfrm>
            <a:off x="4622741" y="1923498"/>
            <a:ext cx="1892291" cy="4609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Score</a:t>
            </a:r>
          </a:p>
        </p:txBody>
      </p:sp>
      <p:cxnSp>
        <p:nvCxnSpPr>
          <p:cNvPr id="116" name="Straight Arrow Connector 115">
            <a:extLst>
              <a:ext uri="{FF2B5EF4-FFF2-40B4-BE49-F238E27FC236}">
                <a16:creationId xmlns:a16="http://schemas.microsoft.com/office/drawing/2014/main" id="{151BDEF0-07DB-4E89-81A2-40F9E9CBA90C}"/>
              </a:ext>
            </a:extLst>
          </p:cNvPr>
          <p:cNvCxnSpPr/>
          <p:nvPr/>
        </p:nvCxnSpPr>
        <p:spPr>
          <a:xfrm>
            <a:off x="5395912" y="2402229"/>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7" name="Flowchart: Data 116">
            <a:extLst>
              <a:ext uri="{FF2B5EF4-FFF2-40B4-BE49-F238E27FC236}">
                <a16:creationId xmlns:a16="http://schemas.microsoft.com/office/drawing/2014/main" id="{181F1F7E-8EE8-4874-BDD9-DE64D8245E2F}"/>
              </a:ext>
            </a:extLst>
          </p:cNvPr>
          <p:cNvSpPr/>
          <p:nvPr/>
        </p:nvSpPr>
        <p:spPr>
          <a:xfrm>
            <a:off x="4750452" y="2952451"/>
            <a:ext cx="1613051" cy="54547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file</a:t>
            </a:r>
          </a:p>
        </p:txBody>
      </p:sp>
      <p:sp>
        <p:nvSpPr>
          <p:cNvPr id="118" name="Flowchart: Data 117">
            <a:extLst>
              <a:ext uri="{FF2B5EF4-FFF2-40B4-BE49-F238E27FC236}">
                <a16:creationId xmlns:a16="http://schemas.microsoft.com/office/drawing/2014/main" id="{823F48FE-A121-455E-B549-921D1567000C}"/>
              </a:ext>
            </a:extLst>
          </p:cNvPr>
          <p:cNvSpPr/>
          <p:nvPr/>
        </p:nvSpPr>
        <p:spPr>
          <a:xfrm>
            <a:off x="5001437" y="4094016"/>
            <a:ext cx="1892291" cy="4609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the score</a:t>
            </a:r>
          </a:p>
        </p:txBody>
      </p:sp>
      <p:cxnSp>
        <p:nvCxnSpPr>
          <p:cNvPr id="119" name="Straight Arrow Connector 118">
            <a:extLst>
              <a:ext uri="{FF2B5EF4-FFF2-40B4-BE49-F238E27FC236}">
                <a16:creationId xmlns:a16="http://schemas.microsoft.com/office/drawing/2014/main" id="{50143E85-1EAA-4B64-91AC-FB6100403ED9}"/>
              </a:ext>
            </a:extLst>
          </p:cNvPr>
          <p:cNvCxnSpPr>
            <a:cxnSpLocks/>
          </p:cNvCxnSpPr>
          <p:nvPr/>
        </p:nvCxnSpPr>
        <p:spPr>
          <a:xfrm>
            <a:off x="5778499" y="3505588"/>
            <a:ext cx="0" cy="575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98D04E08-1FE9-443A-B2B7-D3023C7475C3}"/>
              </a:ext>
            </a:extLst>
          </p:cNvPr>
          <p:cNvSpPr/>
          <p:nvPr/>
        </p:nvSpPr>
        <p:spPr>
          <a:xfrm>
            <a:off x="3372593" y="3799938"/>
            <a:ext cx="1200935" cy="40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score</a:t>
            </a:r>
          </a:p>
        </p:txBody>
      </p:sp>
      <p:cxnSp>
        <p:nvCxnSpPr>
          <p:cNvPr id="122" name="Straight Arrow Connector 121">
            <a:extLst>
              <a:ext uri="{FF2B5EF4-FFF2-40B4-BE49-F238E27FC236}">
                <a16:creationId xmlns:a16="http://schemas.microsoft.com/office/drawing/2014/main" id="{1B1FB755-594D-453A-A5D9-98B74B5092BE}"/>
              </a:ext>
            </a:extLst>
          </p:cNvPr>
          <p:cNvCxnSpPr/>
          <p:nvPr/>
        </p:nvCxnSpPr>
        <p:spPr>
          <a:xfrm>
            <a:off x="3962397" y="4217348"/>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Cylinder 126">
            <a:extLst>
              <a:ext uri="{FF2B5EF4-FFF2-40B4-BE49-F238E27FC236}">
                <a16:creationId xmlns:a16="http://schemas.microsoft.com/office/drawing/2014/main" id="{E5C8D09E-EA14-4F6C-8825-ED38D516F27E}"/>
              </a:ext>
            </a:extLst>
          </p:cNvPr>
          <p:cNvSpPr/>
          <p:nvPr/>
        </p:nvSpPr>
        <p:spPr>
          <a:xfrm>
            <a:off x="4859869" y="5751558"/>
            <a:ext cx="1171209" cy="9498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Score.dat</a:t>
            </a:r>
          </a:p>
        </p:txBody>
      </p:sp>
      <p:cxnSp>
        <p:nvCxnSpPr>
          <p:cNvPr id="131" name="Straight Arrow Connector 130">
            <a:extLst>
              <a:ext uri="{FF2B5EF4-FFF2-40B4-BE49-F238E27FC236}">
                <a16:creationId xmlns:a16="http://schemas.microsoft.com/office/drawing/2014/main" id="{CA18B6F0-C6A8-4413-BB3C-0687FFB6D6B4}"/>
              </a:ext>
            </a:extLst>
          </p:cNvPr>
          <p:cNvCxnSpPr/>
          <p:nvPr/>
        </p:nvCxnSpPr>
        <p:spPr>
          <a:xfrm>
            <a:off x="4419600" y="4217348"/>
            <a:ext cx="800100" cy="1521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001DD2D8-E52B-4EDE-B02F-A70A7FE524E0}"/>
              </a:ext>
            </a:extLst>
          </p:cNvPr>
          <p:cNvCxnSpPr/>
          <p:nvPr/>
        </p:nvCxnSpPr>
        <p:spPr>
          <a:xfrm flipV="1">
            <a:off x="5395912" y="4633107"/>
            <a:ext cx="279400" cy="1105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4" name="TextBox 133">
            <a:extLst>
              <a:ext uri="{FF2B5EF4-FFF2-40B4-BE49-F238E27FC236}">
                <a16:creationId xmlns:a16="http://schemas.microsoft.com/office/drawing/2014/main" id="{292F59A0-1F02-4A28-914C-D34BB8E76DB0}"/>
              </a:ext>
            </a:extLst>
          </p:cNvPr>
          <p:cNvSpPr txBox="1"/>
          <p:nvPr/>
        </p:nvSpPr>
        <p:spPr>
          <a:xfrm rot="3719187">
            <a:off x="4152039" y="4763279"/>
            <a:ext cx="1654163" cy="369332"/>
          </a:xfrm>
          <a:prstGeom prst="rect">
            <a:avLst/>
          </a:prstGeom>
          <a:noFill/>
        </p:spPr>
        <p:txBody>
          <a:bodyPr wrap="square" rtlCol="0">
            <a:spAutoFit/>
          </a:bodyPr>
          <a:lstStyle/>
          <a:p>
            <a:r>
              <a:rPr lang="en-US" b="1" dirty="0">
                <a:solidFill>
                  <a:schemeClr val="bg1"/>
                </a:solidFill>
              </a:rPr>
              <a:t>IMPORTING</a:t>
            </a:r>
          </a:p>
        </p:txBody>
      </p:sp>
      <p:sp>
        <p:nvSpPr>
          <p:cNvPr id="135" name="TextBox 134">
            <a:extLst>
              <a:ext uri="{FF2B5EF4-FFF2-40B4-BE49-F238E27FC236}">
                <a16:creationId xmlns:a16="http://schemas.microsoft.com/office/drawing/2014/main" id="{9C23F8E2-7140-4436-B7EF-1D390847D2DD}"/>
              </a:ext>
            </a:extLst>
          </p:cNvPr>
          <p:cNvSpPr txBox="1"/>
          <p:nvPr/>
        </p:nvSpPr>
        <p:spPr>
          <a:xfrm rot="6754004">
            <a:off x="4906242" y="5146333"/>
            <a:ext cx="1629933" cy="369332"/>
          </a:xfrm>
          <a:prstGeom prst="rect">
            <a:avLst/>
          </a:prstGeom>
          <a:noFill/>
        </p:spPr>
        <p:txBody>
          <a:bodyPr wrap="square" rtlCol="0">
            <a:spAutoFit/>
          </a:bodyPr>
          <a:lstStyle/>
          <a:p>
            <a:r>
              <a:rPr lang="en-US" b="1" dirty="0">
                <a:solidFill>
                  <a:schemeClr val="bg1"/>
                </a:solidFill>
              </a:rPr>
              <a:t>EXPORTING</a:t>
            </a:r>
          </a:p>
        </p:txBody>
      </p:sp>
      <p:cxnSp>
        <p:nvCxnSpPr>
          <p:cNvPr id="137" name="Straight Arrow Connector 136">
            <a:extLst>
              <a:ext uri="{FF2B5EF4-FFF2-40B4-BE49-F238E27FC236}">
                <a16:creationId xmlns:a16="http://schemas.microsoft.com/office/drawing/2014/main" id="{1D88B626-12EA-410E-898C-A7512D536A81}"/>
              </a:ext>
            </a:extLst>
          </p:cNvPr>
          <p:cNvCxnSpPr/>
          <p:nvPr/>
        </p:nvCxnSpPr>
        <p:spPr>
          <a:xfrm>
            <a:off x="6441625" y="4570432"/>
            <a:ext cx="149343" cy="1321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Oval 137">
            <a:extLst>
              <a:ext uri="{FF2B5EF4-FFF2-40B4-BE49-F238E27FC236}">
                <a16:creationId xmlns:a16="http://schemas.microsoft.com/office/drawing/2014/main" id="{1181D089-0B7B-4591-9E22-3F11585D6F8C}"/>
              </a:ext>
            </a:extLst>
          </p:cNvPr>
          <p:cNvSpPr/>
          <p:nvPr/>
        </p:nvSpPr>
        <p:spPr>
          <a:xfrm>
            <a:off x="6329415" y="5894971"/>
            <a:ext cx="520670" cy="545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105611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89AE-4748-4656-8B8D-FCF799A10122}"/>
              </a:ext>
            </a:extLst>
          </p:cNvPr>
          <p:cNvSpPr>
            <a:spLocks noGrp="1"/>
          </p:cNvSpPr>
          <p:nvPr>
            <p:ph type="title"/>
          </p:nvPr>
        </p:nvSpPr>
        <p:spPr>
          <a:xfrm>
            <a:off x="887413" y="317500"/>
            <a:ext cx="9905998" cy="1104900"/>
          </a:xfrm>
        </p:spPr>
        <p:txBody>
          <a:bodyPr/>
          <a:lstStyle/>
          <a:p>
            <a:r>
              <a:rPr lang="en-US" b="1" dirty="0">
                <a:solidFill>
                  <a:schemeClr val="bg1"/>
                </a:solidFill>
                <a:latin typeface="Cambria" panose="02040503050406030204" pitchFamily="18" charset="0"/>
                <a:ea typeface="Cambria" panose="02040503050406030204" pitchFamily="18" charset="0"/>
              </a:rPr>
              <a:t>Features</a:t>
            </a:r>
          </a:p>
        </p:txBody>
      </p:sp>
      <p:sp>
        <p:nvSpPr>
          <p:cNvPr id="3" name="TextBox 2">
            <a:extLst>
              <a:ext uri="{FF2B5EF4-FFF2-40B4-BE49-F238E27FC236}">
                <a16:creationId xmlns:a16="http://schemas.microsoft.com/office/drawing/2014/main" id="{61EE7114-6AFC-45E0-9C8C-D1806234526E}"/>
              </a:ext>
            </a:extLst>
          </p:cNvPr>
          <p:cNvSpPr txBox="1"/>
          <p:nvPr/>
        </p:nvSpPr>
        <p:spPr>
          <a:xfrm>
            <a:off x="887413" y="1206500"/>
            <a:ext cx="10898187" cy="23083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buBlip>
                <a:blip r:embed="rId2">
                  <a:extLst>
                    <a:ext uri="{96DAC541-7B7A-43D3-8B79-37D633B846F1}">
                      <asvg:svgBlip xmlns:asvg="http://schemas.microsoft.com/office/drawing/2016/SVG/main" r:embed="rId3"/>
                    </a:ext>
                  </a:extLst>
                </a:blip>
              </a:buBlip>
            </a:pPr>
            <a:endParaRPr lang="en-US" sz="2400" dirty="0"/>
          </a:p>
          <a:p>
            <a:pPr marL="342900" indent="-342900">
              <a:buFont typeface="Wingdings" panose="05000000000000000000" pitchFamily="2" charset="2"/>
              <a:buChar char="Ø"/>
            </a:pPr>
            <a:r>
              <a:rPr lang="en-US" sz="2400" dirty="0"/>
              <a:t>Mini game is a software application developed using C programming language</a:t>
            </a:r>
          </a:p>
          <a:p>
            <a:pPr marL="342900" indent="-342900">
              <a:buFont typeface="Wingdings" panose="05000000000000000000" pitchFamily="2" charset="2"/>
              <a:buChar char="Ø"/>
            </a:pPr>
            <a:r>
              <a:rPr lang="en-US" sz="2400" dirty="0"/>
              <a:t>It doesn’t occupy large space and can also be run in low end pc</a:t>
            </a:r>
          </a:p>
          <a:p>
            <a:pPr marL="342900" indent="-342900">
              <a:buFont typeface="Wingdings" panose="05000000000000000000" pitchFamily="2" charset="2"/>
              <a:buChar char="Ø"/>
            </a:pPr>
            <a:r>
              <a:rPr lang="en-US" sz="2400" dirty="0"/>
              <a:t>It is a user interactive application</a:t>
            </a:r>
          </a:p>
          <a:p>
            <a:pPr marL="342900" indent="-342900">
              <a:buFont typeface="Wingdings" panose="05000000000000000000" pitchFamily="2" charset="2"/>
              <a:buChar char="Ø"/>
            </a:pPr>
            <a:r>
              <a:rPr lang="en-US" sz="2400" dirty="0"/>
              <a:t>It also has a file handling feature to store the data in .txt file</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404298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AA54-2AB2-470E-8BE2-3C1424C62C35}"/>
              </a:ext>
            </a:extLst>
          </p:cNvPr>
          <p:cNvSpPr>
            <a:spLocks noGrp="1"/>
          </p:cNvSpPr>
          <p:nvPr>
            <p:ph type="title"/>
          </p:nvPr>
        </p:nvSpPr>
        <p:spPr>
          <a:xfrm>
            <a:off x="1143001" y="0"/>
            <a:ext cx="9905998" cy="1313470"/>
          </a:xfrm>
        </p:spPr>
        <p:txBody>
          <a:bodyPr/>
          <a:lstStyle/>
          <a:p>
            <a:r>
              <a:rPr lang="en-US" b="1" dirty="0">
                <a:solidFill>
                  <a:schemeClr val="bg1"/>
                </a:solidFill>
              </a:rPr>
              <a:t>TABLE OF CONTENTs</a:t>
            </a:r>
          </a:p>
        </p:txBody>
      </p:sp>
      <p:sp>
        <p:nvSpPr>
          <p:cNvPr id="4" name="TextBox 3">
            <a:extLst>
              <a:ext uri="{FF2B5EF4-FFF2-40B4-BE49-F238E27FC236}">
                <a16:creationId xmlns:a16="http://schemas.microsoft.com/office/drawing/2014/main" id="{5470F5F7-9A98-4D9D-8295-438E815C050D}"/>
              </a:ext>
            </a:extLst>
          </p:cNvPr>
          <p:cNvSpPr txBox="1"/>
          <p:nvPr/>
        </p:nvSpPr>
        <p:spPr>
          <a:xfrm>
            <a:off x="2249490" y="1092200"/>
            <a:ext cx="9321800" cy="713253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800" dirty="0">
                <a:solidFill>
                  <a:schemeClr val="bg1"/>
                </a:solidFill>
              </a:rPr>
              <a:t>INTRODUCTION</a:t>
            </a:r>
          </a:p>
          <a:p>
            <a:pPr marL="342900" indent="-342900" algn="just">
              <a:lnSpc>
                <a:spcPct val="150000"/>
              </a:lnSpc>
              <a:buFont typeface="Wingdings" panose="05000000000000000000" pitchFamily="2" charset="2"/>
              <a:buChar char="Ø"/>
            </a:pPr>
            <a:r>
              <a:rPr lang="en-US" sz="2800" dirty="0">
                <a:solidFill>
                  <a:schemeClr val="bg1"/>
                </a:solidFill>
              </a:rPr>
              <a:t>PROGRAM ARCHITECTURE</a:t>
            </a:r>
          </a:p>
          <a:p>
            <a:pPr marL="342900" indent="-342900" algn="just">
              <a:lnSpc>
                <a:spcPct val="150000"/>
              </a:lnSpc>
              <a:buFont typeface="Wingdings" panose="05000000000000000000" pitchFamily="2" charset="2"/>
              <a:buChar char="Ø"/>
            </a:pPr>
            <a:r>
              <a:rPr lang="en-US" sz="2800" dirty="0">
                <a:solidFill>
                  <a:schemeClr val="bg1"/>
                </a:solidFill>
              </a:rPr>
              <a:t>SCOPE AND APPLICATION</a:t>
            </a:r>
          </a:p>
          <a:p>
            <a:pPr marL="342900" indent="-342900" algn="just">
              <a:lnSpc>
                <a:spcPct val="150000"/>
              </a:lnSpc>
              <a:buFont typeface="Wingdings" panose="05000000000000000000" pitchFamily="2" charset="2"/>
              <a:buChar char="Ø"/>
            </a:pPr>
            <a:r>
              <a:rPr lang="en-US" sz="2800" dirty="0">
                <a:solidFill>
                  <a:schemeClr val="bg1"/>
                </a:solidFill>
              </a:rPr>
              <a:t>ALGORITHM</a:t>
            </a:r>
          </a:p>
          <a:p>
            <a:pPr marL="342900" indent="-342900" algn="just">
              <a:lnSpc>
                <a:spcPct val="150000"/>
              </a:lnSpc>
              <a:buFont typeface="Wingdings" panose="05000000000000000000" pitchFamily="2" charset="2"/>
              <a:buChar char="Ø"/>
            </a:pPr>
            <a:r>
              <a:rPr lang="en-US" sz="2800" dirty="0">
                <a:solidFill>
                  <a:schemeClr val="bg1"/>
                </a:solidFill>
              </a:rPr>
              <a:t>FLOWCHART</a:t>
            </a:r>
          </a:p>
          <a:p>
            <a:pPr marL="342900" indent="-342900" algn="just">
              <a:lnSpc>
                <a:spcPct val="150000"/>
              </a:lnSpc>
              <a:buFont typeface="Wingdings" panose="05000000000000000000" pitchFamily="2" charset="2"/>
              <a:buChar char="Ø"/>
            </a:pPr>
            <a:r>
              <a:rPr lang="en-US" sz="2800" dirty="0">
                <a:solidFill>
                  <a:schemeClr val="bg1"/>
                </a:solidFill>
              </a:rPr>
              <a:t>FEATURES</a:t>
            </a:r>
          </a:p>
          <a:p>
            <a:pPr marL="342900" indent="-342900" algn="just">
              <a:lnSpc>
                <a:spcPct val="150000"/>
              </a:lnSpc>
              <a:buFont typeface="Wingdings" panose="05000000000000000000" pitchFamily="2" charset="2"/>
              <a:buChar char="Ø"/>
            </a:pPr>
            <a:r>
              <a:rPr lang="en-US" sz="2800" dirty="0">
                <a:solidFill>
                  <a:schemeClr val="bg1"/>
                </a:solidFill>
              </a:rPr>
              <a:t>OUTPUT</a:t>
            </a:r>
          </a:p>
          <a:p>
            <a:pPr marL="342900" indent="-342900" algn="just">
              <a:lnSpc>
                <a:spcPct val="150000"/>
              </a:lnSpc>
              <a:buFont typeface="Wingdings" panose="05000000000000000000" pitchFamily="2" charset="2"/>
              <a:buChar char="Ø"/>
            </a:pPr>
            <a:r>
              <a:rPr lang="en-US" sz="2800" dirty="0">
                <a:solidFill>
                  <a:schemeClr val="bg1"/>
                </a:solidFill>
              </a:rPr>
              <a:t>TIME SUMMARY</a:t>
            </a:r>
          </a:p>
          <a:p>
            <a:pPr marL="342900" indent="-342900" algn="just">
              <a:lnSpc>
                <a:spcPct val="150000"/>
              </a:lnSpc>
              <a:buFont typeface="Wingdings" panose="05000000000000000000" pitchFamily="2" charset="2"/>
              <a:buChar char="Ø"/>
            </a:pPr>
            <a:r>
              <a:rPr lang="en-US" sz="2800" dirty="0">
                <a:solidFill>
                  <a:schemeClr val="bg1"/>
                </a:solidFill>
              </a:rPr>
              <a:t>CONCLUSION</a:t>
            </a:r>
          </a:p>
          <a:p>
            <a:pPr marL="342900" indent="-342900" algn="just">
              <a:lnSpc>
                <a:spcPct val="150000"/>
              </a:lnSpc>
              <a:buFont typeface="Wingdings" panose="05000000000000000000" pitchFamily="2" charset="2"/>
              <a:buChar char="Ø"/>
            </a:pPr>
            <a:endParaRPr lang="en-US" sz="2800" dirty="0">
              <a:solidFill>
                <a:schemeClr val="bg1"/>
              </a:solidFill>
            </a:endParaRPr>
          </a:p>
          <a:p>
            <a:pPr marL="342900" indent="-342900" algn="just">
              <a:lnSpc>
                <a:spcPct val="150000"/>
              </a:lnSpc>
              <a:buFont typeface="Wingdings" panose="05000000000000000000" pitchFamily="2" charset="2"/>
              <a:buChar char="Ø"/>
            </a:pPr>
            <a:endParaRPr lang="en-US" sz="2800" dirty="0">
              <a:solidFill>
                <a:schemeClr val="bg1"/>
              </a:solidFill>
            </a:endParaRPr>
          </a:p>
        </p:txBody>
      </p:sp>
    </p:spTree>
    <p:extLst>
      <p:ext uri="{BB962C8B-B14F-4D97-AF65-F5344CB8AC3E}">
        <p14:creationId xmlns:p14="http://schemas.microsoft.com/office/powerpoint/2010/main" val="3402410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19BE58-911D-4DCA-8694-464A32DA9FE8}"/>
              </a:ext>
            </a:extLst>
          </p:cNvPr>
          <p:cNvSpPr txBox="1"/>
          <p:nvPr/>
        </p:nvSpPr>
        <p:spPr>
          <a:xfrm>
            <a:off x="190500" y="695325"/>
            <a:ext cx="11811000" cy="618630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7E45BC6E-3E0E-4539-B1EA-5E2E5D8D0716}"/>
              </a:ext>
            </a:extLst>
          </p:cNvPr>
          <p:cNvPicPr>
            <a:picLocks noChangeAspect="1"/>
          </p:cNvPicPr>
          <p:nvPr/>
        </p:nvPicPr>
        <p:blipFill>
          <a:blip r:embed="rId2"/>
          <a:stretch>
            <a:fillRect/>
          </a:stretch>
        </p:blipFill>
        <p:spPr>
          <a:xfrm>
            <a:off x="534985" y="1038225"/>
            <a:ext cx="3400425" cy="2247900"/>
          </a:xfrm>
          <a:prstGeom prst="rect">
            <a:avLst/>
          </a:prstGeom>
        </p:spPr>
      </p:pic>
      <p:pic>
        <p:nvPicPr>
          <p:cNvPr id="5" name="Picture 4">
            <a:extLst>
              <a:ext uri="{FF2B5EF4-FFF2-40B4-BE49-F238E27FC236}">
                <a16:creationId xmlns:a16="http://schemas.microsoft.com/office/drawing/2014/main" id="{6B1E6190-8BF3-4B72-9450-0B260F1690CC}"/>
              </a:ext>
            </a:extLst>
          </p:cNvPr>
          <p:cNvPicPr>
            <a:picLocks noChangeAspect="1"/>
          </p:cNvPicPr>
          <p:nvPr/>
        </p:nvPicPr>
        <p:blipFill>
          <a:blip r:embed="rId3"/>
          <a:stretch>
            <a:fillRect/>
          </a:stretch>
        </p:blipFill>
        <p:spPr>
          <a:xfrm>
            <a:off x="4343399" y="1038225"/>
            <a:ext cx="3505200" cy="2247900"/>
          </a:xfrm>
          <a:prstGeom prst="rect">
            <a:avLst/>
          </a:prstGeom>
        </p:spPr>
      </p:pic>
      <p:pic>
        <p:nvPicPr>
          <p:cNvPr id="7" name="Picture 6">
            <a:extLst>
              <a:ext uri="{FF2B5EF4-FFF2-40B4-BE49-F238E27FC236}">
                <a16:creationId xmlns:a16="http://schemas.microsoft.com/office/drawing/2014/main" id="{E5EBD306-0EFE-4224-8E15-BEFC943E1665}"/>
              </a:ext>
            </a:extLst>
          </p:cNvPr>
          <p:cNvPicPr>
            <a:picLocks noChangeAspect="1"/>
          </p:cNvPicPr>
          <p:nvPr/>
        </p:nvPicPr>
        <p:blipFill>
          <a:blip r:embed="rId4"/>
          <a:stretch>
            <a:fillRect/>
          </a:stretch>
        </p:blipFill>
        <p:spPr>
          <a:xfrm>
            <a:off x="8256588" y="1038225"/>
            <a:ext cx="3505199" cy="2247900"/>
          </a:xfrm>
          <a:prstGeom prst="rect">
            <a:avLst/>
          </a:prstGeom>
        </p:spPr>
      </p:pic>
      <p:pic>
        <p:nvPicPr>
          <p:cNvPr id="9" name="Picture 8">
            <a:extLst>
              <a:ext uri="{FF2B5EF4-FFF2-40B4-BE49-F238E27FC236}">
                <a16:creationId xmlns:a16="http://schemas.microsoft.com/office/drawing/2014/main" id="{97472299-4D4B-4C78-9135-CD2C404E0DCC}"/>
              </a:ext>
            </a:extLst>
          </p:cNvPr>
          <p:cNvPicPr>
            <a:picLocks noChangeAspect="1"/>
          </p:cNvPicPr>
          <p:nvPr/>
        </p:nvPicPr>
        <p:blipFill>
          <a:blip r:embed="rId5"/>
          <a:stretch>
            <a:fillRect/>
          </a:stretch>
        </p:blipFill>
        <p:spPr>
          <a:xfrm>
            <a:off x="1766887" y="3571875"/>
            <a:ext cx="8658225" cy="3286125"/>
          </a:xfrm>
          <a:prstGeom prst="rect">
            <a:avLst/>
          </a:prstGeom>
        </p:spPr>
      </p:pic>
      <p:sp>
        <p:nvSpPr>
          <p:cNvPr id="10" name="Title 1">
            <a:extLst>
              <a:ext uri="{FF2B5EF4-FFF2-40B4-BE49-F238E27FC236}">
                <a16:creationId xmlns:a16="http://schemas.microsoft.com/office/drawing/2014/main" id="{7B0C6E8E-E068-44EA-8F34-7CF419786384}"/>
              </a:ext>
            </a:extLst>
          </p:cNvPr>
          <p:cNvSpPr txBox="1">
            <a:spLocks/>
          </p:cNvSpPr>
          <p:nvPr/>
        </p:nvSpPr>
        <p:spPr>
          <a:xfrm>
            <a:off x="1143000" y="200025"/>
            <a:ext cx="9905998" cy="11049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chemeClr val="bg1"/>
                </a:solidFill>
                <a:latin typeface="Cambria" panose="02040503050406030204" pitchFamily="18" charset="0"/>
                <a:ea typeface="Cambria" panose="02040503050406030204" pitchFamily="18" charset="0"/>
              </a:rPr>
              <a:t>Output</a:t>
            </a:r>
          </a:p>
        </p:txBody>
      </p:sp>
    </p:spTree>
    <p:extLst>
      <p:ext uri="{BB962C8B-B14F-4D97-AF65-F5344CB8AC3E}">
        <p14:creationId xmlns:p14="http://schemas.microsoft.com/office/powerpoint/2010/main" val="1452336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6A41ECE-5304-479F-97B2-139D422BDBE3}"/>
              </a:ext>
            </a:extLst>
          </p:cNvPr>
          <p:cNvSpPr txBox="1"/>
          <p:nvPr/>
        </p:nvSpPr>
        <p:spPr>
          <a:xfrm>
            <a:off x="190500" y="954087"/>
            <a:ext cx="11811000" cy="57531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dirty="0"/>
          </a:p>
        </p:txBody>
      </p:sp>
      <p:pic>
        <p:nvPicPr>
          <p:cNvPr id="3" name="Picture 2">
            <a:extLst>
              <a:ext uri="{FF2B5EF4-FFF2-40B4-BE49-F238E27FC236}">
                <a16:creationId xmlns:a16="http://schemas.microsoft.com/office/drawing/2014/main" id="{A0F79D43-CB9B-4A08-A60C-C5FD4C17E83F}"/>
              </a:ext>
            </a:extLst>
          </p:cNvPr>
          <p:cNvPicPr>
            <a:picLocks noChangeAspect="1"/>
          </p:cNvPicPr>
          <p:nvPr/>
        </p:nvPicPr>
        <p:blipFill>
          <a:blip r:embed="rId2"/>
          <a:stretch>
            <a:fillRect/>
          </a:stretch>
        </p:blipFill>
        <p:spPr>
          <a:xfrm>
            <a:off x="669924" y="1154112"/>
            <a:ext cx="4981575" cy="2676525"/>
          </a:xfrm>
          <a:prstGeom prst="rect">
            <a:avLst/>
          </a:prstGeom>
        </p:spPr>
      </p:pic>
      <p:pic>
        <p:nvPicPr>
          <p:cNvPr id="5" name="Picture 4">
            <a:extLst>
              <a:ext uri="{FF2B5EF4-FFF2-40B4-BE49-F238E27FC236}">
                <a16:creationId xmlns:a16="http://schemas.microsoft.com/office/drawing/2014/main" id="{720AC9FF-6F3C-483E-A263-8D40089A320F}"/>
              </a:ext>
            </a:extLst>
          </p:cNvPr>
          <p:cNvPicPr>
            <a:picLocks noChangeAspect="1"/>
          </p:cNvPicPr>
          <p:nvPr/>
        </p:nvPicPr>
        <p:blipFill>
          <a:blip r:embed="rId3"/>
          <a:stretch>
            <a:fillRect/>
          </a:stretch>
        </p:blipFill>
        <p:spPr>
          <a:xfrm>
            <a:off x="2327274" y="4608510"/>
            <a:ext cx="3324225" cy="1666875"/>
          </a:xfrm>
          <a:prstGeom prst="rect">
            <a:avLst/>
          </a:prstGeom>
        </p:spPr>
      </p:pic>
      <p:pic>
        <p:nvPicPr>
          <p:cNvPr id="9" name="Picture 8">
            <a:extLst>
              <a:ext uri="{FF2B5EF4-FFF2-40B4-BE49-F238E27FC236}">
                <a16:creationId xmlns:a16="http://schemas.microsoft.com/office/drawing/2014/main" id="{6E903205-241D-4D6E-BA3C-FD5FF6E96897}"/>
              </a:ext>
            </a:extLst>
          </p:cNvPr>
          <p:cNvPicPr>
            <a:picLocks noChangeAspect="1"/>
          </p:cNvPicPr>
          <p:nvPr/>
        </p:nvPicPr>
        <p:blipFill>
          <a:blip r:embed="rId4"/>
          <a:stretch>
            <a:fillRect/>
          </a:stretch>
        </p:blipFill>
        <p:spPr>
          <a:xfrm>
            <a:off x="6597652" y="1154112"/>
            <a:ext cx="4981575" cy="2732083"/>
          </a:xfrm>
          <a:prstGeom prst="rect">
            <a:avLst/>
          </a:prstGeom>
        </p:spPr>
      </p:pic>
      <p:pic>
        <p:nvPicPr>
          <p:cNvPr id="11" name="Picture 10">
            <a:extLst>
              <a:ext uri="{FF2B5EF4-FFF2-40B4-BE49-F238E27FC236}">
                <a16:creationId xmlns:a16="http://schemas.microsoft.com/office/drawing/2014/main" id="{B4D5F9F0-E752-439B-999B-966BD5EC1CD5}"/>
              </a:ext>
            </a:extLst>
          </p:cNvPr>
          <p:cNvPicPr>
            <a:picLocks noChangeAspect="1"/>
          </p:cNvPicPr>
          <p:nvPr/>
        </p:nvPicPr>
        <p:blipFill>
          <a:blip r:embed="rId5"/>
          <a:stretch>
            <a:fillRect/>
          </a:stretch>
        </p:blipFill>
        <p:spPr>
          <a:xfrm>
            <a:off x="6597652" y="4608510"/>
            <a:ext cx="3324225" cy="1666875"/>
          </a:xfrm>
          <a:prstGeom prst="rect">
            <a:avLst/>
          </a:prstGeom>
        </p:spPr>
      </p:pic>
      <p:sp>
        <p:nvSpPr>
          <p:cNvPr id="12" name="Title 1">
            <a:extLst>
              <a:ext uri="{FF2B5EF4-FFF2-40B4-BE49-F238E27FC236}">
                <a16:creationId xmlns:a16="http://schemas.microsoft.com/office/drawing/2014/main" id="{F03CE92B-C973-45BD-9E2B-B46F85F1C278}"/>
              </a:ext>
            </a:extLst>
          </p:cNvPr>
          <p:cNvSpPr txBox="1">
            <a:spLocks/>
          </p:cNvSpPr>
          <p:nvPr/>
        </p:nvSpPr>
        <p:spPr>
          <a:xfrm>
            <a:off x="1171577" y="240505"/>
            <a:ext cx="9905998" cy="11049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chemeClr val="bg1"/>
                </a:solidFill>
                <a:latin typeface="Cambria" panose="02040503050406030204" pitchFamily="18" charset="0"/>
                <a:ea typeface="Cambria" panose="02040503050406030204" pitchFamily="18" charset="0"/>
              </a:rPr>
              <a:t>Output</a:t>
            </a:r>
          </a:p>
        </p:txBody>
      </p:sp>
    </p:spTree>
    <p:extLst>
      <p:ext uri="{BB962C8B-B14F-4D97-AF65-F5344CB8AC3E}">
        <p14:creationId xmlns:p14="http://schemas.microsoft.com/office/powerpoint/2010/main" val="328731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B75CE63-8E34-43E9-AA0A-0F49A189DAA9}"/>
              </a:ext>
            </a:extLst>
          </p:cNvPr>
          <p:cNvSpPr txBox="1"/>
          <p:nvPr/>
        </p:nvSpPr>
        <p:spPr>
          <a:xfrm>
            <a:off x="0" y="547466"/>
            <a:ext cx="12172950" cy="646330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BA4AC311-950A-46EE-8F3A-C0F12A8FFB83}"/>
              </a:ext>
            </a:extLst>
          </p:cNvPr>
          <p:cNvPicPr>
            <a:picLocks noChangeAspect="1"/>
          </p:cNvPicPr>
          <p:nvPr/>
        </p:nvPicPr>
        <p:blipFill>
          <a:blip r:embed="rId2"/>
          <a:stretch>
            <a:fillRect/>
          </a:stretch>
        </p:blipFill>
        <p:spPr>
          <a:xfrm>
            <a:off x="250428" y="704849"/>
            <a:ext cx="3807222" cy="1933575"/>
          </a:xfrm>
          <a:prstGeom prst="rect">
            <a:avLst/>
          </a:prstGeom>
        </p:spPr>
      </p:pic>
      <p:pic>
        <p:nvPicPr>
          <p:cNvPr id="5" name="Picture 4">
            <a:extLst>
              <a:ext uri="{FF2B5EF4-FFF2-40B4-BE49-F238E27FC236}">
                <a16:creationId xmlns:a16="http://schemas.microsoft.com/office/drawing/2014/main" id="{8D79D3AB-46E5-4DC7-BFA7-53EC2D1143AD}"/>
              </a:ext>
            </a:extLst>
          </p:cNvPr>
          <p:cNvPicPr>
            <a:picLocks noChangeAspect="1"/>
          </p:cNvPicPr>
          <p:nvPr/>
        </p:nvPicPr>
        <p:blipFill>
          <a:blip r:embed="rId3"/>
          <a:stretch>
            <a:fillRect/>
          </a:stretch>
        </p:blipFill>
        <p:spPr>
          <a:xfrm>
            <a:off x="0" y="2978150"/>
            <a:ext cx="4057650" cy="3581400"/>
          </a:xfrm>
          <a:prstGeom prst="rect">
            <a:avLst/>
          </a:prstGeom>
        </p:spPr>
      </p:pic>
      <p:pic>
        <p:nvPicPr>
          <p:cNvPr id="7" name="Picture 6">
            <a:extLst>
              <a:ext uri="{FF2B5EF4-FFF2-40B4-BE49-F238E27FC236}">
                <a16:creationId xmlns:a16="http://schemas.microsoft.com/office/drawing/2014/main" id="{FC4E3946-2F0E-42F6-BC54-7A6A5668CD95}"/>
              </a:ext>
            </a:extLst>
          </p:cNvPr>
          <p:cNvPicPr>
            <a:picLocks noChangeAspect="1"/>
          </p:cNvPicPr>
          <p:nvPr/>
        </p:nvPicPr>
        <p:blipFill>
          <a:blip r:embed="rId4"/>
          <a:stretch>
            <a:fillRect/>
          </a:stretch>
        </p:blipFill>
        <p:spPr>
          <a:xfrm>
            <a:off x="4057650" y="2978150"/>
            <a:ext cx="4057650" cy="3581400"/>
          </a:xfrm>
          <a:prstGeom prst="rect">
            <a:avLst/>
          </a:prstGeom>
        </p:spPr>
      </p:pic>
      <p:pic>
        <p:nvPicPr>
          <p:cNvPr id="9" name="Picture 8">
            <a:extLst>
              <a:ext uri="{FF2B5EF4-FFF2-40B4-BE49-F238E27FC236}">
                <a16:creationId xmlns:a16="http://schemas.microsoft.com/office/drawing/2014/main" id="{043FE25C-E0CC-4109-84FC-9C0905E070AB}"/>
              </a:ext>
            </a:extLst>
          </p:cNvPr>
          <p:cNvPicPr>
            <a:picLocks noChangeAspect="1"/>
          </p:cNvPicPr>
          <p:nvPr/>
        </p:nvPicPr>
        <p:blipFill>
          <a:blip r:embed="rId5"/>
          <a:stretch>
            <a:fillRect/>
          </a:stretch>
        </p:blipFill>
        <p:spPr>
          <a:xfrm>
            <a:off x="8115300" y="2978150"/>
            <a:ext cx="4057650" cy="3584001"/>
          </a:xfrm>
          <a:prstGeom prst="rect">
            <a:avLst/>
          </a:prstGeom>
        </p:spPr>
      </p:pic>
      <p:pic>
        <p:nvPicPr>
          <p:cNvPr id="11" name="Picture 10">
            <a:extLst>
              <a:ext uri="{FF2B5EF4-FFF2-40B4-BE49-F238E27FC236}">
                <a16:creationId xmlns:a16="http://schemas.microsoft.com/office/drawing/2014/main" id="{1ED91342-FD6A-4F0A-9BC0-20AEE31A38B9}"/>
              </a:ext>
            </a:extLst>
          </p:cNvPr>
          <p:cNvPicPr>
            <a:picLocks noChangeAspect="1"/>
          </p:cNvPicPr>
          <p:nvPr/>
        </p:nvPicPr>
        <p:blipFill>
          <a:blip r:embed="rId6"/>
          <a:stretch>
            <a:fillRect/>
          </a:stretch>
        </p:blipFill>
        <p:spPr>
          <a:xfrm>
            <a:off x="4885630" y="1671637"/>
            <a:ext cx="2276475" cy="895350"/>
          </a:xfrm>
          <a:prstGeom prst="rect">
            <a:avLst/>
          </a:prstGeom>
        </p:spPr>
      </p:pic>
      <p:pic>
        <p:nvPicPr>
          <p:cNvPr id="13" name="Picture 12">
            <a:extLst>
              <a:ext uri="{FF2B5EF4-FFF2-40B4-BE49-F238E27FC236}">
                <a16:creationId xmlns:a16="http://schemas.microsoft.com/office/drawing/2014/main" id="{0F4645A9-9A6C-46B3-85F8-4A2A82847753}"/>
              </a:ext>
            </a:extLst>
          </p:cNvPr>
          <p:cNvPicPr>
            <a:picLocks noChangeAspect="1"/>
          </p:cNvPicPr>
          <p:nvPr/>
        </p:nvPicPr>
        <p:blipFill>
          <a:blip r:embed="rId7"/>
          <a:stretch>
            <a:fillRect/>
          </a:stretch>
        </p:blipFill>
        <p:spPr>
          <a:xfrm>
            <a:off x="8115300" y="633412"/>
            <a:ext cx="3781425" cy="1933575"/>
          </a:xfrm>
          <a:prstGeom prst="rect">
            <a:avLst/>
          </a:prstGeom>
        </p:spPr>
      </p:pic>
      <p:sp>
        <p:nvSpPr>
          <p:cNvPr id="14" name="Title 1">
            <a:extLst>
              <a:ext uri="{FF2B5EF4-FFF2-40B4-BE49-F238E27FC236}">
                <a16:creationId xmlns:a16="http://schemas.microsoft.com/office/drawing/2014/main" id="{D039FA12-B7A8-465E-A552-1F0A10877F86}"/>
              </a:ext>
            </a:extLst>
          </p:cNvPr>
          <p:cNvSpPr txBox="1">
            <a:spLocks/>
          </p:cNvSpPr>
          <p:nvPr/>
        </p:nvSpPr>
        <p:spPr>
          <a:xfrm>
            <a:off x="1070868" y="1367"/>
            <a:ext cx="9905998" cy="11049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chemeClr val="bg1"/>
                </a:solidFill>
                <a:latin typeface="Cambria" panose="02040503050406030204" pitchFamily="18" charset="0"/>
                <a:ea typeface="Cambria" panose="02040503050406030204" pitchFamily="18" charset="0"/>
              </a:rPr>
              <a:t>Output</a:t>
            </a:r>
          </a:p>
        </p:txBody>
      </p:sp>
    </p:spTree>
    <p:extLst>
      <p:ext uri="{BB962C8B-B14F-4D97-AF65-F5344CB8AC3E}">
        <p14:creationId xmlns:p14="http://schemas.microsoft.com/office/powerpoint/2010/main" val="100956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8C276F2-2245-4C2B-9C75-79361AAFC3ED}"/>
              </a:ext>
            </a:extLst>
          </p:cNvPr>
          <p:cNvSpPr txBox="1"/>
          <p:nvPr/>
        </p:nvSpPr>
        <p:spPr>
          <a:xfrm>
            <a:off x="190499" y="965199"/>
            <a:ext cx="11811000" cy="57531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dirty="0"/>
          </a:p>
        </p:txBody>
      </p:sp>
      <p:pic>
        <p:nvPicPr>
          <p:cNvPr id="3" name="Picture 2">
            <a:extLst>
              <a:ext uri="{FF2B5EF4-FFF2-40B4-BE49-F238E27FC236}">
                <a16:creationId xmlns:a16="http://schemas.microsoft.com/office/drawing/2014/main" id="{B8B74D72-F32D-4FEF-B282-6639E52C4AAF}"/>
              </a:ext>
            </a:extLst>
          </p:cNvPr>
          <p:cNvPicPr>
            <a:picLocks noChangeAspect="1"/>
          </p:cNvPicPr>
          <p:nvPr/>
        </p:nvPicPr>
        <p:blipFill>
          <a:blip r:embed="rId2"/>
          <a:stretch>
            <a:fillRect/>
          </a:stretch>
        </p:blipFill>
        <p:spPr>
          <a:xfrm>
            <a:off x="676275" y="1524000"/>
            <a:ext cx="3295650" cy="1447800"/>
          </a:xfrm>
          <a:prstGeom prst="rect">
            <a:avLst/>
          </a:prstGeom>
        </p:spPr>
      </p:pic>
      <p:pic>
        <p:nvPicPr>
          <p:cNvPr id="5" name="Picture 4">
            <a:extLst>
              <a:ext uri="{FF2B5EF4-FFF2-40B4-BE49-F238E27FC236}">
                <a16:creationId xmlns:a16="http://schemas.microsoft.com/office/drawing/2014/main" id="{0C2287C0-3A3B-4D31-A23C-DBB856771771}"/>
              </a:ext>
            </a:extLst>
          </p:cNvPr>
          <p:cNvPicPr>
            <a:picLocks noChangeAspect="1"/>
          </p:cNvPicPr>
          <p:nvPr/>
        </p:nvPicPr>
        <p:blipFill>
          <a:blip r:embed="rId3"/>
          <a:stretch>
            <a:fillRect/>
          </a:stretch>
        </p:blipFill>
        <p:spPr>
          <a:xfrm>
            <a:off x="5014912" y="1800225"/>
            <a:ext cx="2162175" cy="1628775"/>
          </a:xfrm>
          <a:prstGeom prst="rect">
            <a:avLst/>
          </a:prstGeom>
        </p:spPr>
      </p:pic>
      <p:pic>
        <p:nvPicPr>
          <p:cNvPr id="7" name="Picture 6">
            <a:extLst>
              <a:ext uri="{FF2B5EF4-FFF2-40B4-BE49-F238E27FC236}">
                <a16:creationId xmlns:a16="http://schemas.microsoft.com/office/drawing/2014/main" id="{A8144AC5-6A5D-4382-B3CD-155F60633C16}"/>
              </a:ext>
            </a:extLst>
          </p:cNvPr>
          <p:cNvPicPr>
            <a:picLocks noChangeAspect="1"/>
          </p:cNvPicPr>
          <p:nvPr/>
        </p:nvPicPr>
        <p:blipFill>
          <a:blip r:embed="rId4"/>
          <a:stretch>
            <a:fillRect/>
          </a:stretch>
        </p:blipFill>
        <p:spPr>
          <a:xfrm>
            <a:off x="676275" y="3886201"/>
            <a:ext cx="2962275" cy="2533649"/>
          </a:xfrm>
          <a:prstGeom prst="rect">
            <a:avLst/>
          </a:prstGeom>
        </p:spPr>
      </p:pic>
      <p:pic>
        <p:nvPicPr>
          <p:cNvPr id="9" name="Picture 8">
            <a:extLst>
              <a:ext uri="{FF2B5EF4-FFF2-40B4-BE49-F238E27FC236}">
                <a16:creationId xmlns:a16="http://schemas.microsoft.com/office/drawing/2014/main" id="{E2152334-E9DA-4175-B6DA-3A223EDCB7A0}"/>
              </a:ext>
            </a:extLst>
          </p:cNvPr>
          <p:cNvPicPr>
            <a:picLocks noChangeAspect="1"/>
          </p:cNvPicPr>
          <p:nvPr/>
        </p:nvPicPr>
        <p:blipFill>
          <a:blip r:embed="rId5"/>
          <a:stretch>
            <a:fillRect/>
          </a:stretch>
        </p:blipFill>
        <p:spPr>
          <a:xfrm>
            <a:off x="8451850" y="3886201"/>
            <a:ext cx="2962275" cy="2533650"/>
          </a:xfrm>
          <a:prstGeom prst="rect">
            <a:avLst/>
          </a:prstGeom>
        </p:spPr>
      </p:pic>
      <p:pic>
        <p:nvPicPr>
          <p:cNvPr id="11" name="Picture 10">
            <a:extLst>
              <a:ext uri="{FF2B5EF4-FFF2-40B4-BE49-F238E27FC236}">
                <a16:creationId xmlns:a16="http://schemas.microsoft.com/office/drawing/2014/main" id="{57609BEC-2243-4F2A-A1CD-B6DBE7BD52EC}"/>
              </a:ext>
            </a:extLst>
          </p:cNvPr>
          <p:cNvPicPr>
            <a:picLocks noChangeAspect="1"/>
          </p:cNvPicPr>
          <p:nvPr/>
        </p:nvPicPr>
        <p:blipFill>
          <a:blip r:embed="rId6"/>
          <a:stretch>
            <a:fillRect/>
          </a:stretch>
        </p:blipFill>
        <p:spPr>
          <a:xfrm>
            <a:off x="8451850" y="1524000"/>
            <a:ext cx="3295650" cy="1447799"/>
          </a:xfrm>
          <a:prstGeom prst="rect">
            <a:avLst/>
          </a:prstGeom>
        </p:spPr>
      </p:pic>
      <p:pic>
        <p:nvPicPr>
          <p:cNvPr id="13" name="Picture 12">
            <a:extLst>
              <a:ext uri="{FF2B5EF4-FFF2-40B4-BE49-F238E27FC236}">
                <a16:creationId xmlns:a16="http://schemas.microsoft.com/office/drawing/2014/main" id="{D7173837-6EE4-4354-869F-0703C2D063B2}"/>
              </a:ext>
            </a:extLst>
          </p:cNvPr>
          <p:cNvPicPr>
            <a:picLocks noChangeAspect="1"/>
          </p:cNvPicPr>
          <p:nvPr/>
        </p:nvPicPr>
        <p:blipFill>
          <a:blip r:embed="rId7"/>
          <a:stretch>
            <a:fillRect/>
          </a:stretch>
        </p:blipFill>
        <p:spPr>
          <a:xfrm>
            <a:off x="5014912" y="4606925"/>
            <a:ext cx="2162175" cy="1581150"/>
          </a:xfrm>
          <a:prstGeom prst="rect">
            <a:avLst/>
          </a:prstGeom>
        </p:spPr>
      </p:pic>
      <p:sp>
        <p:nvSpPr>
          <p:cNvPr id="14" name="Title 1">
            <a:extLst>
              <a:ext uri="{FF2B5EF4-FFF2-40B4-BE49-F238E27FC236}">
                <a16:creationId xmlns:a16="http://schemas.microsoft.com/office/drawing/2014/main" id="{043AA52E-A415-49B3-811B-FB770CD5CE30}"/>
              </a:ext>
            </a:extLst>
          </p:cNvPr>
          <p:cNvSpPr txBox="1">
            <a:spLocks/>
          </p:cNvSpPr>
          <p:nvPr/>
        </p:nvSpPr>
        <p:spPr>
          <a:xfrm>
            <a:off x="676275" y="280432"/>
            <a:ext cx="9905998" cy="11049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chemeClr val="bg1"/>
                </a:solidFill>
                <a:latin typeface="Cambria" panose="02040503050406030204" pitchFamily="18" charset="0"/>
                <a:ea typeface="Cambria" panose="02040503050406030204" pitchFamily="18" charset="0"/>
              </a:rPr>
              <a:t>Output</a:t>
            </a:r>
          </a:p>
        </p:txBody>
      </p:sp>
    </p:spTree>
    <p:extLst>
      <p:ext uri="{BB962C8B-B14F-4D97-AF65-F5344CB8AC3E}">
        <p14:creationId xmlns:p14="http://schemas.microsoft.com/office/powerpoint/2010/main" val="2350414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DB6D-531B-4F13-ACA7-B18275D756DF}"/>
              </a:ext>
            </a:extLst>
          </p:cNvPr>
          <p:cNvSpPr>
            <a:spLocks noGrp="1"/>
          </p:cNvSpPr>
          <p:nvPr>
            <p:ph type="title"/>
          </p:nvPr>
        </p:nvSpPr>
        <p:spPr>
          <a:xfrm>
            <a:off x="887413" y="0"/>
            <a:ext cx="9905998" cy="927100"/>
          </a:xfrm>
        </p:spPr>
        <p:txBody>
          <a:bodyPr/>
          <a:lstStyle/>
          <a:p>
            <a:r>
              <a:rPr lang="en-US" b="1" dirty="0">
                <a:solidFill>
                  <a:schemeClr val="bg1"/>
                </a:solidFill>
                <a:latin typeface="Cambria" panose="02040503050406030204" pitchFamily="18" charset="0"/>
                <a:ea typeface="Cambria" panose="02040503050406030204" pitchFamily="18" charset="0"/>
              </a:rPr>
              <a:t>Time summary</a:t>
            </a:r>
          </a:p>
        </p:txBody>
      </p:sp>
      <p:sp>
        <p:nvSpPr>
          <p:cNvPr id="3" name="TextBox 2">
            <a:extLst>
              <a:ext uri="{FF2B5EF4-FFF2-40B4-BE49-F238E27FC236}">
                <a16:creationId xmlns:a16="http://schemas.microsoft.com/office/drawing/2014/main" id="{BCC83DEC-D536-43CC-A3DF-F9A269C0BC89}"/>
              </a:ext>
            </a:extLst>
          </p:cNvPr>
          <p:cNvSpPr txBox="1"/>
          <p:nvPr/>
        </p:nvSpPr>
        <p:spPr>
          <a:xfrm>
            <a:off x="0" y="927100"/>
            <a:ext cx="11925300" cy="56261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endParaRPr lang="en-US" dirty="0"/>
          </a:p>
        </p:txBody>
      </p:sp>
      <p:graphicFrame>
        <p:nvGraphicFramePr>
          <p:cNvPr id="6" name="Chart 5">
            <a:extLst>
              <a:ext uri="{FF2B5EF4-FFF2-40B4-BE49-F238E27FC236}">
                <a16:creationId xmlns:a16="http://schemas.microsoft.com/office/drawing/2014/main" id="{975376CA-1A18-490E-BEFE-1182F1E686A5}"/>
              </a:ext>
            </a:extLst>
          </p:cNvPr>
          <p:cNvGraphicFramePr/>
          <p:nvPr>
            <p:extLst>
              <p:ext uri="{D42A27DB-BD31-4B8C-83A1-F6EECF244321}">
                <p14:modId xmlns:p14="http://schemas.microsoft.com/office/powerpoint/2010/main" val="1822832392"/>
              </p:ext>
            </p:extLst>
          </p:nvPr>
        </p:nvGraphicFramePr>
        <p:xfrm>
          <a:off x="1522411" y="103081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182AA01-F839-4F15-AB64-AD4581B8E251}"/>
              </a:ext>
            </a:extLst>
          </p:cNvPr>
          <p:cNvSpPr txBox="1"/>
          <p:nvPr/>
        </p:nvSpPr>
        <p:spPr>
          <a:xfrm>
            <a:off x="4102100" y="4724400"/>
            <a:ext cx="215900" cy="584775"/>
          </a:xfrm>
          <a:prstGeom prst="rect">
            <a:avLst/>
          </a:prstGeom>
          <a:noFill/>
        </p:spPr>
        <p:txBody>
          <a:bodyPr wrap="square" rtlCol="0">
            <a:spAutoFit/>
          </a:bodyPr>
          <a:lstStyle/>
          <a:p>
            <a:r>
              <a:rPr lang="en-US" sz="1600" b="1" dirty="0"/>
              <a:t>2</a:t>
            </a:r>
          </a:p>
          <a:p>
            <a:endParaRPr lang="en-US" sz="1600" b="1" dirty="0"/>
          </a:p>
        </p:txBody>
      </p:sp>
      <p:sp>
        <p:nvSpPr>
          <p:cNvPr id="8" name="TextBox 1">
            <a:extLst>
              <a:ext uri="{FF2B5EF4-FFF2-40B4-BE49-F238E27FC236}">
                <a16:creationId xmlns:a16="http://schemas.microsoft.com/office/drawing/2014/main" id="{40E82633-966F-48C9-914F-84B54E7054DB}"/>
              </a:ext>
            </a:extLst>
          </p:cNvPr>
          <p:cNvSpPr txBox="1"/>
          <p:nvPr/>
        </p:nvSpPr>
        <p:spPr>
          <a:xfrm>
            <a:off x="5078411" y="3067050"/>
            <a:ext cx="508000" cy="2667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b="1" dirty="0"/>
              <a:t>7</a:t>
            </a:r>
          </a:p>
          <a:p>
            <a:endParaRPr lang="en-US" sz="1600" b="1" dirty="0">
              <a:solidFill>
                <a:schemeClr val="tx1"/>
              </a:solidFill>
            </a:endParaRPr>
          </a:p>
        </p:txBody>
      </p:sp>
      <p:sp>
        <p:nvSpPr>
          <p:cNvPr id="9" name="TextBox 8">
            <a:extLst>
              <a:ext uri="{FF2B5EF4-FFF2-40B4-BE49-F238E27FC236}">
                <a16:creationId xmlns:a16="http://schemas.microsoft.com/office/drawing/2014/main" id="{B3632AD7-58A6-4C44-8CB7-C0D394E31E75}"/>
              </a:ext>
            </a:extLst>
          </p:cNvPr>
          <p:cNvSpPr txBox="1"/>
          <p:nvPr/>
        </p:nvSpPr>
        <p:spPr>
          <a:xfrm>
            <a:off x="887413" y="1371600"/>
            <a:ext cx="2516187"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2624550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DB4F-FBEB-45B2-BE64-CB99F660CEDF}"/>
              </a:ext>
            </a:extLst>
          </p:cNvPr>
          <p:cNvSpPr>
            <a:spLocks noGrp="1"/>
          </p:cNvSpPr>
          <p:nvPr>
            <p:ph type="title"/>
          </p:nvPr>
        </p:nvSpPr>
        <p:spPr>
          <a:xfrm>
            <a:off x="419100" y="393700"/>
            <a:ext cx="9905998" cy="965200"/>
          </a:xfrm>
        </p:spPr>
        <p:txBody>
          <a:bodyPr>
            <a:normAutofit fontScale="90000"/>
          </a:bodyPr>
          <a:lstStyle/>
          <a:p>
            <a:r>
              <a:rPr lang="en-US" b="1" dirty="0">
                <a:solidFill>
                  <a:schemeClr val="bg1"/>
                </a:solidFill>
                <a:latin typeface="Cambria" panose="02040503050406030204" pitchFamily="18" charset="0"/>
                <a:ea typeface="Cambria" panose="02040503050406030204" pitchFamily="18" charset="0"/>
              </a:rPr>
              <a:t>Conclusion</a:t>
            </a:r>
            <a:br>
              <a:rPr lang="en-US" b="1" dirty="0">
                <a:solidFill>
                  <a:schemeClr val="bg1"/>
                </a:solidFill>
              </a:rPr>
            </a:br>
            <a:endParaRPr lang="en-US" b="1" dirty="0">
              <a:solidFill>
                <a:schemeClr val="bg1"/>
              </a:solidFill>
            </a:endParaRPr>
          </a:p>
        </p:txBody>
      </p:sp>
      <p:sp>
        <p:nvSpPr>
          <p:cNvPr id="6" name="TextBox 5">
            <a:extLst>
              <a:ext uri="{FF2B5EF4-FFF2-40B4-BE49-F238E27FC236}">
                <a16:creationId xmlns:a16="http://schemas.microsoft.com/office/drawing/2014/main" id="{08C128E7-BB2E-4235-B94B-20B6532545DC}"/>
              </a:ext>
            </a:extLst>
          </p:cNvPr>
          <p:cNvSpPr txBox="1"/>
          <p:nvPr/>
        </p:nvSpPr>
        <p:spPr>
          <a:xfrm>
            <a:off x="419100" y="1003300"/>
            <a:ext cx="11404600" cy="23083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sz="2400" dirty="0"/>
              <a:t>It was a wonderful and learning experience for us while working on this project. This project took us through the various phases of project development and gave us the real insight into the world of C programming. The joy of work and thrill involved while tackling the various problem and challenge gave us a fell of program developer. It was a wonderful and learning experience for us while working on this project. </a:t>
            </a:r>
          </a:p>
          <a:p>
            <a:pPr algn="just"/>
            <a:endParaRPr lang="en-US" sz="2400" dirty="0"/>
          </a:p>
        </p:txBody>
      </p:sp>
    </p:spTree>
    <p:extLst>
      <p:ext uri="{BB962C8B-B14F-4D97-AF65-F5344CB8AC3E}">
        <p14:creationId xmlns:p14="http://schemas.microsoft.com/office/powerpoint/2010/main" val="75908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E32B-17D8-4744-83FE-818AA475F894}"/>
              </a:ext>
            </a:extLst>
          </p:cNvPr>
          <p:cNvSpPr>
            <a:spLocks noGrp="1"/>
          </p:cNvSpPr>
          <p:nvPr>
            <p:ph type="title"/>
          </p:nvPr>
        </p:nvSpPr>
        <p:spPr>
          <a:xfrm>
            <a:off x="1143001" y="110518"/>
            <a:ext cx="9905998" cy="977900"/>
          </a:xfrm>
        </p:spPr>
        <p:txBody>
          <a:bodyPr/>
          <a:lstStyle/>
          <a:p>
            <a:r>
              <a:rPr lang="en-US" b="1" dirty="0">
                <a:solidFill>
                  <a:schemeClr val="bg1"/>
                </a:solidFill>
                <a:latin typeface="Cambria" panose="02040503050406030204" pitchFamily="18" charset="0"/>
                <a:ea typeface="Cambria" panose="02040503050406030204" pitchFamily="18" charset="0"/>
              </a:rPr>
              <a:t>Introduction</a:t>
            </a:r>
          </a:p>
        </p:txBody>
      </p:sp>
      <p:sp>
        <p:nvSpPr>
          <p:cNvPr id="8" name="TextBox 7">
            <a:extLst>
              <a:ext uri="{FF2B5EF4-FFF2-40B4-BE49-F238E27FC236}">
                <a16:creationId xmlns:a16="http://schemas.microsoft.com/office/drawing/2014/main" id="{6845527D-4F54-40F9-8EAC-DFABA0BAF55B}"/>
              </a:ext>
            </a:extLst>
          </p:cNvPr>
          <p:cNvSpPr txBox="1"/>
          <p:nvPr/>
        </p:nvSpPr>
        <p:spPr>
          <a:xfrm>
            <a:off x="1143001" y="1320800"/>
            <a:ext cx="10096499" cy="526297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dirty="0"/>
              <a:t>Mini games is a mini project which contain different gameplay element. It is a software application developed using C programming language. This project include three different games and they are:</a:t>
            </a:r>
          </a:p>
          <a:p>
            <a:endParaRPr lang="en-US" sz="2400" dirty="0"/>
          </a:p>
          <a:p>
            <a:pPr marL="342900" indent="-342900">
              <a:buFont typeface="Wingdings" panose="05000000000000000000" pitchFamily="2" charset="2"/>
              <a:buChar char="Ø"/>
            </a:pPr>
            <a:r>
              <a:rPr lang="en-US" sz="2400" dirty="0">
                <a:latin typeface="Century Gothic" panose="020B0502020202020204" pitchFamily="34" charset="0"/>
              </a:rPr>
              <a:t>Guess the number</a:t>
            </a:r>
          </a:p>
          <a:p>
            <a:r>
              <a:rPr lang="en-US" sz="2400" dirty="0">
                <a:latin typeface="Century Gothic" panose="020B0502020202020204" pitchFamily="34" charset="0"/>
              </a:rPr>
              <a:t>		</a:t>
            </a:r>
            <a:r>
              <a:rPr lang="en-US" sz="2400" dirty="0"/>
              <a:t>Guess the number is an interesting mini game in which there will be secret number in the computer. If your guess is too high or too low, you'll get a hint .There will be 5 lives. You will get the score according to your lives. The game will end after </a:t>
            </a:r>
            <a:r>
              <a:rPr lang="en-US" sz="2400" b="1" dirty="0"/>
              <a:t>5 </a:t>
            </a:r>
            <a:r>
              <a:rPr lang="en-US" sz="2400" dirty="0"/>
              <a:t>attempts and if the player failed to guess the number, and then he/she loses the game.</a:t>
            </a:r>
          </a:p>
          <a:p>
            <a:endParaRPr lang="en-US" sz="2400" dirty="0">
              <a:latin typeface="Century Gothic" panose="020B0502020202020204" pitchFamily="34" charset="0"/>
            </a:endParaRPr>
          </a:p>
          <a:p>
            <a:endParaRPr lang="en-US" sz="2400" dirty="0">
              <a:latin typeface="Century Gothic" panose="020B0502020202020204" pitchFamily="34" charset="0"/>
            </a:endParaRPr>
          </a:p>
          <a:p>
            <a:r>
              <a:rPr lang="en-US" sz="2400" dirty="0">
                <a:latin typeface="Century Gothic" panose="020B0502020202020204" pitchFamily="34" charset="0"/>
              </a:rPr>
              <a:t>		</a:t>
            </a:r>
          </a:p>
          <a:p>
            <a:pPr marL="342900" indent="-342900">
              <a:buFont typeface="Wingdings" panose="05000000000000000000" pitchFamily="2" charset="2"/>
              <a:buChar char="Ø"/>
            </a:pPr>
            <a:endParaRPr lang="en-US" sz="2400" dirty="0">
              <a:latin typeface="Century Gothic" panose="020B0502020202020204" pitchFamily="34" charset="0"/>
            </a:endParaRPr>
          </a:p>
        </p:txBody>
      </p:sp>
    </p:spTree>
    <p:extLst>
      <p:ext uri="{BB962C8B-B14F-4D97-AF65-F5344CB8AC3E}">
        <p14:creationId xmlns:p14="http://schemas.microsoft.com/office/powerpoint/2010/main" val="79319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A82B-ACF6-4524-8B0E-60EF708DFD7F}"/>
              </a:ext>
            </a:extLst>
          </p:cNvPr>
          <p:cNvSpPr>
            <a:spLocks noGrp="1"/>
          </p:cNvSpPr>
          <p:nvPr>
            <p:ph type="title"/>
          </p:nvPr>
        </p:nvSpPr>
        <p:spPr>
          <a:xfrm>
            <a:off x="963613" y="212118"/>
            <a:ext cx="9905998" cy="1108682"/>
          </a:xfrm>
        </p:spPr>
        <p:txBody>
          <a:bodyPr/>
          <a:lstStyle/>
          <a:p>
            <a:r>
              <a:rPr lang="en-US" b="1" dirty="0">
                <a:solidFill>
                  <a:schemeClr val="bg1"/>
                </a:solidFill>
                <a:latin typeface="Cambria" panose="02040503050406030204" pitchFamily="18" charset="0"/>
                <a:ea typeface="Cambria" panose="02040503050406030204" pitchFamily="18" charset="0"/>
              </a:rPr>
              <a:t>Introduction</a:t>
            </a:r>
          </a:p>
        </p:txBody>
      </p:sp>
      <p:sp>
        <p:nvSpPr>
          <p:cNvPr id="3" name="TextBox 2">
            <a:extLst>
              <a:ext uri="{FF2B5EF4-FFF2-40B4-BE49-F238E27FC236}">
                <a16:creationId xmlns:a16="http://schemas.microsoft.com/office/drawing/2014/main" id="{92E90E96-74AE-4411-AD66-0D9363F59502}"/>
              </a:ext>
            </a:extLst>
          </p:cNvPr>
          <p:cNvSpPr txBox="1"/>
          <p:nvPr/>
        </p:nvSpPr>
        <p:spPr>
          <a:xfrm>
            <a:off x="963613" y="1320800"/>
            <a:ext cx="10160000" cy="452431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Wingdings" panose="05000000000000000000" pitchFamily="2" charset="2"/>
              <a:buChar char="Ø"/>
            </a:pPr>
            <a:r>
              <a:rPr lang="en-US" sz="2400" dirty="0">
                <a:latin typeface="Century Gothic" panose="020B0502020202020204" pitchFamily="34" charset="0"/>
              </a:rPr>
              <a:t>Rock Paper and Scissor</a:t>
            </a:r>
          </a:p>
          <a:p>
            <a:pPr marL="0" indent="0">
              <a:buNone/>
            </a:pPr>
            <a:r>
              <a:rPr lang="en-US" sz="2400" dirty="0">
                <a:latin typeface="Century Gothic" panose="020B0502020202020204" pitchFamily="34" charset="0"/>
              </a:rPr>
              <a:t>		</a:t>
            </a:r>
            <a:r>
              <a:rPr lang="en-US" sz="2400" dirty="0"/>
              <a:t>Rock-paper-scissors is a hand game that is played by two people. The players count to three in unison and simultaneously "throw” one of three hand signals that correspond to rock, paper or scissors. The winner is determined by the rules:</a:t>
            </a:r>
          </a:p>
          <a:p>
            <a:pPr marL="342900" indent="-342900" latinLnBrk="1">
              <a:buFont typeface="Wingdings" panose="05000000000000000000" pitchFamily="2" charset="2"/>
              <a:buChar char="§"/>
            </a:pPr>
            <a:r>
              <a:rPr lang="en-US" sz="2400" dirty="0"/>
              <a:t>Rock smashes scissors</a:t>
            </a:r>
          </a:p>
          <a:p>
            <a:pPr marL="342900" indent="-342900" latinLnBrk="1">
              <a:buFont typeface="Wingdings" panose="05000000000000000000" pitchFamily="2" charset="2"/>
              <a:buChar char="§"/>
            </a:pPr>
            <a:r>
              <a:rPr lang="en-US" sz="2400" dirty="0"/>
              <a:t>Scissors cuts paper</a:t>
            </a:r>
          </a:p>
          <a:p>
            <a:pPr marL="342900" indent="-342900" latinLnBrk="1">
              <a:buFont typeface="Wingdings" panose="05000000000000000000" pitchFamily="2" charset="2"/>
              <a:buChar char="§"/>
            </a:pPr>
            <a:r>
              <a:rPr lang="en-US" sz="2400" dirty="0"/>
              <a:t>Paper covers rock</a:t>
            </a:r>
          </a:p>
          <a:p>
            <a:pPr latinLnBrk="1"/>
            <a:r>
              <a:rPr lang="en-US" sz="2400" dirty="0"/>
              <a:t>However in our program the concept of this game has been slightly changed. The game is played between player and computer. Computer will randomly choose rock, paper or scissors. And user should also pick any one. The first one to get 3 </a:t>
            </a:r>
            <a:r>
              <a:rPr lang="en-US" sz="2400" dirty="0" err="1"/>
              <a:t>poin</a:t>
            </a:r>
            <a:r>
              <a:rPr lang="en-US" sz="2400" dirty="0"/>
              <a:t>-t will win the game.</a:t>
            </a:r>
          </a:p>
        </p:txBody>
      </p:sp>
    </p:spTree>
    <p:extLst>
      <p:ext uri="{BB962C8B-B14F-4D97-AF65-F5344CB8AC3E}">
        <p14:creationId xmlns:p14="http://schemas.microsoft.com/office/powerpoint/2010/main" val="390811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8F0A-E465-4B93-8A8C-CF31838791A1}"/>
              </a:ext>
            </a:extLst>
          </p:cNvPr>
          <p:cNvSpPr>
            <a:spLocks noGrp="1"/>
          </p:cNvSpPr>
          <p:nvPr>
            <p:ph type="title"/>
          </p:nvPr>
        </p:nvSpPr>
        <p:spPr>
          <a:xfrm>
            <a:off x="963613" y="313718"/>
            <a:ext cx="9905998" cy="1007082"/>
          </a:xfrm>
        </p:spPr>
        <p:txBody>
          <a:bodyPr/>
          <a:lstStyle/>
          <a:p>
            <a:r>
              <a:rPr lang="en-US" b="1" dirty="0">
                <a:solidFill>
                  <a:schemeClr val="bg1"/>
                </a:solidFill>
                <a:latin typeface="Cambria" panose="02040503050406030204" pitchFamily="18" charset="0"/>
                <a:ea typeface="Cambria" panose="02040503050406030204" pitchFamily="18" charset="0"/>
              </a:rPr>
              <a:t>Introduction</a:t>
            </a:r>
          </a:p>
        </p:txBody>
      </p:sp>
      <p:sp>
        <p:nvSpPr>
          <p:cNvPr id="3" name="TextBox 2">
            <a:extLst>
              <a:ext uri="{FF2B5EF4-FFF2-40B4-BE49-F238E27FC236}">
                <a16:creationId xmlns:a16="http://schemas.microsoft.com/office/drawing/2014/main" id="{1F29FDEB-66BC-47C8-BEE9-997EA7E31A38}"/>
              </a:ext>
            </a:extLst>
          </p:cNvPr>
          <p:cNvSpPr txBox="1"/>
          <p:nvPr/>
        </p:nvSpPr>
        <p:spPr>
          <a:xfrm>
            <a:off x="963613" y="1511300"/>
            <a:ext cx="10148887" cy="458587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buFont typeface="Wingdings" panose="05000000000000000000" pitchFamily="2" charset="2"/>
              <a:buChar char="Ø"/>
            </a:pPr>
            <a:r>
              <a:rPr lang="en-US" sz="2400" dirty="0"/>
              <a:t>Hangman</a:t>
            </a:r>
          </a:p>
          <a:p>
            <a:r>
              <a:rPr lang="en-US" sz="2400" dirty="0"/>
              <a:t>		</a:t>
            </a:r>
            <a:r>
              <a:rPr lang="en-US" sz="2000" dirty="0"/>
              <a:t>Hangman is a popular word game in which computer (the "chooser") chooses a secret word and player (the "guesser") attempts to guess the word one letter at a time. If a guessed letter appears in the word, all instances of it are revealed and also gain one chance. If not, the guesser loses a chance. If the guesser figures out the secret word before he or she runs out of chances, he or she wins. If not, computer will win. Traditionally, chances are tracked using a stick figure drawing of a person being hanged from a gallows. The figure is drawn one body part at a time, and the guesser loses when the entire figure has been drawn. </a:t>
            </a:r>
          </a:p>
          <a:p>
            <a:r>
              <a:rPr lang="en-US" sz="2000" b="1" dirty="0"/>
              <a:t>Game End</a:t>
            </a:r>
            <a:br>
              <a:rPr lang="en-US" sz="2000" dirty="0"/>
            </a:br>
            <a:r>
              <a:rPr lang="en-US" sz="2000" dirty="0"/>
              <a:t>The game can end in one of two ways:</a:t>
            </a:r>
          </a:p>
          <a:p>
            <a:pPr marL="800100" lvl="1" indent="-342900">
              <a:buFont typeface="Arial" panose="020B0604020202020204" pitchFamily="34" charset="0"/>
              <a:buChar char="•"/>
            </a:pPr>
            <a:r>
              <a:rPr lang="en-US" sz="2000" dirty="0"/>
              <a:t>If the player has guessed the complete secret word, he or she wins.</a:t>
            </a:r>
          </a:p>
          <a:p>
            <a:pPr marL="800100" lvl="1" indent="-342900">
              <a:buFont typeface="Arial" panose="020B0604020202020204" pitchFamily="34" charset="0"/>
              <a:buChar char="•"/>
            </a:pPr>
            <a:r>
              <a:rPr lang="en-US" sz="2000" dirty="0"/>
              <a:t>Otherwise, if the player has run out of chances and the complete Hangman has been drawn, the player loses.</a:t>
            </a:r>
          </a:p>
          <a:p>
            <a:endParaRPr lang="en-US" sz="2400" dirty="0"/>
          </a:p>
        </p:txBody>
      </p:sp>
    </p:spTree>
    <p:extLst>
      <p:ext uri="{BB962C8B-B14F-4D97-AF65-F5344CB8AC3E}">
        <p14:creationId xmlns:p14="http://schemas.microsoft.com/office/powerpoint/2010/main" val="263881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6E9B-2912-4011-9562-2F6064701C62}"/>
              </a:ext>
            </a:extLst>
          </p:cNvPr>
          <p:cNvSpPr>
            <a:spLocks noGrp="1"/>
          </p:cNvSpPr>
          <p:nvPr>
            <p:ph type="title"/>
          </p:nvPr>
        </p:nvSpPr>
        <p:spPr>
          <a:xfrm>
            <a:off x="912813" y="0"/>
            <a:ext cx="9905998" cy="1057882"/>
          </a:xfrm>
        </p:spPr>
        <p:txBody>
          <a:bodyPr/>
          <a:lstStyle/>
          <a:p>
            <a:r>
              <a:rPr lang="en-US" b="1" dirty="0">
                <a:solidFill>
                  <a:schemeClr val="bg1"/>
                </a:solidFill>
                <a:latin typeface="Cambria" panose="02040503050406030204" pitchFamily="18" charset="0"/>
                <a:ea typeface="Cambria" panose="02040503050406030204" pitchFamily="18" charset="0"/>
              </a:rPr>
              <a:t>Program Architecture </a:t>
            </a:r>
          </a:p>
        </p:txBody>
      </p:sp>
      <p:sp>
        <p:nvSpPr>
          <p:cNvPr id="5" name="TextBox 4">
            <a:extLst>
              <a:ext uri="{FF2B5EF4-FFF2-40B4-BE49-F238E27FC236}">
                <a16:creationId xmlns:a16="http://schemas.microsoft.com/office/drawing/2014/main" id="{6EF9810A-8CBE-4365-8928-18E0BABFE1FB}"/>
              </a:ext>
            </a:extLst>
          </p:cNvPr>
          <p:cNvSpPr txBox="1"/>
          <p:nvPr/>
        </p:nvSpPr>
        <p:spPr>
          <a:xfrm>
            <a:off x="1143001" y="809339"/>
            <a:ext cx="9905998" cy="600164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dirty="0"/>
              <a:t>The architecture of this program is divided into following category:</a:t>
            </a:r>
          </a:p>
          <a:p>
            <a:endParaRPr lang="en-US" sz="2400" dirty="0"/>
          </a:p>
          <a:p>
            <a:pPr marL="342900" indent="-342900">
              <a:buFont typeface="Wingdings" panose="05000000000000000000" pitchFamily="2" charset="2"/>
              <a:buChar char="Ø"/>
            </a:pPr>
            <a:r>
              <a:rPr lang="en-US" sz="2400" dirty="0"/>
              <a:t>Main-menu System:</a:t>
            </a:r>
          </a:p>
          <a:p>
            <a:pPr algn="just"/>
            <a:r>
              <a:rPr lang="en-US" sz="2400" dirty="0"/>
              <a:t>Main menu system using C programming language is the main junction of program from where the user can access to different game. User can use either up or down arrow to move down or up and press enter to run that game</a:t>
            </a:r>
          </a:p>
          <a:p>
            <a:pPr algn="just"/>
            <a:endParaRPr lang="en-US" sz="2400" dirty="0"/>
          </a:p>
          <a:p>
            <a:pPr marL="342900" indent="-342900" algn="just">
              <a:buFont typeface="Wingdings" panose="05000000000000000000" pitchFamily="2" charset="2"/>
              <a:buChar char="Ø"/>
            </a:pPr>
            <a:r>
              <a:rPr lang="en-US" sz="2400" dirty="0"/>
              <a:t>File Handling System:</a:t>
            </a:r>
          </a:p>
          <a:p>
            <a:pPr algn="just"/>
            <a:r>
              <a:rPr lang="en-US" sz="2400" dirty="0"/>
              <a:t>The file handling system is used in the program to store the player name and their score. The player name and their score is stored in the local storage in .txt file.</a:t>
            </a:r>
          </a:p>
          <a:p>
            <a:pPr algn="just"/>
            <a:endParaRPr lang="en-US" sz="2400" dirty="0"/>
          </a:p>
          <a:p>
            <a:pPr marL="342900" indent="-342900" algn="just">
              <a:buFont typeface="Wingdings" panose="05000000000000000000" pitchFamily="2" charset="2"/>
              <a:buChar char="Ø"/>
            </a:pPr>
            <a:r>
              <a:rPr lang="en-US" sz="2400" dirty="0"/>
              <a:t>Tools and Environment:</a:t>
            </a:r>
          </a:p>
          <a:p>
            <a:pPr algn="just"/>
            <a:r>
              <a:rPr lang="en-US" sz="2400" dirty="0"/>
              <a:t>	Operating System: Windows10,Ubuntu,Mac</a:t>
            </a:r>
          </a:p>
          <a:p>
            <a:pPr algn="just"/>
            <a:r>
              <a:rPr lang="en-US" sz="2400" dirty="0"/>
              <a:t>	Software used: IDE(Visual Studio code)</a:t>
            </a:r>
          </a:p>
          <a:p>
            <a:pPr algn="just"/>
            <a:r>
              <a:rPr lang="en-US" sz="2400" dirty="0"/>
              <a:t>	Open-source libraries: </a:t>
            </a:r>
            <a:r>
              <a:rPr lang="en-US" sz="2400" dirty="0" err="1"/>
              <a:t>stdio.h</a:t>
            </a:r>
            <a:r>
              <a:rPr lang="en-US" sz="2400" dirty="0"/>
              <a:t>, </a:t>
            </a:r>
            <a:r>
              <a:rPr lang="en-US" sz="2400" dirty="0" err="1"/>
              <a:t>unistd.h</a:t>
            </a:r>
            <a:r>
              <a:rPr lang="en-US" sz="2400" dirty="0"/>
              <a:t>, </a:t>
            </a:r>
            <a:r>
              <a:rPr lang="en-US" sz="2400" dirty="0" err="1"/>
              <a:t>stdlib.h</a:t>
            </a:r>
            <a:r>
              <a:rPr lang="en-US" sz="2400" dirty="0"/>
              <a:t>, </a:t>
            </a:r>
            <a:r>
              <a:rPr lang="en-US" sz="2400" dirty="0" err="1"/>
              <a:t>time.h</a:t>
            </a:r>
            <a:r>
              <a:rPr lang="en-US" sz="2400" dirty="0"/>
              <a:t>, </a:t>
            </a:r>
            <a:r>
              <a:rPr lang="en-US" sz="2400" dirty="0" err="1"/>
              <a:t>string.h</a:t>
            </a:r>
            <a:r>
              <a:rPr lang="en-US" sz="2400" dirty="0"/>
              <a:t>, </a:t>
            </a:r>
            <a:r>
              <a:rPr lang="en-US" sz="2400" dirty="0" err="1"/>
              <a:t>conio.h</a:t>
            </a:r>
            <a:endParaRPr lang="en-US" sz="2400" dirty="0"/>
          </a:p>
        </p:txBody>
      </p:sp>
    </p:spTree>
    <p:extLst>
      <p:ext uri="{BB962C8B-B14F-4D97-AF65-F5344CB8AC3E}">
        <p14:creationId xmlns:p14="http://schemas.microsoft.com/office/powerpoint/2010/main" val="10635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9784-E8D9-451C-99EE-B6680C1C11FA}"/>
              </a:ext>
            </a:extLst>
          </p:cNvPr>
          <p:cNvSpPr>
            <a:spLocks noGrp="1"/>
          </p:cNvSpPr>
          <p:nvPr>
            <p:ph type="title"/>
          </p:nvPr>
        </p:nvSpPr>
        <p:spPr/>
        <p:txBody>
          <a:bodyPr/>
          <a:lstStyle/>
          <a:p>
            <a:r>
              <a:rPr lang="en-US" b="1" dirty="0">
                <a:solidFill>
                  <a:schemeClr val="bg1"/>
                </a:solidFill>
                <a:latin typeface="Cambria" panose="02040503050406030204" pitchFamily="18" charset="0"/>
                <a:ea typeface="Cambria" panose="02040503050406030204" pitchFamily="18" charset="0"/>
              </a:rPr>
              <a:t>Scope</a:t>
            </a:r>
            <a:r>
              <a:rPr lang="en-US" b="1" dirty="0">
                <a:solidFill>
                  <a:schemeClr val="bg1"/>
                </a:solidFill>
              </a:rPr>
              <a:t> and application</a:t>
            </a:r>
          </a:p>
        </p:txBody>
      </p:sp>
      <p:sp>
        <p:nvSpPr>
          <p:cNvPr id="3" name="TextBox 2">
            <a:extLst>
              <a:ext uri="{FF2B5EF4-FFF2-40B4-BE49-F238E27FC236}">
                <a16:creationId xmlns:a16="http://schemas.microsoft.com/office/drawing/2014/main" id="{28E72F8B-119D-4C1D-A0CF-960B6EF06130}"/>
              </a:ext>
            </a:extLst>
          </p:cNvPr>
          <p:cNvSpPr txBox="1"/>
          <p:nvPr/>
        </p:nvSpPr>
        <p:spPr>
          <a:xfrm>
            <a:off x="1295400" y="1879600"/>
            <a:ext cx="9436100" cy="34163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t>It is good mini project for college presentation</a:t>
            </a:r>
          </a:p>
          <a:p>
            <a:pPr marL="342900" indent="-342900">
              <a:buFont typeface="Arial" panose="020B0604020202020204" pitchFamily="34" charset="0"/>
              <a:buChar char="•"/>
            </a:pPr>
            <a:r>
              <a:rPr lang="en-US" sz="2400" dirty="0"/>
              <a:t>No financial cost, so it can be open source software</a:t>
            </a:r>
          </a:p>
          <a:p>
            <a:pPr marL="342900" indent="-342900">
              <a:buFont typeface="Arial" panose="020B0604020202020204" pitchFamily="34" charset="0"/>
              <a:buChar char="•"/>
            </a:pPr>
            <a:r>
              <a:rPr lang="en-US" sz="2400" dirty="0"/>
              <a:t>Player can use this software in their free time to pass their time</a:t>
            </a:r>
          </a:p>
          <a:p>
            <a:pPr marL="342900" indent="-342900">
              <a:buFont typeface="Arial" panose="020B0604020202020204" pitchFamily="34" charset="0"/>
              <a:buChar char="•"/>
            </a:pPr>
            <a:r>
              <a:rPr lang="en-US" sz="2400" dirty="0"/>
              <a:t>Can be a good source to increase the thinking capacity of user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62908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C46C-5998-4486-936B-CDBF64D5A26B}"/>
              </a:ext>
            </a:extLst>
          </p:cNvPr>
          <p:cNvSpPr>
            <a:spLocks noGrp="1"/>
          </p:cNvSpPr>
          <p:nvPr>
            <p:ph type="title"/>
          </p:nvPr>
        </p:nvSpPr>
        <p:spPr>
          <a:xfrm>
            <a:off x="976313" y="0"/>
            <a:ext cx="9905998" cy="1478570"/>
          </a:xfrm>
        </p:spPr>
        <p:txBody>
          <a:bodyPr/>
          <a:lstStyle/>
          <a:p>
            <a:r>
              <a:rPr lang="en-US" b="1" dirty="0">
                <a:solidFill>
                  <a:schemeClr val="bg1"/>
                </a:solidFill>
                <a:latin typeface="Cambria" panose="02040503050406030204" pitchFamily="18" charset="0"/>
                <a:ea typeface="Cambria" panose="02040503050406030204" pitchFamily="18" charset="0"/>
              </a:rPr>
              <a:t>algorithm</a:t>
            </a:r>
          </a:p>
        </p:txBody>
      </p:sp>
      <p:sp>
        <p:nvSpPr>
          <p:cNvPr id="3" name="TextBox 2">
            <a:extLst>
              <a:ext uri="{FF2B5EF4-FFF2-40B4-BE49-F238E27FC236}">
                <a16:creationId xmlns:a16="http://schemas.microsoft.com/office/drawing/2014/main" id="{1356AF06-7B3F-4603-9828-A8DFB6D3CB78}"/>
              </a:ext>
            </a:extLst>
          </p:cNvPr>
          <p:cNvSpPr txBox="1"/>
          <p:nvPr/>
        </p:nvSpPr>
        <p:spPr>
          <a:xfrm>
            <a:off x="914400" y="1828800"/>
            <a:ext cx="10388600" cy="452431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a:t>Algorithm of main function</a:t>
            </a:r>
          </a:p>
          <a:p>
            <a:endParaRPr lang="en-US" sz="2400" b="1" dirty="0"/>
          </a:p>
          <a:p>
            <a:r>
              <a:rPr lang="en-US" sz="2400" dirty="0"/>
              <a:t>Step01: Start</a:t>
            </a:r>
          </a:p>
          <a:p>
            <a:r>
              <a:rPr lang="en-US" sz="2400" dirty="0"/>
              <a:t>Step02: Make four  function </a:t>
            </a:r>
            <a:r>
              <a:rPr lang="en-US" sz="2400" dirty="0" err="1"/>
              <a:t>guess_the_number</a:t>
            </a:r>
            <a:r>
              <a:rPr lang="en-US" sz="2400" dirty="0"/>
              <a:t>, </a:t>
            </a:r>
            <a:r>
              <a:rPr lang="en-US" sz="2400" dirty="0" err="1"/>
              <a:t>rock_paper_scissor,hangman</a:t>
            </a:r>
            <a:r>
              <a:rPr lang="en-US" sz="2400" dirty="0"/>
              <a:t> and </a:t>
            </a:r>
          </a:p>
          <a:p>
            <a:r>
              <a:rPr lang="en-US" sz="2400" dirty="0"/>
              <a:t>		 </a:t>
            </a:r>
            <a:r>
              <a:rPr lang="en-US" sz="2400" dirty="0" err="1"/>
              <a:t>exit_the_application</a:t>
            </a:r>
            <a:endParaRPr lang="en-US" sz="2400" dirty="0"/>
          </a:p>
          <a:p>
            <a:r>
              <a:rPr lang="en-US" sz="2400" dirty="0"/>
              <a:t>Step03: Input user choice </a:t>
            </a:r>
          </a:p>
          <a:p>
            <a:r>
              <a:rPr lang="en-US" sz="2400" dirty="0"/>
              <a:t>Step04: If</a:t>
            </a:r>
          </a:p>
          <a:p>
            <a:pPr marL="1714500" lvl="3" indent="-342900">
              <a:buFont typeface="Arial" panose="020B0604020202020204" pitchFamily="34" charset="0"/>
              <a:buChar char="•"/>
            </a:pPr>
            <a:r>
              <a:rPr lang="en-US" sz="2400" dirty="0"/>
              <a:t>user choice is 1 go to </a:t>
            </a:r>
            <a:r>
              <a:rPr lang="en-US" sz="2400" dirty="0" err="1"/>
              <a:t>guess_the_number</a:t>
            </a:r>
            <a:endParaRPr lang="en-US" sz="2400" dirty="0"/>
          </a:p>
          <a:p>
            <a:pPr marL="1714500" lvl="3" indent="-342900">
              <a:buFont typeface="Arial" panose="020B0604020202020204" pitchFamily="34" charset="0"/>
              <a:buChar char="•"/>
            </a:pPr>
            <a:r>
              <a:rPr lang="en-US" sz="2400" dirty="0"/>
              <a:t>user choice is 2 go to </a:t>
            </a:r>
            <a:r>
              <a:rPr lang="en-US" sz="2400" dirty="0" err="1"/>
              <a:t>rock_paper_scissor</a:t>
            </a:r>
            <a:endParaRPr lang="en-US" sz="2400" dirty="0"/>
          </a:p>
          <a:p>
            <a:pPr marL="1714500" lvl="3" indent="-342900">
              <a:buFont typeface="Arial" panose="020B0604020202020204" pitchFamily="34" charset="0"/>
              <a:buChar char="•"/>
            </a:pPr>
            <a:r>
              <a:rPr lang="en-US" sz="2400" dirty="0"/>
              <a:t>user choice is 3 go to hangman</a:t>
            </a:r>
          </a:p>
          <a:p>
            <a:pPr marL="1714500" lvl="3" indent="-342900">
              <a:buFont typeface="Arial" panose="020B0604020202020204" pitchFamily="34" charset="0"/>
              <a:buChar char="•"/>
            </a:pPr>
            <a:r>
              <a:rPr lang="en-US" sz="2400" dirty="0"/>
              <a:t>user choice is 4 go to Step 5</a:t>
            </a:r>
          </a:p>
          <a:p>
            <a:r>
              <a:rPr lang="en-US" sz="2400" dirty="0"/>
              <a:t>Step05: Stop</a:t>
            </a:r>
          </a:p>
        </p:txBody>
      </p:sp>
    </p:spTree>
    <p:extLst>
      <p:ext uri="{BB962C8B-B14F-4D97-AF65-F5344CB8AC3E}">
        <p14:creationId xmlns:p14="http://schemas.microsoft.com/office/powerpoint/2010/main" val="298887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5137-B775-4182-94D1-B6DD3D60E6AD}"/>
              </a:ext>
            </a:extLst>
          </p:cNvPr>
          <p:cNvSpPr>
            <a:spLocks noGrp="1"/>
          </p:cNvSpPr>
          <p:nvPr>
            <p:ph type="title"/>
          </p:nvPr>
        </p:nvSpPr>
        <p:spPr>
          <a:xfrm>
            <a:off x="976313" y="0"/>
            <a:ext cx="9905998" cy="1478570"/>
          </a:xfrm>
        </p:spPr>
        <p:txBody>
          <a:bodyPr/>
          <a:lstStyle/>
          <a:p>
            <a:r>
              <a:rPr lang="en-US" b="1" dirty="0">
                <a:solidFill>
                  <a:schemeClr val="bg1"/>
                </a:solidFill>
                <a:latin typeface="Cambria" panose="02040503050406030204" pitchFamily="18" charset="0"/>
                <a:ea typeface="Cambria" panose="02040503050406030204" pitchFamily="18" charset="0"/>
              </a:rPr>
              <a:t>Algorithm</a:t>
            </a:r>
          </a:p>
        </p:txBody>
      </p:sp>
      <p:sp>
        <p:nvSpPr>
          <p:cNvPr id="3" name="TextBox 2">
            <a:extLst>
              <a:ext uri="{FF2B5EF4-FFF2-40B4-BE49-F238E27FC236}">
                <a16:creationId xmlns:a16="http://schemas.microsoft.com/office/drawing/2014/main" id="{08407F57-7A78-4E4A-ADD2-C93F51CAAE00}"/>
              </a:ext>
            </a:extLst>
          </p:cNvPr>
          <p:cNvSpPr txBox="1"/>
          <p:nvPr/>
        </p:nvSpPr>
        <p:spPr>
          <a:xfrm>
            <a:off x="976313" y="1308100"/>
            <a:ext cx="10402887" cy="526297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a:t>Algorithm of </a:t>
            </a:r>
            <a:r>
              <a:rPr lang="en-US" sz="2400" b="1" dirty="0" err="1"/>
              <a:t>guess_the_number</a:t>
            </a:r>
            <a:endParaRPr lang="en-US" sz="2400" b="1" dirty="0"/>
          </a:p>
          <a:p>
            <a:endParaRPr lang="en-US" sz="2400" dirty="0"/>
          </a:p>
          <a:p>
            <a:r>
              <a:rPr lang="en-US" sz="2400" dirty="0"/>
              <a:t>Step01: Make 3 function </a:t>
            </a:r>
            <a:r>
              <a:rPr lang="en-US" sz="2400" dirty="0" err="1"/>
              <a:t>rule_for_gtn</a:t>
            </a:r>
            <a:r>
              <a:rPr lang="en-US" sz="2400" dirty="0"/>
              <a:t> , </a:t>
            </a:r>
            <a:r>
              <a:rPr lang="en-US" sz="2400" dirty="0" err="1"/>
              <a:t>game_of_gtn</a:t>
            </a:r>
            <a:r>
              <a:rPr lang="en-US" sz="2400" dirty="0"/>
              <a:t>, </a:t>
            </a:r>
            <a:r>
              <a:rPr lang="en-US" sz="2400" dirty="0" err="1"/>
              <a:t>display_score</a:t>
            </a:r>
            <a:r>
              <a:rPr lang="en-US" sz="2400" dirty="0"/>
              <a:t> </a:t>
            </a:r>
          </a:p>
          <a:p>
            <a:r>
              <a:rPr lang="en-US" sz="2400" dirty="0"/>
              <a:t>Step02: Input user choice</a:t>
            </a:r>
          </a:p>
          <a:p>
            <a:r>
              <a:rPr lang="en-US" sz="2400" dirty="0"/>
              <a:t>Step03: If</a:t>
            </a:r>
          </a:p>
          <a:p>
            <a:pPr marL="1714500" lvl="3" indent="-342900">
              <a:buFont typeface="Arial" panose="020B0604020202020204" pitchFamily="34" charset="0"/>
              <a:buChar char="•"/>
            </a:pPr>
            <a:r>
              <a:rPr lang="en-US" sz="2400" dirty="0"/>
              <a:t>user choice is 1 go to </a:t>
            </a:r>
            <a:r>
              <a:rPr lang="en-US" sz="2400" dirty="0" err="1"/>
              <a:t>rule_for_gtn</a:t>
            </a:r>
            <a:endParaRPr lang="en-US" sz="2400" dirty="0"/>
          </a:p>
          <a:p>
            <a:pPr marL="1714500" lvl="3" indent="-342900">
              <a:buFont typeface="Arial" panose="020B0604020202020204" pitchFamily="34" charset="0"/>
              <a:buChar char="•"/>
            </a:pPr>
            <a:r>
              <a:rPr lang="en-US" sz="2400" dirty="0"/>
              <a:t>user choice is 2 go to </a:t>
            </a:r>
            <a:r>
              <a:rPr lang="en-US" sz="2400" dirty="0" err="1"/>
              <a:t>game_of_gtn</a:t>
            </a:r>
            <a:endParaRPr lang="en-US" sz="2400" dirty="0"/>
          </a:p>
          <a:p>
            <a:pPr marL="1714500" lvl="3" indent="-342900">
              <a:buFont typeface="Arial" panose="020B0604020202020204" pitchFamily="34" charset="0"/>
              <a:buChar char="•"/>
            </a:pPr>
            <a:r>
              <a:rPr lang="en-US" sz="2400" dirty="0"/>
              <a:t>user choice is 3 go to </a:t>
            </a:r>
            <a:r>
              <a:rPr lang="en-US" sz="2400" dirty="0" err="1"/>
              <a:t>display_score</a:t>
            </a:r>
            <a:endParaRPr lang="en-US" sz="2400" dirty="0"/>
          </a:p>
          <a:p>
            <a:pPr marL="1714500" lvl="3" indent="-342900">
              <a:buFont typeface="Arial" panose="020B0604020202020204" pitchFamily="34" charset="0"/>
              <a:buChar char="•"/>
            </a:pPr>
            <a:r>
              <a:rPr lang="en-US" sz="2400" dirty="0"/>
              <a:t>User choice is 4 go to main function</a:t>
            </a:r>
          </a:p>
          <a:p>
            <a:pPr lvl="3"/>
            <a:endParaRPr lang="en-US" sz="2400" dirty="0"/>
          </a:p>
          <a:p>
            <a:r>
              <a:rPr lang="en-US" sz="2400" b="1" dirty="0"/>
              <a:t>Algorithm of </a:t>
            </a:r>
            <a:r>
              <a:rPr lang="en-US" sz="2400" b="1" dirty="0" err="1"/>
              <a:t>rule_for_gtn</a:t>
            </a:r>
            <a:endParaRPr lang="en-US" sz="2400" b="1" dirty="0"/>
          </a:p>
          <a:p>
            <a:endParaRPr lang="en-US" sz="2400" b="1" dirty="0"/>
          </a:p>
          <a:p>
            <a:r>
              <a:rPr lang="en-US" sz="2400" dirty="0"/>
              <a:t>Step01: Add the rules of game</a:t>
            </a:r>
          </a:p>
          <a:p>
            <a:r>
              <a:rPr lang="en-US" sz="2400" dirty="0"/>
              <a:t>Step02: Go to </a:t>
            </a:r>
            <a:r>
              <a:rPr lang="en-US" sz="2400" dirty="0" err="1"/>
              <a:t>guess_the_number</a:t>
            </a:r>
            <a:endParaRPr lang="en-US" sz="2400" dirty="0"/>
          </a:p>
        </p:txBody>
      </p:sp>
    </p:spTree>
    <p:extLst>
      <p:ext uri="{BB962C8B-B14F-4D97-AF65-F5344CB8AC3E}">
        <p14:creationId xmlns:p14="http://schemas.microsoft.com/office/powerpoint/2010/main" val="3768996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8163</TotalTime>
  <Words>2115</Words>
  <Application>Microsoft Office PowerPoint</Application>
  <PresentationFormat>Widescreen</PresentationFormat>
  <Paragraphs>309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Cambria</vt:lpstr>
      <vt:lpstr>Century Gothic</vt:lpstr>
      <vt:lpstr>Tw Cen MT</vt:lpstr>
      <vt:lpstr>Wingdings</vt:lpstr>
      <vt:lpstr>Circuit</vt:lpstr>
      <vt:lpstr>INSTITUTION OF ENGINEERING Advanced COLLEGE OF ENGINEERING AND MANAGEMNET Department of electronics and computer engineering KUPANDOLE, Lalitpur</vt:lpstr>
      <vt:lpstr>TABLE OF CONTENTs</vt:lpstr>
      <vt:lpstr>Introduction</vt:lpstr>
      <vt:lpstr>Introduction</vt:lpstr>
      <vt:lpstr>Introduction</vt:lpstr>
      <vt:lpstr>Program Architecture </vt:lpstr>
      <vt:lpstr>Scope and application</vt:lpstr>
      <vt:lpstr>algorithm</vt:lpstr>
      <vt:lpstr>Algorithm</vt:lpstr>
      <vt:lpstr>PowerPoint Presentation</vt:lpstr>
      <vt:lpstr>Algorithm</vt:lpstr>
      <vt:lpstr>Algorithm</vt:lpstr>
      <vt:lpstr>PowerPoint Presentation</vt:lpstr>
      <vt:lpstr>Algorithm</vt:lpstr>
      <vt:lpstr>algorithm</vt:lpstr>
      <vt:lpstr>Flowchart</vt:lpstr>
      <vt:lpstr>flowchart</vt:lpstr>
      <vt:lpstr>flowchart</vt:lpstr>
      <vt:lpstr>Features</vt:lpstr>
      <vt:lpstr>PowerPoint Presentation</vt:lpstr>
      <vt:lpstr>PowerPoint Presentation</vt:lpstr>
      <vt:lpstr>PowerPoint Presentation</vt:lpstr>
      <vt:lpstr>PowerPoint Presentation</vt:lpstr>
      <vt:lpstr>Time summary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INSTITUTION OF ENGINEERING ADVANCE COLLEGE OF ENGINEERING AND MANAGEMNET Department of electronics and computer engineering KUPANDOLE, Lalitpur</dc:title>
  <dc:creator>aaryab panta</dc:creator>
  <cp:lastModifiedBy>aaryab panta</cp:lastModifiedBy>
  <cp:revision>39</cp:revision>
  <dcterms:created xsi:type="dcterms:W3CDTF">2021-08-20T04:40:27Z</dcterms:created>
  <dcterms:modified xsi:type="dcterms:W3CDTF">2021-08-26T15:53:22Z</dcterms:modified>
</cp:coreProperties>
</file>