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150876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ana Salmani" initials="SS" lastIdx="1" clrIdx="0">
    <p:extLst>
      <p:ext uri="{19B8F6BF-5375-455C-9EA6-DF929625EA0E}">
        <p15:presenceInfo xmlns:p15="http://schemas.microsoft.com/office/powerpoint/2012/main" userId="b83b40ebe522de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37" y="-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1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7D879E3-A317-4AF8-89F7-C5608E562B3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60120" y="3474720"/>
            <a:ext cx="7680600" cy="3291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7"/>
          </p:nvPr>
        </p:nvSpPr>
        <p:spPr>
          <a:xfrm>
            <a:off x="5438880" y="6947640"/>
            <a:ext cx="4160160" cy="3654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3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71C5B2-059D-44FA-81B4-70BF0C3DDF37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B908B-17AA-48D2-ABC3-4354A8C5A7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1925604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69560" y="8100360"/>
            <a:ext cx="1925604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4379D5-8735-4B3D-AD20-84A313D96C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69560" y="81003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0936440" y="81003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ED0DA7-C69E-4ECF-8723-D2073104B7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620028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580160" y="3530160"/>
            <a:ext cx="620028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4090760" y="3530160"/>
            <a:ext cx="620028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069560" y="8100360"/>
            <a:ext cx="620028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580160" y="8100360"/>
            <a:ext cx="620028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4090760" y="8100360"/>
            <a:ext cx="620028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54B829-1E48-4B82-8513-BE7E9ECD9CD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560" y="3530160"/>
            <a:ext cx="1925604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7E4418-7BDF-472B-A255-577738F0DD1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1925604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8262F6-62E1-4BF2-BCB1-8A4E50F958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939672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0936440" y="3530160"/>
            <a:ext cx="939672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CE4F67-A069-4CFD-8A60-BE0B2CE828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93A72C-446F-48FD-8441-0B09EFB11B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4880" y="4686840"/>
            <a:ext cx="18186480" cy="1499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F613BC-82F5-4F0C-90E3-177EEFDA3D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0936440" y="3530160"/>
            <a:ext cx="939672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069560" y="81003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B4EFF4-9626-4A51-A2B0-E50515F3BDC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939672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36440" y="81003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4F66FC-87D2-4C6E-9011-D1ACE6783A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69560" y="8100360"/>
            <a:ext cx="19256040" cy="417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77D4A3-1474-440E-98ED-33A0E14F91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  <a:noFill/>
          <a:ln w="9360">
            <a:noFill/>
          </a:ln>
        </p:spPr>
        <p:txBody>
          <a:bodyPr lIns="207720" tIns="104040" rIns="207720" bIns="10404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10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0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69560" y="13983840"/>
            <a:ext cx="4991760" cy="802800"/>
          </a:xfrm>
          <a:prstGeom prst="rect">
            <a:avLst/>
          </a:prstGeom>
          <a:noFill/>
          <a:ln w="0">
            <a:noFill/>
          </a:ln>
        </p:spPr>
        <p:txBody>
          <a:bodyPr lIns="207720" tIns="104040" rIns="207720" bIns="10404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28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7310520" y="13983840"/>
            <a:ext cx="6774480" cy="802800"/>
          </a:xfrm>
          <a:prstGeom prst="rect">
            <a:avLst/>
          </a:prstGeom>
          <a:noFill/>
          <a:ln w="0">
            <a:noFill/>
          </a:ln>
        </p:spPr>
        <p:txBody>
          <a:bodyPr lIns="207720" tIns="104040" rIns="207720" bIns="10404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5334560" y="13983840"/>
            <a:ext cx="4991760" cy="802800"/>
          </a:xfrm>
          <a:prstGeom prst="rect">
            <a:avLst/>
          </a:prstGeom>
          <a:noFill/>
          <a:ln w="0">
            <a:noFill/>
          </a:ln>
        </p:spPr>
        <p:txBody>
          <a:bodyPr lIns="207720" tIns="104040" rIns="207720" bIns="10404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28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8ECF93-D780-4A03-897D-07D331B2DF0C}" type="slidenum">
              <a:rPr lang="en-US" sz="28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69560" y="3530160"/>
            <a:ext cx="19256040" cy="875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3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5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5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21395880" cy="2328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4440" tIns="32400" rIns="64440" bIns="324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71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71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48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Collision Avoidance </a:t>
            </a:r>
            <a:r>
              <a:rPr lang="en-GB" sz="4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4600" b="1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4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onocular </a:t>
            </a:r>
            <a:r>
              <a:rPr lang="en-GB" sz="4600" b="1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amera </a:t>
            </a:r>
            <a:r>
              <a:rPr lang="en-GB" sz="4600" b="1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4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Autonomous Vehicles </a:t>
            </a:r>
            <a:endParaRPr lang="en-US" sz="4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Team 12</a:t>
            </a:r>
            <a:r>
              <a:rPr lang="en-GB" sz="3600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Aarya </a:t>
            </a:r>
            <a:r>
              <a:rPr lang="en-GB" sz="3600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K.H., Lalita J.S., Sahana B.S., Abhishek S.</a:t>
            </a:r>
            <a:endParaRPr lang="en-GB" sz="3600" b="0" strike="noStrike" spc="-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Prof. </a:t>
            </a:r>
            <a:r>
              <a:rPr lang="en-GB" sz="3600" b="0" strike="noStrike" spc="-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Gireesha</a:t>
            </a:r>
            <a:r>
              <a:rPr lang="en-GB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H.M.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School </a:t>
            </a:r>
            <a:r>
              <a:rPr lang="en-GB" sz="3600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 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71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25"/>
          <p:cNvSpPr/>
          <p:nvPr/>
        </p:nvSpPr>
        <p:spPr>
          <a:xfrm>
            <a:off x="258840" y="5043600"/>
            <a:ext cx="6857640" cy="747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1640" tIns="161640" rIns="161640" bIns="161640" anchor="t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25"/>
          <p:cNvSpPr/>
          <p:nvPr/>
        </p:nvSpPr>
        <p:spPr>
          <a:xfrm>
            <a:off x="15090120" y="2514600"/>
            <a:ext cx="6019560" cy="533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1640" tIns="323280" rIns="161640" bIns="32328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4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3600" b="1" strike="noStrike" spc="-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ontent Placeholder 2"/>
          <p:cNvSpPr/>
          <p:nvPr/>
        </p:nvSpPr>
        <p:spPr>
          <a:xfrm>
            <a:off x="-7408440" y="5761081"/>
            <a:ext cx="4152816" cy="91476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7720" tIns="104040" rIns="207720" bIns="104040"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0" algn="l"/>
              </a:tabLst>
            </a:pPr>
            <a:r>
              <a:rPr lang="en-US" sz="7300" b="0" strike="noStrike" spc="-1" dirty="0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73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0" algn="l"/>
              </a:tabLst>
            </a:pPr>
            <a:r>
              <a:rPr lang="en-US" sz="7300" b="0" strike="noStrike" spc="-1" dirty="0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73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0" algn="l"/>
              </a:tabLst>
            </a:pPr>
            <a:endParaRPr lang="en-US" sz="73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60"/>
              </a:spcBef>
              <a:tabLst>
                <a:tab pos="0" algn="l"/>
              </a:tabLst>
            </a:pPr>
            <a:endParaRPr lang="en-US" sz="73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0" algn="l"/>
              </a:tabLst>
            </a:pPr>
            <a:endParaRPr lang="en-US" sz="73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249"/>
          <p:cNvSpPr/>
          <p:nvPr/>
        </p:nvSpPr>
        <p:spPr>
          <a:xfrm>
            <a:off x="203400" y="11033980"/>
            <a:ext cx="6781320" cy="644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93"/>
          <p:cNvSpPr/>
          <p:nvPr/>
        </p:nvSpPr>
        <p:spPr>
          <a:xfrm>
            <a:off x="221040" y="8610480"/>
            <a:ext cx="6857640" cy="8862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4520" tIns="164520" rIns="164520" bIns="16452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209"/>
              <p:cNvSpPr/>
              <p:nvPr/>
            </p:nvSpPr>
            <p:spPr>
              <a:xfrm>
                <a:off x="7192800" y="2514600"/>
                <a:ext cx="7735320" cy="211143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3600" b="1" strike="noStrike" spc="-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1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Pre-processing</a:t>
                </a: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Detection of key points.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learning approach for vehicle detection and distance estimation from ego vehicle.</a:t>
                </a:r>
                <a:endParaRPr lang="en-US" sz="24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sz="105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1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Object detection.</a:t>
                </a:r>
                <a:endParaRPr lang="en-US" sz="24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b="0" strike="noStrike" spc="-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Haar</a:t>
                </a: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Cascade is a machine learning-based approach where a lot of positive and negative images are used to train the classifier.</a:t>
                </a:r>
              </a:p>
              <a:p>
                <a:pPr marL="216000" indent="-216000" algn="just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algorithm will detect regions of interest, classify them as cars and show rectangle box around them.</a:t>
                </a:r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16000" indent="-216000" algn="just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US" sz="24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detectMultiScale</a:t>
                </a:r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 function to detect the vehicle in the image. </a:t>
                </a:r>
                <a:endParaRPr lang="en-US" sz="24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6000" indent="-216000" algn="just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square error function is used to remove false positives. We compare vertical and horizontal sides of the images. </a:t>
                </a:r>
              </a:p>
              <a:p>
                <a:pPr marL="216000" indent="-216000" algn="just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</a:pPr>
                <a:endParaRPr lang="en-US" sz="10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1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Distance Estimation.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focal length is converted to pixel values.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below equation is to find distance from ego vehicle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200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𝐷𝑖𝑠𝑡𝑎𝑛𝑐𝑒</m:t>
                    </m:r>
                    <m:r>
                      <a:rPr lang="en-US" sz="2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𝐹𝑜𝑐𝑎𝑙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𝑙𝑒𝑛𝑔𝑡h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𝑣𝑒h𝑖𝑐𝑙𝑒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𝑤𝑖𝑑𝑡h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𝑝𝑖𝑥𝑒𝑙𝑠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𝑖𝑚𝑎𝑔𝑒</m:t>
                        </m:r>
                      </m:den>
                    </m:f>
                  </m:oMath>
                </a14:m>
                <a:endParaRPr lang="en-US" sz="24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b="0" strike="noStrike" spc="-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36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00" y="2514600"/>
                <a:ext cx="7735320" cy="21114391"/>
              </a:xfrm>
              <a:prstGeom prst="rect">
                <a:avLst/>
              </a:prstGeom>
              <a:blipFill>
                <a:blip r:embed="rId3"/>
                <a:stretch>
                  <a:fillRect l="-1261" t="-491" r="-118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21040" y="2741760"/>
            <a:ext cx="6786360" cy="644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31"/>
          <p:cNvSpPr/>
          <p:nvPr/>
        </p:nvSpPr>
        <p:spPr>
          <a:xfrm>
            <a:off x="15085440" y="9552960"/>
            <a:ext cx="5857560" cy="644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32"/>
          <p:cNvSpPr/>
          <p:nvPr/>
        </p:nvSpPr>
        <p:spPr>
          <a:xfrm>
            <a:off x="0" y="14249520"/>
            <a:ext cx="21395880" cy="837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BACC6">
                <a:lumMod val="20000"/>
                <a:lumOff val="80000"/>
              </a:srgbClr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Project-2022-23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19" descr="C:\Documents and Settings\Ramesh\Desktop\UAS\Documents\images.png"/>
          <p:cNvPicPr/>
          <p:nvPr/>
        </p:nvPicPr>
        <p:blipFill>
          <a:blip r:embed="rId4"/>
          <a:stretch/>
        </p:blipFill>
        <p:spPr>
          <a:xfrm>
            <a:off x="45720" y="789590"/>
            <a:ext cx="6278880" cy="1379807"/>
          </a:xfrm>
          <a:prstGeom prst="rect">
            <a:avLst/>
          </a:prstGeom>
          <a:ln w="0">
            <a:noFill/>
          </a:ln>
        </p:spPr>
      </p:pic>
      <p:sp>
        <p:nvSpPr>
          <p:cNvPr id="59" name="Content Placeholder 2"/>
          <p:cNvSpPr/>
          <p:nvPr/>
        </p:nvSpPr>
        <p:spPr>
          <a:xfrm>
            <a:off x="221040" y="3394440"/>
            <a:ext cx="6751440" cy="12535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7720" tIns="104040" rIns="207720" bIns="104040" numCol="1" spc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object detection and distance estimation using  monocular camera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autonomous vehicles.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ontent Placeholder 2"/>
          <p:cNvSpPr/>
          <p:nvPr/>
        </p:nvSpPr>
        <p:spPr>
          <a:xfrm>
            <a:off x="307440" y="5857588"/>
            <a:ext cx="6781320" cy="288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7720" tIns="104040" rIns="207720" bIns="104040" numCol="1" spcCol="0" anchor="t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identification and extraction for accurate vehicle detection .</a:t>
            </a: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distance estimation of the vehicle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ego vehicle.</a:t>
            </a:r>
          </a:p>
        </p:txBody>
      </p:sp>
      <p:sp>
        <p:nvSpPr>
          <p:cNvPr id="61" name="TextBox 18"/>
          <p:cNvSpPr/>
          <p:nvPr/>
        </p:nvSpPr>
        <p:spPr>
          <a:xfrm>
            <a:off x="338580" y="9602227"/>
            <a:ext cx="651096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real time distance estimation using monocular camera.</a:t>
            </a:r>
          </a:p>
        </p:txBody>
      </p:sp>
      <p:sp>
        <p:nvSpPr>
          <p:cNvPr id="62" name="TextBox 20"/>
          <p:cNvSpPr/>
          <p:nvPr/>
        </p:nvSpPr>
        <p:spPr>
          <a:xfrm>
            <a:off x="221040" y="11845197"/>
            <a:ext cx="668412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(Time-of-Flight) camera based forward       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ollision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voidance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 .</a:t>
            </a: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collision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arning with a monocular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amera.</a:t>
            </a: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device for forward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ollision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arning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tereo </a:t>
            </a: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amera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21"/>
          <p:cNvSpPr/>
          <p:nvPr/>
        </p:nvSpPr>
        <p:spPr>
          <a:xfrm>
            <a:off x="15047640" y="10467360"/>
            <a:ext cx="615276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were successfully able to identify the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obtain the real time distance of the detected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ego vehicle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order to achieve this, we used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algorithm for feature extraction and multiscale algorithm is used for vehicle detection based machine learning based approach.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detect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estimate distance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m,  with the accuracy of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25"/>
          <p:cNvSpPr/>
          <p:nvPr/>
        </p:nvSpPr>
        <p:spPr>
          <a:xfrm>
            <a:off x="15030720" y="3390120"/>
            <a:ext cx="620856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ehicle detection and estimation of the distance are shown below:</a:t>
            </a:r>
          </a:p>
        </p:txBody>
      </p:sp>
      <p:pic>
        <p:nvPicPr>
          <p:cNvPr id="66" name="Picture 65"/>
          <p:cNvPicPr/>
          <p:nvPr/>
        </p:nvPicPr>
        <p:blipFill>
          <a:blip r:embed="rId5"/>
          <a:stretch/>
        </p:blipFill>
        <p:spPr>
          <a:xfrm>
            <a:off x="15170040" y="4572000"/>
            <a:ext cx="2660760" cy="199332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0EF74-EBAC-536B-FB7D-83421804F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40" y="3250422"/>
            <a:ext cx="6911939" cy="3075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862B2-F30B-E483-7D91-FC0FB8266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5760" y="6978052"/>
            <a:ext cx="2615040" cy="1795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4AA38-11DC-8981-11BF-2A024CD60A9C}"/>
              </a:ext>
            </a:extLst>
          </p:cNvPr>
          <p:cNvSpPr txBox="1"/>
          <p:nvPr/>
        </p:nvSpPr>
        <p:spPr>
          <a:xfrm>
            <a:off x="16091625" y="8453424"/>
            <a:ext cx="246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Distance:176.0cm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F2829-4F9B-DA82-06DE-B42F0FBD263B}"/>
              </a:ext>
            </a:extLst>
          </p:cNvPr>
          <p:cNvSpPr txBox="1"/>
          <p:nvPr/>
        </p:nvSpPr>
        <p:spPr>
          <a:xfrm>
            <a:off x="8558150" y="5734240"/>
            <a:ext cx="534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Block diagram for real time  distance measurement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3F091-34A3-5F82-4035-952B6E2954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88" y="4557428"/>
            <a:ext cx="2723997" cy="199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5A4C32-EF00-FCFE-2444-1F5F2DA4CF77}"/>
              </a:ext>
            </a:extLst>
          </p:cNvPr>
          <p:cNvSpPr txBox="1"/>
          <p:nvPr/>
        </p:nvSpPr>
        <p:spPr>
          <a:xfrm flipH="1">
            <a:off x="19161098" y="6153949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Distance:113.37cm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DD677-4A99-05EB-2E0E-9E4E3555AD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386" y="6991839"/>
            <a:ext cx="2700000" cy="1759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6F1CB-82D8-FCB8-BBB5-64EB4D746912}"/>
              </a:ext>
            </a:extLst>
          </p:cNvPr>
          <p:cNvSpPr txBox="1"/>
          <p:nvPr/>
        </p:nvSpPr>
        <p:spPr>
          <a:xfrm>
            <a:off x="19085736" y="8381057"/>
            <a:ext cx="240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Distance:249.73cm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21EB7-1D52-A3E2-7270-34394F20E11B}"/>
              </a:ext>
            </a:extLst>
          </p:cNvPr>
          <p:cNvSpPr txBox="1"/>
          <p:nvPr/>
        </p:nvSpPr>
        <p:spPr>
          <a:xfrm>
            <a:off x="15995482" y="6199092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2615</TotalTime>
  <Words>377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aesplancopy.co.uk</dc:creator>
  <dc:description/>
  <cp:lastModifiedBy>Sahana Salmani</cp:lastModifiedBy>
  <cp:revision>240</cp:revision>
  <dcterms:created xsi:type="dcterms:W3CDTF">2009-07-23T11:11:30Z</dcterms:created>
  <dcterms:modified xsi:type="dcterms:W3CDTF">2022-12-22T06:46:07Z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