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9C0452-1F4B-413A-BDFD-A8D73128000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249544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9C0452-1F4B-413A-BDFD-A8D73128000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2128390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9C0452-1F4B-413A-BDFD-A8D73128000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305751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9C0452-1F4B-413A-BDFD-A8D73128000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10802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9C0452-1F4B-413A-BDFD-A8D73128000A}"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331114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9C0452-1F4B-413A-BDFD-A8D73128000A}"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404958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9C0452-1F4B-413A-BDFD-A8D73128000A}"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38347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9C0452-1F4B-413A-BDFD-A8D73128000A}"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2372241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C0452-1F4B-413A-BDFD-A8D73128000A}"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224058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C0452-1F4B-413A-BDFD-A8D73128000A}"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242761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9C0452-1F4B-413A-BDFD-A8D73128000A}"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4D7BEE-DBAA-4774-8589-7F0F144FCD7E}" type="slidenum">
              <a:rPr lang="en-IN" smtClean="0"/>
              <a:t>‹#›</a:t>
            </a:fld>
            <a:endParaRPr lang="en-IN"/>
          </a:p>
        </p:txBody>
      </p:sp>
    </p:spTree>
    <p:extLst>
      <p:ext uri="{BB962C8B-B14F-4D97-AF65-F5344CB8AC3E}">
        <p14:creationId xmlns:p14="http://schemas.microsoft.com/office/powerpoint/2010/main" val="186363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C0452-1F4B-413A-BDFD-A8D73128000A}" type="datetimeFigureOut">
              <a:rPr lang="en-IN" smtClean="0"/>
              <a:t>16-02-2024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7BEE-DBAA-4774-8589-7F0F144FCD7E}" type="slidenum">
              <a:rPr lang="en-IN" smtClean="0"/>
              <a:t>‹#›</a:t>
            </a:fld>
            <a:endParaRPr lang="en-IN"/>
          </a:p>
        </p:txBody>
      </p:sp>
    </p:spTree>
    <p:extLst>
      <p:ext uri="{BB962C8B-B14F-4D97-AF65-F5344CB8AC3E}">
        <p14:creationId xmlns:p14="http://schemas.microsoft.com/office/powerpoint/2010/main" val="4199677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75656" y="2348880"/>
            <a:ext cx="6400800" cy="432048"/>
          </a:xfrm>
        </p:spPr>
        <p:txBody>
          <a:bodyPr>
            <a:normAutofit lnSpcReduction="10000"/>
          </a:bodyPr>
          <a:lstStyle/>
          <a:p>
            <a:r>
              <a:rPr lang="en-US" sz="2400" dirty="0" smtClean="0">
                <a:solidFill>
                  <a:schemeClr val="tx1"/>
                </a:solidFill>
              </a:rPr>
              <a:t>Linear &amp; Non-Linear Units</a:t>
            </a:r>
            <a:endParaRPr lang="en-IN" sz="2400" dirty="0">
              <a:solidFill>
                <a:schemeClr val="tx1"/>
              </a:solidFill>
            </a:endParaRPr>
          </a:p>
        </p:txBody>
      </p:sp>
    </p:spTree>
    <p:extLst>
      <p:ext uri="{BB962C8B-B14F-4D97-AF65-F5344CB8AC3E}">
        <p14:creationId xmlns:p14="http://schemas.microsoft.com/office/powerpoint/2010/main" val="25445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944" y="667715"/>
            <a:ext cx="8277511" cy="2308324"/>
          </a:xfrm>
          <a:prstGeom prst="rect">
            <a:avLst/>
          </a:prstGeom>
        </p:spPr>
        <p:txBody>
          <a:bodyPr wrap="square">
            <a:spAutoFit/>
          </a:bodyPr>
          <a:lstStyle/>
          <a:p>
            <a:pPr lvl="0" fontAlgn="base"/>
            <a:r>
              <a:rPr lang="en-IN" dirty="0"/>
              <a:t>It is a function which is plotted as </a:t>
            </a:r>
            <a:r>
              <a:rPr lang="en-IN" b="1" dirty="0"/>
              <a:t>‘S’</a:t>
            </a:r>
            <a:r>
              <a:rPr lang="en-IN" dirty="0"/>
              <a:t> shaped graph.</a:t>
            </a:r>
          </a:p>
          <a:p>
            <a:pPr lvl="0" fontAlgn="base"/>
            <a:r>
              <a:rPr lang="en-IN" b="1" dirty="0"/>
              <a:t>Equation : </a:t>
            </a:r>
            <a:r>
              <a:rPr lang="en-IN" dirty="0"/>
              <a:t>A = 1/(1 + e</a:t>
            </a:r>
            <a:r>
              <a:rPr lang="en-IN" baseline="30000" dirty="0"/>
              <a:t>-x</a:t>
            </a:r>
            <a:r>
              <a:rPr lang="en-IN" dirty="0"/>
              <a:t>)</a:t>
            </a:r>
          </a:p>
          <a:p>
            <a:pPr lvl="0" fontAlgn="base"/>
            <a:r>
              <a:rPr lang="en-IN" b="1" dirty="0"/>
              <a:t>Nature :</a:t>
            </a:r>
            <a:r>
              <a:rPr lang="en-IN" dirty="0"/>
              <a:t> Non-linear. Notice that X values lies between -2 to 2, Y values are very steep. This means, small changes in x would also bring about large changes in the value of Y.</a:t>
            </a:r>
          </a:p>
          <a:p>
            <a:pPr lvl="0" fontAlgn="base"/>
            <a:r>
              <a:rPr lang="en-IN" b="1" dirty="0"/>
              <a:t>Value Range : </a:t>
            </a:r>
            <a:r>
              <a:rPr lang="en-IN" dirty="0"/>
              <a:t>0 to 1</a:t>
            </a:r>
          </a:p>
          <a:p>
            <a:pPr lvl="0" fontAlgn="base"/>
            <a:r>
              <a:rPr lang="en-IN" b="1" dirty="0"/>
              <a:t>Uses : </a:t>
            </a:r>
            <a:r>
              <a:rPr lang="en-IN" dirty="0"/>
              <a:t>Usually used in output layer of a binary classification, where result is either 0 or 1, as value for sigmoid function lies between 0 and 1 only so, result can be predicted easily to be </a:t>
            </a:r>
            <a:r>
              <a:rPr lang="en-IN" b="1" i="1" dirty="0"/>
              <a:t>1</a:t>
            </a:r>
            <a:r>
              <a:rPr lang="en-IN" dirty="0"/>
              <a:t> if value is greater than </a:t>
            </a:r>
            <a:r>
              <a:rPr lang="en-IN" b="1" dirty="0"/>
              <a:t>0.5</a:t>
            </a:r>
            <a:r>
              <a:rPr lang="en-IN" dirty="0"/>
              <a:t> and </a:t>
            </a:r>
            <a:r>
              <a:rPr lang="en-IN" b="1" i="1" dirty="0"/>
              <a:t>0</a:t>
            </a:r>
            <a:r>
              <a:rPr lang="en-IN" dirty="0"/>
              <a:t> otherwise.</a:t>
            </a:r>
          </a:p>
        </p:txBody>
      </p:sp>
      <p:sp>
        <p:nvSpPr>
          <p:cNvPr id="4" name="Rectangle 3"/>
          <p:cNvSpPr/>
          <p:nvPr/>
        </p:nvSpPr>
        <p:spPr>
          <a:xfrm>
            <a:off x="398945" y="260648"/>
            <a:ext cx="1887055" cy="369332"/>
          </a:xfrm>
          <a:prstGeom prst="rect">
            <a:avLst/>
          </a:prstGeom>
        </p:spPr>
        <p:txBody>
          <a:bodyPr wrap="none">
            <a:spAutoFit/>
          </a:bodyPr>
          <a:lstStyle/>
          <a:p>
            <a:pPr fontAlgn="base"/>
            <a:r>
              <a:rPr lang="en-IN" dirty="0"/>
              <a:t>Sigmoid Function </a:t>
            </a:r>
          </a:p>
        </p:txBody>
      </p:sp>
      <p:pic>
        <p:nvPicPr>
          <p:cNvPr id="5" name="Picture 4" descr="https://media.geeksforgeeks.org/wp-content/uploads/20221013120722/1.png"/>
          <p:cNvPicPr/>
          <p:nvPr/>
        </p:nvPicPr>
        <p:blipFill>
          <a:blip r:embed="rId2">
            <a:extLst>
              <a:ext uri="{28A0092B-C50C-407E-A947-70E740481C1C}">
                <a14:useLocalDpi xmlns:a14="http://schemas.microsoft.com/office/drawing/2010/main" val="0"/>
              </a:ext>
            </a:extLst>
          </a:blip>
          <a:srcRect/>
          <a:stretch>
            <a:fillRect/>
          </a:stretch>
        </p:blipFill>
        <p:spPr bwMode="auto">
          <a:xfrm>
            <a:off x="1914207" y="3068960"/>
            <a:ext cx="5315585" cy="3240360"/>
          </a:xfrm>
          <a:prstGeom prst="rect">
            <a:avLst/>
          </a:prstGeom>
          <a:noFill/>
          <a:ln>
            <a:noFill/>
          </a:ln>
        </p:spPr>
      </p:pic>
    </p:spTree>
    <p:extLst>
      <p:ext uri="{BB962C8B-B14F-4D97-AF65-F5344CB8AC3E}">
        <p14:creationId xmlns:p14="http://schemas.microsoft.com/office/powerpoint/2010/main" val="3896054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260648"/>
            <a:ext cx="1579471" cy="369332"/>
          </a:xfrm>
          <a:prstGeom prst="rect">
            <a:avLst/>
          </a:prstGeom>
        </p:spPr>
        <p:txBody>
          <a:bodyPr wrap="none">
            <a:spAutoFit/>
          </a:bodyPr>
          <a:lstStyle/>
          <a:p>
            <a:pPr fontAlgn="base"/>
            <a:r>
              <a:rPr lang="en-IN" b="1" dirty="0" err="1"/>
              <a:t>Tanh</a:t>
            </a:r>
            <a:r>
              <a:rPr lang="en-IN" b="1" dirty="0"/>
              <a:t> Function </a:t>
            </a:r>
            <a:endParaRPr lang="en-IN" dirty="0"/>
          </a:p>
        </p:txBody>
      </p:sp>
      <p:pic>
        <p:nvPicPr>
          <p:cNvPr id="4" name="Picture 3" descr="https://media.geeksforgeeks.org/wp-content/uploads/20190408115639/tanh3.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257054"/>
            <a:ext cx="4619625" cy="1947810"/>
          </a:xfrm>
          <a:prstGeom prst="rect">
            <a:avLst/>
          </a:prstGeom>
          <a:noFill/>
          <a:ln>
            <a:noFill/>
          </a:ln>
        </p:spPr>
      </p:pic>
      <p:sp>
        <p:nvSpPr>
          <p:cNvPr id="7" name="Rectangle 6"/>
          <p:cNvSpPr/>
          <p:nvPr/>
        </p:nvSpPr>
        <p:spPr>
          <a:xfrm>
            <a:off x="395536" y="2204864"/>
            <a:ext cx="8280920" cy="923330"/>
          </a:xfrm>
          <a:prstGeom prst="rect">
            <a:avLst/>
          </a:prstGeom>
        </p:spPr>
        <p:txBody>
          <a:bodyPr wrap="square">
            <a:spAutoFit/>
          </a:bodyPr>
          <a:lstStyle/>
          <a:p>
            <a:pPr lvl="0" fontAlgn="base"/>
            <a:r>
              <a:rPr lang="en-IN" dirty="0"/>
              <a:t>The activation that works almost always better than sigmoid function is </a:t>
            </a:r>
            <a:r>
              <a:rPr lang="en-IN" dirty="0" err="1"/>
              <a:t>Tanh</a:t>
            </a:r>
            <a:r>
              <a:rPr lang="en-IN" dirty="0"/>
              <a:t> function also known as </a:t>
            </a:r>
            <a:r>
              <a:rPr lang="en-IN" b="1" dirty="0"/>
              <a:t>Tangent Hyperbolic function</a:t>
            </a:r>
            <a:r>
              <a:rPr lang="en-IN" dirty="0"/>
              <a:t>. It’s actually mathematically shifted version of the sigmoid function. Both are similar and can be derived from each other.</a:t>
            </a:r>
          </a:p>
        </p:txBody>
      </p:sp>
      <p:pic>
        <p:nvPicPr>
          <p:cNvPr id="9" name="Picture 8" descr="https://cdncontribute.geeksforgeeks.org/wp-content/uploads/Screenshot-from-2018-01-04-22-01-14-e1515083558457.png"/>
          <p:cNvPicPr/>
          <p:nvPr/>
        </p:nvPicPr>
        <p:blipFill>
          <a:blip r:embed="rId3">
            <a:extLst>
              <a:ext uri="{28A0092B-C50C-407E-A947-70E740481C1C}">
                <a14:useLocalDpi xmlns:a14="http://schemas.microsoft.com/office/drawing/2010/main" val="0"/>
              </a:ext>
            </a:extLst>
          </a:blip>
          <a:srcRect/>
          <a:stretch>
            <a:fillRect/>
          </a:stretch>
        </p:blipFill>
        <p:spPr bwMode="auto">
          <a:xfrm>
            <a:off x="2466975" y="3143250"/>
            <a:ext cx="4210050" cy="571500"/>
          </a:xfrm>
          <a:prstGeom prst="rect">
            <a:avLst/>
          </a:prstGeom>
          <a:noFill/>
          <a:ln>
            <a:noFill/>
          </a:ln>
        </p:spPr>
      </p:pic>
      <p:sp>
        <p:nvSpPr>
          <p:cNvPr id="8" name="Rectangle 7"/>
          <p:cNvSpPr/>
          <p:nvPr/>
        </p:nvSpPr>
        <p:spPr>
          <a:xfrm>
            <a:off x="3411201" y="3706926"/>
            <a:ext cx="2321598" cy="369332"/>
          </a:xfrm>
          <a:prstGeom prst="rect">
            <a:avLst/>
          </a:prstGeom>
        </p:spPr>
        <p:txBody>
          <a:bodyPr wrap="none">
            <a:spAutoFit/>
          </a:bodyPr>
          <a:lstStyle/>
          <a:p>
            <a:pPr fontAlgn="base"/>
            <a:r>
              <a:rPr lang="en-IN" b="1" dirty="0"/>
              <a:t>Value Range :- </a:t>
            </a:r>
            <a:r>
              <a:rPr lang="en-IN" dirty="0"/>
              <a:t>-1 to +1</a:t>
            </a:r>
          </a:p>
        </p:txBody>
      </p:sp>
      <p:sp>
        <p:nvSpPr>
          <p:cNvPr id="10" name="Rectangle 9"/>
          <p:cNvSpPr/>
          <p:nvPr/>
        </p:nvSpPr>
        <p:spPr>
          <a:xfrm>
            <a:off x="467544" y="4076258"/>
            <a:ext cx="8064896" cy="1477328"/>
          </a:xfrm>
          <a:prstGeom prst="rect">
            <a:avLst/>
          </a:prstGeom>
        </p:spPr>
        <p:txBody>
          <a:bodyPr wrap="square">
            <a:spAutoFit/>
          </a:bodyPr>
          <a:lstStyle/>
          <a:p>
            <a:pPr lvl="0" fontAlgn="base"/>
            <a:r>
              <a:rPr lang="en-IN" b="1" dirty="0"/>
              <a:t>Nature :- </a:t>
            </a:r>
            <a:r>
              <a:rPr lang="en-IN" dirty="0"/>
              <a:t>non-linear</a:t>
            </a:r>
          </a:p>
          <a:p>
            <a:pPr lvl="0" fontAlgn="base"/>
            <a:r>
              <a:rPr lang="en-IN" b="1" dirty="0"/>
              <a:t>Uses :- </a:t>
            </a:r>
            <a:r>
              <a:rPr lang="en-IN" dirty="0"/>
              <a:t>Usually used in hidden layers of a neural network as it’s values lies </a:t>
            </a:r>
            <a:r>
              <a:rPr lang="en-IN" dirty="0" smtClean="0"/>
              <a:t>between</a:t>
            </a:r>
          </a:p>
          <a:p>
            <a:pPr lvl="0" fontAlgn="base"/>
            <a:r>
              <a:rPr lang="en-IN" dirty="0"/>
              <a:t> </a:t>
            </a:r>
            <a:r>
              <a:rPr lang="en-IN" b="1" dirty="0"/>
              <a:t>-1 to 1 </a:t>
            </a:r>
            <a:r>
              <a:rPr lang="en-IN" dirty="0"/>
              <a:t>hence the mean for the hidden layer comes out be 0 or very close to it, hence helps in </a:t>
            </a:r>
            <a:r>
              <a:rPr lang="en-IN" dirty="0" err="1"/>
              <a:t>centering</a:t>
            </a:r>
            <a:r>
              <a:rPr lang="en-IN" dirty="0"/>
              <a:t> the data by bringing mean close to 0. This makes learning for the next layer much easier.</a:t>
            </a:r>
          </a:p>
        </p:txBody>
      </p:sp>
    </p:spTree>
    <p:extLst>
      <p:ext uri="{BB962C8B-B14F-4D97-AF65-F5344CB8AC3E}">
        <p14:creationId xmlns:p14="http://schemas.microsoft.com/office/powerpoint/2010/main" val="421165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88640"/>
            <a:ext cx="1607299" cy="369332"/>
          </a:xfrm>
          <a:prstGeom prst="rect">
            <a:avLst/>
          </a:prstGeom>
        </p:spPr>
        <p:txBody>
          <a:bodyPr wrap="none">
            <a:spAutoFit/>
          </a:bodyPr>
          <a:lstStyle/>
          <a:p>
            <a:pPr fontAlgn="base"/>
            <a:r>
              <a:rPr lang="en-IN" b="1" dirty="0"/>
              <a:t>RELU Function </a:t>
            </a:r>
            <a:endParaRPr lang="en-IN" dirty="0"/>
          </a:p>
        </p:txBody>
      </p:sp>
      <p:pic>
        <p:nvPicPr>
          <p:cNvPr id="4" name="Picture 3" descr="https://cdncontribute.geeksforgeeks.org/wp-content/uploads/Screenshot-from-2018-01-04-22-45-49-e1515086199933.png"/>
          <p:cNvPicPr/>
          <p:nvPr/>
        </p:nvPicPr>
        <p:blipFill>
          <a:blip r:embed="rId2">
            <a:extLst>
              <a:ext uri="{28A0092B-C50C-407E-A947-70E740481C1C}">
                <a14:useLocalDpi xmlns:a14="http://schemas.microsoft.com/office/drawing/2010/main" val="0"/>
              </a:ext>
            </a:extLst>
          </a:blip>
          <a:srcRect/>
          <a:stretch>
            <a:fillRect/>
          </a:stretch>
        </p:blipFill>
        <p:spPr bwMode="auto">
          <a:xfrm>
            <a:off x="4571999" y="392385"/>
            <a:ext cx="2948305" cy="1380431"/>
          </a:xfrm>
          <a:prstGeom prst="rect">
            <a:avLst/>
          </a:prstGeom>
          <a:noFill/>
          <a:ln>
            <a:noFill/>
          </a:ln>
        </p:spPr>
      </p:pic>
      <p:sp>
        <p:nvSpPr>
          <p:cNvPr id="5" name="Rectangle 4"/>
          <p:cNvSpPr/>
          <p:nvPr/>
        </p:nvSpPr>
        <p:spPr>
          <a:xfrm>
            <a:off x="299367" y="1988840"/>
            <a:ext cx="8352928" cy="5078313"/>
          </a:xfrm>
          <a:prstGeom prst="rect">
            <a:avLst/>
          </a:prstGeom>
        </p:spPr>
        <p:txBody>
          <a:bodyPr wrap="square">
            <a:spAutoFit/>
          </a:bodyPr>
          <a:lstStyle/>
          <a:p>
            <a:pPr lvl="0" fontAlgn="base"/>
            <a:r>
              <a:rPr lang="en-IN" dirty="0"/>
              <a:t>It Stands for </a:t>
            </a:r>
            <a:r>
              <a:rPr lang="en-IN" i="1" dirty="0"/>
              <a:t>Rectified linear unit</a:t>
            </a:r>
            <a:r>
              <a:rPr lang="en-IN" dirty="0"/>
              <a:t>. It is the most widely used activation function. </a:t>
            </a:r>
            <a:r>
              <a:rPr lang="en-IN" dirty="0" smtClean="0"/>
              <a:t>Mainly implemented </a:t>
            </a:r>
            <a:r>
              <a:rPr lang="en-IN" dirty="0"/>
              <a:t>in hidden layers of Neural network.</a:t>
            </a:r>
          </a:p>
          <a:p>
            <a:pPr lvl="0" fontAlgn="base"/>
            <a:r>
              <a:rPr lang="en-IN" b="1" dirty="0"/>
              <a:t>Equation :- </a:t>
            </a:r>
            <a:r>
              <a:rPr lang="en-IN" b="1" i="1" dirty="0"/>
              <a:t>A(x) = max(0,x)</a:t>
            </a:r>
            <a:r>
              <a:rPr lang="en-IN" dirty="0"/>
              <a:t>. It gives an output x if x is positive and 0 otherwise.</a:t>
            </a:r>
          </a:p>
          <a:p>
            <a:pPr lvl="0" fontAlgn="base"/>
            <a:r>
              <a:rPr lang="en-IN" b="1" dirty="0"/>
              <a:t>Value Range :- </a:t>
            </a:r>
            <a:r>
              <a:rPr lang="en-IN" dirty="0"/>
              <a:t>[0, </a:t>
            </a:r>
            <a:r>
              <a:rPr lang="en-IN" dirty="0" err="1"/>
              <a:t>inf</a:t>
            </a:r>
            <a:r>
              <a:rPr lang="en-IN" dirty="0" smtClean="0"/>
              <a:t>)</a:t>
            </a:r>
          </a:p>
          <a:p>
            <a:pPr lvl="0" fontAlgn="base"/>
            <a:endParaRPr lang="en-IN" dirty="0"/>
          </a:p>
          <a:p>
            <a:pPr lvl="0" fontAlgn="base"/>
            <a:r>
              <a:rPr lang="en-IN" b="1" dirty="0"/>
              <a:t>Nature :- </a:t>
            </a:r>
            <a:r>
              <a:rPr lang="en-IN" dirty="0"/>
              <a:t>non-linear, which means we can easily </a:t>
            </a:r>
            <a:r>
              <a:rPr lang="en-IN" dirty="0" err="1"/>
              <a:t>backpropagate</a:t>
            </a:r>
            <a:r>
              <a:rPr lang="en-IN" dirty="0"/>
              <a:t> the errors and have multiple layers of neurons being activated by the </a:t>
            </a:r>
            <a:r>
              <a:rPr lang="en-IN" dirty="0" err="1"/>
              <a:t>ReLU</a:t>
            </a:r>
            <a:r>
              <a:rPr lang="en-IN" dirty="0"/>
              <a:t> function</a:t>
            </a:r>
            <a:r>
              <a:rPr lang="en-IN" dirty="0" smtClean="0"/>
              <a:t>.</a:t>
            </a:r>
          </a:p>
          <a:p>
            <a:pPr lvl="0" fontAlgn="base"/>
            <a:endParaRPr lang="en-IN" dirty="0"/>
          </a:p>
          <a:p>
            <a:pPr lvl="0" fontAlgn="base"/>
            <a:r>
              <a:rPr lang="en-IN" b="1" dirty="0"/>
              <a:t>Uses :- </a:t>
            </a:r>
            <a:r>
              <a:rPr lang="en-IN" dirty="0" err="1"/>
              <a:t>ReLu</a:t>
            </a:r>
            <a:r>
              <a:rPr lang="en-IN" dirty="0"/>
              <a:t> is less computationally expensive than </a:t>
            </a:r>
            <a:r>
              <a:rPr lang="en-IN" dirty="0" err="1"/>
              <a:t>tanh</a:t>
            </a:r>
            <a:r>
              <a:rPr lang="en-IN" dirty="0"/>
              <a:t> and sigmoid because it involves simpler mathematical operations. At a time only a few neurons are activated making the network sparse making it efficient and easy for computation.</a:t>
            </a:r>
          </a:p>
          <a:p>
            <a:pPr fontAlgn="base"/>
            <a:r>
              <a:rPr lang="en-IN" dirty="0"/>
              <a:t>In simple words, RELU learns </a:t>
            </a:r>
            <a:r>
              <a:rPr lang="en-IN" i="1" dirty="0"/>
              <a:t>much faster</a:t>
            </a:r>
            <a:r>
              <a:rPr lang="en-IN" dirty="0"/>
              <a:t> than sigmoid and </a:t>
            </a:r>
            <a:r>
              <a:rPr lang="en-IN" dirty="0" err="1"/>
              <a:t>Tanh</a:t>
            </a:r>
            <a:r>
              <a:rPr lang="en-IN" dirty="0"/>
              <a:t> function</a:t>
            </a:r>
            <a:r>
              <a:rPr lang="en-IN" dirty="0" smtClean="0"/>
              <a:t>.</a:t>
            </a:r>
          </a:p>
          <a:p>
            <a:pPr fontAlgn="base"/>
            <a:endParaRPr lang="en-IN" dirty="0" smtClean="0"/>
          </a:p>
          <a:p>
            <a:pPr fontAlgn="base"/>
            <a:r>
              <a:rPr lang="en-IN" dirty="0"/>
              <a:t>A rectified linear unit (</a:t>
            </a:r>
            <a:r>
              <a:rPr lang="en-IN" dirty="0" err="1"/>
              <a:t>ReLU</a:t>
            </a:r>
            <a:r>
              <a:rPr lang="en-IN" dirty="0"/>
              <a:t>) is an activation function that introduces the property of non-linearity to a deep learning model and solves the vanishing gradients issue. "It interprets the positive part of its argument. It is one of the most popular activation functions in deep learning.</a:t>
            </a:r>
          </a:p>
          <a:p>
            <a:pPr fontAlgn="base"/>
            <a:endParaRPr lang="en-IN" dirty="0"/>
          </a:p>
        </p:txBody>
      </p:sp>
    </p:spTree>
    <p:extLst>
      <p:ext uri="{BB962C8B-B14F-4D97-AF65-F5344CB8AC3E}">
        <p14:creationId xmlns:p14="http://schemas.microsoft.com/office/powerpoint/2010/main" val="133784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tochastic Functions | SpringerLink"/>
          <p:cNvPicPr/>
          <p:nvPr/>
        </p:nvPicPr>
        <p:blipFill>
          <a:blip r:embed="rId2">
            <a:extLst>
              <a:ext uri="{28A0092B-C50C-407E-A947-70E740481C1C}">
                <a14:useLocalDpi xmlns:a14="http://schemas.microsoft.com/office/drawing/2010/main" val="0"/>
              </a:ext>
            </a:extLst>
          </a:blip>
          <a:srcRect/>
          <a:stretch>
            <a:fillRect/>
          </a:stretch>
        </p:blipFill>
        <p:spPr bwMode="auto">
          <a:xfrm>
            <a:off x="2843125" y="1689104"/>
            <a:ext cx="3456384" cy="1968023"/>
          </a:xfrm>
          <a:prstGeom prst="rect">
            <a:avLst/>
          </a:prstGeom>
          <a:noFill/>
          <a:ln>
            <a:noFill/>
          </a:ln>
        </p:spPr>
      </p:pic>
      <p:sp>
        <p:nvSpPr>
          <p:cNvPr id="4" name="Rectangle 3"/>
          <p:cNvSpPr/>
          <p:nvPr/>
        </p:nvSpPr>
        <p:spPr>
          <a:xfrm>
            <a:off x="323528" y="476672"/>
            <a:ext cx="8496944" cy="1200329"/>
          </a:xfrm>
          <a:prstGeom prst="rect">
            <a:avLst/>
          </a:prstGeom>
        </p:spPr>
        <p:txBody>
          <a:bodyPr wrap="square">
            <a:spAutoFit/>
          </a:bodyPr>
          <a:lstStyle/>
          <a:p>
            <a:pPr fontAlgn="base"/>
            <a:r>
              <a:rPr lang="en-IN" b="1" dirty="0"/>
              <a:t>S</a:t>
            </a:r>
            <a:r>
              <a:rPr lang="en-IN" b="1" dirty="0" smtClean="0"/>
              <a:t>tochastic (random) function</a:t>
            </a:r>
          </a:p>
          <a:p>
            <a:pPr fontAlgn="base"/>
            <a:r>
              <a:rPr lang="en-IN" dirty="0" smtClean="0"/>
              <a:t>A </a:t>
            </a:r>
            <a:r>
              <a:rPr lang="en-IN" dirty="0"/>
              <a:t>stochastic (random) function X(t) is a many-valued numerical function of an independent argument t, whose value for any fixed value t ∈ T (where T is the domain of the argument) is a random variable, called a cut set .</a:t>
            </a:r>
          </a:p>
        </p:txBody>
      </p:sp>
      <p:sp>
        <p:nvSpPr>
          <p:cNvPr id="5" name="Rectangle 4"/>
          <p:cNvSpPr/>
          <p:nvPr/>
        </p:nvSpPr>
        <p:spPr>
          <a:xfrm>
            <a:off x="430857" y="3717032"/>
            <a:ext cx="8280920" cy="2031325"/>
          </a:xfrm>
          <a:prstGeom prst="rect">
            <a:avLst/>
          </a:prstGeom>
        </p:spPr>
        <p:txBody>
          <a:bodyPr wrap="square">
            <a:spAutoFit/>
          </a:bodyPr>
          <a:lstStyle/>
          <a:p>
            <a:pPr fontAlgn="base"/>
            <a:r>
              <a:rPr lang="en-IN" dirty="0"/>
              <a:t>In stochastic neural networks, the algorithm instead of providing deterministic values to each neurons it assigns probabilities to each neuron. </a:t>
            </a:r>
            <a:endParaRPr lang="en-IN" dirty="0" smtClean="0"/>
          </a:p>
          <a:p>
            <a:pPr fontAlgn="base"/>
            <a:endParaRPr lang="en-IN" dirty="0" smtClean="0"/>
          </a:p>
          <a:p>
            <a:pPr fontAlgn="base"/>
            <a:r>
              <a:rPr lang="en-IN" dirty="0" smtClean="0"/>
              <a:t>If </a:t>
            </a:r>
            <a:r>
              <a:rPr lang="en-IN" dirty="0"/>
              <a:t>each neuron passes the threshold values then only the neurons will fire</a:t>
            </a:r>
            <a:r>
              <a:rPr lang="en-IN" dirty="0" smtClean="0"/>
              <a:t>.</a:t>
            </a:r>
          </a:p>
          <a:p>
            <a:pPr fontAlgn="base"/>
            <a:endParaRPr lang="en-IN" dirty="0" smtClean="0"/>
          </a:p>
          <a:p>
            <a:pPr fontAlgn="base"/>
            <a:r>
              <a:rPr lang="en-IN" dirty="0" smtClean="0"/>
              <a:t> </a:t>
            </a:r>
            <a:r>
              <a:rPr lang="en-IN" dirty="0"/>
              <a:t>It is built by introducing random variation into the network and by giving stochastic weights.</a:t>
            </a:r>
          </a:p>
        </p:txBody>
      </p:sp>
    </p:spTree>
    <p:extLst>
      <p:ext uri="{BB962C8B-B14F-4D97-AF65-F5344CB8AC3E}">
        <p14:creationId xmlns:p14="http://schemas.microsoft.com/office/powerpoint/2010/main" val="187452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260648"/>
            <a:ext cx="8496944" cy="1477328"/>
          </a:xfrm>
          <a:prstGeom prst="rect">
            <a:avLst/>
          </a:prstGeom>
        </p:spPr>
        <p:txBody>
          <a:bodyPr wrap="square">
            <a:spAutoFit/>
          </a:bodyPr>
          <a:lstStyle/>
          <a:p>
            <a:pPr fontAlgn="base"/>
            <a:r>
              <a:rPr lang="en-IN" dirty="0"/>
              <a:t>Stochastic </a:t>
            </a:r>
            <a:r>
              <a:rPr lang="en-IN" dirty="0" err="1"/>
              <a:t>modeling</a:t>
            </a:r>
            <a:r>
              <a:rPr lang="en-IN" dirty="0"/>
              <a:t> forecasts the probability of various outcomes under different conditions, using random variables. </a:t>
            </a:r>
            <a:endParaRPr lang="en-IN" dirty="0" smtClean="0"/>
          </a:p>
          <a:p>
            <a:pPr fontAlgn="base"/>
            <a:endParaRPr lang="en-IN" dirty="0" smtClean="0"/>
          </a:p>
          <a:p>
            <a:pPr fontAlgn="base"/>
            <a:r>
              <a:rPr lang="en-IN" dirty="0" smtClean="0"/>
              <a:t>Stochastic </a:t>
            </a:r>
            <a:r>
              <a:rPr lang="en-IN" dirty="0" err="1"/>
              <a:t>modeling</a:t>
            </a:r>
            <a:r>
              <a:rPr lang="en-IN" dirty="0"/>
              <a:t> presents data and predicts outcomes that account for certain levels of unpredictability or randomness.</a:t>
            </a:r>
          </a:p>
        </p:txBody>
      </p:sp>
      <p:sp>
        <p:nvSpPr>
          <p:cNvPr id="4" name="Rectangle 3"/>
          <p:cNvSpPr/>
          <p:nvPr/>
        </p:nvSpPr>
        <p:spPr>
          <a:xfrm>
            <a:off x="347226" y="1844824"/>
            <a:ext cx="8041198" cy="1477328"/>
          </a:xfrm>
          <a:prstGeom prst="rect">
            <a:avLst/>
          </a:prstGeom>
        </p:spPr>
        <p:txBody>
          <a:bodyPr wrap="square">
            <a:spAutoFit/>
          </a:bodyPr>
          <a:lstStyle/>
          <a:p>
            <a:r>
              <a:rPr lang="en-IN" dirty="0" smtClean="0"/>
              <a:t>With </a:t>
            </a:r>
            <a:r>
              <a:rPr lang="en-IN" dirty="0"/>
              <a:t>fixed input the output of stochastic neural net is likely to be different (stochastic, or random to certain extent) for multiple </a:t>
            </a:r>
            <a:r>
              <a:rPr lang="en-IN" dirty="0" smtClean="0"/>
              <a:t>evaluations </a:t>
            </a:r>
          </a:p>
          <a:p>
            <a:endParaRPr lang="en-IN" dirty="0"/>
          </a:p>
          <a:p>
            <a:r>
              <a:rPr lang="en-IN" dirty="0"/>
              <a:t>I</a:t>
            </a:r>
            <a:r>
              <a:rPr lang="en-IN" dirty="0" smtClean="0"/>
              <a:t>n </a:t>
            </a:r>
            <a:r>
              <a:rPr lang="en-IN" dirty="0"/>
              <a:t>contrast to deterministic neural networks, where for fixed input the output is also unique (deterministic).</a:t>
            </a:r>
          </a:p>
        </p:txBody>
      </p:sp>
    </p:spTree>
    <p:extLst>
      <p:ext uri="{BB962C8B-B14F-4D97-AF65-F5344CB8AC3E}">
        <p14:creationId xmlns:p14="http://schemas.microsoft.com/office/powerpoint/2010/main" val="78725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188640"/>
            <a:ext cx="8424936" cy="2585323"/>
          </a:xfrm>
          <a:prstGeom prst="rect">
            <a:avLst/>
          </a:prstGeom>
        </p:spPr>
        <p:txBody>
          <a:bodyPr wrap="square">
            <a:spAutoFit/>
          </a:bodyPr>
          <a:lstStyle/>
          <a:p>
            <a:r>
              <a:rPr lang="en-IN" b="1" dirty="0"/>
              <a:t>What is the capacity of a perceptron?</a:t>
            </a:r>
            <a:endParaRPr lang="en-IN" dirty="0"/>
          </a:p>
          <a:p>
            <a:r>
              <a:rPr lang="en-IN" dirty="0"/>
              <a:t>From an information theory point of view, a single perceptron with K inputs has a capacity of 2K bits of information.</a:t>
            </a:r>
          </a:p>
          <a:p>
            <a:r>
              <a:rPr lang="en-IN" b="1" dirty="0"/>
              <a:t> </a:t>
            </a:r>
            <a:endParaRPr lang="en-IN" dirty="0"/>
          </a:p>
          <a:p>
            <a:r>
              <a:rPr lang="en-IN" b="1" dirty="0"/>
              <a:t>What is the capacity of a neural network?</a:t>
            </a:r>
            <a:endParaRPr lang="en-IN" dirty="0"/>
          </a:p>
          <a:p>
            <a:r>
              <a:rPr lang="en-IN" dirty="0"/>
              <a:t>Neural networks are defined at various levels of abstraction, and thus it models different aspects of neural networks. Therefore the network capacity is nothing but the levels of abstraction or the number of fundamental memories or the number of patterns that can be stored and recalled in a network.</a:t>
            </a:r>
          </a:p>
        </p:txBody>
      </p:sp>
      <p:sp>
        <p:nvSpPr>
          <p:cNvPr id="4" name="Rectangle 3"/>
          <p:cNvSpPr/>
          <p:nvPr/>
        </p:nvSpPr>
        <p:spPr>
          <a:xfrm>
            <a:off x="467544" y="2996952"/>
            <a:ext cx="8064896" cy="1477328"/>
          </a:xfrm>
          <a:prstGeom prst="rect">
            <a:avLst/>
          </a:prstGeom>
        </p:spPr>
        <p:txBody>
          <a:bodyPr wrap="square">
            <a:spAutoFit/>
          </a:bodyPr>
          <a:lstStyle/>
          <a:p>
            <a:pPr lvl="0"/>
            <a:r>
              <a:rPr lang="en-IN" b="1" dirty="0"/>
              <a:t>What is the perceptron convergence procedure?</a:t>
            </a:r>
            <a:endParaRPr lang="en-IN" dirty="0"/>
          </a:p>
          <a:p>
            <a:pPr lvl="0"/>
            <a:r>
              <a:rPr lang="en-IN" dirty="0"/>
              <a:t>Perceptron Convergence Theorem: For any finite set of linearly separable </a:t>
            </a:r>
            <a:r>
              <a:rPr lang="en-IN" dirty="0" err="1"/>
              <a:t>labeled</a:t>
            </a:r>
            <a:r>
              <a:rPr lang="en-IN" dirty="0"/>
              <a:t> examples, the Perceptron Learning Algorithm will halt after a finite number of iterations. In other words, after a finite number of iterations, the algorithm yields a vector w that classifies perfectly all the examples</a:t>
            </a:r>
          </a:p>
        </p:txBody>
      </p:sp>
    </p:spTree>
    <p:extLst>
      <p:ext uri="{BB962C8B-B14F-4D97-AF65-F5344CB8AC3E}">
        <p14:creationId xmlns:p14="http://schemas.microsoft.com/office/powerpoint/2010/main" val="28280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404664"/>
            <a:ext cx="8496944" cy="1477328"/>
          </a:xfrm>
          <a:prstGeom prst="rect">
            <a:avLst/>
          </a:prstGeom>
        </p:spPr>
        <p:txBody>
          <a:bodyPr wrap="square">
            <a:spAutoFit/>
          </a:bodyPr>
          <a:lstStyle/>
          <a:p>
            <a:r>
              <a:rPr lang="en-IN" dirty="0"/>
              <a:t>Linearity refers to the property of a system or model where the output is directly proportional to the </a:t>
            </a:r>
            <a:r>
              <a:rPr lang="en-IN" dirty="0" smtClean="0"/>
              <a:t>input </a:t>
            </a:r>
          </a:p>
          <a:p>
            <a:endParaRPr lang="en-IN" dirty="0"/>
          </a:p>
          <a:p>
            <a:r>
              <a:rPr lang="en-IN" dirty="0" smtClean="0"/>
              <a:t>while </a:t>
            </a:r>
            <a:r>
              <a:rPr lang="en-IN" dirty="0"/>
              <a:t>nonlinearity implies that the relationship between input and output is more complex and cannot be expressed as a simple linear function</a:t>
            </a:r>
          </a:p>
        </p:txBody>
      </p:sp>
      <p:sp>
        <p:nvSpPr>
          <p:cNvPr id="4" name="Rectangle 3"/>
          <p:cNvSpPr/>
          <p:nvPr/>
        </p:nvSpPr>
        <p:spPr>
          <a:xfrm>
            <a:off x="254692" y="2132856"/>
            <a:ext cx="7920880" cy="1477328"/>
          </a:xfrm>
          <a:prstGeom prst="rect">
            <a:avLst/>
          </a:prstGeom>
        </p:spPr>
        <p:txBody>
          <a:bodyPr wrap="square">
            <a:spAutoFit/>
          </a:bodyPr>
          <a:lstStyle/>
          <a:p>
            <a:pPr fontAlgn="base"/>
            <a:r>
              <a:rPr lang="en-IN" dirty="0"/>
              <a:t>A Rectified Linear Unit </a:t>
            </a:r>
            <a:r>
              <a:rPr lang="en-IN" dirty="0" smtClean="0"/>
              <a:t>(</a:t>
            </a:r>
            <a:r>
              <a:rPr lang="en-IN" dirty="0" err="1" smtClean="0"/>
              <a:t>ReLU</a:t>
            </a:r>
            <a:r>
              <a:rPr lang="en-IN" dirty="0" smtClean="0"/>
              <a:t>) is</a:t>
            </a:r>
            <a:r>
              <a:rPr lang="en-IN" dirty="0"/>
              <a:t> a form of activation function used commonly in deep learning models. </a:t>
            </a:r>
            <a:endParaRPr lang="en-IN" dirty="0" smtClean="0"/>
          </a:p>
          <a:p>
            <a:pPr fontAlgn="base"/>
            <a:endParaRPr lang="en-IN" dirty="0"/>
          </a:p>
          <a:p>
            <a:pPr fontAlgn="base"/>
            <a:r>
              <a:rPr lang="en-IN" dirty="0" smtClean="0"/>
              <a:t>The </a:t>
            </a:r>
            <a:r>
              <a:rPr lang="en-IN" dirty="0"/>
              <a:t>function returns 0 if it receives a negative input, and if it receives a positive value, the function will return back the same positive value.</a:t>
            </a:r>
          </a:p>
        </p:txBody>
      </p:sp>
    </p:spTree>
    <p:extLst>
      <p:ext uri="{BB962C8B-B14F-4D97-AF65-F5344CB8AC3E}">
        <p14:creationId xmlns:p14="http://schemas.microsoft.com/office/powerpoint/2010/main" val="417242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260648"/>
            <a:ext cx="8496944" cy="3693319"/>
          </a:xfrm>
          <a:prstGeom prst="rect">
            <a:avLst/>
          </a:prstGeom>
        </p:spPr>
        <p:txBody>
          <a:bodyPr wrap="square">
            <a:spAutoFit/>
          </a:bodyPr>
          <a:lstStyle/>
          <a:p>
            <a:pPr fontAlgn="base"/>
            <a:r>
              <a:rPr lang="en-IN" dirty="0"/>
              <a:t>Linear Classification refers to categorizing a set of data points into a discrete class based on a linear combination of its explanatory variables. </a:t>
            </a:r>
            <a:endParaRPr lang="en-IN" dirty="0" smtClean="0"/>
          </a:p>
          <a:p>
            <a:pPr fontAlgn="base"/>
            <a:endParaRPr lang="en-IN" dirty="0" smtClean="0"/>
          </a:p>
          <a:p>
            <a:pPr fontAlgn="base"/>
            <a:r>
              <a:rPr lang="en-IN" dirty="0" smtClean="0"/>
              <a:t>Non-Linear </a:t>
            </a:r>
            <a:r>
              <a:rPr lang="en-IN" dirty="0"/>
              <a:t>Classification refers to categorizing those instances that are not linearly separable. It is possible to classify data with a straight line</a:t>
            </a:r>
            <a:r>
              <a:rPr lang="en-IN" dirty="0" smtClean="0"/>
              <a:t>.</a:t>
            </a:r>
          </a:p>
          <a:p>
            <a:pPr fontAlgn="base"/>
            <a:endParaRPr lang="en-IN" dirty="0"/>
          </a:p>
          <a:p>
            <a:pPr fontAlgn="base"/>
            <a:r>
              <a:rPr lang="en-IN" dirty="0"/>
              <a:t>The linear transfer function calculates the neuron's output by simply returning the value passed to it. </a:t>
            </a:r>
            <a:endParaRPr lang="en-IN" dirty="0" smtClean="0"/>
          </a:p>
          <a:p>
            <a:pPr fontAlgn="base"/>
            <a:endParaRPr lang="en-IN" dirty="0"/>
          </a:p>
          <a:p>
            <a:pPr fontAlgn="base"/>
            <a:r>
              <a:rPr lang="en-IN" dirty="0" smtClean="0"/>
              <a:t>This </a:t>
            </a:r>
            <a:r>
              <a:rPr lang="en-IN" dirty="0"/>
              <a:t>neuron can be trained to learn an affine function of its inputs, or to find a linear approximation to a nonlinear function. </a:t>
            </a:r>
            <a:endParaRPr lang="en-IN" dirty="0" smtClean="0"/>
          </a:p>
          <a:p>
            <a:pPr fontAlgn="base"/>
            <a:endParaRPr lang="en-IN" dirty="0"/>
          </a:p>
          <a:p>
            <a:pPr fontAlgn="base"/>
            <a:r>
              <a:rPr lang="en-IN" dirty="0" smtClean="0"/>
              <a:t>A </a:t>
            </a:r>
            <a:r>
              <a:rPr lang="en-IN" dirty="0"/>
              <a:t>linear network cannot, </a:t>
            </a:r>
            <a:r>
              <a:rPr lang="en-IN" dirty="0" smtClean="0"/>
              <a:t>be </a:t>
            </a:r>
            <a:r>
              <a:rPr lang="en-IN" dirty="0"/>
              <a:t>made to perform a nonlinear computation.</a:t>
            </a:r>
          </a:p>
        </p:txBody>
      </p:sp>
    </p:spTree>
    <p:extLst>
      <p:ext uri="{BB962C8B-B14F-4D97-AF65-F5344CB8AC3E}">
        <p14:creationId xmlns:p14="http://schemas.microsoft.com/office/powerpoint/2010/main" val="180227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404664"/>
            <a:ext cx="8424936" cy="3693319"/>
          </a:xfrm>
          <a:prstGeom prst="rect">
            <a:avLst/>
          </a:prstGeom>
        </p:spPr>
        <p:txBody>
          <a:bodyPr wrap="square">
            <a:spAutoFit/>
          </a:bodyPr>
          <a:lstStyle/>
          <a:p>
            <a:pPr fontAlgn="base"/>
            <a:r>
              <a:rPr lang="en-IN" b="1" dirty="0"/>
              <a:t>Elements of a Neural Network </a:t>
            </a:r>
            <a:endParaRPr lang="en-IN" b="1" dirty="0" smtClean="0"/>
          </a:p>
          <a:p>
            <a:pPr fontAlgn="base"/>
            <a:endParaRPr lang="en-IN" dirty="0"/>
          </a:p>
          <a:p>
            <a:pPr fontAlgn="base"/>
            <a:r>
              <a:rPr lang="en-IN" b="1" dirty="0"/>
              <a:t>Input Layer:</a:t>
            </a:r>
            <a:r>
              <a:rPr lang="en-IN" b="1" i="1" dirty="0"/>
              <a:t> </a:t>
            </a:r>
            <a:r>
              <a:rPr lang="en-IN" dirty="0"/>
              <a:t>This layer accepts input features. It provides information from the outside world to the network, no computation is performed at this layer, nodes here just pass on the information(features) to the hidden layer. </a:t>
            </a:r>
            <a:endParaRPr lang="en-IN" dirty="0" smtClean="0"/>
          </a:p>
          <a:p>
            <a:pPr fontAlgn="base"/>
            <a:endParaRPr lang="en-IN" dirty="0"/>
          </a:p>
          <a:p>
            <a:pPr fontAlgn="base"/>
            <a:r>
              <a:rPr lang="en-IN" b="1" dirty="0"/>
              <a:t>Hidden Layer</a:t>
            </a:r>
            <a:r>
              <a:rPr lang="en-IN" b="1" i="1" dirty="0"/>
              <a:t>: </a:t>
            </a:r>
            <a:r>
              <a:rPr lang="en-IN" dirty="0"/>
              <a:t>Nodes of this layer are not exposed to the outer world, they are part of the abstraction provided by any neural network. The hidden layer performs all sorts of computation on the features entered through the input layer and transfers the result to the output layer. </a:t>
            </a:r>
            <a:endParaRPr lang="en-IN" dirty="0" smtClean="0"/>
          </a:p>
          <a:p>
            <a:pPr fontAlgn="base"/>
            <a:endParaRPr lang="en-IN" dirty="0"/>
          </a:p>
          <a:p>
            <a:pPr fontAlgn="base"/>
            <a:r>
              <a:rPr lang="en-IN" b="1" dirty="0"/>
              <a:t>Output Layer:</a:t>
            </a:r>
            <a:r>
              <a:rPr lang="en-IN" b="1" i="1" dirty="0"/>
              <a:t> </a:t>
            </a:r>
            <a:r>
              <a:rPr lang="en-IN" dirty="0"/>
              <a:t>This layer bring up the information learned by the network to the outer world. </a:t>
            </a:r>
          </a:p>
        </p:txBody>
      </p:sp>
    </p:spTree>
    <p:extLst>
      <p:ext uri="{BB962C8B-B14F-4D97-AF65-F5344CB8AC3E}">
        <p14:creationId xmlns:p14="http://schemas.microsoft.com/office/powerpoint/2010/main" val="3629067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2656"/>
            <a:ext cx="8280920" cy="3970318"/>
          </a:xfrm>
          <a:prstGeom prst="rect">
            <a:avLst/>
          </a:prstGeom>
        </p:spPr>
        <p:txBody>
          <a:bodyPr wrap="square">
            <a:spAutoFit/>
          </a:bodyPr>
          <a:lstStyle/>
          <a:p>
            <a:pPr fontAlgn="base"/>
            <a:r>
              <a:rPr lang="en-IN" b="1" dirty="0"/>
              <a:t>What is an activation function and why use them? </a:t>
            </a:r>
            <a:endParaRPr lang="en-IN" b="1" dirty="0" smtClean="0"/>
          </a:p>
          <a:p>
            <a:pPr fontAlgn="base"/>
            <a:endParaRPr lang="en-IN" dirty="0"/>
          </a:p>
          <a:p>
            <a:pPr fontAlgn="base"/>
            <a:r>
              <a:rPr lang="en-IN" dirty="0"/>
              <a:t>The activation function decides whether a neuron should be activated or not by calculating the weighted sum and further adding bias to it. The purpose of the activation function is to introduce non-linearity into the output of a neuron. </a:t>
            </a:r>
            <a:endParaRPr lang="en-IN" dirty="0" smtClean="0"/>
          </a:p>
          <a:p>
            <a:pPr fontAlgn="base"/>
            <a:endParaRPr lang="en-IN" dirty="0"/>
          </a:p>
          <a:p>
            <a:r>
              <a:rPr lang="en-IN" dirty="0"/>
              <a:t> We know, the neural network has neurons that work in correspondence with </a:t>
            </a:r>
            <a:r>
              <a:rPr lang="en-IN" i="1" dirty="0"/>
              <a:t>weight, bias,</a:t>
            </a:r>
            <a:r>
              <a:rPr lang="en-IN" dirty="0"/>
              <a:t> and their respective activation function. </a:t>
            </a:r>
            <a:endParaRPr lang="en-IN" dirty="0" smtClean="0"/>
          </a:p>
          <a:p>
            <a:endParaRPr lang="en-IN" dirty="0"/>
          </a:p>
          <a:p>
            <a:r>
              <a:rPr lang="en-IN" dirty="0" smtClean="0"/>
              <a:t>In </a:t>
            </a:r>
            <a:r>
              <a:rPr lang="en-IN" dirty="0"/>
              <a:t>a neural network, we would update the weights and biases of the neurons on the basis of the error at the output. This process is known as </a:t>
            </a:r>
            <a:r>
              <a:rPr lang="en-IN" dirty="0" smtClean="0"/>
              <a:t>back propagation. </a:t>
            </a:r>
          </a:p>
          <a:p>
            <a:endParaRPr lang="en-IN" dirty="0"/>
          </a:p>
          <a:p>
            <a:r>
              <a:rPr lang="en-IN" dirty="0" smtClean="0"/>
              <a:t>Activation </a:t>
            </a:r>
            <a:r>
              <a:rPr lang="en-IN" dirty="0"/>
              <a:t>functions make the back-propagation possible since the gradients are supplied along with the error to update the weights and biases</a:t>
            </a:r>
          </a:p>
        </p:txBody>
      </p:sp>
    </p:spTree>
    <p:extLst>
      <p:ext uri="{BB962C8B-B14F-4D97-AF65-F5344CB8AC3E}">
        <p14:creationId xmlns:p14="http://schemas.microsoft.com/office/powerpoint/2010/main" val="1890883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260648"/>
            <a:ext cx="5328592" cy="369332"/>
          </a:xfrm>
          <a:prstGeom prst="rect">
            <a:avLst/>
          </a:prstGeom>
        </p:spPr>
        <p:txBody>
          <a:bodyPr wrap="square">
            <a:spAutoFit/>
          </a:bodyPr>
          <a:lstStyle/>
          <a:p>
            <a:pPr fontAlgn="base"/>
            <a:r>
              <a:rPr lang="en-IN" b="1" dirty="0"/>
              <a:t>Why do we need Non-linear activation function?</a:t>
            </a:r>
            <a:endParaRPr lang="en-IN" dirty="0"/>
          </a:p>
        </p:txBody>
      </p:sp>
      <p:sp>
        <p:nvSpPr>
          <p:cNvPr id="4" name="Rectangle 3"/>
          <p:cNvSpPr/>
          <p:nvPr/>
        </p:nvSpPr>
        <p:spPr>
          <a:xfrm>
            <a:off x="395536" y="654277"/>
            <a:ext cx="8280920" cy="1477328"/>
          </a:xfrm>
          <a:prstGeom prst="rect">
            <a:avLst/>
          </a:prstGeom>
        </p:spPr>
        <p:txBody>
          <a:bodyPr wrap="square">
            <a:spAutoFit/>
          </a:bodyPr>
          <a:lstStyle/>
          <a:p>
            <a:pPr fontAlgn="base"/>
            <a:r>
              <a:rPr lang="en-IN" dirty="0"/>
              <a:t>A neural network without an activation function is essentially just a linear regression model. </a:t>
            </a:r>
            <a:endParaRPr lang="en-IN" dirty="0" smtClean="0"/>
          </a:p>
          <a:p>
            <a:pPr fontAlgn="base"/>
            <a:endParaRPr lang="en-IN" dirty="0"/>
          </a:p>
          <a:p>
            <a:pPr fontAlgn="base"/>
            <a:r>
              <a:rPr lang="en-IN" dirty="0" smtClean="0"/>
              <a:t>The </a:t>
            </a:r>
            <a:r>
              <a:rPr lang="en-IN" dirty="0"/>
              <a:t>activation function does the non-linear transformation to the input making it capable to learn and perform more complex tasks. </a:t>
            </a:r>
          </a:p>
        </p:txBody>
      </p:sp>
    </p:spTree>
    <p:extLst>
      <p:ext uri="{BB962C8B-B14F-4D97-AF65-F5344CB8AC3E}">
        <p14:creationId xmlns:p14="http://schemas.microsoft.com/office/powerpoint/2010/main" val="102625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cdncontribute.geeksforgeeks.org/wp-content/uploads/Network.png"/>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52005"/>
            <a:ext cx="3495700" cy="2700931"/>
          </a:xfrm>
          <a:prstGeom prst="rect">
            <a:avLst/>
          </a:prstGeom>
          <a:noFill/>
          <a:ln>
            <a:noFill/>
          </a:ln>
        </p:spPr>
      </p:pic>
      <p:sp>
        <p:nvSpPr>
          <p:cNvPr id="4" name="Rectangle 3"/>
          <p:cNvSpPr/>
          <p:nvPr/>
        </p:nvSpPr>
        <p:spPr>
          <a:xfrm>
            <a:off x="323528" y="260648"/>
            <a:ext cx="2146357" cy="369332"/>
          </a:xfrm>
          <a:prstGeom prst="rect">
            <a:avLst/>
          </a:prstGeom>
        </p:spPr>
        <p:txBody>
          <a:bodyPr wrap="none">
            <a:spAutoFit/>
          </a:bodyPr>
          <a:lstStyle/>
          <a:p>
            <a:pPr fontAlgn="base"/>
            <a:r>
              <a:rPr lang="en-IN" b="1" dirty="0"/>
              <a:t>Mathematical proof </a:t>
            </a:r>
            <a:endParaRPr lang="en-IN" dirty="0"/>
          </a:p>
        </p:txBody>
      </p:sp>
      <p:sp>
        <p:nvSpPr>
          <p:cNvPr id="5" name="Rectangle 4"/>
          <p:cNvSpPr/>
          <p:nvPr/>
        </p:nvSpPr>
        <p:spPr>
          <a:xfrm>
            <a:off x="467544" y="908720"/>
            <a:ext cx="4320480" cy="4524315"/>
          </a:xfrm>
          <a:prstGeom prst="rect">
            <a:avLst/>
          </a:prstGeom>
        </p:spPr>
        <p:txBody>
          <a:bodyPr wrap="square">
            <a:spAutoFit/>
          </a:bodyPr>
          <a:lstStyle/>
          <a:p>
            <a:pPr fontAlgn="base"/>
            <a:r>
              <a:rPr lang="en-IN" dirty="0"/>
              <a:t>Elements of the diagram are as follows:</a:t>
            </a:r>
            <a:r>
              <a:rPr lang="en-IN" b="1" dirty="0"/>
              <a:t> </a:t>
            </a:r>
            <a:endParaRPr lang="en-IN" dirty="0"/>
          </a:p>
          <a:p>
            <a:pPr fontAlgn="base"/>
            <a:r>
              <a:rPr lang="en-IN" b="1" dirty="0"/>
              <a:t>Hidden layer i.e. layer 1:</a:t>
            </a:r>
            <a:endParaRPr lang="en-IN" dirty="0"/>
          </a:p>
          <a:p>
            <a:pPr fontAlgn="base"/>
            <a:r>
              <a:rPr lang="en-IN" i="1" dirty="0"/>
              <a:t>z(1) = W(1)X + b(1) a(1)</a:t>
            </a:r>
            <a:endParaRPr lang="en-IN" dirty="0"/>
          </a:p>
          <a:p>
            <a:pPr fontAlgn="base"/>
            <a:r>
              <a:rPr lang="en-IN" i="1" dirty="0"/>
              <a:t>Here,</a:t>
            </a:r>
            <a:endParaRPr lang="en-IN" dirty="0"/>
          </a:p>
          <a:p>
            <a:pPr lvl="0" fontAlgn="base"/>
            <a:r>
              <a:rPr lang="en-IN" i="1" dirty="0"/>
              <a:t>z(1) is the </a:t>
            </a:r>
            <a:r>
              <a:rPr lang="en-IN" i="1" dirty="0" err="1"/>
              <a:t>vectorized</a:t>
            </a:r>
            <a:r>
              <a:rPr lang="en-IN" i="1" dirty="0"/>
              <a:t> output of layer 1</a:t>
            </a:r>
            <a:endParaRPr lang="en-IN" dirty="0"/>
          </a:p>
          <a:p>
            <a:pPr lvl="0" fontAlgn="base"/>
            <a:r>
              <a:rPr lang="en-IN" i="1" dirty="0"/>
              <a:t>W(1) be the </a:t>
            </a:r>
            <a:r>
              <a:rPr lang="en-IN" i="1" dirty="0" err="1"/>
              <a:t>vectorized</a:t>
            </a:r>
            <a:r>
              <a:rPr lang="en-IN" i="1" dirty="0"/>
              <a:t> weights assigned to neurons of hidden layer i.e. w1, w2, w3 and w4</a:t>
            </a:r>
            <a:endParaRPr lang="en-IN" dirty="0"/>
          </a:p>
          <a:p>
            <a:pPr lvl="0" fontAlgn="base"/>
            <a:r>
              <a:rPr lang="en-IN" i="1" dirty="0"/>
              <a:t>X be the </a:t>
            </a:r>
            <a:r>
              <a:rPr lang="en-IN" i="1" dirty="0" err="1"/>
              <a:t>vectorized</a:t>
            </a:r>
            <a:r>
              <a:rPr lang="en-IN" i="1" dirty="0"/>
              <a:t> input features i.e. i1 and i2</a:t>
            </a:r>
            <a:endParaRPr lang="en-IN" dirty="0"/>
          </a:p>
          <a:p>
            <a:pPr lvl="0" fontAlgn="base"/>
            <a:r>
              <a:rPr lang="en-IN" i="1" dirty="0"/>
              <a:t>b is the </a:t>
            </a:r>
            <a:r>
              <a:rPr lang="en-IN" i="1" dirty="0" err="1"/>
              <a:t>vectorized</a:t>
            </a:r>
            <a:r>
              <a:rPr lang="en-IN" i="1" dirty="0"/>
              <a:t> bias assigned to neurons in hidden layer i.e. b1 and b2</a:t>
            </a:r>
            <a:endParaRPr lang="en-IN" dirty="0"/>
          </a:p>
          <a:p>
            <a:pPr lvl="0" fontAlgn="base"/>
            <a:r>
              <a:rPr lang="en-IN" i="1" dirty="0"/>
              <a:t>a(1) is the </a:t>
            </a:r>
            <a:r>
              <a:rPr lang="en-IN" i="1" dirty="0" err="1"/>
              <a:t>vectorized</a:t>
            </a:r>
            <a:r>
              <a:rPr lang="en-IN" i="1" dirty="0"/>
              <a:t> form of any linear function.</a:t>
            </a:r>
            <a:endParaRPr lang="en-IN" dirty="0"/>
          </a:p>
          <a:p>
            <a:pPr fontAlgn="base"/>
            <a:r>
              <a:rPr lang="en-IN" i="1" dirty="0"/>
              <a:t>(</a:t>
            </a:r>
            <a:r>
              <a:rPr lang="en-IN" b="1" i="1" dirty="0"/>
              <a:t>Note:</a:t>
            </a:r>
            <a:r>
              <a:rPr lang="en-IN" i="1" dirty="0"/>
              <a:t> We are not considering activation function here)</a:t>
            </a:r>
            <a:endParaRPr lang="en-IN" dirty="0"/>
          </a:p>
        </p:txBody>
      </p:sp>
      <p:sp>
        <p:nvSpPr>
          <p:cNvPr id="6" name="Rectangle 5"/>
          <p:cNvSpPr/>
          <p:nvPr/>
        </p:nvSpPr>
        <p:spPr>
          <a:xfrm>
            <a:off x="5436096" y="3717032"/>
            <a:ext cx="3024336" cy="1477328"/>
          </a:xfrm>
          <a:prstGeom prst="rect">
            <a:avLst/>
          </a:prstGeom>
        </p:spPr>
        <p:txBody>
          <a:bodyPr wrap="square">
            <a:spAutoFit/>
          </a:bodyPr>
          <a:lstStyle/>
          <a:p>
            <a:pPr fontAlgn="base"/>
            <a:r>
              <a:rPr lang="en-IN" b="1" dirty="0"/>
              <a:t>Layer 2 i.e. output layer :-</a:t>
            </a:r>
            <a:endParaRPr lang="en-IN" dirty="0"/>
          </a:p>
          <a:p>
            <a:pPr fontAlgn="base"/>
            <a:r>
              <a:rPr lang="en-IN" b="1" i="1" dirty="0"/>
              <a:t>Note :</a:t>
            </a:r>
            <a:r>
              <a:rPr lang="en-IN" i="1" dirty="0"/>
              <a:t> Input for layer 2 is output from layer 1</a:t>
            </a:r>
            <a:endParaRPr lang="en-IN" dirty="0"/>
          </a:p>
          <a:p>
            <a:pPr fontAlgn="base"/>
            <a:r>
              <a:rPr lang="en-IN" i="1" dirty="0"/>
              <a:t>z(2) = W(2)a(1) + b(2)  </a:t>
            </a:r>
            <a:endParaRPr lang="en-IN" dirty="0"/>
          </a:p>
          <a:p>
            <a:pPr fontAlgn="base"/>
            <a:r>
              <a:rPr lang="en-IN" i="1" dirty="0"/>
              <a:t>a(2) = z(2) </a:t>
            </a:r>
            <a:endParaRPr lang="en-IN" dirty="0"/>
          </a:p>
        </p:txBody>
      </p:sp>
    </p:spTree>
    <p:extLst>
      <p:ext uri="{BB962C8B-B14F-4D97-AF65-F5344CB8AC3E}">
        <p14:creationId xmlns:p14="http://schemas.microsoft.com/office/powerpoint/2010/main" val="1126052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88640"/>
            <a:ext cx="4572000" cy="923330"/>
          </a:xfrm>
          <a:prstGeom prst="rect">
            <a:avLst/>
          </a:prstGeom>
        </p:spPr>
        <p:txBody>
          <a:bodyPr>
            <a:spAutoFit/>
          </a:bodyPr>
          <a:lstStyle/>
          <a:p>
            <a:pPr fontAlgn="base"/>
            <a:r>
              <a:rPr lang="en-IN" b="1" dirty="0"/>
              <a:t>Calculation at Output layer</a:t>
            </a:r>
            <a:endParaRPr lang="en-IN" dirty="0"/>
          </a:p>
          <a:p>
            <a:pPr fontAlgn="base"/>
            <a:r>
              <a:rPr lang="en-IN" i="1" dirty="0"/>
              <a:t>z(2) = (W(2) * [W(1)X + b(1)]) + b(2)</a:t>
            </a:r>
            <a:endParaRPr lang="en-IN" dirty="0"/>
          </a:p>
          <a:p>
            <a:pPr fontAlgn="base"/>
            <a:r>
              <a:rPr lang="en-IN" i="1" dirty="0"/>
              <a:t>z(2) = [W(2) * W(1)] * X + [W(2)*b(1) + b(2)]</a:t>
            </a:r>
            <a:endParaRPr lang="en-IN" dirty="0"/>
          </a:p>
        </p:txBody>
      </p:sp>
      <p:sp>
        <p:nvSpPr>
          <p:cNvPr id="4" name="Rectangle 3"/>
          <p:cNvSpPr/>
          <p:nvPr/>
        </p:nvSpPr>
        <p:spPr>
          <a:xfrm>
            <a:off x="395536" y="1111970"/>
            <a:ext cx="4572000" cy="1477328"/>
          </a:xfrm>
          <a:prstGeom prst="rect">
            <a:avLst/>
          </a:prstGeom>
        </p:spPr>
        <p:txBody>
          <a:bodyPr>
            <a:spAutoFit/>
          </a:bodyPr>
          <a:lstStyle/>
          <a:p>
            <a:pPr fontAlgn="base"/>
            <a:r>
              <a:rPr lang="en-IN" i="1" dirty="0"/>
              <a:t>Let, </a:t>
            </a:r>
            <a:endParaRPr lang="en-IN" dirty="0"/>
          </a:p>
          <a:p>
            <a:pPr fontAlgn="base"/>
            <a:r>
              <a:rPr lang="en-IN" i="1" dirty="0"/>
              <a:t>    [W(2) * W(1)] = W</a:t>
            </a:r>
            <a:endParaRPr lang="en-IN" dirty="0"/>
          </a:p>
          <a:p>
            <a:pPr fontAlgn="base"/>
            <a:r>
              <a:rPr lang="en-IN" i="1" dirty="0"/>
              <a:t>    [W(2)*b(1) + b(2)] = b</a:t>
            </a:r>
            <a:endParaRPr lang="en-IN" dirty="0"/>
          </a:p>
          <a:p>
            <a:pPr fontAlgn="base"/>
            <a:r>
              <a:rPr lang="en-IN" i="1" dirty="0"/>
              <a:t>Final output : z(2) = W*X + b</a:t>
            </a:r>
            <a:endParaRPr lang="en-IN" dirty="0"/>
          </a:p>
          <a:p>
            <a:pPr fontAlgn="base"/>
            <a:r>
              <a:rPr lang="en-IN" i="1" dirty="0"/>
              <a:t>which is again a linear function</a:t>
            </a:r>
            <a:endParaRPr lang="en-IN" dirty="0"/>
          </a:p>
        </p:txBody>
      </p:sp>
      <p:sp>
        <p:nvSpPr>
          <p:cNvPr id="5" name="Rectangle 4"/>
          <p:cNvSpPr/>
          <p:nvPr/>
        </p:nvSpPr>
        <p:spPr>
          <a:xfrm>
            <a:off x="467544" y="2636912"/>
            <a:ext cx="8136904" cy="2308324"/>
          </a:xfrm>
          <a:prstGeom prst="rect">
            <a:avLst/>
          </a:prstGeom>
        </p:spPr>
        <p:txBody>
          <a:bodyPr wrap="square">
            <a:spAutoFit/>
          </a:bodyPr>
          <a:lstStyle/>
          <a:p>
            <a:pPr fontAlgn="base"/>
            <a:r>
              <a:rPr lang="en-IN" dirty="0"/>
              <a:t>This observation results again in a linear function even after applying a hidden layer, hence we can conclude that, doesn’t matter how many hidden layer we attach in neural net, all layers will behave same way because the composition of two linear </a:t>
            </a:r>
            <a:r>
              <a:rPr lang="en-IN" dirty="0" smtClean="0"/>
              <a:t>functions </a:t>
            </a:r>
            <a:r>
              <a:rPr lang="en-IN" dirty="0"/>
              <a:t>is a linear function itself. </a:t>
            </a:r>
            <a:endParaRPr lang="en-IN" dirty="0" smtClean="0"/>
          </a:p>
          <a:p>
            <a:pPr fontAlgn="base"/>
            <a:endParaRPr lang="en-IN" dirty="0"/>
          </a:p>
          <a:p>
            <a:pPr fontAlgn="base"/>
            <a:r>
              <a:rPr lang="en-IN" dirty="0" smtClean="0"/>
              <a:t>Neuron </a:t>
            </a:r>
            <a:r>
              <a:rPr lang="en-IN" dirty="0"/>
              <a:t>can not learn with just a linear function attached to it. A non-linear activation function will let it learn as per the difference w.r.t error. Hence we need an activation function. </a:t>
            </a:r>
          </a:p>
        </p:txBody>
      </p:sp>
    </p:spTree>
    <p:extLst>
      <p:ext uri="{BB962C8B-B14F-4D97-AF65-F5344CB8AC3E}">
        <p14:creationId xmlns:p14="http://schemas.microsoft.com/office/powerpoint/2010/main" val="195497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335846"/>
            <a:ext cx="8352928" cy="3693319"/>
          </a:xfrm>
          <a:prstGeom prst="rect">
            <a:avLst/>
          </a:prstGeom>
        </p:spPr>
        <p:txBody>
          <a:bodyPr wrap="square">
            <a:spAutoFit/>
          </a:bodyPr>
          <a:lstStyle/>
          <a:p>
            <a:pPr fontAlgn="base"/>
            <a:r>
              <a:rPr lang="en-IN" b="1" dirty="0"/>
              <a:t>Variants of Activation Function </a:t>
            </a:r>
            <a:endParaRPr lang="en-IN" b="1" dirty="0" smtClean="0"/>
          </a:p>
          <a:p>
            <a:pPr fontAlgn="base"/>
            <a:endParaRPr lang="en-IN" dirty="0"/>
          </a:p>
          <a:p>
            <a:pPr fontAlgn="base"/>
            <a:r>
              <a:rPr lang="en-IN" b="1" dirty="0"/>
              <a:t>Linear Function </a:t>
            </a:r>
            <a:endParaRPr lang="en-IN" dirty="0"/>
          </a:p>
          <a:p>
            <a:pPr lvl="0" fontAlgn="base"/>
            <a:r>
              <a:rPr lang="en-IN" b="1" dirty="0"/>
              <a:t>Equation : </a:t>
            </a:r>
            <a:r>
              <a:rPr lang="en-IN" dirty="0"/>
              <a:t>Linear function has the equation similar to as of a straight line i.e. </a:t>
            </a:r>
            <a:r>
              <a:rPr lang="en-IN" b="1" dirty="0"/>
              <a:t>y = x</a:t>
            </a:r>
            <a:endParaRPr lang="en-IN" dirty="0"/>
          </a:p>
          <a:p>
            <a:pPr lvl="0" fontAlgn="base"/>
            <a:r>
              <a:rPr lang="en-IN" dirty="0"/>
              <a:t>No matter how many layers we have, if all are linear in nature, the final activation function of last layer is nothing but just a linear function of the input of first layer.</a:t>
            </a:r>
          </a:p>
          <a:p>
            <a:pPr lvl="0" fontAlgn="base"/>
            <a:r>
              <a:rPr lang="en-IN" b="1" dirty="0"/>
              <a:t>Range :</a:t>
            </a:r>
            <a:r>
              <a:rPr lang="en-IN" dirty="0"/>
              <a:t> -</a:t>
            </a:r>
            <a:r>
              <a:rPr lang="en-IN" dirty="0" err="1"/>
              <a:t>inf</a:t>
            </a:r>
            <a:r>
              <a:rPr lang="en-IN" dirty="0"/>
              <a:t> to +</a:t>
            </a:r>
            <a:r>
              <a:rPr lang="en-IN" dirty="0" err="1" smtClean="0"/>
              <a:t>inf</a:t>
            </a:r>
            <a:endParaRPr lang="en-IN" dirty="0" smtClean="0"/>
          </a:p>
          <a:p>
            <a:pPr lvl="0" fontAlgn="base"/>
            <a:endParaRPr lang="en-IN" dirty="0"/>
          </a:p>
          <a:p>
            <a:pPr lvl="0" fontAlgn="base"/>
            <a:r>
              <a:rPr lang="en-IN" b="1" dirty="0"/>
              <a:t>Uses : Linear activation function</a:t>
            </a:r>
            <a:r>
              <a:rPr lang="en-IN" dirty="0"/>
              <a:t> is used at just one place i.e. output layer</a:t>
            </a:r>
            <a:r>
              <a:rPr lang="en-IN" dirty="0" smtClean="0"/>
              <a:t>.</a:t>
            </a:r>
          </a:p>
          <a:p>
            <a:pPr lvl="0" fontAlgn="base"/>
            <a:endParaRPr lang="en-IN" dirty="0"/>
          </a:p>
          <a:p>
            <a:pPr fontAlgn="base"/>
            <a:r>
              <a:rPr lang="en-IN" b="1" dirty="0" smtClean="0"/>
              <a:t>For </a:t>
            </a:r>
            <a:r>
              <a:rPr lang="en-IN" b="1" dirty="0"/>
              <a:t>example :</a:t>
            </a:r>
            <a:r>
              <a:rPr lang="en-IN" dirty="0"/>
              <a:t> Calculation of price of a house is a regression problem. House price may have any big/small value, so we can apply linear activation at output layer. Even in this case neural net must have any non-linear function at hidden layers. </a:t>
            </a:r>
          </a:p>
        </p:txBody>
      </p:sp>
    </p:spTree>
    <p:extLst>
      <p:ext uri="{BB962C8B-B14F-4D97-AF65-F5344CB8AC3E}">
        <p14:creationId xmlns:p14="http://schemas.microsoft.com/office/powerpoint/2010/main" val="1894508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454</Words>
  <Application>Microsoft Office PowerPoint</Application>
  <PresentationFormat>On-screen Show (4:3)</PresentationFormat>
  <Paragraphs>115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Patil Madam</dc:creator>
  <cp:lastModifiedBy>Patil Madam</cp:lastModifiedBy>
  <cp:revision>27</cp:revision>
  <dcterms:created xsi:type="dcterms:W3CDTF">2024-02-05T06:18:20Z</dcterms:created>
  <dcterms:modified xsi:type="dcterms:W3CDTF">2024-02-16T11:15:39Z</dcterms:modified>
</cp:coreProperties>
</file>