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6" r:id="rId47"/>
    <p:sldId id="307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C5D62-D410-4FE5-A1C7-A6FF52E1C11B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E0ACB-1567-47D6-9517-427DA4994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247F988-7314-4E53-ADA6-4DB9829D5DC9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/>
            <a:r>
              <a:rPr lang="en-US" smtClean="0"/>
              <a:t>A Node is a processing element which produces an output based on a function of it’s inputs:</a:t>
            </a:r>
          </a:p>
          <a:p>
            <a:pPr marL="228600" indent="-228600"/>
            <a:endParaRPr lang="en-US" smtClean="0"/>
          </a:p>
          <a:p>
            <a:pPr marL="228600" indent="-228600"/>
            <a:r>
              <a:rPr lang="en-US" smtClean="0"/>
              <a:t>Winston, p. 445</a:t>
            </a:r>
          </a:p>
          <a:p>
            <a:pPr marL="228600" indent="-228600"/>
            <a:endParaRPr lang="en-US" smtClean="0"/>
          </a:p>
          <a:p>
            <a:pPr marL="228600" indent="-228600">
              <a:buFontTx/>
              <a:buAutoNum type="arabicPeriod"/>
            </a:pPr>
            <a:r>
              <a:rPr lang="en-US" smtClean="0"/>
              <a:t>Simulated neuron is viewed as a…Node connected to other nodes.</a:t>
            </a:r>
          </a:p>
          <a:p>
            <a:pPr marL="228600" indent="-228600">
              <a:buFontTx/>
              <a:buAutoNum type="arabicPeriod"/>
            </a:pPr>
            <a:endParaRPr lang="en-US" smtClean="0"/>
          </a:p>
          <a:p>
            <a:pPr marL="228600" indent="-228600">
              <a:buFontTx/>
              <a:buAutoNum type="arabicPeriod"/>
            </a:pPr>
            <a:r>
              <a:rPr lang="en-US" smtClean="0"/>
              <a:t>Links are the axons and dendrites.</a:t>
            </a:r>
          </a:p>
          <a:p>
            <a:pPr marL="228600" indent="-228600">
              <a:buFontTx/>
              <a:buAutoNum type="arabicPeriod"/>
            </a:pPr>
            <a:endParaRPr lang="en-US" smtClean="0"/>
          </a:p>
          <a:p>
            <a:pPr marL="228600" indent="-228600">
              <a:buFontTx/>
              <a:buAutoNum type="arabicPeriod"/>
            </a:pPr>
            <a:r>
              <a:rPr lang="en-US" smtClean="0"/>
              <a:t>Link associated with a weight.  Like a synapse, that weight determines the nature and strength of one node’s influence on another.</a:t>
            </a:r>
          </a:p>
          <a:p>
            <a:pPr marL="228600" indent="-228600">
              <a:buFontTx/>
              <a:buAutoNum type="arabicPeriod"/>
            </a:pPr>
            <a:endParaRPr lang="en-US" smtClean="0"/>
          </a:p>
          <a:p>
            <a:pPr marL="228600" indent="-228600">
              <a:buFontTx/>
              <a:buAutoNum type="arabicPeriod"/>
            </a:pPr>
            <a:r>
              <a:rPr lang="en-US" smtClean="0"/>
              <a:t>Weights are the primary means for long-term storage (plasticity). </a:t>
            </a:r>
          </a:p>
          <a:p>
            <a:pPr marL="228600" indent="-228600">
              <a:buFontTx/>
              <a:buAutoNum type="arabicPeriod"/>
            </a:pPr>
            <a:endParaRPr lang="en-US" smtClean="0"/>
          </a:p>
          <a:p>
            <a:pPr marL="228600" indent="-228600">
              <a:buFontTx/>
              <a:buAutoNum type="arabicPeriod"/>
            </a:pPr>
            <a:r>
              <a:rPr lang="en-US" smtClean="0"/>
              <a:t>One node’s influence on another is the output value of the first times the weight on the connecting link.  Large/small, +/- weight corresponds to strong/weak excitation/inhibition. (Models combining influences of set of dendrites).</a:t>
            </a:r>
          </a:p>
          <a:p>
            <a:pPr marL="228600" indent="-228600">
              <a:buFontTx/>
              <a:buAutoNum type="arabicPeriod"/>
            </a:pPr>
            <a:endParaRPr lang="en-US" smtClean="0"/>
          </a:p>
          <a:p>
            <a:pPr marL="228600" indent="-228600">
              <a:buFontTx/>
              <a:buAutoNum type="arabicPeriod"/>
            </a:pPr>
            <a:r>
              <a:rPr lang="en-US" smtClean="0"/>
              <a:t>Output of each node is determined by an </a:t>
            </a:r>
            <a:r>
              <a:rPr lang="en-US" b="1" smtClean="0"/>
              <a:t>activation function</a:t>
            </a:r>
            <a:r>
              <a:rPr lang="en-US" smtClean="0"/>
              <a:t>. Usually a </a:t>
            </a:r>
            <a:r>
              <a:rPr lang="en-US" b="1" smtClean="0"/>
              <a:t>threshold function</a:t>
            </a:r>
            <a:r>
              <a:rPr lang="en-US" smtClean="0"/>
              <a:t>. Combines the influences from input links. Sum of weighted inputs. Output is either 0 or 1. (Models the cell body.)</a:t>
            </a:r>
          </a:p>
          <a:p>
            <a:pPr marL="228600" indent="-228600">
              <a:buFontTx/>
              <a:buAutoNum type="arabicPeriod"/>
            </a:pPr>
            <a:endParaRPr lang="en-US" smtClean="0"/>
          </a:p>
          <a:p>
            <a:pPr marL="228600" indent="-228600">
              <a:buFontTx/>
              <a:buAutoNum type="arabicPeriod"/>
            </a:pPr>
            <a:r>
              <a:rPr lang="en-US" b="1" smtClean="0"/>
              <a:t>Note</a:t>
            </a:r>
            <a:r>
              <a:rPr lang="en-US" smtClean="0"/>
              <a:t>: Many facets of real neurons are NOT modeled. </a:t>
            </a:r>
          </a:p>
          <a:p>
            <a:pPr marL="228600" indent="-228600"/>
            <a:endParaRPr lang="en-US" smtClean="0"/>
          </a:p>
          <a:p>
            <a:pPr marL="228600" indent="-228600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DFAEFA-BBAD-48EE-9357-545EB05837C3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ea typeface="Gulim" pitchFamily="34" charset="-127"/>
              </a:rPr>
              <a:t>There are two major network structures using these units.</a:t>
            </a:r>
          </a:p>
          <a:p>
            <a:r>
              <a:rPr lang="en-US" altLang="ko-KR" dirty="0" smtClean="0">
                <a:ea typeface="Gulim" pitchFamily="34" charset="-127"/>
              </a:rPr>
              <a:t>The first one is a feed-forward network.</a:t>
            </a:r>
          </a:p>
          <a:p>
            <a:r>
              <a:rPr lang="en-US" altLang="ko-KR" dirty="0" smtClean="0">
                <a:ea typeface="Gulim" pitchFamily="34" charset="-127"/>
              </a:rPr>
              <a:t>It’s just an arbitrary function of its current inputs.</a:t>
            </a:r>
          </a:p>
          <a:p>
            <a:r>
              <a:rPr lang="en-US" altLang="ko-KR" dirty="0" smtClean="0">
                <a:ea typeface="Gulim" pitchFamily="34" charset="-127"/>
              </a:rPr>
              <a:t>And there is no internal state other than weights.</a:t>
            </a:r>
          </a:p>
          <a:p>
            <a:r>
              <a:rPr lang="en-US" altLang="ko-KR" dirty="0" smtClean="0">
                <a:ea typeface="Gulim" pitchFamily="34" charset="-127"/>
              </a:rPr>
              <a:t>The second one is a recurrent network.</a:t>
            </a:r>
          </a:p>
          <a:p>
            <a:r>
              <a:rPr lang="en-US" altLang="ko-KR" dirty="0" smtClean="0">
                <a:ea typeface="Gulim" pitchFamily="34" charset="-127"/>
              </a:rPr>
              <a:t>This kind of network feeds its outputs back into its own inputs.</a:t>
            </a:r>
          </a:p>
          <a:p>
            <a:r>
              <a:rPr lang="en-US" altLang="ko-KR" dirty="0" smtClean="0">
                <a:ea typeface="Gulim" pitchFamily="34" charset="-127"/>
              </a:rPr>
              <a:t>This structure can support a short-term memory.</a:t>
            </a:r>
          </a:p>
          <a:p>
            <a:endParaRPr lang="en-US" altLang="ko-KR" dirty="0" smtClean="0">
              <a:ea typeface="Gulim" pitchFamily="34" charset="-127"/>
            </a:endParaRPr>
          </a:p>
          <a:p>
            <a:endParaRPr lang="en-US" altLang="ko-KR" dirty="0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4EF0BE4-4315-411A-8001-13220692A517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000" smtClean="0"/>
              <a:t>We can represent the output of each unit as a function of its input </a:t>
            </a:r>
            <a:r>
              <a:rPr lang="en-US" sz="1000" smtClean="0">
                <a:sym typeface="Wingdings" pitchFamily="2" charset="2"/>
              </a:rPr>
              <a:t> the network as a whole is a function of its input</a:t>
            </a:r>
          </a:p>
          <a:p>
            <a:endParaRPr lang="en-US" sz="1000" smtClean="0">
              <a:sym typeface="Wingdings" pitchFamily="2" charset="2"/>
            </a:endParaRPr>
          </a:p>
          <a:p>
            <a:r>
              <a:rPr lang="en-US" sz="1000" smtClean="0">
                <a:sym typeface="Wingdings" pitchFamily="2" charset="2"/>
              </a:rPr>
              <a:t>The weights act as parameters </a:t>
            </a:r>
          </a:p>
          <a:p>
            <a:endParaRPr lang="en-US" sz="1000" smtClean="0">
              <a:sym typeface="Wingdings" pitchFamily="2" charset="2"/>
            </a:endParaRPr>
          </a:p>
          <a:p>
            <a:r>
              <a:rPr lang="en-US" sz="1000" smtClean="0">
                <a:sym typeface="Wingdings" pitchFamily="2" charset="2"/>
              </a:rPr>
              <a:t>The network as a whole is a function of its input:</a:t>
            </a:r>
          </a:p>
          <a:p>
            <a:r>
              <a:rPr lang="en-US" sz="1000" smtClean="0">
                <a:sym typeface="Wingdings" pitchFamily="2" charset="2"/>
              </a:rPr>
              <a:t> the weights correspond to parameters.</a:t>
            </a:r>
          </a:p>
          <a:p>
            <a:endParaRPr lang="en-US" sz="1000" smtClean="0">
              <a:sym typeface="Wingdings" pitchFamily="2" charset="2"/>
            </a:endParaRPr>
          </a:p>
          <a:p>
            <a:endParaRPr lang="en-US" sz="1000" smtClean="0">
              <a:sym typeface="Wingdings" pitchFamily="2" charset="2"/>
            </a:endParaRPr>
          </a:p>
          <a:p>
            <a:r>
              <a:rPr lang="en-US" sz="1000" smtClean="0">
                <a:sym typeface="Wingdings" pitchFamily="2" charset="2"/>
              </a:rPr>
              <a:t>A neural network can be used for </a:t>
            </a:r>
            <a:r>
              <a:rPr lang="en-US" sz="1000" u="sng" smtClean="0">
                <a:sym typeface="Wingdings" pitchFamily="2" charset="2"/>
              </a:rPr>
              <a:t>classification or regression</a:t>
            </a:r>
            <a:r>
              <a:rPr lang="en-US" sz="1000" smtClean="0">
                <a:sym typeface="Wingdings" pitchFamily="2" charset="2"/>
              </a:rPr>
              <a:t>. For Boolean classification</a:t>
            </a:r>
          </a:p>
          <a:p>
            <a:r>
              <a:rPr lang="en-US" sz="1000" smtClean="0">
                <a:sym typeface="Wingdings" pitchFamily="2" charset="2"/>
              </a:rPr>
              <a:t>with continuous outputs (e.g., with sigmoid units), it is traditional to have a single output unit,</a:t>
            </a:r>
          </a:p>
          <a:p>
            <a:r>
              <a:rPr lang="en-US" sz="1000" smtClean="0">
                <a:sym typeface="Wingdings" pitchFamily="2" charset="2"/>
              </a:rPr>
              <a:t>with a value over 0.5 interpreted as one class and a value below 0.5 as the other. For k-way</a:t>
            </a:r>
          </a:p>
          <a:p>
            <a:r>
              <a:rPr lang="en-US" sz="1000" smtClean="0">
                <a:sym typeface="Wingdings" pitchFamily="2" charset="2"/>
              </a:rPr>
              <a:t>classification, one could divide the single output unit’s range into k portions, but it is more</a:t>
            </a:r>
          </a:p>
          <a:p>
            <a:r>
              <a:rPr lang="en-US" sz="1000" smtClean="0">
                <a:sym typeface="Wingdings" pitchFamily="2" charset="2"/>
              </a:rPr>
              <a:t>common to have k separate output units, with the value of each one representing the relative</a:t>
            </a:r>
          </a:p>
          <a:p>
            <a:r>
              <a:rPr lang="en-US" sz="1000" smtClean="0">
                <a:sym typeface="Wingdings" pitchFamily="2" charset="2"/>
              </a:rPr>
              <a:t>likelihood of that class given the current inp</a:t>
            </a:r>
          </a:p>
          <a:p>
            <a:endParaRPr lang="en-US" sz="1000" smtClean="0">
              <a:sym typeface="Wingdings" pitchFamily="2" charset="2"/>
            </a:endParaRPr>
          </a:p>
          <a:p>
            <a:endParaRPr lang="en-US" sz="10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E0ACB-1567-47D6-9517-427DA499467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79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753A70-74EA-4B3C-BCA2-41B11E2C5B56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itchFamily="34" charset="-127"/>
              </a:rPr>
              <a:t>Perceptron invented by Frank Rosenblatt in 1957. </a:t>
            </a:r>
          </a:p>
          <a:p>
            <a:r>
              <a:rPr lang="en-US" altLang="ko-KR" smtClean="0">
                <a:ea typeface="Gulim" pitchFamily="34" charset="-127"/>
              </a:rPr>
              <a:t>When perceptron was first introduced, this issue created considerable sensation. </a:t>
            </a:r>
          </a:p>
          <a:p>
            <a:r>
              <a:rPr lang="en-US" altLang="ko-KR" smtClean="0">
                <a:ea typeface="Gulim" pitchFamily="34" charset="-127"/>
              </a:rPr>
              <a:t>Perceptron was the first neural network modeled by correct computation and affected many fields. </a:t>
            </a:r>
          </a:p>
          <a:p>
            <a:r>
              <a:rPr lang="en-US" altLang="ko-KR" smtClean="0">
                <a:ea typeface="Gulim" pitchFamily="34" charset="-127"/>
              </a:rPr>
              <a:t>Perceptron also became the foundation of pattern recognition research. </a:t>
            </a:r>
          </a:p>
          <a:p>
            <a:endParaRPr lang="en-US" altLang="ko-KR" smtClean="0">
              <a:ea typeface="Gulim" pitchFamily="34" charset="-127"/>
            </a:endParaRPr>
          </a:p>
          <a:p>
            <a:r>
              <a:rPr lang="en-US" altLang="ko-KR" smtClean="0">
                <a:ea typeface="Gulim" pitchFamily="34" charset="-127"/>
              </a:rPr>
              <a:t>&lt;</a:t>
            </a:r>
            <a:r>
              <a:rPr lang="ko-KR" altLang="en-US" smtClean="0">
                <a:ea typeface="Gulim" pitchFamily="34" charset="-127"/>
              </a:rPr>
              <a:t>사진</a:t>
            </a:r>
            <a:r>
              <a:rPr lang="en-US" altLang="ko-KR" smtClean="0">
                <a:ea typeface="Gulim" pitchFamily="34" charset="-127"/>
              </a:rPr>
              <a:t>&gt; </a:t>
            </a:r>
          </a:p>
          <a:p>
            <a:r>
              <a:rPr lang="en-US" altLang="ko-KR" smtClean="0">
                <a:ea typeface="Gulim" pitchFamily="34" charset="-127"/>
              </a:rPr>
              <a:t>This guy is Frank Rosenblatt inventor of perceptron. </a:t>
            </a:r>
          </a:p>
          <a:p>
            <a:r>
              <a:rPr lang="en-US" altLang="ko-KR" smtClean="0">
                <a:ea typeface="Gulim" pitchFamily="34" charset="-127"/>
              </a:rPr>
              <a:t>And this one is Mark ⅠPerceptron image sensor that is the first neural network equipment.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8D4269-5839-426F-8C93-AF15DC9F2C57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itchFamily="34" charset="-127"/>
              </a:rPr>
              <a:t>Single layer neural network also called perceptron network is a network with all the inputs connected directly to the outputs. </a:t>
            </a:r>
          </a:p>
          <a:p>
            <a:r>
              <a:rPr lang="en-US" altLang="ko-KR" smtClean="0">
                <a:ea typeface="Gulim" pitchFamily="34" charset="-127"/>
              </a:rPr>
              <a:t>&lt;</a:t>
            </a:r>
            <a:r>
              <a:rPr lang="ko-KR" altLang="en-US" smtClean="0">
                <a:ea typeface="Gulim" pitchFamily="34" charset="-127"/>
              </a:rPr>
              <a:t>그림 </a:t>
            </a:r>
            <a:r>
              <a:rPr lang="en-US" altLang="ko-KR" smtClean="0">
                <a:ea typeface="Gulim" pitchFamily="34" charset="-127"/>
              </a:rPr>
              <a:t>a&gt; </a:t>
            </a:r>
          </a:p>
          <a:p>
            <a:r>
              <a:rPr lang="en-US" altLang="ko-KR" smtClean="0">
                <a:ea typeface="Gulim" pitchFamily="34" charset="-127"/>
              </a:rPr>
              <a:t>This is a perceptron network consisting of three perceptron output units that share five inputs. Each output unit is independent of the others. </a:t>
            </a:r>
          </a:p>
          <a:p>
            <a:r>
              <a:rPr lang="en-US" altLang="ko-KR" smtClean="0">
                <a:ea typeface="Gulim" pitchFamily="34" charset="-127"/>
              </a:rPr>
              <a:t>So we can limit our study to perceptrons with a single output unit. </a:t>
            </a:r>
          </a:p>
          <a:p>
            <a:r>
              <a:rPr lang="en-US" altLang="ko-KR" smtClean="0">
                <a:ea typeface="Gulim" pitchFamily="34" charset="-127"/>
              </a:rPr>
              <a:t>&lt;</a:t>
            </a:r>
            <a:r>
              <a:rPr lang="ko-KR" altLang="en-US" smtClean="0">
                <a:ea typeface="Gulim" pitchFamily="34" charset="-127"/>
              </a:rPr>
              <a:t>그림 </a:t>
            </a:r>
            <a:r>
              <a:rPr lang="en-US" altLang="ko-KR" smtClean="0">
                <a:ea typeface="Gulim" pitchFamily="34" charset="-127"/>
              </a:rPr>
              <a:t>b&gt; --</a:t>
            </a:r>
            <a:r>
              <a:rPr lang="ko-KR" altLang="en-US" smtClean="0">
                <a:ea typeface="Gulim" pitchFamily="34" charset="-127"/>
              </a:rPr>
              <a:t>삭제해도 무관함 </a:t>
            </a:r>
          </a:p>
          <a:p>
            <a:r>
              <a:rPr lang="en-US" altLang="ko-KR" smtClean="0">
                <a:ea typeface="Gulim" pitchFamily="34" charset="-127"/>
              </a:rPr>
              <a:t>This is a graph of the output of a two-input perceptron unit using a sigmoid activation function.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F9547E-A5F7-4475-807F-5ED7DD7B01A8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>
                <a:sym typeface="Symbol" pitchFamily="18" charset="2"/>
              </a:rPr>
              <a:t>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532B-99FF-41C1-9FA9-3444C9FDB8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1AA1-2551-4540-96D9-BC1BD2111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38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532B-99FF-41C1-9FA9-3444C9FDB8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1AA1-2551-4540-96D9-BC1BD2111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66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532B-99FF-41C1-9FA9-3444C9FDB8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1AA1-2551-4540-96D9-BC1BD2111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372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33181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530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530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41681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532B-99FF-41C1-9FA9-3444C9FDB8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1AA1-2551-4540-96D9-BC1BD2111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64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532B-99FF-41C1-9FA9-3444C9FDB8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1AA1-2551-4540-96D9-BC1BD2111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68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532B-99FF-41C1-9FA9-3444C9FDB8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1AA1-2551-4540-96D9-BC1BD2111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54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532B-99FF-41C1-9FA9-3444C9FDB8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1AA1-2551-4540-96D9-BC1BD2111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10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532B-99FF-41C1-9FA9-3444C9FDB8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1AA1-2551-4540-96D9-BC1BD2111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67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532B-99FF-41C1-9FA9-3444C9FDB8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1AA1-2551-4540-96D9-BC1BD2111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39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532B-99FF-41C1-9FA9-3444C9FDB8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1AA1-2551-4540-96D9-BC1BD2111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32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532B-99FF-41C1-9FA9-3444C9FDB8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11AA1-2551-4540-96D9-BC1BD2111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30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9532B-99FF-41C1-9FA9-3444C9FDB8EE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11AA1-2551-4540-96D9-BC1BD2111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42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2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6.wmf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png"/><Relationship Id="rId11" Type="http://schemas.openxmlformats.org/officeDocument/2006/relationships/image" Target="../media/image15.wmf"/><Relationship Id="rId5" Type="http://schemas.openxmlformats.org/officeDocument/2006/relationships/image" Target="../media/image13.wmf"/><Relationship Id="rId15" Type="http://schemas.openxmlformats.org/officeDocument/2006/relationships/image" Target="../media/image20.png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4.wmf"/><Relationship Id="rId14" Type="http://schemas.openxmlformats.org/officeDocument/2006/relationships/image" Target="../media/image1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6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48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Perceptron Learning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2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8229600" cy="5762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>
                <a:ea typeface="Gulim" pitchFamily="34" charset="-127"/>
              </a:rPr>
              <a:t>Network Structures</a:t>
            </a:r>
          </a:p>
        </p:txBody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196752"/>
            <a:ext cx="7772400" cy="3671887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ko-KR" dirty="0" smtClean="0">
                <a:solidFill>
                  <a:schemeClr val="accent2"/>
                </a:solidFill>
                <a:ea typeface="Gulim" pitchFamily="34" charset="-127"/>
              </a:rPr>
              <a:t>Acyclic or Feed-forward networks</a:t>
            </a:r>
          </a:p>
          <a:p>
            <a:pPr eaLnBrk="1" hangingPunct="1"/>
            <a:r>
              <a:rPr lang="en-US" altLang="ko-KR" dirty="0" smtClean="0">
                <a:ea typeface="Gulim" pitchFamily="34" charset="-127"/>
              </a:rPr>
              <a:t>Activation flows from input layer to</a:t>
            </a:r>
          </a:p>
          <a:p>
            <a:pPr eaLnBrk="1" hangingPunct="1"/>
            <a:r>
              <a:rPr lang="en-US" altLang="ko-KR" dirty="0" smtClean="0">
                <a:ea typeface="Gulim" pitchFamily="34" charset="-127"/>
              </a:rPr>
              <a:t>output layer</a:t>
            </a:r>
          </a:p>
          <a:p>
            <a:pPr lvl="1" eaLnBrk="1" hangingPunct="1"/>
            <a:r>
              <a:rPr lang="en-US" altLang="ko-KR" dirty="0" smtClean="0">
                <a:ea typeface="Gulim" pitchFamily="34" charset="-127"/>
              </a:rPr>
              <a:t>single-layer </a:t>
            </a:r>
            <a:r>
              <a:rPr lang="en-US" altLang="ko-KR" dirty="0" err="1" smtClean="0">
                <a:ea typeface="Gulim" pitchFamily="34" charset="-127"/>
              </a:rPr>
              <a:t>perceptrons</a:t>
            </a:r>
            <a:endParaRPr lang="en-US" altLang="ko-KR" dirty="0" smtClean="0">
              <a:ea typeface="Gulim" pitchFamily="34" charset="-127"/>
            </a:endParaRPr>
          </a:p>
          <a:p>
            <a:pPr lvl="1" eaLnBrk="1" hangingPunct="1"/>
            <a:r>
              <a:rPr lang="en-US" altLang="ko-KR" dirty="0" smtClean="0">
                <a:ea typeface="Gulim" pitchFamily="34" charset="-127"/>
              </a:rPr>
              <a:t>multi-layer </a:t>
            </a:r>
            <a:r>
              <a:rPr lang="en-US" altLang="ko-KR" dirty="0" err="1" smtClean="0">
                <a:ea typeface="Gulim" pitchFamily="34" charset="-127"/>
              </a:rPr>
              <a:t>perceptrons</a:t>
            </a:r>
            <a:endParaRPr lang="en-US" altLang="ko-KR" dirty="0" smtClean="0">
              <a:ea typeface="Gulim" pitchFamily="34" charset="-127"/>
            </a:endParaRPr>
          </a:p>
          <a:p>
            <a:pPr eaLnBrk="1" hangingPunct="1"/>
            <a:endParaRPr lang="en-US" altLang="ko-KR" dirty="0" smtClean="0">
              <a:ea typeface="Gulim" pitchFamily="34" charset="-127"/>
            </a:endParaRPr>
          </a:p>
          <a:p>
            <a:pPr eaLnBrk="1" hangingPunct="1"/>
            <a:r>
              <a:rPr lang="en-US" altLang="ko-KR" dirty="0" smtClean="0">
                <a:solidFill>
                  <a:schemeClr val="accent2"/>
                </a:solidFill>
                <a:ea typeface="Gulim" pitchFamily="34" charset="-127"/>
              </a:rPr>
              <a:t>Recurrent networks</a:t>
            </a:r>
          </a:p>
          <a:p>
            <a:pPr lvl="1" eaLnBrk="1" hangingPunct="1"/>
            <a:r>
              <a:rPr lang="en-US" altLang="ko-KR" dirty="0" smtClean="0">
                <a:ea typeface="Gulim" pitchFamily="34" charset="-127"/>
              </a:rPr>
              <a:t>Feed the outputs back into own inputs</a:t>
            </a:r>
          </a:p>
          <a:p>
            <a:pPr lvl="2" eaLnBrk="1" hangingPunct="1">
              <a:buFont typeface="Wingdings" pitchFamily="2" charset="2"/>
              <a:buChar char="à"/>
            </a:pPr>
            <a:r>
              <a:rPr lang="en-US" altLang="ko-KR" sz="2000" dirty="0" smtClean="0">
                <a:ea typeface="Gulim" pitchFamily="34" charset="-127"/>
                <a:sym typeface="Wingdings" pitchFamily="2" charset="2"/>
              </a:rPr>
              <a:t>Network is a dynamical system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ko-KR" sz="2000" dirty="0" smtClean="0">
                <a:ea typeface="Gulim" pitchFamily="34" charset="-127"/>
                <a:sym typeface="Wingdings" pitchFamily="2" charset="2"/>
              </a:rPr>
              <a:t>(stable state, oscillations, chaotic behavior)</a:t>
            </a:r>
          </a:p>
          <a:p>
            <a:pPr lvl="2" eaLnBrk="1" hangingPunct="1">
              <a:buFont typeface="Wingdings" pitchFamily="2" charset="2"/>
              <a:buChar char="à"/>
            </a:pPr>
            <a:r>
              <a:rPr lang="en-US" altLang="ko-KR" sz="2000" dirty="0" smtClean="0">
                <a:ea typeface="Gulim" pitchFamily="34" charset="-127"/>
              </a:rPr>
              <a:t>Response of the network depends on initial state</a:t>
            </a:r>
          </a:p>
          <a:p>
            <a:pPr lvl="1" eaLnBrk="1" hangingPunct="1"/>
            <a:r>
              <a:rPr lang="en-US" altLang="ko-KR" dirty="0" smtClean="0">
                <a:ea typeface="Gulim" pitchFamily="34" charset="-127"/>
              </a:rPr>
              <a:t>Can support short-term memory</a:t>
            </a:r>
          </a:p>
          <a:p>
            <a:pPr eaLnBrk="1" hangingPunct="1"/>
            <a:endParaRPr lang="en-US" altLang="ko-KR" dirty="0" smtClean="0">
              <a:ea typeface="Gulim" pitchFamily="34" charset="-127"/>
            </a:endParaRPr>
          </a:p>
        </p:txBody>
      </p:sp>
      <p:pic>
        <p:nvPicPr>
          <p:cNvPr id="1026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077072"/>
            <a:ext cx="2376264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521" y="1340768"/>
            <a:ext cx="2952750" cy="216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6056" name="Rectangle 8"/>
          <p:cNvSpPr>
            <a:spLocks noChangeArrowheads="1"/>
          </p:cNvSpPr>
          <p:nvPr/>
        </p:nvSpPr>
        <p:spPr bwMode="auto">
          <a:xfrm>
            <a:off x="773713" y="5013176"/>
            <a:ext cx="44892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Feed-forward networks implement functions, </a:t>
            </a:r>
          </a:p>
          <a:p>
            <a:pPr algn="ctr"/>
            <a:r>
              <a:rPr lang="en-US" sz="1800" dirty="0"/>
              <a:t>have no internal state (only weights).</a:t>
            </a:r>
          </a:p>
        </p:txBody>
      </p:sp>
    </p:spTree>
    <p:extLst>
      <p:ext uri="{BB962C8B-B14F-4D97-AF65-F5344CB8AC3E}">
        <p14:creationId xmlns:p14="http://schemas.microsoft.com/office/powerpoint/2010/main" val="82700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Feed-forward Network:</a:t>
            </a:r>
            <a:br>
              <a:rPr lang="en-US" smtClean="0"/>
            </a:br>
            <a:r>
              <a:rPr lang="en-US" smtClean="0"/>
              <a:t>Represents a function of Its Input 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41910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2004" name="Text Box 4"/>
          <p:cNvSpPr txBox="1">
            <a:spLocks noChangeArrowheads="1"/>
          </p:cNvSpPr>
          <p:nvPr/>
        </p:nvSpPr>
        <p:spPr bwMode="auto">
          <a:xfrm>
            <a:off x="2514600" y="1866900"/>
            <a:ext cx="1697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accent2"/>
                </a:solidFill>
              </a:rPr>
              <a:t>Two hidden units</a:t>
            </a:r>
          </a:p>
        </p:txBody>
      </p:sp>
      <p:sp>
        <p:nvSpPr>
          <p:cNvPr id="1152005" name="Text Box 5"/>
          <p:cNvSpPr txBox="1">
            <a:spLocks noChangeArrowheads="1"/>
          </p:cNvSpPr>
          <p:nvPr/>
        </p:nvSpPr>
        <p:spPr bwMode="auto">
          <a:xfrm>
            <a:off x="838200" y="1866900"/>
            <a:ext cx="161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accent2"/>
                </a:solidFill>
              </a:rPr>
              <a:t>Two input  units</a:t>
            </a:r>
          </a:p>
        </p:txBody>
      </p:sp>
      <p:sp>
        <p:nvSpPr>
          <p:cNvPr id="1152006" name="Text Box 6"/>
          <p:cNvSpPr txBox="1">
            <a:spLocks noChangeArrowheads="1"/>
          </p:cNvSpPr>
          <p:nvPr/>
        </p:nvSpPr>
        <p:spPr bwMode="auto">
          <a:xfrm>
            <a:off x="4419600" y="1866900"/>
            <a:ext cx="1230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accent2"/>
                </a:solidFill>
              </a:rPr>
              <a:t>One Output</a:t>
            </a:r>
          </a:p>
        </p:txBody>
      </p:sp>
      <p:sp>
        <p:nvSpPr>
          <p:cNvPr id="1152007" name="Text Box 7"/>
          <p:cNvSpPr txBox="1">
            <a:spLocks noChangeArrowheads="1"/>
          </p:cNvSpPr>
          <p:nvPr/>
        </p:nvSpPr>
        <p:spPr bwMode="auto">
          <a:xfrm>
            <a:off x="1752600" y="5791200"/>
            <a:ext cx="5443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000" dirty="0"/>
              <a:t>By adjusting the weights we get different functions:</a:t>
            </a:r>
          </a:p>
          <a:p>
            <a:pPr algn="ctr" eaLnBrk="1" hangingPunct="1"/>
            <a:r>
              <a:rPr lang="en-US" sz="2000" dirty="0"/>
              <a:t>that is how learning is done in neural networks! </a:t>
            </a:r>
          </a:p>
        </p:txBody>
      </p:sp>
      <p:sp>
        <p:nvSpPr>
          <p:cNvPr id="1152008" name="Text Box 8"/>
          <p:cNvSpPr txBox="1">
            <a:spLocks noChangeArrowheads="1"/>
          </p:cNvSpPr>
          <p:nvPr/>
        </p:nvSpPr>
        <p:spPr bwMode="auto">
          <a:xfrm>
            <a:off x="5943600" y="2590800"/>
            <a:ext cx="29591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800" dirty="0"/>
              <a:t>Each unit receives input only</a:t>
            </a:r>
          </a:p>
          <a:p>
            <a:pPr algn="ctr" eaLnBrk="1" hangingPunct="1"/>
            <a:r>
              <a:rPr lang="en-US" sz="1800" dirty="0"/>
              <a:t> from units in the </a:t>
            </a:r>
            <a:r>
              <a:rPr lang="en-US" sz="1800" dirty="0">
                <a:solidFill>
                  <a:srgbClr val="FF0000"/>
                </a:solidFill>
              </a:rPr>
              <a:t>i</a:t>
            </a:r>
            <a:r>
              <a:rPr lang="en-US" sz="1800" dirty="0"/>
              <a:t>mmediately</a:t>
            </a:r>
          </a:p>
          <a:p>
            <a:pPr algn="ctr" eaLnBrk="1" hangingPunct="1"/>
            <a:r>
              <a:rPr lang="en-US" sz="1800" dirty="0"/>
              <a:t> preceding layer.</a:t>
            </a:r>
          </a:p>
        </p:txBody>
      </p:sp>
      <p:sp>
        <p:nvSpPr>
          <p:cNvPr id="1152011" name="Rectangle 11"/>
          <p:cNvSpPr>
            <a:spLocks noChangeArrowheads="1"/>
          </p:cNvSpPr>
          <p:nvPr/>
        </p:nvSpPr>
        <p:spPr bwMode="auto">
          <a:xfrm>
            <a:off x="0" y="4114800"/>
            <a:ext cx="8543044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ym typeface="Wingdings" pitchFamily="2" charset="2"/>
              </a:rPr>
              <a:t>Given an input vector x = (x</a:t>
            </a:r>
            <a:r>
              <a:rPr lang="en-US" sz="1800" baseline="-25000" dirty="0">
                <a:sym typeface="Wingdings" pitchFamily="2" charset="2"/>
              </a:rPr>
              <a:t>1</a:t>
            </a:r>
            <a:r>
              <a:rPr lang="en-US" sz="1800" dirty="0">
                <a:sym typeface="Wingdings" pitchFamily="2" charset="2"/>
              </a:rPr>
              <a:t>,x</a:t>
            </a:r>
            <a:r>
              <a:rPr lang="en-US" sz="1800" baseline="-25000" dirty="0">
                <a:sym typeface="Wingdings" pitchFamily="2" charset="2"/>
              </a:rPr>
              <a:t>2</a:t>
            </a:r>
            <a:r>
              <a:rPr lang="en-US" sz="1800" dirty="0">
                <a:sym typeface="Wingdings" pitchFamily="2" charset="2"/>
              </a:rPr>
              <a:t>), the activations of the input units are set to values of the </a:t>
            </a:r>
          </a:p>
          <a:p>
            <a:r>
              <a:rPr lang="en-US" sz="1800" dirty="0">
                <a:sym typeface="Wingdings" pitchFamily="2" charset="2"/>
              </a:rPr>
              <a:t>input vector, i.e., (a</a:t>
            </a:r>
            <a:r>
              <a:rPr lang="en-US" sz="1800" baseline="-25000" dirty="0">
                <a:sym typeface="Wingdings" pitchFamily="2" charset="2"/>
              </a:rPr>
              <a:t>1</a:t>
            </a:r>
            <a:r>
              <a:rPr lang="en-US" sz="1800" dirty="0">
                <a:sym typeface="Wingdings" pitchFamily="2" charset="2"/>
              </a:rPr>
              <a:t>,a</a:t>
            </a:r>
            <a:r>
              <a:rPr lang="en-US" sz="1800" baseline="-25000" dirty="0">
                <a:sym typeface="Wingdings" pitchFamily="2" charset="2"/>
              </a:rPr>
              <a:t>2</a:t>
            </a:r>
            <a:r>
              <a:rPr lang="en-US" sz="1800" dirty="0">
                <a:sym typeface="Wingdings" pitchFamily="2" charset="2"/>
              </a:rPr>
              <a:t>)=(x</a:t>
            </a:r>
            <a:r>
              <a:rPr lang="en-US" sz="1800" baseline="-25000" dirty="0">
                <a:sym typeface="Wingdings" pitchFamily="2" charset="2"/>
              </a:rPr>
              <a:t>1</a:t>
            </a:r>
            <a:r>
              <a:rPr lang="en-US" sz="1800" dirty="0">
                <a:sym typeface="Wingdings" pitchFamily="2" charset="2"/>
              </a:rPr>
              <a:t>,x</a:t>
            </a:r>
            <a:r>
              <a:rPr lang="en-US" sz="1800" baseline="-25000" dirty="0">
                <a:sym typeface="Wingdings" pitchFamily="2" charset="2"/>
              </a:rPr>
              <a:t>2</a:t>
            </a:r>
            <a:r>
              <a:rPr lang="en-US" sz="1800" dirty="0">
                <a:sym typeface="Wingdings" pitchFamily="2" charset="2"/>
              </a:rPr>
              <a:t>), and the network computes:</a:t>
            </a:r>
            <a:r>
              <a:rPr lang="en-US" sz="2000" dirty="0">
                <a:sym typeface="Wingdings" pitchFamily="2" charset="2"/>
              </a:rPr>
              <a:t> </a:t>
            </a:r>
            <a:endParaRPr lang="en-US" sz="2000" dirty="0"/>
          </a:p>
        </p:txBody>
      </p:sp>
      <p:sp>
        <p:nvSpPr>
          <p:cNvPr id="1152009" name="Rectangle 9"/>
          <p:cNvSpPr>
            <a:spLocks noChangeArrowheads="1"/>
          </p:cNvSpPr>
          <p:nvPr/>
        </p:nvSpPr>
        <p:spPr bwMode="auto">
          <a:xfrm>
            <a:off x="457200" y="5486400"/>
            <a:ext cx="81615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Feed-forward network  computes a parameterized family of  functions </a:t>
            </a:r>
            <a:r>
              <a:rPr lang="en-US" sz="2000" b="1" dirty="0" err="1"/>
              <a:t>h</a:t>
            </a:r>
            <a:r>
              <a:rPr lang="en-US" sz="2000" b="1" baseline="-25000" dirty="0" err="1"/>
              <a:t>W</a:t>
            </a:r>
            <a:r>
              <a:rPr lang="en-US" sz="2000" b="1" dirty="0"/>
              <a:t>(x)</a:t>
            </a:r>
            <a:r>
              <a:rPr lang="en-US" sz="2000" dirty="0"/>
              <a:t> </a:t>
            </a:r>
          </a:p>
        </p:txBody>
      </p:sp>
      <p:pic>
        <p:nvPicPr>
          <p:cNvPr id="1152019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0600"/>
            <a:ext cx="3019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2020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5181600"/>
            <a:ext cx="655161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52022" name="Group 22"/>
          <p:cNvGrpSpPr>
            <a:grpSpLocks/>
          </p:cNvGrpSpPr>
          <p:nvPr/>
        </p:nvGrpSpPr>
        <p:grpSpPr bwMode="auto">
          <a:xfrm>
            <a:off x="4876800" y="4648200"/>
            <a:ext cx="3660775" cy="457200"/>
            <a:chOff x="3072" y="2928"/>
            <a:chExt cx="2306" cy="288"/>
          </a:xfrm>
        </p:grpSpPr>
        <p:sp>
          <p:nvSpPr>
            <p:cNvPr id="12304" name="Text Box 15"/>
            <p:cNvSpPr txBox="1">
              <a:spLocks noChangeArrowheads="1"/>
            </p:cNvSpPr>
            <p:nvPr/>
          </p:nvSpPr>
          <p:spPr bwMode="auto">
            <a:xfrm>
              <a:off x="3072" y="2928"/>
              <a:ext cx="23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600" dirty="0"/>
                <a:t>Weights are the parameters of the function</a:t>
              </a:r>
            </a:p>
          </p:txBody>
        </p:sp>
        <p:sp>
          <p:nvSpPr>
            <p:cNvPr id="12305" name="Line 16"/>
            <p:cNvSpPr>
              <a:spLocks noChangeShapeType="1"/>
            </p:cNvSpPr>
            <p:nvPr/>
          </p:nvSpPr>
          <p:spPr bwMode="auto">
            <a:xfrm flipH="1">
              <a:off x="3504" y="3153"/>
              <a:ext cx="720" cy="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3399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2004" grpId="0"/>
      <p:bldP spid="1152005" grpId="0"/>
      <p:bldP spid="1152006" grpId="0"/>
      <p:bldP spid="1152007" grpId="0"/>
      <p:bldP spid="1152008" grpId="0"/>
      <p:bldP spid="1152011" grpId="0"/>
      <p:bldP spid="115200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Feed-forward Network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 smtClean="0"/>
              <a:t>A neural network can be used for classification or regression.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For Boolean classification with continuous outputs (e.g., with sigmoid </a:t>
            </a:r>
          </a:p>
          <a:p>
            <a:pPr eaLnBrk="1" hangingPunct="1"/>
            <a:r>
              <a:rPr lang="en-US" dirty="0" smtClean="0"/>
              <a:t>units) </a:t>
            </a:r>
            <a:r>
              <a:rPr lang="en-US" dirty="0" smtClean="0">
                <a:sym typeface="Wingdings" pitchFamily="2" charset="2"/>
              </a:rPr>
              <a:t> typically </a:t>
            </a:r>
            <a:r>
              <a:rPr lang="en-US" dirty="0" smtClean="0"/>
              <a:t>a single output unit (value&gt; 0.5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one class)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For k-way classification, one could divide the single output unit’s range </a:t>
            </a:r>
          </a:p>
          <a:p>
            <a:pPr eaLnBrk="1" hangingPunct="1"/>
            <a:r>
              <a:rPr lang="en-US" dirty="0" smtClean="0"/>
              <a:t>into k portions </a:t>
            </a:r>
            <a:r>
              <a:rPr lang="en-US" dirty="0" smtClean="0">
                <a:sym typeface="Wingdings" pitchFamily="2" charset="2"/>
              </a:rPr>
              <a:t> typically,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k separate output units</a:t>
            </a:r>
            <a:r>
              <a:rPr lang="en-US" dirty="0" smtClean="0"/>
              <a:t>, with the value of each </a:t>
            </a:r>
          </a:p>
          <a:p>
            <a:pPr eaLnBrk="1" hangingPunct="1"/>
            <a:r>
              <a:rPr lang="en-US" dirty="0" smtClean="0"/>
              <a:t>one representing the relative likelihood of that class given the current input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929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>
                <a:ea typeface="Gulim" pitchFamily="34" charset="-127"/>
              </a:rPr>
              <a:t>Perceptron</a:t>
            </a:r>
            <a:r>
              <a:rPr lang="en-US" altLang="ko-KR" b="0" smtClean="0">
                <a:ea typeface="Gulim" pitchFamily="34" charset="-127"/>
              </a:rPr>
              <a:t> </a:t>
            </a:r>
            <a:endParaRPr lang="en-US" altLang="ko-KR" sz="3600" smtClean="0">
              <a:ea typeface="Gulim" pitchFamily="34" charset="-127"/>
            </a:endParaRPr>
          </a:p>
        </p:txBody>
      </p:sp>
      <p:sp>
        <p:nvSpPr>
          <p:cNvPr id="1172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79813" y="2209800"/>
            <a:ext cx="5564187" cy="4506913"/>
          </a:xfrm>
        </p:spPr>
        <p:txBody>
          <a:bodyPr/>
          <a:lstStyle/>
          <a:p>
            <a:pPr marL="0" indent="0" eaLnBrk="1" hangingPunct="1"/>
            <a:r>
              <a:rPr lang="en-US" altLang="ko-KR" sz="1800" dirty="0" smtClean="0">
                <a:ea typeface="Gulim" pitchFamily="34" charset="-127"/>
              </a:rPr>
              <a:t>Perceptron</a:t>
            </a:r>
          </a:p>
          <a:p>
            <a:pPr lvl="1" eaLnBrk="1" hangingPunct="1"/>
            <a:r>
              <a:rPr lang="en-US" altLang="ko-KR" sz="1800" dirty="0" smtClean="0">
                <a:ea typeface="Gulim" pitchFamily="34" charset="-127"/>
              </a:rPr>
              <a:t>Invented by Frank Rosenblatt in 1957 </a:t>
            </a:r>
            <a:r>
              <a:rPr lang="en-US" sz="1800" dirty="0" smtClean="0">
                <a:ea typeface="Gulim" pitchFamily="34" charset="-127"/>
              </a:rPr>
              <a:t>in an attempt to understand human memory, learning, and cognitive processes.</a:t>
            </a:r>
            <a:r>
              <a:rPr lang="en-US" sz="1600" dirty="0" smtClean="0"/>
              <a:t> </a:t>
            </a:r>
            <a:r>
              <a:rPr lang="en-US" altLang="ko-KR" sz="1800" dirty="0" smtClean="0">
                <a:ea typeface="Gulim" pitchFamily="34" charset="-127"/>
              </a:rPr>
              <a:t> </a:t>
            </a:r>
          </a:p>
          <a:p>
            <a:pPr lvl="1" eaLnBrk="1" hangingPunct="1"/>
            <a:r>
              <a:rPr lang="en-US" altLang="ko-KR" sz="1800" dirty="0" smtClean="0">
                <a:ea typeface="Gulim" pitchFamily="34" charset="-127"/>
              </a:rPr>
              <a:t>The first neural network model by computation, with a remarkable learning algorithm:</a:t>
            </a:r>
          </a:p>
          <a:p>
            <a:pPr lvl="2" eaLnBrk="1" hangingPunct="1"/>
            <a:r>
              <a:rPr lang="en-US" altLang="ko-KR" sz="1600" dirty="0" smtClean="0">
                <a:ea typeface="Gulim" pitchFamily="34" charset="-127"/>
              </a:rPr>
              <a:t>If function can  be represented by perceptron, the learning algorithm quickly converge to the hidden function</a:t>
            </a:r>
          </a:p>
          <a:p>
            <a:pPr lvl="2" eaLnBrk="1" hangingPunct="1"/>
            <a:r>
              <a:rPr lang="en-US" altLang="ko-KR" sz="1800" dirty="0" smtClean="0">
                <a:ea typeface="Gulim" pitchFamily="34" charset="-127"/>
              </a:rPr>
              <a:t>Became the foundation of pattern recognition research</a:t>
            </a:r>
          </a:p>
          <a:p>
            <a:pPr lvl="1" eaLnBrk="1" hangingPunct="1">
              <a:buFontTx/>
              <a:buNone/>
            </a:pPr>
            <a:endParaRPr lang="en-US" altLang="ko-KR" sz="1600" dirty="0" smtClean="0">
              <a:ea typeface="Gulim" pitchFamily="34" charset="-127"/>
            </a:endParaRPr>
          </a:p>
          <a:p>
            <a:pPr marL="0" indent="0" eaLnBrk="1" hangingPunct="1"/>
            <a:endParaRPr lang="en-US" altLang="ko-KR" sz="1600" dirty="0" smtClean="0">
              <a:ea typeface="Gulim" pitchFamily="34" charset="-127"/>
            </a:endParaRPr>
          </a:p>
        </p:txBody>
      </p:sp>
      <p:grpSp>
        <p:nvGrpSpPr>
          <p:cNvPr id="1172484" name="Group 4"/>
          <p:cNvGrpSpPr>
            <a:grpSpLocks/>
          </p:cNvGrpSpPr>
          <p:nvPr/>
        </p:nvGrpSpPr>
        <p:grpSpPr bwMode="auto">
          <a:xfrm>
            <a:off x="0" y="2209800"/>
            <a:ext cx="3048000" cy="4467225"/>
            <a:chOff x="0" y="1392"/>
            <a:chExt cx="1920" cy="2814"/>
          </a:xfrm>
        </p:grpSpPr>
        <p:pic>
          <p:nvPicPr>
            <p:cNvPr id="14343" name="Picture 5" descr="ai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392"/>
              <a:ext cx="1546" cy="1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4344" name="Rectangle 6"/>
            <p:cNvSpPr>
              <a:spLocks noChangeArrowheads="1"/>
            </p:cNvSpPr>
            <p:nvPr/>
          </p:nvSpPr>
          <p:spPr bwMode="auto">
            <a:xfrm>
              <a:off x="0" y="3283"/>
              <a:ext cx="1920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1800" b="1"/>
                <a:t>Rosenblatt &amp; </a:t>
              </a:r>
            </a:p>
            <a:p>
              <a:pPr algn="ctr" eaLnBrk="0" hangingPunct="0"/>
              <a:r>
                <a:rPr lang="en-US" sz="1800" b="1"/>
                <a:t>Mark I Perceptron</a:t>
              </a:r>
              <a:r>
                <a:rPr lang="en-US" sz="1800"/>
                <a:t>:</a:t>
              </a:r>
            </a:p>
            <a:p>
              <a:pPr algn="ctr" eaLnBrk="0" hangingPunct="0"/>
              <a:r>
                <a:rPr lang="en-US" sz="1800"/>
                <a:t> the first machine that could </a:t>
              </a:r>
              <a:r>
                <a:rPr lang="en-US" sz="1800">
                  <a:solidFill>
                    <a:schemeClr val="accent2"/>
                  </a:solidFill>
                </a:rPr>
                <a:t>"learn" to recognize and identify optical patterns.</a:t>
              </a:r>
              <a:r>
                <a:rPr lang="en-US" sz="1800"/>
                <a:t> </a:t>
              </a:r>
            </a:p>
          </p:txBody>
        </p:sp>
      </p:grpSp>
      <p:sp>
        <p:nvSpPr>
          <p:cNvPr id="1172487" name="Rectangle 7"/>
          <p:cNvSpPr>
            <a:spLocks noChangeArrowheads="1"/>
          </p:cNvSpPr>
          <p:nvPr/>
        </p:nvSpPr>
        <p:spPr bwMode="auto">
          <a:xfrm>
            <a:off x="152400" y="1828800"/>
            <a:ext cx="3238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Cornell Aeronautical Laboratory </a:t>
            </a:r>
          </a:p>
        </p:txBody>
      </p:sp>
    </p:spTree>
    <p:extLst>
      <p:ext uri="{BB962C8B-B14F-4D97-AF65-F5344CB8AC3E}">
        <p14:creationId xmlns:p14="http://schemas.microsoft.com/office/powerpoint/2010/main" val="318078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 b="0" smtClean="0">
                <a:ea typeface="Gulim" pitchFamily="34" charset="-127"/>
              </a:rPr>
              <a:t>Single Layer Feed-forward Neural Networks</a:t>
            </a:r>
            <a:br>
              <a:rPr lang="en-US" altLang="ko-KR" sz="2800" b="0" smtClean="0">
                <a:ea typeface="Gulim" pitchFamily="34" charset="-127"/>
              </a:rPr>
            </a:br>
            <a:r>
              <a:rPr lang="en-US" altLang="ko-KR" sz="2800" b="0" smtClean="0">
                <a:ea typeface="Gulim" pitchFamily="34" charset="-127"/>
              </a:rPr>
              <a:t>Perceptrons</a:t>
            </a:r>
            <a:r>
              <a:rPr lang="en-US" altLang="ko-KR" sz="1800" b="0" smtClean="0">
                <a:ea typeface="Gulim" pitchFamily="34" charset="-127"/>
              </a:rPr>
              <a:t> </a:t>
            </a:r>
          </a:p>
        </p:txBody>
      </p:sp>
      <p:sp>
        <p:nvSpPr>
          <p:cNvPr id="1175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828800"/>
            <a:ext cx="7710488" cy="4435475"/>
          </a:xfrm>
        </p:spPr>
        <p:txBody>
          <a:bodyPr/>
          <a:lstStyle/>
          <a:p>
            <a:pPr marL="0" indent="0" eaLnBrk="1" hangingPunct="1"/>
            <a:r>
              <a:rPr lang="en-US" altLang="ko-KR" sz="1800" dirty="0" smtClean="0">
                <a:ea typeface="Gulim" pitchFamily="34" charset="-127"/>
              </a:rPr>
              <a:t>Single-layer neural network (perceptron network)</a:t>
            </a:r>
          </a:p>
          <a:p>
            <a:pPr marL="0" indent="0" eaLnBrk="1" hangingPunct="1"/>
            <a:endParaRPr lang="en-US" altLang="ko-KR" sz="1800" dirty="0" smtClean="0">
              <a:ea typeface="Gulim" pitchFamily="34" charset="-127"/>
            </a:endParaRPr>
          </a:p>
          <a:p>
            <a:pPr lvl="1" eaLnBrk="1" hangingPunct="1">
              <a:buFontTx/>
              <a:buNone/>
            </a:pPr>
            <a:r>
              <a:rPr lang="en-US" altLang="ko-KR" sz="1800" dirty="0" smtClean="0">
                <a:ea typeface="Gulim" pitchFamily="34" charset="-127"/>
              </a:rPr>
              <a:t>A network with all the inputs connected directly to the outputs</a:t>
            </a:r>
          </a:p>
        </p:txBody>
      </p:sp>
      <p:sp>
        <p:nvSpPr>
          <p:cNvPr id="1175557" name="Rectangle 5"/>
          <p:cNvSpPr>
            <a:spLocks noChangeArrowheads="1"/>
          </p:cNvSpPr>
          <p:nvPr/>
        </p:nvSpPr>
        <p:spPr bwMode="auto">
          <a:xfrm>
            <a:off x="1143000" y="3048000"/>
            <a:ext cx="58542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FontTx/>
              <a:buChar char="–"/>
            </a:pPr>
            <a:r>
              <a:rPr lang="en-US" sz="1800" dirty="0"/>
              <a:t>Output units all operate separately: no shared weights</a:t>
            </a:r>
          </a:p>
        </p:txBody>
      </p:sp>
      <p:pic>
        <p:nvPicPr>
          <p:cNvPr id="16390" name="Picture 6" descr="fig19-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81400"/>
            <a:ext cx="3009900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75559" name="Group 7"/>
          <p:cNvGrpSpPr>
            <a:grpSpLocks/>
          </p:cNvGrpSpPr>
          <p:nvPr/>
        </p:nvGrpSpPr>
        <p:grpSpPr bwMode="auto">
          <a:xfrm>
            <a:off x="2819400" y="3657600"/>
            <a:ext cx="914400" cy="1371600"/>
            <a:chOff x="1776" y="2304"/>
            <a:chExt cx="576" cy="864"/>
          </a:xfrm>
        </p:grpSpPr>
        <p:sp>
          <p:nvSpPr>
            <p:cNvPr id="16393" name="Oval 8"/>
            <p:cNvSpPr>
              <a:spLocks noChangeArrowheads="1"/>
            </p:cNvSpPr>
            <p:nvPr/>
          </p:nvSpPr>
          <p:spPr bwMode="auto">
            <a:xfrm>
              <a:off x="2208" y="2736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94" name="Line 9"/>
            <p:cNvSpPr>
              <a:spLocks noChangeShapeType="1"/>
            </p:cNvSpPr>
            <p:nvPr/>
          </p:nvSpPr>
          <p:spPr bwMode="auto">
            <a:xfrm flipH="1" flipV="1">
              <a:off x="1776" y="2304"/>
              <a:ext cx="384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395" name="Line 10"/>
            <p:cNvSpPr>
              <a:spLocks noChangeShapeType="1"/>
            </p:cNvSpPr>
            <p:nvPr/>
          </p:nvSpPr>
          <p:spPr bwMode="auto">
            <a:xfrm flipV="1">
              <a:off x="1776" y="2832"/>
              <a:ext cx="432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396" name="Line 11"/>
            <p:cNvSpPr>
              <a:spLocks noChangeShapeType="1"/>
            </p:cNvSpPr>
            <p:nvPr/>
          </p:nvSpPr>
          <p:spPr bwMode="auto">
            <a:xfrm>
              <a:off x="1776" y="2832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397" name="Line 12"/>
            <p:cNvSpPr>
              <a:spLocks noChangeShapeType="1"/>
            </p:cNvSpPr>
            <p:nvPr/>
          </p:nvSpPr>
          <p:spPr bwMode="auto">
            <a:xfrm>
              <a:off x="1776" y="2496"/>
              <a:ext cx="432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398" name="Line 13"/>
            <p:cNvSpPr>
              <a:spLocks noChangeShapeType="1"/>
            </p:cNvSpPr>
            <p:nvPr/>
          </p:nvSpPr>
          <p:spPr bwMode="auto">
            <a:xfrm>
              <a:off x="1776" y="2640"/>
              <a:ext cx="432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399" name="Line 14"/>
            <p:cNvSpPr>
              <a:spLocks noChangeShapeType="1"/>
            </p:cNvSpPr>
            <p:nvPr/>
          </p:nvSpPr>
          <p:spPr bwMode="auto">
            <a:xfrm flipV="1">
              <a:off x="1776" y="2832"/>
              <a:ext cx="432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75567" name="Rectangle 15"/>
          <p:cNvSpPr>
            <a:spLocks noChangeArrowheads="1"/>
          </p:cNvSpPr>
          <p:nvPr/>
        </p:nvSpPr>
        <p:spPr bwMode="auto">
          <a:xfrm>
            <a:off x="4267200" y="3505200"/>
            <a:ext cx="1295400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5364088" y="4116495"/>
            <a:ext cx="329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each output unit is</a:t>
            </a:r>
          </a:p>
          <a:p>
            <a:pPr algn="ctr"/>
            <a:r>
              <a:rPr lang="en-US" dirty="0"/>
              <a:t>independent of the others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414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55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Perceptron to Learn to Identify Digits</a:t>
            </a:r>
            <a:br>
              <a:rPr lang="en-US" smtClean="0"/>
            </a:br>
            <a:r>
              <a:rPr lang="en-US" sz="2400" smtClean="0"/>
              <a:t>(From Pat. Winston, MIT)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0" y="1828800"/>
            <a:ext cx="2446338" cy="2468563"/>
            <a:chOff x="228" y="1248"/>
            <a:chExt cx="1541" cy="1555"/>
          </a:xfrm>
        </p:grpSpPr>
        <p:pic>
          <p:nvPicPr>
            <p:cNvPr id="1753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248"/>
              <a:ext cx="1104" cy="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31" name="Text Box 5"/>
            <p:cNvSpPr txBox="1">
              <a:spLocks noChangeArrowheads="1"/>
            </p:cNvSpPr>
            <p:nvPr/>
          </p:nvSpPr>
          <p:spPr bwMode="auto">
            <a:xfrm>
              <a:off x="228" y="2169"/>
              <a:ext cx="1541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2000"/>
                <a:t>Seven line segments</a:t>
              </a:r>
            </a:p>
            <a:p>
              <a:pPr algn="ctr" eaLnBrk="1" hangingPunct="1"/>
              <a:r>
                <a:rPr lang="en-US" sz="2000"/>
                <a:t>are enough to produce</a:t>
              </a:r>
            </a:p>
            <a:p>
              <a:pPr algn="ctr" eaLnBrk="1" hangingPunct="1"/>
              <a:r>
                <a:rPr lang="en-US" sz="2000"/>
                <a:t>all 10 digits</a:t>
              </a:r>
            </a:p>
          </p:txBody>
        </p:sp>
      </p:grpSp>
      <p:grpSp>
        <p:nvGrpSpPr>
          <p:cNvPr id="1177606" name="Group 6"/>
          <p:cNvGrpSpPr>
            <a:grpSpLocks/>
          </p:cNvGrpSpPr>
          <p:nvPr/>
        </p:nvGrpSpPr>
        <p:grpSpPr bwMode="auto">
          <a:xfrm>
            <a:off x="685800" y="4495800"/>
            <a:ext cx="1295400" cy="2286000"/>
            <a:chOff x="432" y="2832"/>
            <a:chExt cx="816" cy="1440"/>
          </a:xfrm>
        </p:grpSpPr>
        <p:sp>
          <p:nvSpPr>
            <p:cNvPr id="17523" name="Rectangle 7"/>
            <p:cNvSpPr>
              <a:spLocks noChangeArrowheads="1"/>
            </p:cNvSpPr>
            <p:nvPr/>
          </p:nvSpPr>
          <p:spPr bwMode="auto">
            <a:xfrm>
              <a:off x="624" y="4080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7524" name="Rectangle 8"/>
            <p:cNvSpPr>
              <a:spLocks noChangeArrowheads="1"/>
            </p:cNvSpPr>
            <p:nvPr/>
          </p:nvSpPr>
          <p:spPr bwMode="auto">
            <a:xfrm rot="-5400000">
              <a:off x="936" y="3144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7525" name="Rectangle 9"/>
            <p:cNvSpPr>
              <a:spLocks noChangeArrowheads="1"/>
            </p:cNvSpPr>
            <p:nvPr/>
          </p:nvSpPr>
          <p:spPr bwMode="auto">
            <a:xfrm rot="-5400000">
              <a:off x="312" y="3144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7526" name="Rectangle 10"/>
            <p:cNvSpPr>
              <a:spLocks noChangeArrowheads="1"/>
            </p:cNvSpPr>
            <p:nvPr/>
          </p:nvSpPr>
          <p:spPr bwMode="auto">
            <a:xfrm rot="-5400000">
              <a:off x="936" y="3768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7527" name="Rectangle 11"/>
            <p:cNvSpPr>
              <a:spLocks noChangeArrowheads="1"/>
            </p:cNvSpPr>
            <p:nvPr/>
          </p:nvSpPr>
          <p:spPr bwMode="auto">
            <a:xfrm rot="-5400000">
              <a:off x="312" y="3768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17528" name="Rectangle 12"/>
            <p:cNvSpPr>
              <a:spLocks noChangeArrowheads="1"/>
            </p:cNvSpPr>
            <p:nvPr/>
          </p:nvSpPr>
          <p:spPr bwMode="auto">
            <a:xfrm>
              <a:off x="624" y="3456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17529" name="Rectangle 13"/>
            <p:cNvSpPr>
              <a:spLocks noChangeArrowheads="1"/>
            </p:cNvSpPr>
            <p:nvPr/>
          </p:nvSpPr>
          <p:spPr bwMode="auto">
            <a:xfrm>
              <a:off x="624" y="2832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  <p:graphicFrame>
        <p:nvGraphicFramePr>
          <p:cNvPr id="1177614" name="Group 14"/>
          <p:cNvGraphicFramePr>
            <a:graphicFrameLocks noGrp="1"/>
          </p:cNvGraphicFramePr>
          <p:nvPr/>
        </p:nvGraphicFramePr>
        <p:xfrm>
          <a:off x="2514600" y="1905000"/>
          <a:ext cx="5418138" cy="4383088"/>
        </p:xfrm>
        <a:graphic>
          <a:graphicData uri="http://schemas.openxmlformats.org/drawingml/2006/table">
            <a:tbl>
              <a:tblPr/>
              <a:tblGrid>
                <a:gridCol w="677863"/>
                <a:gridCol w="676275"/>
                <a:gridCol w="627062"/>
                <a:gridCol w="728663"/>
                <a:gridCol w="676275"/>
                <a:gridCol w="652462"/>
                <a:gridCol w="703263"/>
                <a:gridCol w="676275"/>
              </a:tblGrid>
              <a:tr h="695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Digit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03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Perceptron to Learn to Identify Digits</a:t>
            </a:r>
            <a:br>
              <a:rPr lang="en-US" smtClean="0"/>
            </a:br>
            <a:r>
              <a:rPr lang="en-US" sz="2400" smtClean="0"/>
              <a:t>(From Pat. Winston, MIT)</a:t>
            </a:r>
          </a:p>
        </p:txBody>
      </p:sp>
      <p:pic>
        <p:nvPicPr>
          <p:cNvPr id="1178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89175"/>
            <a:ext cx="56388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0" y="1828800"/>
            <a:ext cx="2446338" cy="2468563"/>
            <a:chOff x="228" y="1248"/>
            <a:chExt cx="1541" cy="1555"/>
          </a:xfrm>
        </p:grpSpPr>
        <p:pic>
          <p:nvPicPr>
            <p:cNvPr id="1844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248"/>
              <a:ext cx="1104" cy="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7" name="Text Box 6"/>
            <p:cNvSpPr txBox="1">
              <a:spLocks noChangeArrowheads="1"/>
            </p:cNvSpPr>
            <p:nvPr/>
          </p:nvSpPr>
          <p:spPr bwMode="auto">
            <a:xfrm>
              <a:off x="228" y="2169"/>
              <a:ext cx="1541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2000"/>
                <a:t>Seven line segments</a:t>
              </a:r>
            </a:p>
            <a:p>
              <a:pPr algn="ctr" eaLnBrk="1" hangingPunct="1"/>
              <a:r>
                <a:rPr lang="en-US" sz="2000"/>
                <a:t>are enough to produce</a:t>
              </a:r>
            </a:p>
            <a:p>
              <a:pPr algn="ctr" eaLnBrk="1" hangingPunct="1"/>
              <a:r>
                <a:rPr lang="en-US" sz="2000"/>
                <a:t>all 10 digits</a:t>
              </a:r>
            </a:p>
          </p:txBody>
        </p:sp>
      </p:grpSp>
      <p:sp>
        <p:nvSpPr>
          <p:cNvPr id="1178631" name="Text Box 7"/>
          <p:cNvSpPr txBox="1">
            <a:spLocks noChangeArrowheads="1"/>
          </p:cNvSpPr>
          <p:nvPr/>
        </p:nvSpPr>
        <p:spPr bwMode="auto">
          <a:xfrm>
            <a:off x="3657600" y="5942013"/>
            <a:ext cx="50927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800"/>
              <a:t>A vision system reports which of the seven segments </a:t>
            </a:r>
          </a:p>
          <a:p>
            <a:pPr algn="ctr" eaLnBrk="1" hangingPunct="1"/>
            <a:r>
              <a:rPr lang="en-US" sz="1800"/>
              <a:t>in the display are on, therefore producing the inputs</a:t>
            </a:r>
          </a:p>
          <a:p>
            <a:pPr algn="ctr" eaLnBrk="1" hangingPunct="1"/>
            <a:r>
              <a:rPr lang="en-US" sz="1800"/>
              <a:t>for the perceptron.</a:t>
            </a:r>
          </a:p>
        </p:txBody>
      </p:sp>
      <p:grpSp>
        <p:nvGrpSpPr>
          <p:cNvPr id="18438" name="Group 8"/>
          <p:cNvGrpSpPr>
            <a:grpSpLocks/>
          </p:cNvGrpSpPr>
          <p:nvPr/>
        </p:nvGrpSpPr>
        <p:grpSpPr bwMode="auto">
          <a:xfrm>
            <a:off x="685800" y="4495800"/>
            <a:ext cx="1295400" cy="2286000"/>
            <a:chOff x="432" y="2832"/>
            <a:chExt cx="816" cy="1440"/>
          </a:xfrm>
        </p:grpSpPr>
        <p:sp>
          <p:nvSpPr>
            <p:cNvPr id="18439" name="Rectangle 9"/>
            <p:cNvSpPr>
              <a:spLocks noChangeArrowheads="1"/>
            </p:cNvSpPr>
            <p:nvPr/>
          </p:nvSpPr>
          <p:spPr bwMode="auto">
            <a:xfrm>
              <a:off x="624" y="4080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8440" name="Rectangle 10"/>
            <p:cNvSpPr>
              <a:spLocks noChangeArrowheads="1"/>
            </p:cNvSpPr>
            <p:nvPr/>
          </p:nvSpPr>
          <p:spPr bwMode="auto">
            <a:xfrm rot="-5400000">
              <a:off x="936" y="3144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8441" name="Rectangle 11"/>
            <p:cNvSpPr>
              <a:spLocks noChangeArrowheads="1"/>
            </p:cNvSpPr>
            <p:nvPr/>
          </p:nvSpPr>
          <p:spPr bwMode="auto">
            <a:xfrm rot="-5400000">
              <a:off x="312" y="3144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8442" name="Rectangle 12"/>
            <p:cNvSpPr>
              <a:spLocks noChangeArrowheads="1"/>
            </p:cNvSpPr>
            <p:nvPr/>
          </p:nvSpPr>
          <p:spPr bwMode="auto">
            <a:xfrm rot="-5400000">
              <a:off x="936" y="3768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8443" name="Rectangle 13"/>
            <p:cNvSpPr>
              <a:spLocks noChangeArrowheads="1"/>
            </p:cNvSpPr>
            <p:nvPr/>
          </p:nvSpPr>
          <p:spPr bwMode="auto">
            <a:xfrm rot="-5400000">
              <a:off x="312" y="3768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18444" name="Rectangle 14"/>
            <p:cNvSpPr>
              <a:spLocks noChangeArrowheads="1"/>
            </p:cNvSpPr>
            <p:nvPr/>
          </p:nvSpPr>
          <p:spPr bwMode="auto">
            <a:xfrm>
              <a:off x="624" y="3456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18445" name="Rectangle 15"/>
            <p:cNvSpPr>
              <a:spLocks noChangeArrowheads="1"/>
            </p:cNvSpPr>
            <p:nvPr/>
          </p:nvSpPr>
          <p:spPr bwMode="auto">
            <a:xfrm>
              <a:off x="624" y="2832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635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6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69269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Perceptron to Learn to Identify Digit 0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0" y="1828800"/>
            <a:ext cx="2446338" cy="2468563"/>
            <a:chOff x="228" y="1248"/>
            <a:chExt cx="1541" cy="1555"/>
          </a:xfrm>
        </p:grpSpPr>
        <p:pic>
          <p:nvPicPr>
            <p:cNvPr id="1951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248"/>
              <a:ext cx="1104" cy="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4" name="Text Box 5"/>
            <p:cNvSpPr txBox="1">
              <a:spLocks noChangeArrowheads="1"/>
            </p:cNvSpPr>
            <p:nvPr/>
          </p:nvSpPr>
          <p:spPr bwMode="auto">
            <a:xfrm>
              <a:off x="228" y="2169"/>
              <a:ext cx="1541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2000"/>
                <a:t>Seven line segments</a:t>
              </a:r>
            </a:p>
            <a:p>
              <a:pPr algn="ctr" eaLnBrk="1" hangingPunct="1"/>
              <a:r>
                <a:rPr lang="en-US" sz="2000"/>
                <a:t>are enough to produce</a:t>
              </a:r>
            </a:p>
            <a:p>
              <a:pPr algn="ctr" eaLnBrk="1" hangingPunct="1"/>
              <a:r>
                <a:rPr lang="en-US" sz="2000"/>
                <a:t>all 10 digits</a:t>
              </a:r>
            </a:p>
          </p:txBody>
        </p:sp>
      </p:grpSp>
      <p:sp>
        <p:nvSpPr>
          <p:cNvPr id="1179654" name="Text Box 6"/>
          <p:cNvSpPr txBox="1">
            <a:spLocks noChangeArrowheads="1"/>
          </p:cNvSpPr>
          <p:nvPr/>
        </p:nvSpPr>
        <p:spPr bwMode="auto">
          <a:xfrm>
            <a:off x="2209800" y="6096000"/>
            <a:ext cx="693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800"/>
              <a:t>A vision system reports which of the seven segments </a:t>
            </a:r>
          </a:p>
          <a:p>
            <a:pPr algn="ctr" eaLnBrk="1" hangingPunct="1"/>
            <a:r>
              <a:rPr lang="en-US" sz="1800"/>
              <a:t>in the display are on, therefore producing the inputs for the  perceptron.</a:t>
            </a:r>
          </a:p>
        </p:txBody>
      </p:sp>
      <p:grpSp>
        <p:nvGrpSpPr>
          <p:cNvPr id="19461" name="Group 7"/>
          <p:cNvGrpSpPr>
            <a:grpSpLocks/>
          </p:cNvGrpSpPr>
          <p:nvPr/>
        </p:nvGrpSpPr>
        <p:grpSpPr bwMode="auto">
          <a:xfrm>
            <a:off x="685800" y="4495800"/>
            <a:ext cx="1295400" cy="2286000"/>
            <a:chOff x="432" y="2832"/>
            <a:chExt cx="816" cy="1440"/>
          </a:xfrm>
        </p:grpSpPr>
        <p:sp>
          <p:nvSpPr>
            <p:cNvPr id="19506" name="Rectangle 8"/>
            <p:cNvSpPr>
              <a:spLocks noChangeArrowheads="1"/>
            </p:cNvSpPr>
            <p:nvPr/>
          </p:nvSpPr>
          <p:spPr bwMode="auto">
            <a:xfrm>
              <a:off x="624" y="4080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9507" name="Rectangle 9"/>
            <p:cNvSpPr>
              <a:spLocks noChangeArrowheads="1"/>
            </p:cNvSpPr>
            <p:nvPr/>
          </p:nvSpPr>
          <p:spPr bwMode="auto">
            <a:xfrm rot="-5400000">
              <a:off x="936" y="3144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9508" name="Rectangle 10"/>
            <p:cNvSpPr>
              <a:spLocks noChangeArrowheads="1"/>
            </p:cNvSpPr>
            <p:nvPr/>
          </p:nvSpPr>
          <p:spPr bwMode="auto">
            <a:xfrm rot="-5400000">
              <a:off x="312" y="3144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9509" name="Rectangle 11"/>
            <p:cNvSpPr>
              <a:spLocks noChangeArrowheads="1"/>
            </p:cNvSpPr>
            <p:nvPr/>
          </p:nvSpPr>
          <p:spPr bwMode="auto">
            <a:xfrm rot="-5400000">
              <a:off x="936" y="3768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9510" name="Rectangle 12"/>
            <p:cNvSpPr>
              <a:spLocks noChangeArrowheads="1"/>
            </p:cNvSpPr>
            <p:nvPr/>
          </p:nvSpPr>
          <p:spPr bwMode="auto">
            <a:xfrm rot="-5400000">
              <a:off x="312" y="3768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19511" name="Rectangle 13"/>
            <p:cNvSpPr>
              <a:spLocks noChangeArrowheads="1"/>
            </p:cNvSpPr>
            <p:nvPr/>
          </p:nvSpPr>
          <p:spPr bwMode="auto">
            <a:xfrm>
              <a:off x="624" y="3456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19512" name="Rectangle 14"/>
            <p:cNvSpPr>
              <a:spLocks noChangeArrowheads="1"/>
            </p:cNvSpPr>
            <p:nvPr/>
          </p:nvSpPr>
          <p:spPr bwMode="auto">
            <a:xfrm>
              <a:off x="624" y="2832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  <p:grpSp>
        <p:nvGrpSpPr>
          <p:cNvPr id="19462" name="Group 15"/>
          <p:cNvGrpSpPr>
            <a:grpSpLocks/>
          </p:cNvGrpSpPr>
          <p:nvPr/>
        </p:nvGrpSpPr>
        <p:grpSpPr bwMode="auto">
          <a:xfrm>
            <a:off x="3048000" y="2438400"/>
            <a:ext cx="5638800" cy="3673475"/>
            <a:chOff x="1920" y="1442"/>
            <a:chExt cx="3552" cy="2314"/>
          </a:xfrm>
        </p:grpSpPr>
        <p:pic>
          <p:nvPicPr>
            <p:cNvPr id="19497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1442"/>
              <a:ext cx="3552" cy="2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8" name="Text Box 17"/>
            <p:cNvSpPr txBox="1">
              <a:spLocks noChangeArrowheads="1"/>
            </p:cNvSpPr>
            <p:nvPr/>
          </p:nvSpPr>
          <p:spPr bwMode="auto">
            <a:xfrm>
              <a:off x="3840" y="195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9499" name="Text Box 18"/>
            <p:cNvSpPr txBox="1">
              <a:spLocks noChangeArrowheads="1"/>
            </p:cNvSpPr>
            <p:nvPr/>
          </p:nvSpPr>
          <p:spPr bwMode="auto">
            <a:xfrm>
              <a:off x="3840" y="215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9500" name="Text Box 19"/>
            <p:cNvSpPr txBox="1">
              <a:spLocks noChangeArrowheads="1"/>
            </p:cNvSpPr>
            <p:nvPr/>
          </p:nvSpPr>
          <p:spPr bwMode="auto">
            <a:xfrm>
              <a:off x="3840" y="230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9501" name="Text Box 20"/>
            <p:cNvSpPr txBox="1">
              <a:spLocks noChangeArrowheads="1"/>
            </p:cNvSpPr>
            <p:nvPr/>
          </p:nvSpPr>
          <p:spPr bwMode="auto">
            <a:xfrm>
              <a:off x="3840" y="24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9502" name="Text Box 21"/>
            <p:cNvSpPr txBox="1">
              <a:spLocks noChangeArrowheads="1"/>
            </p:cNvSpPr>
            <p:nvPr/>
          </p:nvSpPr>
          <p:spPr bwMode="auto">
            <a:xfrm>
              <a:off x="3840" y="26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9503" name="Text Box 22"/>
            <p:cNvSpPr txBox="1">
              <a:spLocks noChangeArrowheads="1"/>
            </p:cNvSpPr>
            <p:nvPr/>
          </p:nvSpPr>
          <p:spPr bwMode="auto">
            <a:xfrm>
              <a:off x="3840" y="1766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bg1"/>
                  </a:solidFill>
                </a:rPr>
                <a:t>-1</a:t>
              </a:r>
            </a:p>
          </p:txBody>
        </p:sp>
        <p:sp>
          <p:nvSpPr>
            <p:cNvPr id="19504" name="Text Box 23"/>
            <p:cNvSpPr txBox="1">
              <a:spLocks noChangeArrowheads="1"/>
            </p:cNvSpPr>
            <p:nvPr/>
          </p:nvSpPr>
          <p:spPr bwMode="auto">
            <a:xfrm>
              <a:off x="3840" y="282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505" name="Text Box 24"/>
            <p:cNvSpPr txBox="1">
              <a:spLocks noChangeArrowheads="1"/>
            </p:cNvSpPr>
            <p:nvPr/>
          </p:nvSpPr>
          <p:spPr bwMode="auto">
            <a:xfrm>
              <a:off x="3840" y="302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bg1"/>
                  </a:solidFill>
                </a:rPr>
                <a:t>0</a:t>
              </a:r>
            </a:p>
          </p:txBody>
        </p:sp>
      </p:grpSp>
      <p:graphicFrame>
        <p:nvGraphicFramePr>
          <p:cNvPr id="117967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53069"/>
              </p:ext>
            </p:extLst>
          </p:nvPr>
        </p:nvGraphicFramePr>
        <p:xfrm>
          <a:off x="2820193" y="764704"/>
          <a:ext cx="6094413" cy="1465480"/>
        </p:xfrm>
        <a:graphic>
          <a:graphicData uri="http://schemas.openxmlformats.org/drawingml/2006/table">
            <a:tbl>
              <a:tblPr/>
              <a:tblGrid>
                <a:gridCol w="677863"/>
                <a:gridCol w="676275"/>
                <a:gridCol w="627062"/>
                <a:gridCol w="728663"/>
                <a:gridCol w="676275"/>
                <a:gridCol w="652462"/>
                <a:gridCol w="703263"/>
                <a:gridCol w="439737"/>
                <a:gridCol w="912813"/>
              </a:tblGrid>
              <a:tr h="10970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Digit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(fixed input)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2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95" name="Text Box 57"/>
          <p:cNvSpPr txBox="1">
            <a:spLocks noChangeArrowheads="1"/>
          </p:cNvSpPr>
          <p:nvPr/>
        </p:nvSpPr>
        <p:spPr bwMode="auto">
          <a:xfrm>
            <a:off x="6324600" y="5334000"/>
            <a:ext cx="2349500" cy="711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Sum&gt;0 </a:t>
            </a:r>
            <a:r>
              <a:rPr lang="en-US" sz="2000">
                <a:sym typeface="Wingdings" pitchFamily="2" charset="2"/>
              </a:rPr>
              <a:t>   output=1</a:t>
            </a:r>
          </a:p>
          <a:p>
            <a:pPr eaLnBrk="1" hangingPunct="1"/>
            <a:r>
              <a:rPr lang="en-US" sz="2000">
                <a:sym typeface="Wingdings" pitchFamily="2" charset="2"/>
              </a:rPr>
              <a:t>Else 	     output=0</a:t>
            </a:r>
            <a:endParaRPr lang="en-US" sz="2000"/>
          </a:p>
        </p:txBody>
      </p:sp>
      <p:sp>
        <p:nvSpPr>
          <p:cNvPr id="1179706" name="Text Box 58"/>
          <p:cNvSpPr txBox="1">
            <a:spLocks noChangeArrowheads="1"/>
          </p:cNvSpPr>
          <p:nvPr/>
        </p:nvSpPr>
        <p:spPr bwMode="auto">
          <a:xfrm>
            <a:off x="6400800" y="2538413"/>
            <a:ext cx="23066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1"/>
                </a:solidFill>
              </a:rPr>
              <a:t>When the input digit  is 0,</a:t>
            </a:r>
          </a:p>
          <a:p>
            <a:pPr eaLnBrk="1" hangingPunct="1"/>
            <a:r>
              <a:rPr lang="en-US" sz="1600">
                <a:solidFill>
                  <a:schemeClr val="bg1"/>
                </a:solidFill>
              </a:rPr>
              <a:t>what’s the value of </a:t>
            </a:r>
          </a:p>
          <a:p>
            <a:pPr eaLnBrk="1" hangingPunct="1"/>
            <a:r>
              <a:rPr lang="en-US" sz="1600">
                <a:solidFill>
                  <a:schemeClr val="bg1"/>
                </a:solidFill>
              </a:rPr>
              <a:t>sum?</a:t>
            </a:r>
          </a:p>
        </p:txBody>
      </p:sp>
    </p:spTree>
    <p:extLst>
      <p:ext uri="{BB962C8B-B14F-4D97-AF65-F5344CB8AC3E}">
        <p14:creationId xmlns:p14="http://schemas.microsoft.com/office/powerpoint/2010/main" val="171734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9654" grpId="0"/>
      <p:bldP spid="117970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Perceptron Learning: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534400" cy="4114800"/>
          </a:xfrm>
        </p:spPr>
        <p:txBody>
          <a:bodyPr>
            <a:normAutofit fontScale="47500" lnSpcReduction="20000"/>
          </a:bodyPr>
          <a:lstStyle/>
          <a:p>
            <a:pPr eaLnBrk="1" hangingPunct="1"/>
            <a:r>
              <a:rPr lang="en-US" b="1" dirty="0" smtClean="0"/>
              <a:t>Weight Update</a:t>
            </a:r>
          </a:p>
          <a:p>
            <a:pPr eaLnBrk="1" hangingPunct="1"/>
            <a:r>
              <a:rPr lang="en-US" b="1" dirty="0" smtClean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Input 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baseline="-25000" dirty="0" err="1" smtClean="0">
                <a:sym typeface="Wingdings" pitchFamily="2" charset="2"/>
              </a:rPr>
              <a:t>j</a:t>
            </a:r>
            <a:r>
              <a:rPr lang="en-US" baseline="-25000" dirty="0" smtClean="0">
                <a:sym typeface="Wingdings" pitchFamily="2" charset="2"/>
              </a:rPr>
              <a:t>  </a:t>
            </a:r>
            <a:r>
              <a:rPr lang="en-US" dirty="0" smtClean="0">
                <a:sym typeface="Wingdings" pitchFamily="2" charset="2"/>
              </a:rPr>
              <a:t>(j=1,2,…,n)</a:t>
            </a:r>
            <a:endParaRPr lang="en-US" baseline="-25000" dirty="0" smtClean="0"/>
          </a:p>
          <a:p>
            <a:pPr eaLnBrk="1" hangingPunct="1"/>
            <a:r>
              <a:rPr lang="en-US" dirty="0" smtClean="0">
                <a:sym typeface="Wingdings" pitchFamily="2" charset="2"/>
              </a:rPr>
              <a:t></a:t>
            </a:r>
            <a:r>
              <a:rPr lang="en-US" i="1" dirty="0" smtClean="0"/>
              <a:t> </a:t>
            </a:r>
            <a:r>
              <a:rPr lang="en-US" dirty="0" smtClean="0"/>
              <a:t>Single output O: target output, T.</a:t>
            </a:r>
          </a:p>
          <a:p>
            <a:pPr eaLnBrk="1" hangingPunct="1"/>
            <a:r>
              <a:rPr lang="en-US" dirty="0" smtClean="0"/>
              <a:t>Consider some initial weights</a:t>
            </a:r>
          </a:p>
          <a:p>
            <a:pPr eaLnBrk="1" hangingPunct="1"/>
            <a:r>
              <a:rPr lang="en-US" dirty="0" smtClean="0"/>
              <a:t>Define example error: 		Err = T – O</a:t>
            </a:r>
          </a:p>
          <a:p>
            <a:pPr eaLnBrk="1" hangingPunct="1"/>
            <a:r>
              <a:rPr lang="en-US" dirty="0" smtClean="0"/>
              <a:t>Now just move weights in right direction!</a:t>
            </a:r>
          </a:p>
          <a:p>
            <a:pPr eaLnBrk="1" hangingPunct="1"/>
            <a:r>
              <a:rPr lang="en-US" dirty="0" smtClean="0"/>
              <a:t>If the error is positive, then we need to increase O.</a:t>
            </a:r>
          </a:p>
          <a:p>
            <a:pPr eaLnBrk="1" hangingPunct="1"/>
            <a:r>
              <a:rPr lang="en-US" dirty="0" smtClean="0"/>
              <a:t>		Err &gt;0 </a:t>
            </a:r>
            <a:r>
              <a:rPr lang="en-US" dirty="0" smtClean="0">
                <a:sym typeface="Wingdings" pitchFamily="2" charset="2"/>
              </a:rPr>
              <a:t> need to increase O;</a:t>
            </a:r>
          </a:p>
          <a:p>
            <a:pPr eaLnBrk="1" hangingPunct="1"/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smtClean="0"/>
              <a:t>Err &lt;0 </a:t>
            </a:r>
            <a:r>
              <a:rPr lang="en-US" dirty="0" smtClean="0">
                <a:sym typeface="Wingdings" pitchFamily="2" charset="2"/>
              </a:rPr>
              <a:t> need to decrease O;</a:t>
            </a:r>
          </a:p>
          <a:p>
            <a:pPr eaLnBrk="1" hangingPunct="1"/>
            <a:r>
              <a:rPr lang="en-US" dirty="0" smtClean="0">
                <a:sym typeface="Wingdings" pitchFamily="2" charset="2"/>
              </a:rPr>
              <a:t>Each input unit j, contributes </a:t>
            </a:r>
            <a:r>
              <a:rPr lang="en-US" dirty="0" err="1" smtClean="0">
                <a:sym typeface="Wingdings" pitchFamily="2" charset="2"/>
              </a:rPr>
              <a:t>W</a:t>
            </a:r>
            <a:r>
              <a:rPr lang="en-US" baseline="-25000" dirty="0" err="1" smtClean="0">
                <a:sym typeface="Wingdings" pitchFamily="2" charset="2"/>
              </a:rPr>
              <a:t>j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baseline="-25000" dirty="0" err="1" smtClean="0">
                <a:sym typeface="Wingdings" pitchFamily="2" charset="2"/>
              </a:rPr>
              <a:t>j</a:t>
            </a:r>
            <a:r>
              <a:rPr lang="en-US" dirty="0" smtClean="0">
                <a:sym typeface="Wingdings" pitchFamily="2" charset="2"/>
              </a:rPr>
              <a:t> to total input:</a:t>
            </a:r>
          </a:p>
          <a:p>
            <a:pPr eaLnBrk="1" hangingPunct="1"/>
            <a:r>
              <a:rPr lang="en-US" dirty="0" smtClean="0">
                <a:sym typeface="Wingdings" pitchFamily="2" charset="2"/>
              </a:rPr>
              <a:t>		if 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baseline="-25000" dirty="0" err="1" smtClean="0">
                <a:sym typeface="Wingdings" pitchFamily="2" charset="2"/>
              </a:rPr>
              <a:t>j</a:t>
            </a:r>
            <a:r>
              <a:rPr lang="en-US" dirty="0" smtClean="0">
                <a:sym typeface="Wingdings" pitchFamily="2" charset="2"/>
              </a:rPr>
              <a:t> is positive, increasing </a:t>
            </a:r>
            <a:r>
              <a:rPr lang="en-US" dirty="0" err="1" smtClean="0">
                <a:sym typeface="Wingdings" pitchFamily="2" charset="2"/>
              </a:rPr>
              <a:t>W</a:t>
            </a:r>
            <a:r>
              <a:rPr lang="en-US" baseline="-25000" dirty="0" err="1" smtClean="0">
                <a:sym typeface="Wingdings" pitchFamily="2" charset="2"/>
              </a:rPr>
              <a:t>j</a:t>
            </a:r>
            <a:r>
              <a:rPr lang="en-US" dirty="0" smtClean="0">
                <a:sym typeface="Wingdings" pitchFamily="2" charset="2"/>
              </a:rPr>
              <a:t> tends to increase O;</a:t>
            </a:r>
          </a:p>
          <a:p>
            <a:pPr eaLnBrk="1" hangingPunct="1"/>
            <a:r>
              <a:rPr lang="en-US" dirty="0" smtClean="0">
                <a:sym typeface="Wingdings" pitchFamily="2" charset="2"/>
              </a:rPr>
              <a:t>		if </a:t>
            </a:r>
            <a:r>
              <a:rPr lang="en-US" dirty="0" err="1" smtClean="0">
                <a:sym typeface="Wingdings" pitchFamily="2" charset="2"/>
              </a:rPr>
              <a:t>I</a:t>
            </a:r>
            <a:r>
              <a:rPr lang="en-US" baseline="-25000" dirty="0" err="1" smtClean="0">
                <a:sym typeface="Wingdings" pitchFamily="2" charset="2"/>
              </a:rPr>
              <a:t>j</a:t>
            </a:r>
            <a:r>
              <a:rPr lang="en-US" dirty="0" smtClean="0">
                <a:sym typeface="Wingdings" pitchFamily="2" charset="2"/>
              </a:rPr>
              <a:t> is negative, decreasing </a:t>
            </a:r>
            <a:r>
              <a:rPr lang="en-US" dirty="0" err="1" smtClean="0">
                <a:sym typeface="Wingdings" pitchFamily="2" charset="2"/>
              </a:rPr>
              <a:t>W</a:t>
            </a:r>
            <a:r>
              <a:rPr lang="en-US" baseline="-25000" dirty="0" err="1" smtClean="0">
                <a:sym typeface="Wingdings" pitchFamily="2" charset="2"/>
              </a:rPr>
              <a:t>j</a:t>
            </a:r>
            <a:r>
              <a:rPr lang="en-US" dirty="0" smtClean="0">
                <a:sym typeface="Wingdings" pitchFamily="2" charset="2"/>
              </a:rPr>
              <a:t> tends to increase O;</a:t>
            </a:r>
            <a:endParaRPr lang="en-US" dirty="0" smtClean="0"/>
          </a:p>
          <a:p>
            <a:pPr eaLnBrk="1" hangingPunct="1"/>
            <a:r>
              <a:rPr lang="en-US" dirty="0" smtClean="0"/>
              <a:t>So, use: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  			</a:t>
            </a:r>
            <a:r>
              <a:rPr lang="en-US" i="1" dirty="0" err="1" smtClean="0">
                <a:solidFill>
                  <a:srgbClr val="FF0000"/>
                </a:solidFill>
              </a:rPr>
              <a:t>W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j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lang="en-US" i="1" dirty="0" err="1" smtClean="0">
                <a:solidFill>
                  <a:srgbClr val="FF0000"/>
                </a:solidFill>
                <a:sym typeface="Wingdings" pitchFamily="2" charset="2"/>
              </a:rPr>
              <a:t>W</a:t>
            </a:r>
            <a:r>
              <a:rPr lang="en-US" i="1" baseline="-25000" dirty="0" err="1" smtClean="0">
                <a:solidFill>
                  <a:srgbClr val="FF0000"/>
                </a:solidFill>
                <a:sym typeface="Wingdings" pitchFamily="2" charset="2"/>
              </a:rPr>
              <a:t>j</a:t>
            </a:r>
            <a:r>
              <a:rPr lang="en-US" i="1" baseline="-250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i="1" dirty="0" smtClean="0">
                <a:solidFill>
                  <a:srgbClr val="FF0000"/>
                </a:solidFill>
                <a:sym typeface="Wingdings" pitchFamily="2" charset="2"/>
              </a:rPr>
              <a:t>+ </a:t>
            </a:r>
            <a:r>
              <a:rPr lang="en-US" i="1" dirty="0" smtClean="0">
                <a:solidFill>
                  <a:srgbClr val="FF0000"/>
                </a:solidFill>
                <a:sym typeface="Symbol" pitchFamily="18" charset="2"/>
              </a:rPr>
              <a:t>  </a:t>
            </a:r>
            <a:r>
              <a:rPr lang="en-US" i="1" dirty="0" err="1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i="1" baseline="-25000" dirty="0" err="1" smtClean="0">
                <a:solidFill>
                  <a:srgbClr val="FF0000"/>
                </a:solidFill>
                <a:sym typeface="Symbol" pitchFamily="18" charset="2"/>
              </a:rPr>
              <a:t>j</a:t>
            </a:r>
            <a:r>
              <a:rPr lang="en-US" i="1" dirty="0" smtClean="0">
                <a:solidFill>
                  <a:srgbClr val="FF0000"/>
                </a:solidFill>
                <a:sym typeface="Symbol" pitchFamily="18" charset="2"/>
              </a:rPr>
              <a:t>  Err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Perceptron Learning Rule (Rosenblatt 1960)</a:t>
            </a:r>
          </a:p>
        </p:txBody>
      </p:sp>
      <p:sp>
        <p:nvSpPr>
          <p:cNvPr id="1182724" name="Rectangle 4"/>
          <p:cNvSpPr>
            <a:spLocks noChangeArrowheads="1"/>
          </p:cNvSpPr>
          <p:nvPr/>
        </p:nvSpPr>
        <p:spPr bwMode="auto">
          <a:xfrm>
            <a:off x="5715000" y="6019800"/>
            <a:ext cx="22003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ym typeface="Symbol" pitchFamily="18" charset="2"/>
              </a:rPr>
              <a:t> is the learning rate.</a:t>
            </a:r>
          </a:p>
        </p:txBody>
      </p:sp>
      <p:pic>
        <p:nvPicPr>
          <p:cNvPr id="11827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133600"/>
            <a:ext cx="2088232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256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27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772400" cy="4114800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dirty="0" smtClean="0"/>
              <a:t>Let’s consider an example (adapted from Patrick </a:t>
            </a:r>
            <a:r>
              <a:rPr lang="en-US" dirty="0" err="1" smtClean="0"/>
              <a:t>Wintson</a:t>
            </a:r>
            <a:r>
              <a:rPr lang="en-US" dirty="0" smtClean="0"/>
              <a:t> book, MIT)</a:t>
            </a:r>
          </a:p>
          <a:p>
            <a:pPr eaLnBrk="1" hangingPunct="1"/>
            <a:r>
              <a:rPr lang="en-US" dirty="0" smtClean="0"/>
              <a:t>Framework and notation:</a:t>
            </a:r>
          </a:p>
          <a:p>
            <a:pPr eaLnBrk="1" hangingPunct="1"/>
            <a:r>
              <a:rPr lang="en-US" dirty="0" smtClean="0"/>
              <a:t>0/1 signals</a:t>
            </a:r>
          </a:p>
          <a:p>
            <a:pPr eaLnBrk="1" hangingPunct="1"/>
            <a:r>
              <a:rPr lang="en-US" dirty="0" smtClean="0"/>
              <a:t>Input vector: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Weight vector: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 = 1 and </a:t>
            </a:r>
            <a:r>
              <a:rPr lang="en-US" dirty="0" smtClean="0">
                <a:sym typeface="Symbol" pitchFamily="18" charset="2"/>
              </a:rPr>
              <a:t></a:t>
            </a:r>
            <a:r>
              <a:rPr lang="en-US" baseline="-25000" dirty="0" smtClean="0">
                <a:sym typeface="Symbol" pitchFamily="18" charset="2"/>
              </a:rPr>
              <a:t>0</a:t>
            </a:r>
            <a:r>
              <a:rPr lang="en-US" dirty="0" smtClean="0">
                <a:sym typeface="Symbol" pitchFamily="18" charset="2"/>
              </a:rPr>
              <a:t>=-</a:t>
            </a:r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, simulate the threshold.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O is output (0 or 1) (single output).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Threshold function: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Perceptron Learning:</a:t>
            </a:r>
            <a:br>
              <a:rPr lang="en-US" smtClean="0"/>
            </a:br>
            <a:r>
              <a:rPr lang="en-US" smtClean="0"/>
              <a:t>Simple Example</a:t>
            </a:r>
          </a:p>
        </p:txBody>
      </p:sp>
      <p:graphicFrame>
        <p:nvGraphicFramePr>
          <p:cNvPr id="1184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102893"/>
              </p:ext>
            </p:extLst>
          </p:nvPr>
        </p:nvGraphicFramePr>
        <p:xfrm>
          <a:off x="3059832" y="2420888"/>
          <a:ext cx="2722563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" name="Equation" r:id="rId3" imgW="1396394" imgH="533169" progId="Equation.3">
                  <p:embed/>
                </p:oleObj>
              </mc:Choice>
              <mc:Fallback>
                <p:oleObj name="Equation" r:id="rId3" imgW="1396394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420888"/>
                        <a:ext cx="2722563" cy="72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4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429813"/>
              </p:ext>
            </p:extLst>
          </p:nvPr>
        </p:nvGraphicFramePr>
        <p:xfrm>
          <a:off x="3156226" y="3068960"/>
          <a:ext cx="2922588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" name="Equation" r:id="rId5" imgW="1497950" imgH="533169" progId="Equation.3">
                  <p:embed/>
                </p:oleObj>
              </mc:Choice>
              <mc:Fallback>
                <p:oleObj name="Equation" r:id="rId5" imgW="1497950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226" y="3068960"/>
                        <a:ext cx="2922588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4774" name="Object 6"/>
          <p:cNvGraphicFramePr>
            <a:graphicFrameLocks noChangeAspect="1"/>
          </p:cNvGraphicFramePr>
          <p:nvPr/>
        </p:nvGraphicFramePr>
        <p:xfrm>
          <a:off x="3276600" y="5822950"/>
          <a:ext cx="42830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" name="Equation" r:id="rId7" imgW="2730500" imgH="660400" progId="Equation.3">
                  <p:embed/>
                </p:oleObj>
              </mc:Choice>
              <mc:Fallback>
                <p:oleObj name="Equation" r:id="rId7" imgW="27305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822950"/>
                        <a:ext cx="428307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084168" y="5116902"/>
            <a:ext cx="236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/>
              <a:t>Learning rate = 1.</a:t>
            </a:r>
          </a:p>
        </p:txBody>
      </p:sp>
    </p:spTree>
    <p:extLst>
      <p:ext uri="{BB962C8B-B14F-4D97-AF65-F5344CB8AC3E}">
        <p14:creationId xmlns:p14="http://schemas.microsoft.com/office/powerpoint/2010/main" val="91955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Concepts</a:t>
            </a:r>
          </a:p>
        </p:txBody>
      </p:sp>
      <p:graphicFrame>
        <p:nvGraphicFramePr>
          <p:cNvPr id="2051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243433"/>
              </p:ext>
            </p:extLst>
          </p:nvPr>
        </p:nvGraphicFramePr>
        <p:xfrm>
          <a:off x="6012160" y="1412776"/>
          <a:ext cx="2749550" cy="296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Visio" r:id="rId3" imgW="2914802" imgH="3274771" progId="Visio.Drawing.11">
                  <p:embed/>
                </p:oleObj>
              </mc:Choice>
              <mc:Fallback>
                <p:oleObj name="Visio" r:id="rId3" imgW="2914802" imgH="327477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1412776"/>
                        <a:ext cx="2749550" cy="296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5812" name="Rectangle 4"/>
          <p:cNvSpPr>
            <a:spLocks noChangeArrowheads="1"/>
          </p:cNvSpPr>
          <p:nvPr/>
        </p:nvSpPr>
        <p:spPr bwMode="auto">
          <a:xfrm>
            <a:off x="261374" y="1340768"/>
            <a:ext cx="5318737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Neural Network  maps a set of inputs to a set of outputs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/>
              <a:t>Number of inputs/outputs is variable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/>
              <a:t>The Network itself is composed of an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/>
              <a:t>arbitrary number of nodes or units, connected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/>
              <a:t>by links,  with an arbitrary topology.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/>
              <a:t>A link from unit i to unit j serves to propagate the activation </a:t>
            </a:r>
            <a:r>
              <a:rPr lang="en-US" sz="2000" dirty="0" err="1"/>
              <a:t>a</a:t>
            </a:r>
            <a:r>
              <a:rPr lang="en-US" sz="2000" baseline="-25000" dirty="0" err="1"/>
              <a:t>j</a:t>
            </a:r>
            <a:r>
              <a:rPr lang="en-US" sz="2000" dirty="0"/>
              <a:t> to 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j</a:t>
            </a:r>
            <a:r>
              <a:rPr lang="en-US" sz="2000" dirty="0"/>
              <a:t>, and it has a weight </a:t>
            </a:r>
            <a:r>
              <a:rPr lang="en-US" sz="2000" dirty="0" err="1"/>
              <a:t>W</a:t>
            </a:r>
            <a:r>
              <a:rPr lang="en-US" sz="2000" baseline="-25000" dirty="0" err="1"/>
              <a:t>ij</a:t>
            </a:r>
            <a:r>
              <a:rPr lang="en-US" sz="2000" dirty="0"/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sz="2000" dirty="0"/>
          </a:p>
          <a:p>
            <a:pPr marL="342900" indent="-342900">
              <a:spcBef>
                <a:spcPct val="20000"/>
              </a:spcBef>
            </a:pPr>
            <a:endParaRPr lang="en-US" dirty="0"/>
          </a:p>
          <a:p>
            <a:pPr marL="342900" indent="-342900">
              <a:spcBef>
                <a:spcPct val="20000"/>
              </a:spcBef>
            </a:pPr>
            <a:endParaRPr lang="en-US" sz="1800" dirty="0"/>
          </a:p>
        </p:txBody>
      </p:sp>
      <p:sp>
        <p:nvSpPr>
          <p:cNvPr id="1015814" name="Rectangle 6"/>
          <p:cNvSpPr>
            <a:spLocks noChangeArrowheads="1"/>
          </p:cNvSpPr>
          <p:nvPr/>
        </p:nvSpPr>
        <p:spPr bwMode="auto">
          <a:xfrm>
            <a:off x="269708" y="5013176"/>
            <a:ext cx="838200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/>
              <a:t>What can a neural </a:t>
            </a:r>
            <a:r>
              <a:rPr lang="en-US" sz="2000" dirty="0" smtClean="0"/>
              <a:t>network </a:t>
            </a:r>
            <a:r>
              <a:rPr lang="en-US" sz="2000" dirty="0"/>
              <a:t>do?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	Compute a known function / Approximate an unknown function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	Pattern Recognition / Signal Processing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0126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58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7772400" cy="41148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 smtClean="0"/>
              <a:t>Set of examples, each example is a pair </a:t>
            </a:r>
          </a:p>
          <a:p>
            <a:pPr eaLnBrk="1" hangingPunct="1"/>
            <a:r>
              <a:rPr lang="en-US" dirty="0" smtClean="0"/>
              <a:t>i.e., an input vector and a label y (0 or 1).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Learning procedure, called the “</a:t>
            </a:r>
            <a:r>
              <a:rPr lang="en-US" i="1" dirty="0" smtClean="0"/>
              <a:t>error correcting method</a:t>
            </a:r>
            <a:r>
              <a:rPr lang="en-US" dirty="0" smtClean="0"/>
              <a:t>” </a:t>
            </a:r>
          </a:p>
          <a:p>
            <a:pPr eaLnBrk="1" hangingPunct="1">
              <a:buFontTx/>
              <a:buChar char="•"/>
            </a:pPr>
            <a:r>
              <a:rPr lang="en-US" dirty="0" smtClean="0"/>
              <a:t>Start with all zero weight vector.</a:t>
            </a:r>
          </a:p>
          <a:p>
            <a:pPr eaLnBrk="1" hangingPunct="1">
              <a:buFontTx/>
              <a:buChar char="•"/>
            </a:pPr>
            <a:r>
              <a:rPr lang="en-US" dirty="0" smtClean="0"/>
              <a:t>Cycle (repeatedly) through examples and for each example do:</a:t>
            </a:r>
          </a:p>
          <a:p>
            <a:pPr lvl="1" eaLnBrk="1" hangingPunct="1"/>
            <a:r>
              <a:rPr lang="en-US" dirty="0" smtClean="0"/>
              <a:t>If perceptron is 0 while it should be 1, </a:t>
            </a:r>
          </a:p>
          <a:p>
            <a:pPr eaLnBrk="1" hangingPunct="1"/>
            <a:r>
              <a:rPr lang="en-US" dirty="0" smtClean="0"/>
              <a:t>		add the input vector to the weight vector</a:t>
            </a:r>
          </a:p>
          <a:p>
            <a:pPr lvl="1" eaLnBrk="1" hangingPunct="1"/>
            <a:r>
              <a:rPr lang="en-US" dirty="0" smtClean="0"/>
              <a:t>If perceptron is 1 while it should be 0, </a:t>
            </a:r>
          </a:p>
          <a:p>
            <a:pPr eaLnBrk="1" hangingPunct="1"/>
            <a:r>
              <a:rPr lang="en-US" dirty="0" smtClean="0"/>
              <a:t>		subtract  the input vector to the weight vector</a:t>
            </a:r>
          </a:p>
          <a:p>
            <a:pPr lvl="1" eaLnBrk="1" hangingPunct="1"/>
            <a:r>
              <a:rPr lang="en-US" dirty="0" smtClean="0"/>
              <a:t>Otherwise do nothing.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Perceptron Learning:</a:t>
            </a:r>
            <a:br>
              <a:rPr lang="en-US" dirty="0" smtClean="0"/>
            </a:br>
            <a:r>
              <a:rPr lang="en-US" dirty="0" smtClean="0"/>
              <a:t>Simple Example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987824" y="6165304"/>
            <a:ext cx="24524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i="1" dirty="0"/>
              <a:t> </a:t>
            </a:r>
            <a:r>
              <a:rPr lang="en-US" sz="2000" i="1" dirty="0">
                <a:sym typeface="Wingdings" pitchFamily="2" charset="2"/>
              </a:rPr>
              <a:t> </a:t>
            </a:r>
            <a:r>
              <a:rPr lang="en-US" sz="2000" i="1" dirty="0" err="1">
                <a:sym typeface="Wingdings" pitchFamily="2" charset="2"/>
              </a:rPr>
              <a:t>W</a:t>
            </a:r>
            <a:r>
              <a:rPr lang="en-US" sz="2000" i="1" baseline="-25000" dirty="0" err="1">
                <a:sym typeface="Wingdings" pitchFamily="2" charset="2"/>
              </a:rPr>
              <a:t>j</a:t>
            </a:r>
            <a:r>
              <a:rPr lang="en-US" sz="2000" i="1" baseline="-25000" dirty="0">
                <a:sym typeface="Wingdings" pitchFamily="2" charset="2"/>
              </a:rPr>
              <a:t> </a:t>
            </a:r>
            <a:r>
              <a:rPr lang="en-US" sz="2000" i="1" dirty="0">
                <a:sym typeface="Wingdings" pitchFamily="2" charset="2"/>
              </a:rPr>
              <a:t>+ </a:t>
            </a:r>
            <a:r>
              <a:rPr lang="en-US" sz="2000" i="1" dirty="0">
                <a:sym typeface="Symbol" pitchFamily="18" charset="2"/>
              </a:rPr>
              <a:t>  </a:t>
            </a:r>
            <a:r>
              <a:rPr lang="en-US" sz="2000" i="1" dirty="0" err="1">
                <a:sym typeface="Symbol" pitchFamily="18" charset="2"/>
              </a:rPr>
              <a:t>I</a:t>
            </a:r>
            <a:r>
              <a:rPr lang="en-US" sz="2000" i="1" baseline="-25000" dirty="0" err="1">
                <a:sym typeface="Symbol" pitchFamily="18" charset="2"/>
              </a:rPr>
              <a:t>j</a:t>
            </a:r>
            <a:r>
              <a:rPr lang="en-US" sz="2000" i="1" dirty="0">
                <a:sym typeface="Symbol" pitchFamily="18" charset="2"/>
              </a:rPr>
              <a:t>  Err 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683568" y="6165304"/>
            <a:ext cx="166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1" dirty="0"/>
              <a:t>Err = T – O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982155"/>
              </p:ext>
            </p:extLst>
          </p:nvPr>
        </p:nvGraphicFramePr>
        <p:xfrm>
          <a:off x="5292080" y="1844824"/>
          <a:ext cx="8461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9" name="Equation" r:id="rId3" imgW="469696" imgH="317362" progId="Equation.3">
                  <p:embed/>
                </p:oleObj>
              </mc:Choice>
              <mc:Fallback>
                <p:oleObj name="Equation" r:id="rId3" imgW="469696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844824"/>
                        <a:ext cx="8461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85800" name="Group 8"/>
          <p:cNvGrpSpPr>
            <a:grpSpLocks/>
          </p:cNvGrpSpPr>
          <p:nvPr/>
        </p:nvGrpSpPr>
        <p:grpSpPr bwMode="auto">
          <a:xfrm>
            <a:off x="6590717" y="5229200"/>
            <a:ext cx="2327275" cy="1465263"/>
            <a:chOff x="3648" y="2904"/>
            <a:chExt cx="1466" cy="923"/>
          </a:xfrm>
        </p:grpSpPr>
        <p:sp>
          <p:nvSpPr>
            <p:cNvPr id="23562" name="Text Box 9"/>
            <p:cNvSpPr txBox="1">
              <a:spLocks noChangeArrowheads="1"/>
            </p:cNvSpPr>
            <p:nvPr/>
          </p:nvSpPr>
          <p:spPr bwMode="auto">
            <a:xfrm>
              <a:off x="3926" y="2904"/>
              <a:ext cx="1188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 dirty="0"/>
                <a:t>Intuitively correct,</a:t>
              </a:r>
            </a:p>
            <a:p>
              <a:pPr eaLnBrk="1" hangingPunct="1"/>
              <a:r>
                <a:rPr lang="en-US" sz="1800" dirty="0"/>
                <a:t>(e.g., if output is 0</a:t>
              </a:r>
            </a:p>
            <a:p>
              <a:pPr eaLnBrk="1" hangingPunct="1"/>
              <a:r>
                <a:rPr lang="en-US" sz="1800" dirty="0"/>
                <a:t>but it should be 1, </a:t>
              </a:r>
            </a:p>
            <a:p>
              <a:pPr eaLnBrk="1" hangingPunct="1"/>
              <a:r>
                <a:rPr lang="en-US" sz="1800" dirty="0"/>
                <a:t>the weights are</a:t>
              </a:r>
            </a:p>
            <a:p>
              <a:pPr eaLnBrk="1" hangingPunct="1"/>
              <a:r>
                <a:rPr lang="en-US" sz="1800" dirty="0"/>
                <a:t> increased) !</a:t>
              </a:r>
            </a:p>
          </p:txBody>
        </p:sp>
        <p:sp>
          <p:nvSpPr>
            <p:cNvPr id="23563" name="Line 10"/>
            <p:cNvSpPr>
              <a:spLocks noChangeShapeType="1"/>
            </p:cNvSpPr>
            <p:nvPr/>
          </p:nvSpPr>
          <p:spPr bwMode="auto">
            <a:xfrm flipH="1">
              <a:off x="3648" y="3024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9089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5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5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Perceptron Learning:</a:t>
            </a:r>
            <a:br>
              <a:rPr lang="en-US" smtClean="0"/>
            </a:br>
            <a:r>
              <a:rPr lang="en-US" smtClean="0"/>
              <a:t>Simple 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Consider learning the logical OR function.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Sample 		x0 	x1	x2	label</a:t>
            </a:r>
          </a:p>
          <a:p>
            <a:pPr eaLnBrk="1" hangingPunct="1"/>
            <a:r>
              <a:rPr lang="en-US" dirty="0" smtClean="0"/>
              <a:t>1			1	0	0	0</a:t>
            </a:r>
          </a:p>
          <a:p>
            <a:pPr eaLnBrk="1" hangingPunct="1"/>
            <a:r>
              <a:rPr lang="en-US" dirty="0" smtClean="0"/>
              <a:t>2			1	0	1	1</a:t>
            </a:r>
          </a:p>
          <a:p>
            <a:pPr eaLnBrk="1" hangingPunct="1"/>
            <a:r>
              <a:rPr lang="en-US" dirty="0" smtClean="0"/>
              <a:t>3			1	1	0	1</a:t>
            </a:r>
          </a:p>
          <a:p>
            <a:pPr eaLnBrk="1" hangingPunct="1"/>
            <a:r>
              <a:rPr lang="en-US" dirty="0" smtClean="0"/>
              <a:t>4			1	1	1	1</a:t>
            </a:r>
          </a:p>
        </p:txBody>
      </p:sp>
      <p:graphicFrame>
        <p:nvGraphicFramePr>
          <p:cNvPr id="1186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759793"/>
              </p:ext>
            </p:extLst>
          </p:nvPr>
        </p:nvGraphicFramePr>
        <p:xfrm>
          <a:off x="3275856" y="5822950"/>
          <a:ext cx="42830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Equation" r:id="rId3" imgW="2730500" imgH="660400" progId="Equation.3">
                  <p:embed/>
                </p:oleObj>
              </mc:Choice>
              <mc:Fallback>
                <p:oleObj name="Equation" r:id="rId3" imgW="27305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822950"/>
                        <a:ext cx="428307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6821" name="Text Box 5"/>
          <p:cNvSpPr txBox="1">
            <a:spLocks noChangeArrowheads="1"/>
          </p:cNvSpPr>
          <p:nvPr/>
        </p:nvSpPr>
        <p:spPr bwMode="auto">
          <a:xfrm>
            <a:off x="685800" y="5877272"/>
            <a:ext cx="2019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dirty="0"/>
              <a:t>Activation Function</a:t>
            </a:r>
          </a:p>
          <a:p>
            <a:pPr eaLnBrk="1" hangingPunct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846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68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434138" y="181663"/>
            <a:ext cx="2362200" cy="487362"/>
          </a:xfrm>
        </p:spPr>
        <p:txBody>
          <a:bodyPr>
            <a:noAutofit/>
          </a:bodyPr>
          <a:lstStyle/>
          <a:p>
            <a:pPr eaLnBrk="1" hangingPunct="1"/>
            <a:r>
              <a:rPr lang="en-US" sz="2000" dirty="0" smtClean="0"/>
              <a:t>Perceptron Learning:</a:t>
            </a:r>
            <a:br>
              <a:rPr lang="en-US" sz="2000" dirty="0" smtClean="0"/>
            </a:br>
            <a:r>
              <a:rPr lang="en-US" sz="2000" dirty="0" smtClean="0"/>
              <a:t>Simple Example</a:t>
            </a:r>
          </a:p>
        </p:txBody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016125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We’ll use a single perceptron with three inputs.</a:t>
            </a:r>
          </a:p>
          <a:p>
            <a:pPr eaLnBrk="1" hangingPunct="1"/>
            <a:r>
              <a:rPr lang="en-US" dirty="0" smtClean="0"/>
              <a:t>We’ll start with all weights 0 W=  &lt;0,0,0&gt;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Example 1      I= &lt; 1 0 0&gt;	label=0   W= &lt;0,0,0&gt;</a:t>
            </a:r>
          </a:p>
          <a:p>
            <a:pPr eaLnBrk="1" hangingPunct="1"/>
            <a:r>
              <a:rPr lang="en-US" dirty="0" smtClean="0"/>
              <a:t>Perceptron (1</a:t>
            </a:r>
            <a:r>
              <a:rPr lang="en-US" dirty="0" smtClean="0">
                <a:sym typeface="Symbol" pitchFamily="18" charset="2"/>
              </a:rPr>
              <a:t>0+ 00+ 00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=0, S=0) output </a:t>
            </a:r>
            <a:r>
              <a:rPr lang="en-US" dirty="0" smtClean="0">
                <a:cs typeface="Times New Roman" pitchFamily="18" charset="0"/>
                <a:sym typeface="Wingdings" pitchFamily="2" charset="2"/>
              </a:rPr>
              <a:t> 0</a:t>
            </a:r>
            <a:endParaRPr lang="en-US" dirty="0" smtClean="0"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it </a:t>
            </a:r>
            <a:r>
              <a:rPr lang="en-US" dirty="0" smtClean="0"/>
              <a:t>classifies it as 0, so correct, do nothing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Example 2       I=&lt;1 0 1&gt;	label=1 W=  &lt;0,0,0&gt;</a:t>
            </a:r>
          </a:p>
          <a:p>
            <a:pPr eaLnBrk="1" hangingPunct="1"/>
            <a:r>
              <a:rPr lang="en-US" dirty="0" smtClean="0"/>
              <a:t>Perceptron (1</a:t>
            </a:r>
            <a:r>
              <a:rPr lang="en-US" dirty="0" smtClean="0">
                <a:sym typeface="Symbol" pitchFamily="18" charset="2"/>
              </a:rPr>
              <a:t>0+ 00+ 10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= 0) output </a:t>
            </a:r>
            <a:r>
              <a:rPr lang="en-US" dirty="0" smtClean="0">
                <a:cs typeface="Times New Roman" pitchFamily="18" charset="0"/>
                <a:sym typeface="Wingdings" pitchFamily="2" charset="2"/>
              </a:rPr>
              <a:t>0 </a:t>
            </a:r>
            <a:endParaRPr lang="en-US" dirty="0" smtClean="0"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it </a:t>
            </a:r>
            <a:r>
              <a:rPr lang="en-US" dirty="0" smtClean="0"/>
              <a:t>classifies it as 0, while it should be 1, so  we add input to weights</a:t>
            </a:r>
          </a:p>
          <a:p>
            <a:pPr eaLnBrk="1" hangingPunct="1"/>
            <a:r>
              <a:rPr lang="en-US" dirty="0" smtClean="0"/>
              <a:t>		W = &lt;0,0,0&gt; + &lt;1,0,1&gt;= &lt;1,0,1&gt;  </a:t>
            </a:r>
          </a:p>
          <a:p>
            <a:pPr eaLnBrk="1" hangingPunct="1"/>
            <a:endParaRPr lang="en-US" sz="2400" dirty="0" smtClean="0"/>
          </a:p>
        </p:txBody>
      </p:sp>
      <p:grpSp>
        <p:nvGrpSpPr>
          <p:cNvPr id="1187844" name="Group 4"/>
          <p:cNvGrpSpPr>
            <a:grpSpLocks/>
          </p:cNvGrpSpPr>
          <p:nvPr/>
        </p:nvGrpSpPr>
        <p:grpSpPr bwMode="auto">
          <a:xfrm>
            <a:off x="7269166" y="1520825"/>
            <a:ext cx="1295400" cy="1828800"/>
            <a:chOff x="4104" y="1658"/>
            <a:chExt cx="816" cy="1152"/>
          </a:xfrm>
        </p:grpSpPr>
        <p:grpSp>
          <p:nvGrpSpPr>
            <p:cNvPr id="25609" name="Group 5"/>
            <p:cNvGrpSpPr>
              <a:grpSpLocks/>
            </p:cNvGrpSpPr>
            <p:nvPr/>
          </p:nvGrpSpPr>
          <p:grpSpPr bwMode="auto">
            <a:xfrm>
              <a:off x="4104" y="1680"/>
              <a:ext cx="816" cy="1104"/>
              <a:chOff x="4104" y="1680"/>
              <a:chExt cx="816" cy="1104"/>
            </a:xfrm>
          </p:grpSpPr>
          <p:sp>
            <p:nvSpPr>
              <p:cNvPr id="25613" name="Oval 6"/>
              <p:cNvSpPr>
                <a:spLocks noChangeArrowheads="1"/>
              </p:cNvSpPr>
              <p:nvPr/>
            </p:nvSpPr>
            <p:spPr bwMode="auto">
              <a:xfrm>
                <a:off x="4104" y="1680"/>
                <a:ext cx="21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I</a:t>
                </a:r>
                <a:r>
                  <a:rPr lang="en-US" baseline="-25000"/>
                  <a:t>0</a:t>
                </a:r>
              </a:p>
            </p:txBody>
          </p:sp>
          <p:sp>
            <p:nvSpPr>
              <p:cNvPr id="25614" name="Oval 7"/>
              <p:cNvSpPr>
                <a:spLocks noChangeArrowheads="1"/>
              </p:cNvSpPr>
              <p:nvPr/>
            </p:nvSpPr>
            <p:spPr bwMode="auto">
              <a:xfrm>
                <a:off x="4128" y="2112"/>
                <a:ext cx="21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I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25615" name="Oval 8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21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I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25616" name="Oval 9"/>
              <p:cNvSpPr>
                <a:spLocks noChangeArrowheads="1"/>
              </p:cNvSpPr>
              <p:nvPr/>
            </p:nvSpPr>
            <p:spPr bwMode="auto">
              <a:xfrm>
                <a:off x="4704" y="2112"/>
                <a:ext cx="21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O</a:t>
                </a:r>
                <a:endParaRPr lang="en-US" baseline="-25000"/>
              </a:p>
            </p:txBody>
          </p:sp>
          <p:sp>
            <p:nvSpPr>
              <p:cNvPr id="25617" name="Line 10"/>
              <p:cNvSpPr>
                <a:spLocks noChangeShapeType="1"/>
              </p:cNvSpPr>
              <p:nvPr/>
            </p:nvSpPr>
            <p:spPr bwMode="auto">
              <a:xfrm>
                <a:off x="4272" y="1872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18" name="Line 11"/>
              <p:cNvSpPr>
                <a:spLocks noChangeShapeType="1"/>
              </p:cNvSpPr>
              <p:nvPr/>
            </p:nvSpPr>
            <p:spPr bwMode="auto">
              <a:xfrm>
                <a:off x="4320" y="220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619" name="Line 12"/>
              <p:cNvSpPr>
                <a:spLocks noChangeShapeType="1"/>
              </p:cNvSpPr>
              <p:nvPr/>
            </p:nvSpPr>
            <p:spPr bwMode="auto">
              <a:xfrm flipV="1">
                <a:off x="4320" y="2208"/>
                <a:ext cx="38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5610" name="Text Box 13"/>
            <p:cNvSpPr txBox="1">
              <a:spLocks noChangeArrowheads="1"/>
            </p:cNvSpPr>
            <p:nvPr/>
          </p:nvSpPr>
          <p:spPr bwMode="auto">
            <a:xfrm>
              <a:off x="4406" y="165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w</a:t>
              </a:r>
              <a:r>
                <a:rPr lang="en-US" baseline="-25000"/>
                <a:t>0</a:t>
              </a:r>
            </a:p>
          </p:txBody>
        </p:sp>
        <p:sp>
          <p:nvSpPr>
            <p:cNvPr id="25611" name="Text Box 14"/>
            <p:cNvSpPr txBox="1">
              <a:spLocks noChangeArrowheads="1"/>
            </p:cNvSpPr>
            <p:nvPr/>
          </p:nvSpPr>
          <p:spPr bwMode="auto">
            <a:xfrm>
              <a:off x="4358" y="213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w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25612" name="Text Box 15"/>
            <p:cNvSpPr txBox="1">
              <a:spLocks noChangeArrowheads="1"/>
            </p:cNvSpPr>
            <p:nvPr/>
          </p:nvSpPr>
          <p:spPr bwMode="auto">
            <a:xfrm>
              <a:off x="4406" y="252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w</a:t>
              </a:r>
              <a:r>
                <a:rPr lang="en-US" baseline="-25000"/>
                <a:t>2</a:t>
              </a:r>
            </a:p>
          </p:txBody>
        </p:sp>
      </p:grpSp>
      <p:graphicFrame>
        <p:nvGraphicFramePr>
          <p:cNvPr id="25605" name="Object 16"/>
          <p:cNvGraphicFramePr>
            <a:graphicFrameLocks noChangeAspect="1"/>
          </p:cNvGraphicFramePr>
          <p:nvPr/>
        </p:nvGraphicFramePr>
        <p:xfrm>
          <a:off x="0" y="-44450"/>
          <a:ext cx="42830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Equation" r:id="rId3" imgW="2730500" imgH="660400" progId="Equation.3">
                  <p:embed/>
                </p:oleObj>
              </mc:Choice>
              <mc:Fallback>
                <p:oleObj name="Equation" r:id="rId3" imgW="27305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44450"/>
                        <a:ext cx="428307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18"/>
          <p:cNvSpPr>
            <a:spLocks noChangeArrowheads="1"/>
          </p:cNvSpPr>
          <p:nvPr/>
        </p:nvSpPr>
        <p:spPr bwMode="auto">
          <a:xfrm>
            <a:off x="152400" y="762000"/>
            <a:ext cx="61722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sz="1200" dirty="0"/>
              <a:t>If perceptron is 0 while it should be 1, </a:t>
            </a:r>
          </a:p>
          <a:p>
            <a:r>
              <a:rPr lang="en-US" sz="1200" dirty="0"/>
              <a:t>		add the input vector to the weight vector</a:t>
            </a:r>
          </a:p>
          <a:p>
            <a:pPr lvl="1"/>
            <a:r>
              <a:rPr lang="en-US" sz="1200" dirty="0"/>
              <a:t>If perceptron is 1 while it should be 0, </a:t>
            </a:r>
          </a:p>
          <a:p>
            <a:r>
              <a:rPr lang="en-US" sz="1200" dirty="0"/>
              <a:t>		subtract  the input vector to the weight vector</a:t>
            </a:r>
          </a:p>
          <a:p>
            <a:pPr lvl="1"/>
            <a:r>
              <a:rPr lang="en-US" sz="1200" dirty="0"/>
              <a:t>Otherwise do nothing</a:t>
            </a:r>
            <a:r>
              <a:rPr lang="en-US" sz="1200" dirty="0" smtClean="0"/>
              <a:t>.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>
              <a:spcBef>
                <a:spcPct val="50000"/>
              </a:spcBef>
            </a:pPr>
            <a:endParaRPr lang="en-US" sz="1000" dirty="0"/>
          </a:p>
        </p:txBody>
      </p:sp>
      <p:sp>
        <p:nvSpPr>
          <p:cNvPr id="25608" name="Rectangle 19"/>
          <p:cNvSpPr>
            <a:spLocks noChangeArrowheads="1"/>
          </p:cNvSpPr>
          <p:nvPr/>
        </p:nvSpPr>
        <p:spPr bwMode="auto">
          <a:xfrm>
            <a:off x="0" y="533400"/>
            <a:ext cx="224850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600" dirty="0"/>
              <a:t>Error correcting method </a:t>
            </a:r>
          </a:p>
        </p:txBody>
      </p:sp>
    </p:spTree>
    <p:extLst>
      <p:ext uri="{BB962C8B-B14F-4D97-AF65-F5344CB8AC3E}">
        <p14:creationId xmlns:p14="http://schemas.microsoft.com/office/powerpoint/2010/main" val="99020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Example 3       I=&lt;1 1 0&gt;	  label=1   W=  &lt;1,0,1&gt;</a:t>
            </a:r>
          </a:p>
          <a:p>
            <a:pPr eaLnBrk="1" hangingPunct="1"/>
            <a:r>
              <a:rPr lang="en-US" dirty="0" smtClean="0"/>
              <a:t>Perceptron (1</a:t>
            </a:r>
            <a:r>
              <a:rPr lang="en-US" dirty="0" smtClean="0">
                <a:sym typeface="Symbol" pitchFamily="18" charset="2"/>
              </a:rPr>
              <a:t>1+ 10+ 00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&gt; 0)  output = 1 </a:t>
            </a:r>
          </a:p>
          <a:p>
            <a:pPr eaLnBrk="1" hangingPunct="1"/>
            <a:r>
              <a:rPr lang="en-US" dirty="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it </a:t>
            </a:r>
            <a:r>
              <a:rPr lang="en-US" dirty="0" smtClean="0"/>
              <a:t>classifies it as 1, correct, do nothing</a:t>
            </a:r>
          </a:p>
          <a:p>
            <a:pPr eaLnBrk="1" hangingPunct="1"/>
            <a:r>
              <a:rPr lang="en-US" dirty="0" smtClean="0"/>
              <a:t>		W = &lt;1,0,1&gt; 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Example 4       I=&lt;1 1 1&gt;	 label=1   W=  &lt;1,0,1&gt;</a:t>
            </a:r>
          </a:p>
          <a:p>
            <a:pPr eaLnBrk="1" hangingPunct="1"/>
            <a:r>
              <a:rPr lang="en-US" dirty="0" smtClean="0"/>
              <a:t>Perceptron (1</a:t>
            </a:r>
            <a:r>
              <a:rPr lang="en-US" dirty="0" smtClean="0">
                <a:sym typeface="Symbol" pitchFamily="18" charset="2"/>
              </a:rPr>
              <a:t>1+ 10+ 11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&gt; 0)  output = 1 </a:t>
            </a:r>
          </a:p>
          <a:p>
            <a:pPr eaLnBrk="1" hangingPunct="1"/>
            <a:r>
              <a:rPr lang="en-US" dirty="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it </a:t>
            </a:r>
            <a:r>
              <a:rPr lang="en-US" dirty="0" smtClean="0"/>
              <a:t>classifies it as 1, correct, do nothing</a:t>
            </a:r>
          </a:p>
          <a:p>
            <a:pPr eaLnBrk="1" hangingPunct="1"/>
            <a:r>
              <a:rPr lang="en-US" dirty="0" smtClean="0"/>
              <a:t>		W = &lt;1,0,1&gt;  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dirty="0" smtClean="0"/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7361312" y="2286000"/>
            <a:ext cx="1295400" cy="1828800"/>
            <a:chOff x="4104" y="1658"/>
            <a:chExt cx="816" cy="1152"/>
          </a:xfrm>
        </p:grpSpPr>
        <p:grpSp>
          <p:nvGrpSpPr>
            <p:cNvPr id="26630" name="Group 5"/>
            <p:cNvGrpSpPr>
              <a:grpSpLocks/>
            </p:cNvGrpSpPr>
            <p:nvPr/>
          </p:nvGrpSpPr>
          <p:grpSpPr bwMode="auto">
            <a:xfrm>
              <a:off x="4104" y="1680"/>
              <a:ext cx="816" cy="1104"/>
              <a:chOff x="4104" y="1680"/>
              <a:chExt cx="816" cy="1104"/>
            </a:xfrm>
          </p:grpSpPr>
          <p:sp>
            <p:nvSpPr>
              <p:cNvPr id="26634" name="Oval 6"/>
              <p:cNvSpPr>
                <a:spLocks noChangeArrowheads="1"/>
              </p:cNvSpPr>
              <p:nvPr/>
            </p:nvSpPr>
            <p:spPr bwMode="auto">
              <a:xfrm>
                <a:off x="4104" y="1680"/>
                <a:ext cx="21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I</a:t>
                </a:r>
                <a:r>
                  <a:rPr lang="en-US" baseline="-25000"/>
                  <a:t>0</a:t>
                </a:r>
              </a:p>
            </p:txBody>
          </p:sp>
          <p:sp>
            <p:nvSpPr>
              <p:cNvPr id="26635" name="Oval 7"/>
              <p:cNvSpPr>
                <a:spLocks noChangeArrowheads="1"/>
              </p:cNvSpPr>
              <p:nvPr/>
            </p:nvSpPr>
            <p:spPr bwMode="auto">
              <a:xfrm>
                <a:off x="4128" y="2112"/>
                <a:ext cx="21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I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26636" name="Oval 8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21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I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26637" name="Oval 9"/>
              <p:cNvSpPr>
                <a:spLocks noChangeArrowheads="1"/>
              </p:cNvSpPr>
              <p:nvPr/>
            </p:nvSpPr>
            <p:spPr bwMode="auto">
              <a:xfrm>
                <a:off x="4704" y="2112"/>
                <a:ext cx="21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O</a:t>
                </a:r>
                <a:endParaRPr lang="en-US" baseline="-25000"/>
              </a:p>
            </p:txBody>
          </p:sp>
          <p:sp>
            <p:nvSpPr>
              <p:cNvPr id="26638" name="Line 10"/>
              <p:cNvSpPr>
                <a:spLocks noChangeShapeType="1"/>
              </p:cNvSpPr>
              <p:nvPr/>
            </p:nvSpPr>
            <p:spPr bwMode="auto">
              <a:xfrm>
                <a:off x="4272" y="1872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639" name="Line 11"/>
              <p:cNvSpPr>
                <a:spLocks noChangeShapeType="1"/>
              </p:cNvSpPr>
              <p:nvPr/>
            </p:nvSpPr>
            <p:spPr bwMode="auto">
              <a:xfrm>
                <a:off x="4320" y="220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640" name="Line 12"/>
              <p:cNvSpPr>
                <a:spLocks noChangeShapeType="1"/>
              </p:cNvSpPr>
              <p:nvPr/>
            </p:nvSpPr>
            <p:spPr bwMode="auto">
              <a:xfrm flipV="1">
                <a:off x="4320" y="2208"/>
                <a:ext cx="38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6631" name="Text Box 13"/>
            <p:cNvSpPr txBox="1">
              <a:spLocks noChangeArrowheads="1"/>
            </p:cNvSpPr>
            <p:nvPr/>
          </p:nvSpPr>
          <p:spPr bwMode="auto">
            <a:xfrm>
              <a:off x="4406" y="165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w</a:t>
              </a:r>
              <a:r>
                <a:rPr lang="en-US" baseline="-25000"/>
                <a:t>0</a:t>
              </a:r>
            </a:p>
          </p:txBody>
        </p:sp>
        <p:sp>
          <p:nvSpPr>
            <p:cNvPr id="26632" name="Text Box 14"/>
            <p:cNvSpPr txBox="1">
              <a:spLocks noChangeArrowheads="1"/>
            </p:cNvSpPr>
            <p:nvPr/>
          </p:nvSpPr>
          <p:spPr bwMode="auto">
            <a:xfrm>
              <a:off x="4358" y="213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w</a:t>
              </a:r>
              <a:r>
                <a:rPr lang="en-US" baseline="-25000"/>
                <a:t>1</a:t>
              </a:r>
            </a:p>
          </p:txBody>
        </p:sp>
        <p:sp>
          <p:nvSpPr>
            <p:cNvPr id="26633" name="Text Box 15"/>
            <p:cNvSpPr txBox="1">
              <a:spLocks noChangeArrowheads="1"/>
            </p:cNvSpPr>
            <p:nvPr/>
          </p:nvSpPr>
          <p:spPr bwMode="auto">
            <a:xfrm>
              <a:off x="4406" y="252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w</a:t>
              </a:r>
              <a:r>
                <a:rPr lang="en-US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567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25" y="196230"/>
            <a:ext cx="2362200" cy="706090"/>
          </a:xfrm>
        </p:spPr>
        <p:txBody>
          <a:bodyPr>
            <a:noAutofit/>
          </a:bodyPr>
          <a:lstStyle/>
          <a:p>
            <a:pPr eaLnBrk="1" hangingPunct="1"/>
            <a:r>
              <a:rPr lang="en-US" sz="1800" dirty="0" smtClean="0"/>
              <a:t>Perceptron Learning:</a:t>
            </a:r>
            <a:br>
              <a:rPr lang="en-US" sz="1800" dirty="0" smtClean="0"/>
            </a:br>
            <a:r>
              <a:rPr lang="en-US" sz="1800" dirty="0" smtClean="0"/>
              <a:t>Simple Example</a:t>
            </a:r>
          </a:p>
        </p:txBody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613" y="2137075"/>
            <a:ext cx="7685856" cy="41148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 smtClean="0"/>
              <a:t>Epoch 2, through the examples, W = &lt;1,0,1&gt; 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Example 1      I = &lt;1,0,0&gt;  	label=0    W = &lt;1,0,1&gt;  </a:t>
            </a:r>
          </a:p>
          <a:p>
            <a:pPr eaLnBrk="1" hangingPunct="1"/>
            <a:r>
              <a:rPr lang="en-US" dirty="0" smtClean="0"/>
              <a:t>Perceptron (1</a:t>
            </a:r>
            <a:r>
              <a:rPr lang="en-US" dirty="0" smtClean="0">
                <a:sym typeface="Symbol" pitchFamily="18" charset="2"/>
              </a:rPr>
              <a:t>1+ 00+ 01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&gt;0) output </a:t>
            </a:r>
            <a:r>
              <a:rPr lang="en-US" dirty="0" smtClean="0">
                <a:cs typeface="Times New Roman" pitchFamily="18" charset="0"/>
                <a:sym typeface="Wingdings" pitchFamily="2" charset="2"/>
              </a:rPr>
              <a:t> 1</a:t>
            </a:r>
            <a:endParaRPr lang="en-US" dirty="0" smtClean="0"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it </a:t>
            </a:r>
            <a:r>
              <a:rPr lang="en-US" dirty="0" smtClean="0"/>
              <a:t>classifies it as 1, while it should be 0, so subtract input from weights</a:t>
            </a:r>
          </a:p>
          <a:p>
            <a:pPr eaLnBrk="1" hangingPunct="1"/>
            <a:r>
              <a:rPr lang="en-US" dirty="0" smtClean="0"/>
              <a:t>		W = &lt;1,0,1&gt;  - &lt;1,0,0&gt; = &lt;0, 0, 1&gt;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Example 2       I=&lt;1 0 1&gt;	label=1     W=  &lt;0,0,1&gt;</a:t>
            </a:r>
          </a:p>
          <a:p>
            <a:pPr eaLnBrk="1" hangingPunct="1"/>
            <a:r>
              <a:rPr lang="en-US" dirty="0" smtClean="0"/>
              <a:t>Perceptron (1</a:t>
            </a:r>
            <a:r>
              <a:rPr lang="en-US" dirty="0" smtClean="0">
                <a:sym typeface="Symbol" pitchFamily="18" charset="2"/>
              </a:rPr>
              <a:t>0+ 00+ 11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&gt; 0) output </a:t>
            </a:r>
            <a:r>
              <a:rPr lang="en-US" dirty="0" smtClean="0">
                <a:cs typeface="Times New Roman" pitchFamily="18" charset="0"/>
                <a:sym typeface="Wingdings" pitchFamily="2" charset="2"/>
              </a:rPr>
              <a:t>1</a:t>
            </a:r>
            <a:endParaRPr lang="en-US" dirty="0" smtClean="0"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it </a:t>
            </a:r>
            <a:r>
              <a:rPr lang="en-US" dirty="0" smtClean="0"/>
              <a:t>classifies it as 1, so correct, do nothing</a:t>
            </a:r>
          </a:p>
          <a:p>
            <a:pPr eaLnBrk="1" hangingPunct="1"/>
            <a:r>
              <a:rPr lang="en-US" dirty="0" smtClean="0"/>
              <a:t>		</a:t>
            </a:r>
            <a:endParaRPr lang="en-US" sz="2400" dirty="0" smtClean="0"/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7467600" y="1330325"/>
            <a:ext cx="1295400" cy="1828800"/>
            <a:chOff x="4104" y="1658"/>
            <a:chExt cx="816" cy="1152"/>
          </a:xfrm>
        </p:grpSpPr>
        <p:grpSp>
          <p:nvGrpSpPr>
            <p:cNvPr id="27656" name="Group 5"/>
            <p:cNvGrpSpPr>
              <a:grpSpLocks/>
            </p:cNvGrpSpPr>
            <p:nvPr/>
          </p:nvGrpSpPr>
          <p:grpSpPr bwMode="auto">
            <a:xfrm>
              <a:off x="4104" y="1680"/>
              <a:ext cx="816" cy="1104"/>
              <a:chOff x="4104" y="1680"/>
              <a:chExt cx="816" cy="1104"/>
            </a:xfrm>
          </p:grpSpPr>
          <p:sp>
            <p:nvSpPr>
              <p:cNvPr id="27660" name="Oval 6"/>
              <p:cNvSpPr>
                <a:spLocks noChangeArrowheads="1"/>
              </p:cNvSpPr>
              <p:nvPr/>
            </p:nvSpPr>
            <p:spPr bwMode="auto">
              <a:xfrm>
                <a:off x="4104" y="1680"/>
                <a:ext cx="21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I</a:t>
                </a:r>
                <a:r>
                  <a:rPr lang="en-US" baseline="-25000"/>
                  <a:t>0</a:t>
                </a:r>
              </a:p>
            </p:txBody>
          </p:sp>
          <p:sp>
            <p:nvSpPr>
              <p:cNvPr id="27661" name="Oval 7"/>
              <p:cNvSpPr>
                <a:spLocks noChangeArrowheads="1"/>
              </p:cNvSpPr>
              <p:nvPr/>
            </p:nvSpPr>
            <p:spPr bwMode="auto">
              <a:xfrm>
                <a:off x="4128" y="2112"/>
                <a:ext cx="21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I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27662" name="Oval 8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21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I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27663" name="Oval 9"/>
              <p:cNvSpPr>
                <a:spLocks noChangeArrowheads="1"/>
              </p:cNvSpPr>
              <p:nvPr/>
            </p:nvSpPr>
            <p:spPr bwMode="auto">
              <a:xfrm>
                <a:off x="4704" y="2112"/>
                <a:ext cx="21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O</a:t>
                </a:r>
                <a:endParaRPr lang="en-US" baseline="-25000"/>
              </a:p>
            </p:txBody>
          </p:sp>
          <p:sp>
            <p:nvSpPr>
              <p:cNvPr id="27664" name="Line 10"/>
              <p:cNvSpPr>
                <a:spLocks noChangeShapeType="1"/>
              </p:cNvSpPr>
              <p:nvPr/>
            </p:nvSpPr>
            <p:spPr bwMode="auto">
              <a:xfrm>
                <a:off x="4272" y="1872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65" name="Line 11"/>
              <p:cNvSpPr>
                <a:spLocks noChangeShapeType="1"/>
              </p:cNvSpPr>
              <p:nvPr/>
            </p:nvSpPr>
            <p:spPr bwMode="auto">
              <a:xfrm>
                <a:off x="4320" y="220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66" name="Line 12"/>
              <p:cNvSpPr>
                <a:spLocks noChangeShapeType="1"/>
              </p:cNvSpPr>
              <p:nvPr/>
            </p:nvSpPr>
            <p:spPr bwMode="auto">
              <a:xfrm flipV="1">
                <a:off x="4320" y="2208"/>
                <a:ext cx="38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7657" name="Text Box 13"/>
            <p:cNvSpPr txBox="1">
              <a:spLocks noChangeArrowheads="1"/>
            </p:cNvSpPr>
            <p:nvPr/>
          </p:nvSpPr>
          <p:spPr bwMode="auto">
            <a:xfrm>
              <a:off x="4406" y="165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w</a:t>
              </a:r>
              <a:r>
                <a:rPr lang="en-US" baseline="-25000"/>
                <a:t>0</a:t>
              </a:r>
            </a:p>
          </p:txBody>
        </p:sp>
        <p:sp>
          <p:nvSpPr>
            <p:cNvPr id="27658" name="Text Box 14"/>
            <p:cNvSpPr txBox="1">
              <a:spLocks noChangeArrowheads="1"/>
            </p:cNvSpPr>
            <p:nvPr/>
          </p:nvSpPr>
          <p:spPr bwMode="auto">
            <a:xfrm>
              <a:off x="4358" y="213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w</a:t>
              </a:r>
              <a:r>
                <a:rPr lang="en-US" baseline="-25000"/>
                <a:t>1</a:t>
              </a:r>
            </a:p>
          </p:txBody>
        </p:sp>
        <p:sp>
          <p:nvSpPr>
            <p:cNvPr id="27659" name="Text Box 15"/>
            <p:cNvSpPr txBox="1">
              <a:spLocks noChangeArrowheads="1"/>
            </p:cNvSpPr>
            <p:nvPr/>
          </p:nvSpPr>
          <p:spPr bwMode="auto">
            <a:xfrm>
              <a:off x="4406" y="252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w</a:t>
              </a:r>
              <a:r>
                <a:rPr lang="en-US" baseline="-25000"/>
                <a:t>2</a:t>
              </a:r>
            </a:p>
          </p:txBody>
        </p:sp>
      </p:grpSp>
      <p:sp>
        <p:nvSpPr>
          <p:cNvPr id="27653" name="Rectangle 16"/>
          <p:cNvSpPr>
            <a:spLocks noChangeArrowheads="1"/>
          </p:cNvSpPr>
          <p:nvPr/>
        </p:nvSpPr>
        <p:spPr bwMode="auto">
          <a:xfrm>
            <a:off x="152400" y="609600"/>
            <a:ext cx="6172200" cy="123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sz="1200"/>
              <a:t>If perceptron is 0 while it should be 1, </a:t>
            </a:r>
          </a:p>
          <a:p>
            <a:r>
              <a:rPr lang="en-US" sz="1200"/>
              <a:t>		add the input vector to the weight vector</a:t>
            </a:r>
          </a:p>
          <a:p>
            <a:pPr lvl="1"/>
            <a:r>
              <a:rPr lang="en-US" sz="1200"/>
              <a:t>If perceptron is 1 while it should be 0, </a:t>
            </a:r>
          </a:p>
          <a:p>
            <a:r>
              <a:rPr lang="en-US" sz="1200"/>
              <a:t>		subtract  the input vector from  the weight vector</a:t>
            </a:r>
          </a:p>
          <a:p>
            <a:pPr lvl="1"/>
            <a:r>
              <a:rPr lang="en-US" sz="1200"/>
              <a:t>Otherwise do nothing.</a:t>
            </a:r>
          </a:p>
          <a:p>
            <a:pPr>
              <a:spcBef>
                <a:spcPct val="50000"/>
              </a:spcBef>
            </a:pPr>
            <a:endParaRPr lang="en-US" sz="1000"/>
          </a:p>
        </p:txBody>
      </p:sp>
      <p:sp>
        <p:nvSpPr>
          <p:cNvPr id="27654" name="Rectangle 17"/>
          <p:cNvSpPr>
            <a:spLocks noChangeArrowheads="1"/>
          </p:cNvSpPr>
          <p:nvPr/>
        </p:nvSpPr>
        <p:spPr bwMode="auto">
          <a:xfrm>
            <a:off x="0" y="381000"/>
            <a:ext cx="224850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600" dirty="0"/>
              <a:t>Error correcting method </a:t>
            </a:r>
          </a:p>
        </p:txBody>
      </p:sp>
      <p:sp>
        <p:nvSpPr>
          <p:cNvPr id="27655" name="Text Box 18"/>
          <p:cNvSpPr txBox="1">
            <a:spLocks noChangeArrowheads="1"/>
          </p:cNvSpPr>
          <p:nvPr/>
        </p:nvSpPr>
        <p:spPr bwMode="auto">
          <a:xfrm>
            <a:off x="6842125" y="1717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3046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404664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Example 3   </a:t>
            </a:r>
          </a:p>
          <a:p>
            <a:pPr marL="0" indent="0" eaLnBrk="1" hangingPunct="1">
              <a:buNone/>
            </a:pPr>
            <a:r>
              <a:rPr lang="en-US" dirty="0"/>
              <a:t> </a:t>
            </a:r>
            <a:r>
              <a:rPr lang="en-US" dirty="0" smtClean="0"/>
              <a:t>              I=&lt;1 1 0&gt;	label=1     W=  &lt;0,0,1&gt;</a:t>
            </a:r>
          </a:p>
          <a:p>
            <a:pPr eaLnBrk="1" hangingPunct="1"/>
            <a:r>
              <a:rPr lang="en-US" dirty="0" smtClean="0"/>
              <a:t>Perceptron (1</a:t>
            </a:r>
            <a:r>
              <a:rPr lang="en-US" dirty="0" smtClean="0">
                <a:sym typeface="Symbol" pitchFamily="18" charset="2"/>
              </a:rPr>
              <a:t>0+ 10+ 01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&gt; 0)  output = 0 </a:t>
            </a:r>
          </a:p>
          <a:p>
            <a:pPr eaLnBrk="1" hangingPunct="1"/>
            <a:r>
              <a:rPr lang="en-US" dirty="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it </a:t>
            </a:r>
            <a:r>
              <a:rPr lang="en-US" dirty="0" smtClean="0"/>
              <a:t>classifies it as 0, while it should be 1, so add input to weights</a:t>
            </a:r>
          </a:p>
          <a:p>
            <a:pPr eaLnBrk="1" hangingPunct="1"/>
            <a:r>
              <a:rPr lang="en-US" dirty="0" smtClean="0"/>
              <a:t>		W = &lt;0,0,1&gt;  + W = &lt;1,1,0&gt;  = &lt;1, 1, 1&gt;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Example 4  </a:t>
            </a:r>
          </a:p>
          <a:p>
            <a:pPr marL="0" indent="0" eaLnBrk="1" hangingPunct="1">
              <a:buNone/>
            </a:pPr>
            <a:r>
              <a:rPr lang="en-US" dirty="0"/>
              <a:t> </a:t>
            </a:r>
            <a:r>
              <a:rPr lang="en-US" dirty="0" smtClean="0"/>
              <a:t>                I=&lt;1 1 1&gt;	label=1         W=  &lt;1,1,1&gt;</a:t>
            </a:r>
          </a:p>
          <a:p>
            <a:pPr eaLnBrk="1" hangingPunct="1"/>
            <a:r>
              <a:rPr lang="en-US" dirty="0" smtClean="0"/>
              <a:t>Perceptron (1</a:t>
            </a:r>
            <a:r>
              <a:rPr lang="en-US" dirty="0" smtClean="0">
                <a:sym typeface="Symbol" pitchFamily="18" charset="2"/>
              </a:rPr>
              <a:t>1+ 11+ 11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&gt; 0)  output = 1 </a:t>
            </a:r>
          </a:p>
          <a:p>
            <a:pPr eaLnBrk="1" hangingPunct="1"/>
            <a:r>
              <a:rPr lang="en-US" dirty="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it </a:t>
            </a:r>
            <a:r>
              <a:rPr lang="en-US" dirty="0" smtClean="0"/>
              <a:t>classifies it as 1, correct, do nothing</a:t>
            </a:r>
          </a:p>
          <a:p>
            <a:pPr eaLnBrk="1" hangingPunct="1"/>
            <a:r>
              <a:rPr lang="en-US" dirty="0" smtClean="0"/>
              <a:t>		W = &lt;1,1,1&gt;  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640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724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Perceptron Learning:</a:t>
            </a:r>
            <a:br>
              <a:rPr lang="en-US" sz="2400" dirty="0" smtClean="0"/>
            </a:br>
            <a:r>
              <a:rPr lang="en-US" sz="2400" dirty="0" smtClean="0"/>
              <a:t>Simple Example</a:t>
            </a:r>
          </a:p>
        </p:txBody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3076" y="1717675"/>
            <a:ext cx="7677150" cy="41148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 smtClean="0"/>
              <a:t>Epoch 3, through the examples, W = &lt;1,1,1&gt; 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Example 1      I=&lt;1,0,0&gt;  	label=0      W = &lt;1,1,1&gt;  </a:t>
            </a:r>
          </a:p>
          <a:p>
            <a:pPr eaLnBrk="1" hangingPunct="1"/>
            <a:r>
              <a:rPr lang="en-US" dirty="0" smtClean="0"/>
              <a:t>Perceptron (1</a:t>
            </a:r>
            <a:r>
              <a:rPr lang="en-US" dirty="0" smtClean="0">
                <a:sym typeface="Symbol" pitchFamily="18" charset="2"/>
              </a:rPr>
              <a:t>1+ 01+ 01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&gt;0) output </a:t>
            </a:r>
            <a:r>
              <a:rPr lang="en-US" dirty="0" smtClean="0">
                <a:cs typeface="Times New Roman" pitchFamily="18" charset="0"/>
                <a:sym typeface="Wingdings" pitchFamily="2" charset="2"/>
              </a:rPr>
              <a:t> 1</a:t>
            </a:r>
            <a:endParaRPr lang="en-US" dirty="0" smtClean="0"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it </a:t>
            </a:r>
            <a:r>
              <a:rPr lang="en-US" dirty="0" smtClean="0"/>
              <a:t>classifies it as 1, while it should be 0, so </a:t>
            </a:r>
          </a:p>
          <a:p>
            <a:pPr marL="0" indent="0" eaLnBrk="1" hangingPunct="1">
              <a:buNone/>
            </a:pPr>
            <a:r>
              <a:rPr lang="en-US" dirty="0"/>
              <a:t> </a:t>
            </a:r>
            <a:r>
              <a:rPr lang="en-US" dirty="0" smtClean="0"/>
              <a:t>                   subtract input from weights</a:t>
            </a:r>
          </a:p>
          <a:p>
            <a:pPr eaLnBrk="1" hangingPunct="1"/>
            <a:r>
              <a:rPr lang="en-US" dirty="0" smtClean="0"/>
              <a:t>		W = &lt;1,1,1&gt;  - W = &lt;1,0,0&gt;  = &lt;0, 1, 1&gt;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Example 2       I=&lt;1 0 1&gt;	label=1    W=  &lt;0, 1, 1&gt;</a:t>
            </a:r>
          </a:p>
          <a:p>
            <a:pPr eaLnBrk="1" hangingPunct="1"/>
            <a:r>
              <a:rPr lang="en-US" dirty="0" smtClean="0"/>
              <a:t>Perceptron (1</a:t>
            </a:r>
            <a:r>
              <a:rPr lang="en-US" dirty="0" smtClean="0">
                <a:sym typeface="Symbol" pitchFamily="18" charset="2"/>
              </a:rPr>
              <a:t>0+ 01+ 11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&gt; 0) output </a:t>
            </a:r>
            <a:r>
              <a:rPr lang="en-US" dirty="0" smtClean="0">
                <a:cs typeface="Times New Roman" pitchFamily="18" charset="0"/>
                <a:sym typeface="Wingdings" pitchFamily="2" charset="2"/>
              </a:rPr>
              <a:t>1</a:t>
            </a:r>
            <a:endParaRPr lang="en-US" dirty="0" smtClean="0"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it </a:t>
            </a:r>
            <a:r>
              <a:rPr lang="en-US" dirty="0" smtClean="0"/>
              <a:t>classifies it as 1, so correct, do nothing</a:t>
            </a:r>
          </a:p>
          <a:p>
            <a:pPr eaLnBrk="1" hangingPunct="1"/>
            <a:r>
              <a:rPr lang="en-US" dirty="0" smtClean="0"/>
              <a:t>		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7543800" y="1752600"/>
            <a:ext cx="1295400" cy="1828800"/>
            <a:chOff x="4104" y="1658"/>
            <a:chExt cx="816" cy="1152"/>
          </a:xfrm>
        </p:grpSpPr>
        <p:grpSp>
          <p:nvGrpSpPr>
            <p:cNvPr id="29702" name="Group 5"/>
            <p:cNvGrpSpPr>
              <a:grpSpLocks/>
            </p:cNvGrpSpPr>
            <p:nvPr/>
          </p:nvGrpSpPr>
          <p:grpSpPr bwMode="auto">
            <a:xfrm>
              <a:off x="4104" y="1680"/>
              <a:ext cx="816" cy="1104"/>
              <a:chOff x="4104" y="1680"/>
              <a:chExt cx="816" cy="1104"/>
            </a:xfrm>
          </p:grpSpPr>
          <p:sp>
            <p:nvSpPr>
              <p:cNvPr id="29706" name="Oval 6"/>
              <p:cNvSpPr>
                <a:spLocks noChangeArrowheads="1"/>
              </p:cNvSpPr>
              <p:nvPr/>
            </p:nvSpPr>
            <p:spPr bwMode="auto">
              <a:xfrm>
                <a:off x="4104" y="1680"/>
                <a:ext cx="21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I</a:t>
                </a:r>
                <a:r>
                  <a:rPr lang="en-US" baseline="-25000"/>
                  <a:t>0</a:t>
                </a:r>
              </a:p>
            </p:txBody>
          </p:sp>
          <p:sp>
            <p:nvSpPr>
              <p:cNvPr id="29707" name="Oval 7"/>
              <p:cNvSpPr>
                <a:spLocks noChangeArrowheads="1"/>
              </p:cNvSpPr>
              <p:nvPr/>
            </p:nvSpPr>
            <p:spPr bwMode="auto">
              <a:xfrm>
                <a:off x="4128" y="2112"/>
                <a:ext cx="21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I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29708" name="Oval 8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21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I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29709" name="Oval 9"/>
              <p:cNvSpPr>
                <a:spLocks noChangeArrowheads="1"/>
              </p:cNvSpPr>
              <p:nvPr/>
            </p:nvSpPr>
            <p:spPr bwMode="auto">
              <a:xfrm>
                <a:off x="4704" y="2112"/>
                <a:ext cx="21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O</a:t>
                </a:r>
                <a:endParaRPr lang="en-US" baseline="-25000"/>
              </a:p>
            </p:txBody>
          </p:sp>
          <p:sp>
            <p:nvSpPr>
              <p:cNvPr id="29710" name="Line 10"/>
              <p:cNvSpPr>
                <a:spLocks noChangeShapeType="1"/>
              </p:cNvSpPr>
              <p:nvPr/>
            </p:nvSpPr>
            <p:spPr bwMode="auto">
              <a:xfrm>
                <a:off x="4272" y="1872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711" name="Line 11"/>
              <p:cNvSpPr>
                <a:spLocks noChangeShapeType="1"/>
              </p:cNvSpPr>
              <p:nvPr/>
            </p:nvSpPr>
            <p:spPr bwMode="auto">
              <a:xfrm>
                <a:off x="4320" y="220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712" name="Line 12"/>
              <p:cNvSpPr>
                <a:spLocks noChangeShapeType="1"/>
              </p:cNvSpPr>
              <p:nvPr/>
            </p:nvSpPr>
            <p:spPr bwMode="auto">
              <a:xfrm flipV="1">
                <a:off x="4320" y="2208"/>
                <a:ext cx="38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29703" name="Text Box 13"/>
            <p:cNvSpPr txBox="1">
              <a:spLocks noChangeArrowheads="1"/>
            </p:cNvSpPr>
            <p:nvPr/>
          </p:nvSpPr>
          <p:spPr bwMode="auto">
            <a:xfrm>
              <a:off x="4406" y="165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w</a:t>
              </a:r>
              <a:r>
                <a:rPr lang="en-US" baseline="-25000"/>
                <a:t>0</a:t>
              </a:r>
            </a:p>
          </p:txBody>
        </p:sp>
        <p:sp>
          <p:nvSpPr>
            <p:cNvPr id="29704" name="Text Box 14"/>
            <p:cNvSpPr txBox="1">
              <a:spLocks noChangeArrowheads="1"/>
            </p:cNvSpPr>
            <p:nvPr/>
          </p:nvSpPr>
          <p:spPr bwMode="auto">
            <a:xfrm>
              <a:off x="4358" y="213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/>
                <a:t>w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29705" name="Text Box 15"/>
            <p:cNvSpPr txBox="1">
              <a:spLocks noChangeArrowheads="1"/>
            </p:cNvSpPr>
            <p:nvPr/>
          </p:nvSpPr>
          <p:spPr bwMode="auto">
            <a:xfrm>
              <a:off x="4406" y="252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w</a:t>
              </a:r>
              <a:r>
                <a:rPr lang="en-US" baseline="-25000"/>
                <a:t>2</a:t>
              </a:r>
            </a:p>
          </p:txBody>
        </p:sp>
      </p:grpSp>
      <p:sp>
        <p:nvSpPr>
          <p:cNvPr id="29701" name="Text Box 16"/>
          <p:cNvSpPr txBox="1">
            <a:spLocks noChangeArrowheads="1"/>
          </p:cNvSpPr>
          <p:nvPr/>
        </p:nvSpPr>
        <p:spPr bwMode="auto">
          <a:xfrm>
            <a:off x="7207250" y="1717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158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54868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Example 3   </a:t>
            </a:r>
          </a:p>
          <a:p>
            <a:pPr marL="0" indent="0" eaLnBrk="1" hangingPunct="1">
              <a:buNone/>
            </a:pPr>
            <a:r>
              <a:rPr lang="en-US" dirty="0"/>
              <a:t> </a:t>
            </a:r>
            <a:r>
              <a:rPr lang="en-US" dirty="0" smtClean="0"/>
              <a:t>       I=&lt;1 1 0&gt;	label=1           W=  &lt;0, 1, 1&gt;</a:t>
            </a:r>
          </a:p>
          <a:p>
            <a:pPr eaLnBrk="1" hangingPunct="1"/>
            <a:r>
              <a:rPr lang="en-US" dirty="0" smtClean="0"/>
              <a:t>Perceptron (1</a:t>
            </a:r>
            <a:r>
              <a:rPr lang="en-US" dirty="0" smtClean="0">
                <a:sym typeface="Symbol" pitchFamily="18" charset="2"/>
              </a:rPr>
              <a:t>0+ 11+ 01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&gt; 0)  output = 1 </a:t>
            </a:r>
          </a:p>
          <a:p>
            <a:pPr eaLnBrk="1" hangingPunct="1"/>
            <a:r>
              <a:rPr lang="en-US" dirty="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it </a:t>
            </a:r>
            <a:r>
              <a:rPr lang="en-US" dirty="0" smtClean="0"/>
              <a:t>classifies it as 1, correct, do nothing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Example 4    </a:t>
            </a:r>
          </a:p>
          <a:p>
            <a:pPr marL="0" indent="0" eaLnBrk="1" hangingPunct="1">
              <a:buNone/>
            </a:pPr>
            <a:r>
              <a:rPr lang="en-US" dirty="0"/>
              <a:t> </a:t>
            </a:r>
            <a:r>
              <a:rPr lang="en-US" dirty="0" smtClean="0"/>
              <a:t>         I=&lt;1 1 1&gt;	 label=1          W=  &lt;0, 1, 1&gt;</a:t>
            </a:r>
          </a:p>
          <a:p>
            <a:pPr eaLnBrk="1" hangingPunct="1"/>
            <a:r>
              <a:rPr lang="en-US" dirty="0" smtClean="0"/>
              <a:t>Perceptron (1</a:t>
            </a:r>
            <a:r>
              <a:rPr lang="en-US" dirty="0" smtClean="0">
                <a:sym typeface="Symbol" pitchFamily="18" charset="2"/>
              </a:rPr>
              <a:t>0+ 11+ 11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&gt; 0)  output = 1 </a:t>
            </a:r>
          </a:p>
          <a:p>
            <a:pPr eaLnBrk="1" hangingPunct="1"/>
            <a:r>
              <a:rPr lang="en-US" dirty="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it </a:t>
            </a:r>
            <a:r>
              <a:rPr lang="en-US" dirty="0" smtClean="0"/>
              <a:t>classifies it as 1, correct, do nothing</a:t>
            </a:r>
          </a:p>
          <a:p>
            <a:pPr eaLnBrk="1" hangingPunct="1"/>
            <a:r>
              <a:rPr lang="en-US" dirty="0" smtClean="0"/>
              <a:t>		W = &lt;1,1,1&gt;  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353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/>
              <a:t>Perceptron Learning:</a:t>
            </a:r>
            <a:br>
              <a:rPr lang="en-US" sz="2400" dirty="0" smtClean="0"/>
            </a:br>
            <a:r>
              <a:rPr lang="en-US" sz="2400" dirty="0" smtClean="0"/>
              <a:t>Simple Example</a:t>
            </a:r>
          </a:p>
        </p:txBody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636" y="1235596"/>
            <a:ext cx="6557364" cy="2574404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 smtClean="0"/>
              <a:t>Epoch 4, through the examples, W=  &lt;0, 1, 1&gt;.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Example 1      I=  &lt;1,0,0&gt;  	label=0 W = &lt;0,1,1&gt;  </a:t>
            </a:r>
          </a:p>
          <a:p>
            <a:pPr eaLnBrk="1" hangingPunct="1"/>
            <a:r>
              <a:rPr lang="en-US" dirty="0" smtClean="0"/>
              <a:t>Perceptron (1</a:t>
            </a:r>
            <a:r>
              <a:rPr lang="en-US" dirty="0" smtClean="0">
                <a:sym typeface="Symbol" pitchFamily="18" charset="2"/>
              </a:rPr>
              <a:t>0+ 01+ 01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= 0) output </a:t>
            </a:r>
            <a:r>
              <a:rPr lang="en-US" dirty="0" smtClean="0">
                <a:cs typeface="Times New Roman" pitchFamily="18" charset="0"/>
                <a:sym typeface="Wingdings" pitchFamily="2" charset="2"/>
              </a:rPr>
              <a:t> 0</a:t>
            </a:r>
            <a:endParaRPr lang="en-US" dirty="0" smtClean="0"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dirty="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it </a:t>
            </a:r>
            <a:r>
              <a:rPr lang="en-US" dirty="0" smtClean="0"/>
              <a:t>classifies it as 0, so correct, do nothing</a:t>
            </a:r>
          </a:p>
          <a:p>
            <a:pPr eaLnBrk="1" hangingPunct="1"/>
            <a:r>
              <a:rPr lang="en-US" dirty="0" smtClean="0"/>
              <a:t>		</a:t>
            </a:r>
          </a:p>
        </p:txBody>
      </p:sp>
      <p:grpSp>
        <p:nvGrpSpPr>
          <p:cNvPr id="1193988" name="Group 4"/>
          <p:cNvGrpSpPr>
            <a:grpSpLocks/>
          </p:cNvGrpSpPr>
          <p:nvPr/>
        </p:nvGrpSpPr>
        <p:grpSpPr bwMode="auto">
          <a:xfrm>
            <a:off x="7010400" y="2743200"/>
            <a:ext cx="1295400" cy="1855788"/>
            <a:chOff x="4080" y="2230"/>
            <a:chExt cx="816" cy="1169"/>
          </a:xfrm>
        </p:grpSpPr>
        <p:grpSp>
          <p:nvGrpSpPr>
            <p:cNvPr id="31753" name="Group 5"/>
            <p:cNvGrpSpPr>
              <a:grpSpLocks/>
            </p:cNvGrpSpPr>
            <p:nvPr/>
          </p:nvGrpSpPr>
          <p:grpSpPr bwMode="auto">
            <a:xfrm>
              <a:off x="4080" y="2230"/>
              <a:ext cx="816" cy="1104"/>
              <a:chOff x="4104" y="1680"/>
              <a:chExt cx="816" cy="1104"/>
            </a:xfrm>
          </p:grpSpPr>
          <p:sp>
            <p:nvSpPr>
              <p:cNvPr id="31757" name="Oval 6"/>
              <p:cNvSpPr>
                <a:spLocks noChangeArrowheads="1"/>
              </p:cNvSpPr>
              <p:nvPr/>
            </p:nvSpPr>
            <p:spPr bwMode="auto">
              <a:xfrm>
                <a:off x="4104" y="1680"/>
                <a:ext cx="21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I</a:t>
                </a:r>
                <a:r>
                  <a:rPr lang="en-US" baseline="-25000"/>
                  <a:t>0</a:t>
                </a:r>
              </a:p>
            </p:txBody>
          </p:sp>
          <p:sp>
            <p:nvSpPr>
              <p:cNvPr id="31758" name="Oval 7"/>
              <p:cNvSpPr>
                <a:spLocks noChangeArrowheads="1"/>
              </p:cNvSpPr>
              <p:nvPr/>
            </p:nvSpPr>
            <p:spPr bwMode="auto">
              <a:xfrm>
                <a:off x="4128" y="2112"/>
                <a:ext cx="21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I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31759" name="Oval 8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21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I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31760" name="Oval 9"/>
              <p:cNvSpPr>
                <a:spLocks noChangeArrowheads="1"/>
              </p:cNvSpPr>
              <p:nvPr/>
            </p:nvSpPr>
            <p:spPr bwMode="auto">
              <a:xfrm>
                <a:off x="4704" y="2112"/>
                <a:ext cx="21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O</a:t>
                </a:r>
                <a:endParaRPr lang="en-US" baseline="-25000"/>
              </a:p>
            </p:txBody>
          </p:sp>
          <p:sp>
            <p:nvSpPr>
              <p:cNvPr id="31761" name="Line 10"/>
              <p:cNvSpPr>
                <a:spLocks noChangeShapeType="1"/>
              </p:cNvSpPr>
              <p:nvPr/>
            </p:nvSpPr>
            <p:spPr bwMode="auto">
              <a:xfrm>
                <a:off x="4272" y="1872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762" name="Line 11"/>
              <p:cNvSpPr>
                <a:spLocks noChangeShapeType="1"/>
              </p:cNvSpPr>
              <p:nvPr/>
            </p:nvSpPr>
            <p:spPr bwMode="auto">
              <a:xfrm>
                <a:off x="4320" y="220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763" name="Line 12"/>
              <p:cNvSpPr>
                <a:spLocks noChangeShapeType="1"/>
              </p:cNvSpPr>
              <p:nvPr/>
            </p:nvSpPr>
            <p:spPr bwMode="auto">
              <a:xfrm flipV="1">
                <a:off x="4320" y="2208"/>
                <a:ext cx="384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1754" name="Text Box 13"/>
            <p:cNvSpPr txBox="1">
              <a:spLocks noChangeArrowheads="1"/>
            </p:cNvSpPr>
            <p:nvPr/>
          </p:nvSpPr>
          <p:spPr bwMode="auto">
            <a:xfrm>
              <a:off x="4272" y="2256"/>
              <a:ext cx="4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W</a:t>
              </a:r>
              <a:r>
                <a:rPr lang="en-US" sz="1800" baseline="-25000"/>
                <a:t>0 </a:t>
              </a:r>
              <a:r>
                <a:rPr lang="en-US" sz="1800"/>
                <a:t>=0</a:t>
              </a:r>
            </a:p>
          </p:txBody>
        </p:sp>
        <p:sp>
          <p:nvSpPr>
            <p:cNvPr id="31755" name="Text Box 14"/>
            <p:cNvSpPr txBox="1">
              <a:spLocks noChangeArrowheads="1"/>
            </p:cNvSpPr>
            <p:nvPr/>
          </p:nvSpPr>
          <p:spPr bwMode="auto">
            <a:xfrm>
              <a:off x="4320" y="2736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 dirty="0"/>
                <a:t>W</a:t>
              </a:r>
              <a:r>
                <a:rPr lang="en-US" sz="1800" baseline="-25000" dirty="0"/>
                <a:t>1</a:t>
              </a:r>
              <a:r>
                <a:rPr lang="en-US" sz="1800" dirty="0"/>
                <a:t>=1</a:t>
              </a:r>
            </a:p>
          </p:txBody>
        </p:sp>
        <p:sp>
          <p:nvSpPr>
            <p:cNvPr id="31756" name="Text Box 15"/>
            <p:cNvSpPr txBox="1">
              <a:spLocks noChangeArrowheads="1"/>
            </p:cNvSpPr>
            <p:nvPr/>
          </p:nvSpPr>
          <p:spPr bwMode="auto">
            <a:xfrm>
              <a:off x="4320" y="3168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800"/>
                <a:t>W</a:t>
              </a:r>
              <a:r>
                <a:rPr lang="en-US" sz="1800" baseline="-25000"/>
                <a:t>2</a:t>
              </a:r>
              <a:r>
                <a:rPr lang="en-US" sz="1800"/>
                <a:t>=1</a:t>
              </a:r>
            </a:p>
          </p:txBody>
        </p:sp>
      </p:grpSp>
      <p:sp>
        <p:nvSpPr>
          <p:cNvPr id="1194000" name="Text Box 16"/>
          <p:cNvSpPr txBox="1">
            <a:spLocks noChangeArrowheads="1"/>
          </p:cNvSpPr>
          <p:nvPr/>
        </p:nvSpPr>
        <p:spPr bwMode="auto">
          <a:xfrm>
            <a:off x="7315200" y="4724400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OR</a:t>
            </a:r>
          </a:p>
        </p:txBody>
      </p:sp>
      <p:sp>
        <p:nvSpPr>
          <p:cNvPr id="1194001" name="Text Box 17"/>
          <p:cNvSpPr txBox="1">
            <a:spLocks noChangeArrowheads="1"/>
          </p:cNvSpPr>
          <p:nvPr/>
        </p:nvSpPr>
        <p:spPr bwMode="auto">
          <a:xfrm>
            <a:off x="228599" y="4415631"/>
            <a:ext cx="66585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So the final weight vector W=  &lt;0, 1, 1&gt; classifies all </a:t>
            </a:r>
          </a:p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examples correctly, and the perceptron has learned the </a:t>
            </a:r>
            <a:r>
              <a:rPr lang="en-US" sz="2000" dirty="0" smtClean="0">
                <a:solidFill>
                  <a:srgbClr val="FF0000"/>
                </a:solidFill>
              </a:rPr>
              <a:t>function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94003" name="Text Box 19"/>
          <p:cNvSpPr txBox="1">
            <a:spLocks noChangeArrowheads="1"/>
          </p:cNvSpPr>
          <p:nvPr/>
        </p:nvSpPr>
        <p:spPr bwMode="auto">
          <a:xfrm>
            <a:off x="6858000" y="2209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5751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0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000" grpId="0"/>
      <p:bldP spid="119400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5010" name="Group 2"/>
          <p:cNvGraphicFramePr>
            <a:graphicFrameLocks noGrp="1"/>
          </p:cNvGraphicFramePr>
          <p:nvPr/>
        </p:nvGraphicFramePr>
        <p:xfrm>
          <a:off x="838200" y="485775"/>
          <a:ext cx="7391400" cy="5315516"/>
        </p:xfrm>
        <a:graphic>
          <a:graphicData uri="http://schemas.openxmlformats.org/drawingml/2006/table">
            <a:tbl>
              <a:tblPr/>
              <a:tblGrid>
                <a:gridCol w="990600"/>
                <a:gridCol w="361950"/>
                <a:gridCol w="400050"/>
                <a:gridCol w="457200"/>
                <a:gridCol w="649288"/>
                <a:gridCol w="468312"/>
                <a:gridCol w="469900"/>
                <a:gridCol w="468313"/>
                <a:gridCol w="687387"/>
                <a:gridCol w="609600"/>
                <a:gridCol w="533400"/>
                <a:gridCol w="609600"/>
                <a:gridCol w="685800"/>
              </a:tblGrid>
              <a:tr h="560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Epoch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Desired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Target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Output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 w2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982" name="Rectangle 214"/>
          <p:cNvSpPr>
            <a:spLocks noChangeArrowheads="1"/>
          </p:cNvSpPr>
          <p:nvPr/>
        </p:nvSpPr>
        <p:spPr bwMode="auto">
          <a:xfrm>
            <a:off x="838200" y="1371600"/>
            <a:ext cx="73914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24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902" name="Group 22"/>
          <p:cNvGrpSpPr>
            <a:grpSpLocks/>
          </p:cNvGrpSpPr>
          <p:nvPr/>
        </p:nvGrpSpPr>
        <p:grpSpPr bwMode="auto">
          <a:xfrm>
            <a:off x="5181600" y="2620963"/>
            <a:ext cx="4572000" cy="2982912"/>
            <a:chOff x="3264" y="1536"/>
            <a:chExt cx="2880" cy="1879"/>
          </a:xfrm>
        </p:grpSpPr>
        <p:pic>
          <p:nvPicPr>
            <p:cNvPr id="4117" name="Picture 1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1536"/>
              <a:ext cx="1194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8" name="Rectangle 21"/>
            <p:cNvSpPr>
              <a:spLocks noChangeArrowheads="1"/>
            </p:cNvSpPr>
            <p:nvPr/>
          </p:nvSpPr>
          <p:spPr bwMode="auto">
            <a:xfrm>
              <a:off x="3264" y="2352"/>
              <a:ext cx="2880" cy="1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 algn="ctr">
                <a:spcBef>
                  <a:spcPct val="20000"/>
                </a:spcBef>
              </a:pPr>
              <a:r>
                <a:rPr lang="en-US" altLang="ko-KR" sz="1800" dirty="0">
                  <a:ea typeface="Gulim" pitchFamily="34" charset="-127"/>
                </a:rPr>
                <a:t>Output edges, </a:t>
              </a:r>
            </a:p>
            <a:p>
              <a:pPr lvl="1" algn="ctr">
                <a:spcBef>
                  <a:spcPct val="20000"/>
                </a:spcBef>
              </a:pPr>
              <a:r>
                <a:rPr lang="en-US" altLang="ko-KR" sz="1800" dirty="0">
                  <a:ea typeface="Gulim" pitchFamily="34" charset="-127"/>
                </a:rPr>
                <a:t>each with </a:t>
              </a:r>
              <a:r>
                <a:rPr lang="en-US" altLang="ko-KR" sz="1800" i="1" dirty="0">
                  <a:ea typeface="Gulim" pitchFamily="34" charset="-127"/>
                </a:rPr>
                <a:t>weights</a:t>
              </a:r>
            </a:p>
            <a:p>
              <a:pPr lvl="1" algn="ctr">
                <a:spcBef>
                  <a:spcPct val="20000"/>
                </a:spcBef>
              </a:pPr>
              <a:r>
                <a:rPr lang="en-US" altLang="ko-KR" sz="1800" dirty="0">
                  <a:ea typeface="Gulim" pitchFamily="34" charset="-127"/>
                </a:rPr>
                <a:t>(positive, negative, and </a:t>
              </a:r>
            </a:p>
            <a:p>
              <a:pPr lvl="1" algn="ctr">
                <a:spcBef>
                  <a:spcPct val="20000"/>
                </a:spcBef>
              </a:pPr>
              <a:r>
                <a:rPr lang="en-US" altLang="ko-KR" sz="1800" dirty="0">
                  <a:ea typeface="Gulim" pitchFamily="34" charset="-127"/>
                </a:rPr>
                <a:t>change over time,</a:t>
              </a:r>
            </a:p>
            <a:p>
              <a:pPr lvl="1" algn="ctr">
                <a:spcBef>
                  <a:spcPct val="20000"/>
                </a:spcBef>
              </a:pPr>
              <a:r>
                <a:rPr lang="en-US" altLang="ko-KR" sz="1800" dirty="0">
                  <a:ea typeface="Gulim" pitchFamily="34" charset="-127"/>
                </a:rPr>
                <a:t>learning)</a:t>
              </a:r>
              <a:endParaRPr lang="en-US" sz="1800" dirty="0"/>
            </a:p>
          </p:txBody>
        </p:sp>
      </p:grpSp>
      <p:grpSp>
        <p:nvGrpSpPr>
          <p:cNvPr id="1018895" name="Group 15"/>
          <p:cNvGrpSpPr>
            <a:grpSpLocks/>
          </p:cNvGrpSpPr>
          <p:nvPr/>
        </p:nvGrpSpPr>
        <p:grpSpPr bwMode="auto">
          <a:xfrm>
            <a:off x="-479425" y="2163763"/>
            <a:ext cx="3816350" cy="3298824"/>
            <a:chOff x="-238" y="1248"/>
            <a:chExt cx="2404" cy="2078"/>
          </a:xfrm>
        </p:grpSpPr>
        <p:pic>
          <p:nvPicPr>
            <p:cNvPr id="4115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1248"/>
              <a:ext cx="1254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6" name="Rectangle 13"/>
            <p:cNvSpPr>
              <a:spLocks noChangeArrowheads="1"/>
            </p:cNvSpPr>
            <p:nvPr/>
          </p:nvSpPr>
          <p:spPr bwMode="auto">
            <a:xfrm>
              <a:off x="-238" y="2256"/>
              <a:ext cx="1812" cy="1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1" algn="ctr">
                <a:spcBef>
                  <a:spcPct val="20000"/>
                </a:spcBef>
              </a:pPr>
              <a:r>
                <a:rPr lang="en-US" altLang="ko-KR" sz="1800" dirty="0">
                  <a:ea typeface="Gulim" pitchFamily="34" charset="-127"/>
                </a:rPr>
                <a:t>Input edges, </a:t>
              </a:r>
            </a:p>
            <a:p>
              <a:pPr lvl="1" algn="ctr">
                <a:spcBef>
                  <a:spcPct val="20000"/>
                </a:spcBef>
              </a:pPr>
              <a:r>
                <a:rPr lang="en-US" altLang="ko-KR" sz="1800" dirty="0">
                  <a:ea typeface="Gulim" pitchFamily="34" charset="-127"/>
                </a:rPr>
                <a:t>each with </a:t>
              </a:r>
              <a:r>
                <a:rPr lang="en-US" altLang="ko-KR" sz="1800" i="1" dirty="0">
                  <a:ea typeface="Gulim" pitchFamily="34" charset="-127"/>
                </a:rPr>
                <a:t>weights</a:t>
              </a:r>
            </a:p>
            <a:p>
              <a:pPr lvl="1" algn="ctr">
                <a:spcBef>
                  <a:spcPct val="20000"/>
                </a:spcBef>
              </a:pPr>
              <a:r>
                <a:rPr lang="en-US" altLang="ko-KR" sz="1800" dirty="0">
                  <a:ea typeface="Gulim" pitchFamily="34" charset="-127"/>
                </a:rPr>
                <a:t>(positive, negative, and </a:t>
              </a:r>
            </a:p>
            <a:p>
              <a:pPr lvl="1" algn="ctr">
                <a:spcBef>
                  <a:spcPct val="20000"/>
                </a:spcBef>
              </a:pPr>
              <a:r>
                <a:rPr lang="en-US" altLang="ko-KR" sz="1800" dirty="0">
                  <a:ea typeface="Gulim" pitchFamily="34" charset="-127"/>
                </a:rPr>
                <a:t>change over time,</a:t>
              </a:r>
            </a:p>
            <a:p>
              <a:pPr lvl="1" algn="ctr">
                <a:spcBef>
                  <a:spcPct val="20000"/>
                </a:spcBef>
              </a:pPr>
              <a:r>
                <a:rPr lang="en-US" altLang="ko-KR" sz="1800" dirty="0">
                  <a:ea typeface="Gulim" pitchFamily="34" charset="-127"/>
                </a:rPr>
                <a:t>learning)</a:t>
              </a:r>
            </a:p>
          </p:txBody>
        </p:sp>
      </p:grp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2800" dirty="0" smtClean="0">
                <a:ea typeface="Gulim" pitchFamily="34" charset="-127"/>
              </a:rPr>
              <a:t/>
            </a:r>
            <a:br>
              <a:rPr lang="en-US" altLang="ko-KR" sz="2800" dirty="0" smtClean="0">
                <a:ea typeface="Gulim" pitchFamily="34" charset="-127"/>
              </a:rPr>
            </a:br>
            <a:r>
              <a:rPr lang="en-US" altLang="ko-KR" sz="2800" dirty="0" smtClean="0">
                <a:ea typeface="Gulim" pitchFamily="34" charset="-127"/>
              </a:rPr>
              <a:t>An Artificial Neuron</a:t>
            </a:r>
            <a:br>
              <a:rPr lang="en-US" altLang="ko-KR" sz="2800" dirty="0" smtClean="0">
                <a:ea typeface="Gulim" pitchFamily="34" charset="-127"/>
              </a:rPr>
            </a:br>
            <a:r>
              <a:rPr lang="en-US" altLang="ko-KR" sz="2800" dirty="0" smtClean="0">
                <a:ea typeface="Gulim" pitchFamily="34" charset="-127"/>
              </a:rPr>
              <a:t>Node or Unit:</a:t>
            </a:r>
            <a:br>
              <a:rPr lang="en-US" altLang="ko-KR" sz="2800" dirty="0" smtClean="0">
                <a:ea typeface="Gulim" pitchFamily="34" charset="-127"/>
              </a:rPr>
            </a:br>
            <a:endParaRPr lang="en-US" sz="2800" dirty="0" smtClean="0"/>
          </a:p>
        </p:txBody>
      </p:sp>
      <p:sp>
        <p:nvSpPr>
          <p:cNvPr id="4101" name="Oval 10"/>
          <p:cNvSpPr>
            <a:spLocks noChangeArrowheads="1"/>
          </p:cNvSpPr>
          <p:nvPr/>
        </p:nvSpPr>
        <p:spPr bwMode="auto">
          <a:xfrm>
            <a:off x="3276600" y="2773363"/>
            <a:ext cx="2286000" cy="1143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2" name="Rectangle 12"/>
          <p:cNvSpPr>
            <a:spLocks noChangeArrowheads="1"/>
          </p:cNvSpPr>
          <p:nvPr/>
        </p:nvSpPr>
        <p:spPr bwMode="auto">
          <a:xfrm>
            <a:off x="3606680" y="1412776"/>
            <a:ext cx="1822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Artificial Neuron,</a:t>
            </a:r>
          </a:p>
          <a:p>
            <a:pPr algn="ctr"/>
            <a:r>
              <a:rPr lang="en-US" sz="1800" dirty="0">
                <a:solidFill>
                  <a:srgbClr val="FF0000"/>
                </a:solidFill>
              </a:rPr>
              <a:t> Node or unit ,</a:t>
            </a:r>
          </a:p>
          <a:p>
            <a:pPr algn="ctr"/>
            <a:r>
              <a:rPr lang="en-US" sz="1800" dirty="0">
                <a:solidFill>
                  <a:srgbClr val="FF0000"/>
                </a:solidFill>
              </a:rPr>
              <a:t>Processing Unit </a:t>
            </a:r>
            <a:r>
              <a:rPr lang="en-US" sz="1800" i="1" dirty="0">
                <a:solidFill>
                  <a:srgbClr val="FF0000"/>
                </a:solidFill>
              </a:rPr>
              <a:t>i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018903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3078163"/>
            <a:ext cx="3286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8904" name="Line 24"/>
          <p:cNvSpPr>
            <a:spLocks noChangeShapeType="1"/>
          </p:cNvSpPr>
          <p:nvPr/>
        </p:nvSpPr>
        <p:spPr bwMode="auto">
          <a:xfrm>
            <a:off x="3886200" y="2849563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018885" name="Object 5"/>
          <p:cNvGraphicFramePr>
            <a:graphicFrameLocks noChangeAspect="1"/>
          </p:cNvGraphicFramePr>
          <p:nvPr/>
        </p:nvGraphicFramePr>
        <p:xfrm>
          <a:off x="2362200" y="5334000"/>
          <a:ext cx="1143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" name="Equation" r:id="rId7" imgW="875920" imgH="444307" progId="Equation.3">
                  <p:embed/>
                </p:oleObj>
              </mc:Choice>
              <mc:Fallback>
                <p:oleObj name="Equation" r:id="rId7" imgW="87592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334000"/>
                        <a:ext cx="11430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8906" name="Rectangle 26"/>
          <p:cNvSpPr>
            <a:spLocks noChangeArrowheads="1"/>
          </p:cNvSpPr>
          <p:nvPr/>
        </p:nvSpPr>
        <p:spPr bwMode="auto">
          <a:xfrm>
            <a:off x="2281238" y="3581400"/>
            <a:ext cx="1376362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</a:rPr>
              <a:t>Input </a:t>
            </a:r>
          </a:p>
          <a:p>
            <a:pPr algn="ctr"/>
            <a:r>
              <a:rPr lang="en-US" sz="1800" dirty="0"/>
              <a:t>function(</a:t>
            </a:r>
            <a:r>
              <a:rPr lang="en-US" sz="1800" dirty="0" err="1"/>
              <a:t>in</a:t>
            </a:r>
            <a:r>
              <a:rPr lang="en-US" sz="1800" baseline="-25000" dirty="0" err="1"/>
              <a:t>i</a:t>
            </a:r>
            <a:r>
              <a:rPr lang="en-US" sz="1800" dirty="0"/>
              <a:t>)</a:t>
            </a:r>
            <a:r>
              <a:rPr lang="en-US" sz="1600" dirty="0"/>
              <a:t>:</a:t>
            </a:r>
          </a:p>
          <a:p>
            <a:pPr algn="ctr"/>
            <a:r>
              <a:rPr lang="en-US" sz="1600" dirty="0"/>
              <a:t>weighted sum</a:t>
            </a:r>
          </a:p>
          <a:p>
            <a:pPr algn="ctr"/>
            <a:r>
              <a:rPr lang="en-US" sz="1600" dirty="0"/>
              <a:t>of its inputs,</a:t>
            </a:r>
          </a:p>
          <a:p>
            <a:pPr algn="ctr"/>
            <a:r>
              <a:rPr lang="en-US" sz="1600" dirty="0"/>
              <a:t>including </a:t>
            </a:r>
          </a:p>
          <a:p>
            <a:pPr algn="ctr"/>
            <a:r>
              <a:rPr lang="en-US" sz="1600" dirty="0"/>
              <a:t>fixed input a</a:t>
            </a:r>
            <a:r>
              <a:rPr lang="en-US" sz="1600" baseline="-25000" dirty="0"/>
              <a:t>0</a:t>
            </a:r>
            <a:r>
              <a:rPr lang="en-US" dirty="0"/>
              <a:t>.   </a:t>
            </a:r>
            <a:r>
              <a:rPr lang="en-US" sz="2000" dirty="0"/>
              <a:t> </a:t>
            </a:r>
          </a:p>
        </p:txBody>
      </p:sp>
      <p:sp>
        <p:nvSpPr>
          <p:cNvPr id="4107" name="Rectangle 30"/>
          <p:cNvSpPr>
            <a:spLocks noChangeArrowheads="1"/>
          </p:cNvSpPr>
          <p:nvPr/>
        </p:nvSpPr>
        <p:spPr bwMode="auto">
          <a:xfrm>
            <a:off x="250705" y="5966633"/>
            <a:ext cx="853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ym typeface="Wingdings" pitchFamily="2" charset="2"/>
              </a:rPr>
              <a:t> a </a:t>
            </a:r>
            <a:r>
              <a:rPr lang="en-US" sz="2000" dirty="0"/>
              <a:t>processing element producing an output based on a function of its inputs</a:t>
            </a:r>
          </a:p>
        </p:txBody>
      </p:sp>
      <p:pic>
        <p:nvPicPr>
          <p:cNvPr id="1018912" name="Picture 3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849563"/>
            <a:ext cx="7239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8913" name="Rectangle 33"/>
          <p:cNvSpPr>
            <a:spLocks noChangeArrowheads="1"/>
          </p:cNvSpPr>
          <p:nvPr/>
        </p:nvSpPr>
        <p:spPr bwMode="auto">
          <a:xfrm>
            <a:off x="3555368" y="3992563"/>
            <a:ext cx="1410964" cy="188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800" dirty="0"/>
              <a:t>Activation </a:t>
            </a:r>
          </a:p>
          <a:p>
            <a:pPr algn="ctr">
              <a:spcBef>
                <a:spcPct val="20000"/>
              </a:spcBef>
            </a:pPr>
            <a:r>
              <a:rPr lang="en-US" sz="1800" dirty="0"/>
              <a:t>function (g)</a:t>
            </a:r>
          </a:p>
          <a:p>
            <a:pPr algn="ctr">
              <a:spcBef>
                <a:spcPct val="20000"/>
              </a:spcBef>
            </a:pPr>
            <a:r>
              <a:rPr lang="en-US" sz="1600" dirty="0"/>
              <a:t>applied to </a:t>
            </a:r>
          </a:p>
          <a:p>
            <a:pPr algn="ctr">
              <a:spcBef>
                <a:spcPct val="20000"/>
              </a:spcBef>
            </a:pPr>
            <a:r>
              <a:rPr lang="en-US" sz="1600" dirty="0"/>
              <a:t>input function </a:t>
            </a:r>
          </a:p>
          <a:p>
            <a:pPr algn="ctr">
              <a:spcBef>
                <a:spcPct val="20000"/>
              </a:spcBef>
            </a:pPr>
            <a:r>
              <a:rPr lang="en-US" sz="1600" dirty="0"/>
              <a:t>(typically </a:t>
            </a:r>
          </a:p>
          <a:p>
            <a:pPr algn="ctr">
              <a:spcBef>
                <a:spcPct val="20000"/>
              </a:spcBef>
            </a:pPr>
            <a:r>
              <a:rPr lang="en-US" sz="1600" dirty="0"/>
              <a:t>non-linear). </a:t>
            </a:r>
          </a:p>
        </p:txBody>
      </p:sp>
      <p:sp>
        <p:nvSpPr>
          <p:cNvPr id="1018914" name="Line 34"/>
          <p:cNvSpPr>
            <a:spLocks noChangeShapeType="1"/>
          </p:cNvSpPr>
          <p:nvPr/>
        </p:nvSpPr>
        <p:spPr bwMode="auto">
          <a:xfrm>
            <a:off x="4800600" y="2849563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18915" name="Picture 3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3154363"/>
            <a:ext cx="2762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8916" name="Rectangle 36"/>
          <p:cNvSpPr>
            <a:spLocks noChangeArrowheads="1"/>
          </p:cNvSpPr>
          <p:nvPr/>
        </p:nvSpPr>
        <p:spPr bwMode="auto">
          <a:xfrm>
            <a:off x="4876800" y="3657600"/>
            <a:ext cx="457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Output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1018917" name="Object 37"/>
          <p:cNvGraphicFramePr>
            <a:graphicFrameLocks noChangeAspect="1"/>
          </p:cNvGraphicFramePr>
          <p:nvPr/>
        </p:nvGraphicFramePr>
        <p:xfrm>
          <a:off x="4953000" y="4221163"/>
          <a:ext cx="139223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" name="Equation" r:id="rId11" imgW="1057407" imgH="437965" progId="Equation.3">
                  <p:embed/>
                </p:oleObj>
              </mc:Choice>
              <mc:Fallback>
                <p:oleObj name="Equation" r:id="rId11" imgW="1057407" imgH="4379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221163"/>
                        <a:ext cx="1392238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368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8904" grpId="0" animBg="1"/>
      <p:bldP spid="1018906" grpId="0"/>
      <p:bldP spid="1018913" grpId="0"/>
      <p:bldP spid="1018914" grpId="0" animBg="1"/>
      <p:bldP spid="10189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6034" name="Group 2"/>
          <p:cNvGraphicFramePr>
            <a:graphicFrameLocks noGrp="1"/>
          </p:cNvGraphicFramePr>
          <p:nvPr/>
        </p:nvGraphicFramePr>
        <p:xfrm>
          <a:off x="838200" y="485775"/>
          <a:ext cx="7391400" cy="5315516"/>
        </p:xfrm>
        <a:graphic>
          <a:graphicData uri="http://schemas.openxmlformats.org/drawingml/2006/table">
            <a:tbl>
              <a:tblPr/>
              <a:tblGrid>
                <a:gridCol w="990600"/>
                <a:gridCol w="361950"/>
                <a:gridCol w="400050"/>
                <a:gridCol w="457200"/>
                <a:gridCol w="649288"/>
                <a:gridCol w="468312"/>
                <a:gridCol w="469900"/>
                <a:gridCol w="468313"/>
                <a:gridCol w="687387"/>
                <a:gridCol w="609600"/>
                <a:gridCol w="533400"/>
                <a:gridCol w="609600"/>
                <a:gridCol w="685800"/>
              </a:tblGrid>
              <a:tr h="560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Epoch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Desired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Target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Output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 w2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006" name="Rectangle 214"/>
          <p:cNvSpPr>
            <a:spLocks noChangeArrowheads="1"/>
          </p:cNvSpPr>
          <p:nvPr/>
        </p:nvSpPr>
        <p:spPr bwMode="auto">
          <a:xfrm>
            <a:off x="838200" y="1752600"/>
            <a:ext cx="7391400" cy="403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62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7058" name="Group 2"/>
          <p:cNvGraphicFramePr>
            <a:graphicFrameLocks noGrp="1"/>
          </p:cNvGraphicFramePr>
          <p:nvPr/>
        </p:nvGraphicFramePr>
        <p:xfrm>
          <a:off x="838200" y="485775"/>
          <a:ext cx="7391400" cy="5315516"/>
        </p:xfrm>
        <a:graphic>
          <a:graphicData uri="http://schemas.openxmlformats.org/drawingml/2006/table">
            <a:tbl>
              <a:tblPr/>
              <a:tblGrid>
                <a:gridCol w="990600"/>
                <a:gridCol w="361950"/>
                <a:gridCol w="400050"/>
                <a:gridCol w="457200"/>
                <a:gridCol w="649288"/>
                <a:gridCol w="468312"/>
                <a:gridCol w="469900"/>
                <a:gridCol w="468313"/>
                <a:gridCol w="687387"/>
                <a:gridCol w="609600"/>
                <a:gridCol w="533400"/>
                <a:gridCol w="609600"/>
                <a:gridCol w="685800"/>
              </a:tblGrid>
              <a:tr h="560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Epoch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Desired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Target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Output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 w2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3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030" name="Rectangle 214"/>
          <p:cNvSpPr>
            <a:spLocks noChangeArrowheads="1"/>
          </p:cNvSpPr>
          <p:nvPr/>
        </p:nvSpPr>
        <p:spPr bwMode="auto">
          <a:xfrm>
            <a:off x="838200" y="2133600"/>
            <a:ext cx="7391400" cy="3657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32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082" name="Group 2"/>
          <p:cNvGraphicFramePr>
            <a:graphicFrameLocks noGrp="1"/>
          </p:cNvGraphicFramePr>
          <p:nvPr/>
        </p:nvGraphicFramePr>
        <p:xfrm>
          <a:off x="838200" y="485775"/>
          <a:ext cx="7391400" cy="5315516"/>
        </p:xfrm>
        <a:graphic>
          <a:graphicData uri="http://schemas.openxmlformats.org/drawingml/2006/table">
            <a:tbl>
              <a:tblPr/>
              <a:tblGrid>
                <a:gridCol w="990600"/>
                <a:gridCol w="361950"/>
                <a:gridCol w="400050"/>
                <a:gridCol w="457200"/>
                <a:gridCol w="649288"/>
                <a:gridCol w="468312"/>
                <a:gridCol w="469900"/>
                <a:gridCol w="468313"/>
                <a:gridCol w="687387"/>
                <a:gridCol w="609600"/>
                <a:gridCol w="533400"/>
                <a:gridCol w="609600"/>
                <a:gridCol w="685800"/>
              </a:tblGrid>
              <a:tr h="560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Epoch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Desired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Target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Output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 w2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3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4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054" name="Rectangle 214"/>
          <p:cNvSpPr>
            <a:spLocks noChangeArrowheads="1"/>
          </p:cNvSpPr>
          <p:nvPr/>
        </p:nvSpPr>
        <p:spPr bwMode="auto">
          <a:xfrm>
            <a:off x="838200" y="2514600"/>
            <a:ext cx="73914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9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9106" name="Group 2"/>
          <p:cNvGraphicFramePr>
            <a:graphicFrameLocks noGrp="1"/>
          </p:cNvGraphicFramePr>
          <p:nvPr/>
        </p:nvGraphicFramePr>
        <p:xfrm>
          <a:off x="838200" y="485775"/>
          <a:ext cx="7391400" cy="5315516"/>
        </p:xfrm>
        <a:graphic>
          <a:graphicData uri="http://schemas.openxmlformats.org/drawingml/2006/table">
            <a:tbl>
              <a:tblPr/>
              <a:tblGrid>
                <a:gridCol w="990600"/>
                <a:gridCol w="361950"/>
                <a:gridCol w="400050"/>
                <a:gridCol w="457200"/>
                <a:gridCol w="649288"/>
                <a:gridCol w="468312"/>
                <a:gridCol w="469900"/>
                <a:gridCol w="468313"/>
                <a:gridCol w="687387"/>
                <a:gridCol w="609600"/>
                <a:gridCol w="533400"/>
                <a:gridCol w="609600"/>
                <a:gridCol w="685800"/>
              </a:tblGrid>
              <a:tr h="560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Epoch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Desired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Target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Output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 w2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3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4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078" name="Rectangle 214"/>
          <p:cNvSpPr>
            <a:spLocks noChangeArrowheads="1"/>
          </p:cNvSpPr>
          <p:nvPr/>
        </p:nvSpPr>
        <p:spPr bwMode="auto">
          <a:xfrm>
            <a:off x="838200" y="2819400"/>
            <a:ext cx="73914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10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0130" name="Group 2"/>
          <p:cNvGraphicFramePr>
            <a:graphicFrameLocks noGrp="1"/>
          </p:cNvGraphicFramePr>
          <p:nvPr/>
        </p:nvGraphicFramePr>
        <p:xfrm>
          <a:off x="838200" y="485775"/>
          <a:ext cx="7391400" cy="5315516"/>
        </p:xfrm>
        <a:graphic>
          <a:graphicData uri="http://schemas.openxmlformats.org/drawingml/2006/table">
            <a:tbl>
              <a:tblPr/>
              <a:tblGrid>
                <a:gridCol w="990600"/>
                <a:gridCol w="361950"/>
                <a:gridCol w="400050"/>
                <a:gridCol w="457200"/>
                <a:gridCol w="649288"/>
                <a:gridCol w="468312"/>
                <a:gridCol w="469900"/>
                <a:gridCol w="468313"/>
                <a:gridCol w="687387"/>
                <a:gridCol w="609600"/>
                <a:gridCol w="533400"/>
                <a:gridCol w="609600"/>
                <a:gridCol w="685800"/>
              </a:tblGrid>
              <a:tr h="560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Epoch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Desired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Target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Output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 w2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3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4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102" name="Rectangle 214"/>
          <p:cNvSpPr>
            <a:spLocks noChangeArrowheads="1"/>
          </p:cNvSpPr>
          <p:nvPr/>
        </p:nvSpPr>
        <p:spPr bwMode="auto">
          <a:xfrm>
            <a:off x="838200" y="3200400"/>
            <a:ext cx="7391400" cy="259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15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1154" name="Group 2"/>
          <p:cNvGraphicFramePr>
            <a:graphicFrameLocks noGrp="1"/>
          </p:cNvGraphicFramePr>
          <p:nvPr/>
        </p:nvGraphicFramePr>
        <p:xfrm>
          <a:off x="838200" y="485775"/>
          <a:ext cx="7391400" cy="5315516"/>
        </p:xfrm>
        <a:graphic>
          <a:graphicData uri="http://schemas.openxmlformats.org/drawingml/2006/table">
            <a:tbl>
              <a:tblPr/>
              <a:tblGrid>
                <a:gridCol w="990600"/>
                <a:gridCol w="361950"/>
                <a:gridCol w="400050"/>
                <a:gridCol w="457200"/>
                <a:gridCol w="649288"/>
                <a:gridCol w="468312"/>
                <a:gridCol w="469900"/>
                <a:gridCol w="468313"/>
                <a:gridCol w="687387"/>
                <a:gridCol w="609600"/>
                <a:gridCol w="533400"/>
                <a:gridCol w="609600"/>
                <a:gridCol w="685800"/>
              </a:tblGrid>
              <a:tr h="560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Epoch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Desired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Target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Output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 w2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3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4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3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126" name="Rectangle 214"/>
          <p:cNvSpPr>
            <a:spLocks noChangeArrowheads="1"/>
          </p:cNvSpPr>
          <p:nvPr/>
        </p:nvSpPr>
        <p:spPr bwMode="auto">
          <a:xfrm>
            <a:off x="838200" y="3581400"/>
            <a:ext cx="7391400" cy="2209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27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2178" name="Group 2"/>
          <p:cNvGraphicFramePr>
            <a:graphicFrameLocks noGrp="1"/>
          </p:cNvGraphicFramePr>
          <p:nvPr/>
        </p:nvGraphicFramePr>
        <p:xfrm>
          <a:off x="838200" y="485775"/>
          <a:ext cx="7391400" cy="5315516"/>
        </p:xfrm>
        <a:graphic>
          <a:graphicData uri="http://schemas.openxmlformats.org/drawingml/2006/table">
            <a:tbl>
              <a:tblPr/>
              <a:tblGrid>
                <a:gridCol w="990600"/>
                <a:gridCol w="361950"/>
                <a:gridCol w="400050"/>
                <a:gridCol w="457200"/>
                <a:gridCol w="649288"/>
                <a:gridCol w="468312"/>
                <a:gridCol w="469900"/>
                <a:gridCol w="468313"/>
                <a:gridCol w="687387"/>
                <a:gridCol w="609600"/>
                <a:gridCol w="533400"/>
                <a:gridCol w="609600"/>
                <a:gridCol w="685800"/>
              </a:tblGrid>
              <a:tr h="5607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Epoch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Desired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Target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Output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 w2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3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4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1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3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4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150" name="Rectangle 214"/>
          <p:cNvSpPr>
            <a:spLocks noChangeArrowheads="1"/>
          </p:cNvSpPr>
          <p:nvPr/>
        </p:nvSpPr>
        <p:spPr bwMode="auto">
          <a:xfrm>
            <a:off x="838200" y="3962400"/>
            <a:ext cx="73914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53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3202" name="Group 2"/>
          <p:cNvGraphicFramePr>
            <a:graphicFrameLocks noGrp="1"/>
          </p:cNvGraphicFramePr>
          <p:nvPr/>
        </p:nvGraphicFramePr>
        <p:xfrm>
          <a:off x="838200" y="485775"/>
          <a:ext cx="7391400" cy="5645144"/>
        </p:xfrm>
        <a:graphic>
          <a:graphicData uri="http://schemas.openxmlformats.org/drawingml/2006/table">
            <a:tbl>
              <a:tblPr/>
              <a:tblGrid>
                <a:gridCol w="990600"/>
                <a:gridCol w="361950"/>
                <a:gridCol w="400050"/>
                <a:gridCol w="457200"/>
                <a:gridCol w="649288"/>
                <a:gridCol w="468312"/>
                <a:gridCol w="469900"/>
                <a:gridCol w="468313"/>
                <a:gridCol w="687387"/>
                <a:gridCol w="609600"/>
                <a:gridCol w="533400"/>
                <a:gridCol w="609600"/>
                <a:gridCol w="685800"/>
              </a:tblGrid>
              <a:tr h="5608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Epoch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Desired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Target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Output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 w2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1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2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3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4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1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2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3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4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74" name="Rectangle 214"/>
          <p:cNvSpPr>
            <a:spLocks noChangeArrowheads="1"/>
          </p:cNvSpPr>
          <p:nvPr/>
        </p:nvSpPr>
        <p:spPr bwMode="auto">
          <a:xfrm>
            <a:off x="838200" y="4343400"/>
            <a:ext cx="7391400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45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4226" name="Group 2"/>
          <p:cNvGraphicFramePr>
            <a:graphicFrameLocks noGrp="1"/>
          </p:cNvGraphicFramePr>
          <p:nvPr/>
        </p:nvGraphicFramePr>
        <p:xfrm>
          <a:off x="838200" y="485775"/>
          <a:ext cx="7391400" cy="5403940"/>
        </p:xfrm>
        <a:graphic>
          <a:graphicData uri="http://schemas.openxmlformats.org/drawingml/2006/table">
            <a:tbl>
              <a:tblPr/>
              <a:tblGrid>
                <a:gridCol w="990600"/>
                <a:gridCol w="361950"/>
                <a:gridCol w="400050"/>
                <a:gridCol w="457200"/>
                <a:gridCol w="649288"/>
                <a:gridCol w="468312"/>
                <a:gridCol w="469900"/>
                <a:gridCol w="468313"/>
                <a:gridCol w="687387"/>
                <a:gridCol w="609600"/>
                <a:gridCol w="533400"/>
                <a:gridCol w="609600"/>
                <a:gridCol w="685800"/>
              </a:tblGrid>
              <a:tr h="5608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Epoch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x2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Desired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Target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w2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Output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 w2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1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2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3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4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1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2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3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4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example 2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198" name="Rectangle 214"/>
          <p:cNvSpPr>
            <a:spLocks noChangeArrowheads="1"/>
          </p:cNvSpPr>
          <p:nvPr/>
        </p:nvSpPr>
        <p:spPr bwMode="auto">
          <a:xfrm>
            <a:off x="838200" y="4724400"/>
            <a:ext cx="73914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17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5250" name="Group 2"/>
          <p:cNvGraphicFramePr>
            <a:graphicFrameLocks noGrp="1"/>
          </p:cNvGraphicFramePr>
          <p:nvPr/>
        </p:nvGraphicFramePr>
        <p:xfrm>
          <a:off x="838200" y="485775"/>
          <a:ext cx="7391400" cy="5403940"/>
        </p:xfrm>
        <a:graphic>
          <a:graphicData uri="http://schemas.openxmlformats.org/drawingml/2006/table">
            <a:tbl>
              <a:tblPr/>
              <a:tblGrid>
                <a:gridCol w="990600"/>
                <a:gridCol w="361950"/>
                <a:gridCol w="400050"/>
                <a:gridCol w="457200"/>
                <a:gridCol w="649288"/>
                <a:gridCol w="468312"/>
                <a:gridCol w="469900"/>
                <a:gridCol w="468313"/>
                <a:gridCol w="687387"/>
                <a:gridCol w="609600"/>
                <a:gridCol w="533400"/>
                <a:gridCol w="609600"/>
                <a:gridCol w="685800"/>
              </a:tblGrid>
              <a:tr h="5608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Epoch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x2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Desired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Target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w2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Output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 w2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1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2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3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4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1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2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3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4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example 2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example 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222" name="Rectangle 214"/>
          <p:cNvSpPr>
            <a:spLocks noChangeArrowheads="1"/>
          </p:cNvSpPr>
          <p:nvPr/>
        </p:nvSpPr>
        <p:spPr bwMode="auto">
          <a:xfrm>
            <a:off x="838200" y="5105400"/>
            <a:ext cx="73914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15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99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181600"/>
            <a:ext cx="1238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267200"/>
            <a:ext cx="7772400" cy="1066800"/>
          </a:xfrm>
        </p:spPr>
        <p:txBody>
          <a:bodyPr>
            <a:normAutofit fontScale="47500" lnSpcReduction="20000"/>
          </a:bodyPr>
          <a:lstStyle/>
          <a:p>
            <a:pPr marL="381000" indent="-381000" eaLnBrk="1" hangingPunct="1">
              <a:lnSpc>
                <a:spcPct val="90000"/>
              </a:lnSpc>
              <a:buFontTx/>
              <a:buAutoNum type="alphaLcParenBoth"/>
            </a:pPr>
            <a:r>
              <a:rPr lang="en-US" dirty="0" smtClean="0"/>
              <a:t>Threshold activation function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 a step function or threshold function</a:t>
            </a:r>
          </a:p>
          <a:p>
            <a:pPr marL="381000" indent="-381000" eaLnBrk="1" hangingPunct="1">
              <a:lnSpc>
                <a:spcPct val="90000"/>
              </a:lnSpc>
            </a:pPr>
            <a:r>
              <a:rPr lang="en-US" dirty="0" smtClean="0"/>
              <a:t>(outputs 1 when the input is positive; 0 otherwise). </a:t>
            </a:r>
          </a:p>
          <a:p>
            <a:pPr marL="381000" indent="-381000" eaLnBrk="1" hangingPunct="1">
              <a:lnSpc>
                <a:spcPct val="90000"/>
              </a:lnSpc>
            </a:pPr>
            <a:r>
              <a:rPr lang="en-US" dirty="0" smtClean="0"/>
              <a:t>(b) Sigmoid (or logistics function) activation function (key advantage: differentiable)</a:t>
            </a:r>
          </a:p>
          <a:p>
            <a:pPr marL="381000" indent="-381000" eaLnBrk="1" hangingPunct="1">
              <a:lnSpc>
                <a:spcPct val="90000"/>
              </a:lnSpc>
            </a:pPr>
            <a:r>
              <a:rPr lang="en-US" dirty="0" smtClean="0"/>
              <a:t>(c) Sign function, +1 if input is positive, otherwise -1.</a:t>
            </a:r>
          </a:p>
          <a:p>
            <a:pPr marL="381000" indent="-381000" eaLnBrk="1" hangingPunct="1"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1149966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514600"/>
            <a:ext cx="17716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Activation  Functions</a:t>
            </a:r>
          </a:p>
        </p:txBody>
      </p:sp>
      <p:sp>
        <p:nvSpPr>
          <p:cNvPr id="1149959" name="Text Box 7"/>
          <p:cNvSpPr txBox="1">
            <a:spLocks noChangeArrowheads="1"/>
          </p:cNvSpPr>
          <p:nvPr/>
        </p:nvSpPr>
        <p:spPr bwMode="auto">
          <a:xfrm>
            <a:off x="1068238" y="6024816"/>
            <a:ext cx="5956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sym typeface="Wingdings" pitchFamily="2" charset="2"/>
              </a:rPr>
              <a:t> </a:t>
            </a:r>
            <a:r>
              <a:rPr lang="en-US" sz="1800" dirty="0"/>
              <a:t>Changing the bias weight W</a:t>
            </a:r>
            <a:r>
              <a:rPr lang="en-US" sz="1800" baseline="-25000" dirty="0"/>
              <a:t>0,i </a:t>
            </a:r>
            <a:r>
              <a:rPr lang="en-US" sz="1800" dirty="0"/>
              <a:t>moves the threshold location.</a:t>
            </a:r>
          </a:p>
        </p:txBody>
      </p:sp>
      <p:sp>
        <p:nvSpPr>
          <p:cNvPr id="1149960" name="Text Box 8"/>
          <p:cNvSpPr txBox="1">
            <a:spLocks noChangeArrowheads="1"/>
          </p:cNvSpPr>
          <p:nvPr/>
        </p:nvSpPr>
        <p:spPr bwMode="auto">
          <a:xfrm>
            <a:off x="475229" y="5612860"/>
            <a:ext cx="6435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dirty="0"/>
              <a:t>These  functions have a threshold (either hard or soft) at zero.</a:t>
            </a:r>
          </a:p>
        </p:txBody>
      </p:sp>
      <p:pic>
        <p:nvPicPr>
          <p:cNvPr id="114996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795463"/>
            <a:ext cx="3505200" cy="239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996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05000"/>
            <a:ext cx="2971800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72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9959" grpId="0"/>
      <p:bldP spid="114996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6274" name="Group 2"/>
          <p:cNvGraphicFramePr>
            <a:graphicFrameLocks noGrp="1"/>
          </p:cNvGraphicFramePr>
          <p:nvPr/>
        </p:nvGraphicFramePr>
        <p:xfrm>
          <a:off x="838200" y="485775"/>
          <a:ext cx="7391400" cy="5403940"/>
        </p:xfrm>
        <a:graphic>
          <a:graphicData uri="http://schemas.openxmlformats.org/drawingml/2006/table">
            <a:tbl>
              <a:tblPr/>
              <a:tblGrid>
                <a:gridCol w="990600"/>
                <a:gridCol w="361950"/>
                <a:gridCol w="400050"/>
                <a:gridCol w="457200"/>
                <a:gridCol w="649288"/>
                <a:gridCol w="468312"/>
                <a:gridCol w="469900"/>
                <a:gridCol w="468313"/>
                <a:gridCol w="687387"/>
                <a:gridCol w="609600"/>
                <a:gridCol w="533400"/>
                <a:gridCol w="609600"/>
                <a:gridCol w="685800"/>
              </a:tblGrid>
              <a:tr h="5608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Epoch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x2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Desired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Target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w2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Output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 w2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1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2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3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4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1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2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3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4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example 2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example 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example 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246" name="Rectangle 214"/>
          <p:cNvSpPr>
            <a:spLocks noChangeArrowheads="1"/>
          </p:cNvSpPr>
          <p:nvPr/>
        </p:nvSpPr>
        <p:spPr bwMode="auto">
          <a:xfrm>
            <a:off x="838200" y="5486400"/>
            <a:ext cx="73914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99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7298" name="Group 2"/>
          <p:cNvGraphicFramePr>
            <a:graphicFrameLocks noGrp="1"/>
          </p:cNvGraphicFramePr>
          <p:nvPr/>
        </p:nvGraphicFramePr>
        <p:xfrm>
          <a:off x="838200" y="485775"/>
          <a:ext cx="7391400" cy="5403940"/>
        </p:xfrm>
        <a:graphic>
          <a:graphicData uri="http://schemas.openxmlformats.org/drawingml/2006/table">
            <a:tbl>
              <a:tblPr/>
              <a:tblGrid>
                <a:gridCol w="990600"/>
                <a:gridCol w="361950"/>
                <a:gridCol w="400050"/>
                <a:gridCol w="457200"/>
                <a:gridCol w="649288"/>
                <a:gridCol w="468312"/>
                <a:gridCol w="469900"/>
                <a:gridCol w="468313"/>
                <a:gridCol w="687387"/>
                <a:gridCol w="609600"/>
                <a:gridCol w="533400"/>
                <a:gridCol w="609600"/>
                <a:gridCol w="685800"/>
              </a:tblGrid>
              <a:tr h="5608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Epoch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x2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Desired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Target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w2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Output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New w2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1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2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3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4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1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2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3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example 4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example 2</a:t>
                      </a: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example 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example 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 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86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066856" cy="4114800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dirty="0" smtClean="0"/>
              <a:t>Threshold </a:t>
            </a:r>
            <a:r>
              <a:rPr lang="en-US" dirty="0" err="1" smtClean="0"/>
              <a:t>perceptrons</a:t>
            </a:r>
            <a:r>
              <a:rPr lang="en-US" dirty="0" smtClean="0"/>
              <a:t> have some advantages , in particular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>
                <a:sym typeface="Wingdings" pitchFamily="2" charset="2"/>
              </a:rPr>
              <a:t></a:t>
            </a:r>
            <a:r>
              <a:rPr lang="en-US" i="1" dirty="0" smtClean="0"/>
              <a:t> </a:t>
            </a:r>
            <a:r>
              <a:rPr lang="en-US" dirty="0" smtClean="0"/>
              <a:t>Simple learning algorithm that fits a threshold perceptron to any</a:t>
            </a:r>
          </a:p>
          <a:p>
            <a:pPr marL="0" indent="0" eaLnBrk="1" hangingPunct="1">
              <a:buNone/>
            </a:pPr>
            <a:r>
              <a:rPr lang="en-US" dirty="0" smtClean="0"/>
              <a:t>      linearly separable training set.</a:t>
            </a:r>
          </a:p>
          <a:p>
            <a:pPr eaLnBrk="1" hangingPunct="1"/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      Key idea: Learn by adjusting weights to reduce error on training set. </a:t>
            </a:r>
          </a:p>
          <a:p>
            <a:pPr marL="0" indent="0" eaLnBrk="1" hangingPunct="1"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update weights repeatedly (epochs) for each example.</a:t>
            </a:r>
            <a:endParaRPr lang="en-US" dirty="0" smtClean="0"/>
          </a:p>
          <a:p>
            <a:pPr eaLnBrk="1" hangingPunct="1"/>
            <a:endParaRPr lang="en-US" dirty="0" smtClean="0">
              <a:sym typeface="Wingdings" pitchFamily="2" charset="2"/>
            </a:endParaRPr>
          </a:p>
          <a:p>
            <a:pPr eaLnBrk="1" hangingPunct="1"/>
            <a:r>
              <a:rPr lang="en-US" dirty="0" smtClean="0">
                <a:sym typeface="Wingdings" pitchFamily="2" charset="2"/>
              </a:rPr>
              <a:t>Sum of squared errors (e.g., used in linear regression), c</a:t>
            </a:r>
            <a:r>
              <a:rPr lang="en-US" dirty="0" smtClean="0"/>
              <a:t>lassical error measure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>
                <a:sym typeface="Wingdings" pitchFamily="2" charset="2"/>
              </a:rPr>
              <a:t>Learning is an optimization search problem in weight space.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72400" cy="1143000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Derivation of a learning rule for </a:t>
            </a:r>
            <a:r>
              <a:rPr lang="en-US" sz="2800" dirty="0" err="1" smtClean="0"/>
              <a:t>Perceptrons</a:t>
            </a:r>
            <a:r>
              <a:rPr lang="en-US" sz="2800" dirty="0" smtClean="0"/>
              <a:t> Minimizing Squared Errors</a:t>
            </a:r>
          </a:p>
        </p:txBody>
      </p:sp>
    </p:spTree>
    <p:extLst>
      <p:ext uri="{BB962C8B-B14F-4D97-AF65-F5344CB8AC3E}">
        <p14:creationId xmlns:p14="http://schemas.microsoft.com/office/powerpoint/2010/main" val="131032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72400" cy="96396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Derivation of a learning rule for </a:t>
            </a:r>
            <a:r>
              <a:rPr lang="en-US" sz="2800" dirty="0" err="1" smtClean="0"/>
              <a:t>Perceptrons</a:t>
            </a:r>
            <a:r>
              <a:rPr lang="en-US" sz="2800" dirty="0" smtClean="0"/>
              <a:t> Minimizing Squared Errors</a:t>
            </a:r>
          </a:p>
        </p:txBody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772400" cy="4114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smtClean="0"/>
              <a:t>Let S = {(</a:t>
            </a:r>
            <a:r>
              <a:rPr lang="en-US" sz="2400" b="1" dirty="0" smtClean="0"/>
              <a:t>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): i </a:t>
            </a:r>
            <a:r>
              <a:rPr lang="en-US" sz="2400" dirty="0" smtClean="0">
                <a:sym typeface="Symbol" pitchFamily="18" charset="2"/>
              </a:rPr>
              <a:t>= 1, 2, ..., m}</a:t>
            </a:r>
            <a:r>
              <a:rPr lang="en-US" sz="2400" dirty="0" smtClean="0"/>
              <a:t> be a training set.    (Note, </a:t>
            </a:r>
            <a:r>
              <a:rPr lang="en-US" sz="2400" b="1" dirty="0" smtClean="0"/>
              <a:t>x</a:t>
            </a:r>
            <a:r>
              <a:rPr lang="en-US" sz="2400" dirty="0" smtClean="0"/>
              <a:t> is a vector of inputs, and y is the vector of the true outputs.</a:t>
            </a:r>
            <a:r>
              <a:rPr lang="en-US" sz="2400" dirty="0" smtClean="0">
                <a:sym typeface="Symbol" pitchFamily="18" charset="2"/>
              </a:rPr>
              <a:t>) 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sz="2400" dirty="0" smtClean="0">
              <a:sym typeface="Symbol" pitchFamily="18" charset="2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Let </a:t>
            </a:r>
            <a:r>
              <a:rPr lang="en-US" sz="2400" dirty="0" err="1" smtClean="0">
                <a:sym typeface="Symbol" pitchFamily="18" charset="2"/>
              </a:rPr>
              <a:t>h</a:t>
            </a:r>
            <a:r>
              <a:rPr lang="en-US" sz="2400" b="1" baseline="-25000" dirty="0" err="1" smtClean="0">
                <a:sym typeface="Symbol" pitchFamily="18" charset="2"/>
              </a:rPr>
              <a:t>w</a:t>
            </a:r>
            <a:r>
              <a:rPr lang="en-US" sz="2400" dirty="0" smtClean="0">
                <a:sym typeface="Symbol" pitchFamily="18" charset="2"/>
              </a:rPr>
              <a:t> be the  perceptron classifier represented by the weight vector </a:t>
            </a:r>
            <a:r>
              <a:rPr lang="en-US" sz="2400" b="1" dirty="0" smtClean="0">
                <a:sym typeface="Symbol" pitchFamily="18" charset="2"/>
              </a:rPr>
              <a:t>w</a:t>
            </a:r>
            <a:r>
              <a:rPr lang="en-US" sz="2400" dirty="0" smtClean="0">
                <a:sym typeface="Symbol" pitchFamily="18" charset="2"/>
              </a:rPr>
              <a:t>. 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sz="2400" dirty="0" smtClean="0">
              <a:sym typeface="Symbol" pitchFamily="18" charset="2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Definition: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dirty="0" smtClean="0">
              <a:sym typeface="Symbol" pitchFamily="18" charset="2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lang="en-US" dirty="0" smtClean="0">
              <a:sym typeface="Symbol" pitchFamily="18" charset="2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lang="en-US" dirty="0" smtClean="0">
              <a:sym typeface="Symbol" pitchFamily="18" charset="2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lang="en-US" dirty="0" smtClean="0">
              <a:sym typeface="Symbol" pitchFamily="18" charset="2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lang="en-US" sz="900" dirty="0" smtClean="0"/>
          </a:p>
          <a:p>
            <a:pPr marL="457200" indent="-457200" eaLnBrk="1" hangingPunct="1">
              <a:lnSpc>
                <a:spcPct val="90000"/>
              </a:lnSpc>
            </a:pPr>
            <a:endParaRPr lang="en-US" dirty="0" smtClean="0"/>
          </a:p>
          <a:p>
            <a:pPr marL="457200" indent="-457200" eaLnBrk="1" hangingPunct="1">
              <a:lnSpc>
                <a:spcPct val="90000"/>
              </a:lnSpc>
            </a:pPr>
            <a:endParaRPr lang="en-US" dirty="0" smtClean="0"/>
          </a:p>
          <a:p>
            <a:pPr marL="457200" indent="-457200" eaLnBrk="1" hangingPunct="1">
              <a:lnSpc>
                <a:spcPct val="90000"/>
              </a:lnSpc>
            </a:pPr>
            <a:endParaRPr lang="en-US" dirty="0" smtClean="0">
              <a:sym typeface="Symbol" pitchFamily="18" charset="2"/>
            </a:endParaRPr>
          </a:p>
        </p:txBody>
      </p:sp>
      <p:graphicFrame>
        <p:nvGraphicFramePr>
          <p:cNvPr id="1209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558376"/>
              </p:ext>
            </p:extLst>
          </p:nvPr>
        </p:nvGraphicFramePr>
        <p:xfrm>
          <a:off x="2483768" y="5013176"/>
          <a:ext cx="50038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name="Equation" r:id="rId3" imgW="2590800" imgH="393700" progId="Equation.3">
                  <p:embed/>
                </p:oleObj>
              </mc:Choice>
              <mc:Fallback>
                <p:oleObj name="Equation" r:id="rId3" imgW="2590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5013176"/>
                        <a:ext cx="50038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92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8686800" cy="4114800"/>
          </a:xfrm>
        </p:spPr>
        <p:txBody>
          <a:bodyPr>
            <a:normAutofit/>
          </a:bodyPr>
          <a:lstStyle/>
          <a:p>
            <a:pPr marL="457200" indent="-457200" eaLnBrk="1" hangingPunct="1"/>
            <a:r>
              <a:rPr lang="en-US" sz="2400" dirty="0" smtClean="0">
                <a:sym typeface="Symbol" pitchFamily="18" charset="2"/>
              </a:rPr>
              <a:t>The squared error for a single training example with input </a:t>
            </a:r>
            <a:r>
              <a:rPr lang="en-US" sz="2400" b="1" dirty="0" smtClean="0">
                <a:sym typeface="Symbol" pitchFamily="18" charset="2"/>
              </a:rPr>
              <a:t>x </a:t>
            </a:r>
            <a:r>
              <a:rPr lang="en-US" sz="2400" dirty="0" smtClean="0">
                <a:sym typeface="Symbol" pitchFamily="18" charset="2"/>
              </a:rPr>
              <a:t>and true output y is:</a:t>
            </a:r>
          </a:p>
          <a:p>
            <a:pPr marL="457200" indent="-457200" eaLnBrk="1" hangingPunct="1"/>
            <a:endParaRPr lang="en-US" sz="2400" dirty="0" smtClean="0">
              <a:sym typeface="Symbol" pitchFamily="18" charset="2"/>
            </a:endParaRPr>
          </a:p>
          <a:p>
            <a:pPr marL="457200" indent="-457200" eaLnBrk="1" hangingPunct="1"/>
            <a:endParaRPr lang="en-US" sz="2400" dirty="0" smtClean="0">
              <a:sym typeface="Symbol" pitchFamily="18" charset="2"/>
            </a:endParaRPr>
          </a:p>
          <a:p>
            <a:pPr marL="457200" indent="-457200" eaLnBrk="1" hangingPunct="1"/>
            <a:r>
              <a:rPr lang="en-US" sz="2400" dirty="0" smtClean="0">
                <a:sym typeface="Symbol" pitchFamily="18" charset="2"/>
              </a:rPr>
              <a:t>Where </a:t>
            </a:r>
            <a:r>
              <a:rPr lang="en-US" sz="2400" dirty="0" err="1" smtClean="0">
                <a:sym typeface="Symbol" pitchFamily="18" charset="2"/>
              </a:rPr>
              <a:t>h</a:t>
            </a:r>
            <a:r>
              <a:rPr lang="en-US" sz="2400" b="1" baseline="-25000" dirty="0" err="1" smtClean="0">
                <a:sym typeface="Symbol" pitchFamily="18" charset="2"/>
              </a:rPr>
              <a:t>w</a:t>
            </a:r>
            <a:r>
              <a:rPr lang="en-US" sz="2400" b="1" baseline="-25000" dirty="0" smtClean="0">
                <a:sym typeface="Symbol" pitchFamily="18" charset="2"/>
              </a:rPr>
              <a:t> </a:t>
            </a:r>
            <a:r>
              <a:rPr lang="en-US" sz="2400" b="1" dirty="0" smtClean="0">
                <a:sym typeface="Symbol" pitchFamily="18" charset="2"/>
              </a:rPr>
              <a:t>(x)</a:t>
            </a:r>
            <a:r>
              <a:rPr lang="en-US" sz="2400" dirty="0" smtClean="0">
                <a:sym typeface="Symbol" pitchFamily="18" charset="2"/>
              </a:rPr>
              <a:t> is the output of the perceptron on the example and y is the true output value.</a:t>
            </a:r>
          </a:p>
          <a:p>
            <a:pPr marL="457200" indent="-457200" eaLnBrk="1" hangingPunct="1"/>
            <a:r>
              <a:rPr lang="en-US" sz="2400" dirty="0" smtClean="0">
                <a:sym typeface="Symbol" pitchFamily="18" charset="2"/>
              </a:rPr>
              <a:t>We can use the gradient descent to reduce the squared error by calculating the partial derivatives of E with respect to each weight.</a:t>
            </a:r>
          </a:p>
          <a:p>
            <a:pPr marL="457200" indent="-457200" eaLnBrk="1" hangingPunct="1"/>
            <a:endParaRPr lang="en-US" sz="500" dirty="0" smtClean="0"/>
          </a:p>
          <a:p>
            <a:pPr marL="457200" indent="-457200" eaLnBrk="1" hangingPunct="1"/>
            <a:endParaRPr lang="en-US" sz="2400" dirty="0" smtClean="0"/>
          </a:p>
          <a:p>
            <a:pPr marL="457200" indent="-457200" eaLnBrk="1" hangingPunct="1"/>
            <a:endParaRPr lang="en-US" sz="2400" dirty="0" smtClean="0"/>
          </a:p>
          <a:p>
            <a:pPr marL="457200" indent="-457200" eaLnBrk="1" hangingPunct="1"/>
            <a:endParaRPr lang="en-US" dirty="0" smtClean="0">
              <a:sym typeface="Symbol" pitchFamily="18" charset="2"/>
            </a:endParaRP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52777"/>
            <a:ext cx="38100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03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29200"/>
            <a:ext cx="59531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0373" name="Text Box 5"/>
          <p:cNvSpPr txBox="1">
            <a:spLocks noChangeArrowheads="1"/>
          </p:cNvSpPr>
          <p:nvPr/>
        </p:nvSpPr>
        <p:spPr bwMode="auto">
          <a:xfrm>
            <a:off x="152400" y="6196013"/>
            <a:ext cx="83089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/>
              <a:t>Note: g’(in) derivative of the activation function. For sigmoid g’=g(1-g). For threshold perceptrons,</a:t>
            </a:r>
          </a:p>
          <a:p>
            <a:pPr eaLnBrk="1" hangingPunct="1"/>
            <a:r>
              <a:rPr lang="en-US" sz="1600"/>
              <a:t>Where g’(n) is undefined, the original perceptron rule simply omitted it.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72400" cy="1143000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Derivation of a learning rule for </a:t>
            </a:r>
            <a:r>
              <a:rPr lang="en-US" sz="2800" dirty="0" err="1" smtClean="0"/>
              <a:t>Perceptrons</a:t>
            </a:r>
            <a:r>
              <a:rPr lang="en-US" sz="2800" dirty="0" smtClean="0"/>
              <a:t> Minimizing Squared Errors</a:t>
            </a:r>
          </a:p>
        </p:txBody>
      </p:sp>
    </p:spTree>
    <p:extLst>
      <p:ext uri="{BB962C8B-B14F-4D97-AF65-F5344CB8AC3E}">
        <p14:creationId xmlns:p14="http://schemas.microsoft.com/office/powerpoint/2010/main" val="165844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7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458200" cy="4114800"/>
          </a:xfrm>
        </p:spPr>
        <p:txBody>
          <a:bodyPr>
            <a:normAutofit fontScale="62500" lnSpcReduction="20000"/>
          </a:bodyPr>
          <a:lstStyle/>
          <a:p>
            <a:pPr marL="457200" indent="-457200" eaLnBrk="1" hangingPunct="1"/>
            <a:endParaRPr lang="en-US" dirty="0" smtClean="0">
              <a:sym typeface="Symbol" pitchFamily="18" charset="2"/>
            </a:endParaRPr>
          </a:p>
          <a:p>
            <a:pPr marL="457200" indent="-457200" eaLnBrk="1" hangingPunct="1"/>
            <a:endParaRPr lang="en-US" dirty="0" smtClean="0">
              <a:sym typeface="Symbol" pitchFamily="18" charset="2"/>
            </a:endParaRPr>
          </a:p>
          <a:p>
            <a:pPr marL="457200" indent="-457200" eaLnBrk="1" hangingPunct="1"/>
            <a:r>
              <a:rPr lang="en-US" dirty="0" smtClean="0">
                <a:sym typeface="Symbol" pitchFamily="18" charset="2"/>
              </a:rPr>
              <a:t>Gradient descent algorithm </a:t>
            </a:r>
            <a:r>
              <a:rPr lang="en-US" dirty="0" smtClean="0">
                <a:sym typeface="Wingdings" pitchFamily="2" charset="2"/>
              </a:rPr>
              <a:t> we want to </a:t>
            </a:r>
            <a:r>
              <a:rPr lang="en-US" dirty="0" smtClean="0">
                <a:sym typeface="Symbol" pitchFamily="18" charset="2"/>
              </a:rPr>
              <a:t>reduce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b="1" i="1" dirty="0" smtClean="0">
                <a:sym typeface="Symbol" pitchFamily="18" charset="2"/>
              </a:rPr>
              <a:t>,  </a:t>
            </a:r>
            <a:r>
              <a:rPr lang="en-US" i="1" dirty="0" smtClean="0">
                <a:sym typeface="Symbol" pitchFamily="18" charset="2"/>
              </a:rPr>
              <a:t>f</a:t>
            </a:r>
            <a:r>
              <a:rPr lang="en-US" dirty="0" smtClean="0">
                <a:sym typeface="Symbol" pitchFamily="18" charset="2"/>
              </a:rPr>
              <a:t>or each weight </a:t>
            </a:r>
            <a:r>
              <a:rPr lang="en-US" i="1" dirty="0" err="1" smtClean="0">
                <a:sym typeface="Symbol" pitchFamily="18" charset="2"/>
              </a:rPr>
              <a:t>w</a:t>
            </a:r>
            <a:r>
              <a:rPr lang="en-US" i="1" baseline="-25000" dirty="0" err="1" smtClean="0">
                <a:sym typeface="Symbol" pitchFamily="18" charset="2"/>
              </a:rPr>
              <a:t>i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, change weight in direction of steepest descent:</a:t>
            </a:r>
          </a:p>
          <a:p>
            <a:pPr marL="457200" indent="-457200" eaLnBrk="1" hangingPunct="1"/>
            <a:endParaRPr lang="en-US" dirty="0" smtClean="0">
              <a:sym typeface="Symbol" pitchFamily="18" charset="2"/>
            </a:endParaRPr>
          </a:p>
          <a:p>
            <a:pPr marL="457200" indent="-457200" eaLnBrk="1" hangingPunct="1"/>
            <a:endParaRPr lang="en-US" dirty="0" smtClean="0">
              <a:sym typeface="Symbol" pitchFamily="18" charset="2"/>
            </a:endParaRPr>
          </a:p>
          <a:p>
            <a:pPr marL="457200" indent="-457200" eaLnBrk="1" hangingPunct="1"/>
            <a:r>
              <a:rPr lang="en-US" dirty="0" smtClean="0">
                <a:sym typeface="Symbol" pitchFamily="18" charset="2"/>
              </a:rPr>
              <a:t>Intuitively:</a:t>
            </a:r>
          </a:p>
          <a:p>
            <a:pPr marL="457200" indent="-457200" eaLnBrk="1" hangingPunct="1"/>
            <a:r>
              <a:rPr lang="en-US" dirty="0" smtClean="0">
                <a:sym typeface="Symbol" pitchFamily="18" charset="2"/>
              </a:rPr>
              <a:t>	Err = y – </a:t>
            </a:r>
            <a:r>
              <a:rPr lang="en-US" dirty="0" err="1" smtClean="0">
                <a:sym typeface="Symbol" pitchFamily="18" charset="2"/>
              </a:rPr>
              <a:t>h</a:t>
            </a:r>
            <a:r>
              <a:rPr lang="en-US" baseline="-25000" dirty="0" err="1" smtClean="0">
                <a:sym typeface="Symbol" pitchFamily="18" charset="2"/>
              </a:rPr>
              <a:t>W</a:t>
            </a:r>
            <a:r>
              <a:rPr lang="en-US" dirty="0" smtClean="0">
                <a:sym typeface="Symbol" pitchFamily="18" charset="2"/>
              </a:rPr>
              <a:t>(x)      is positive </a:t>
            </a:r>
          </a:p>
          <a:p>
            <a:pPr marL="457200" indent="-457200" eaLnBrk="1" hangingPunct="1"/>
            <a:r>
              <a:rPr lang="en-US" dirty="0" smtClean="0">
                <a:sym typeface="Symbol" pitchFamily="18" charset="2"/>
              </a:rPr>
              <a:t>	</a:t>
            </a:r>
            <a:r>
              <a:rPr lang="en-US" dirty="0" smtClean="0">
                <a:sym typeface="Wingdings" pitchFamily="2" charset="2"/>
              </a:rPr>
              <a:t>output is too small   weights are increased for positive inputs and decreased for negative inputs.</a:t>
            </a:r>
            <a:endParaRPr lang="en-US" dirty="0" smtClean="0">
              <a:sym typeface="Symbol" pitchFamily="18" charset="2"/>
            </a:endParaRPr>
          </a:p>
          <a:p>
            <a:pPr marL="457200" indent="-457200" eaLnBrk="1" hangingPunct="1"/>
            <a:r>
              <a:rPr lang="en-US" dirty="0" smtClean="0">
                <a:sym typeface="Symbol" pitchFamily="18" charset="2"/>
              </a:rPr>
              <a:t>	</a:t>
            </a:r>
          </a:p>
          <a:p>
            <a:pPr marL="457200" indent="-457200" eaLnBrk="1" hangingPunct="1"/>
            <a:r>
              <a:rPr lang="en-US" dirty="0" smtClean="0">
                <a:sym typeface="Symbol" pitchFamily="18" charset="2"/>
              </a:rPr>
              <a:t>	Err = y – </a:t>
            </a:r>
            <a:r>
              <a:rPr lang="en-US" dirty="0" err="1" smtClean="0">
                <a:sym typeface="Symbol" pitchFamily="18" charset="2"/>
              </a:rPr>
              <a:t>h</a:t>
            </a:r>
            <a:r>
              <a:rPr lang="en-US" baseline="-25000" dirty="0" err="1" smtClean="0">
                <a:sym typeface="Symbol" pitchFamily="18" charset="2"/>
              </a:rPr>
              <a:t>W</a:t>
            </a:r>
            <a:r>
              <a:rPr lang="en-US" dirty="0" smtClean="0">
                <a:sym typeface="Symbol" pitchFamily="18" charset="2"/>
              </a:rPr>
              <a:t>(x)      is negative</a:t>
            </a:r>
          </a:p>
          <a:p>
            <a:pPr marL="457200" indent="-457200"/>
            <a:r>
              <a:rPr lang="en-US" dirty="0" smtClean="0">
                <a:sym typeface="Symbol" pitchFamily="18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output is </a:t>
            </a:r>
            <a:r>
              <a:rPr lang="en-US" dirty="0" smtClean="0">
                <a:sym typeface="Wingdings" pitchFamily="2" charset="2"/>
              </a:rPr>
              <a:t>large  </a:t>
            </a:r>
            <a:r>
              <a:rPr lang="en-US" dirty="0">
                <a:sym typeface="Wingdings" pitchFamily="2" charset="2"/>
              </a:rPr>
              <a:t>weights are </a:t>
            </a:r>
            <a:r>
              <a:rPr lang="en-US" dirty="0" smtClean="0">
                <a:sym typeface="Wingdings" pitchFamily="2" charset="2"/>
              </a:rPr>
              <a:t>decreased </a:t>
            </a:r>
            <a:r>
              <a:rPr lang="en-US" dirty="0">
                <a:sym typeface="Wingdings" pitchFamily="2" charset="2"/>
              </a:rPr>
              <a:t>for positive inputs and </a:t>
            </a:r>
            <a:r>
              <a:rPr lang="en-US" dirty="0" smtClean="0">
                <a:sym typeface="Wingdings" pitchFamily="2" charset="2"/>
              </a:rPr>
              <a:t>increased </a:t>
            </a:r>
            <a:r>
              <a:rPr lang="en-US" dirty="0">
                <a:sym typeface="Wingdings" pitchFamily="2" charset="2"/>
              </a:rPr>
              <a:t>for negative inputs.</a:t>
            </a:r>
            <a:endParaRPr lang="en-US" dirty="0">
              <a:sym typeface="Symbol" pitchFamily="18" charset="2"/>
            </a:endParaRPr>
          </a:p>
          <a:p>
            <a:pPr marL="914400" lvl="1" indent="-457200" eaLnBrk="1" hangingPunct="1">
              <a:buFontTx/>
              <a:buNone/>
            </a:pPr>
            <a:endParaRPr lang="en-US" i="1" dirty="0" smtClean="0">
              <a:sym typeface="Symbol" pitchFamily="18" charset="2"/>
            </a:endParaRPr>
          </a:p>
          <a:p>
            <a:pPr marL="914400" lvl="1" indent="-457200" eaLnBrk="1" hangingPunct="1">
              <a:buFontTx/>
              <a:buNone/>
            </a:pPr>
            <a:endParaRPr lang="en-US" i="1" dirty="0" smtClean="0">
              <a:sym typeface="Symbol" pitchFamily="18" charset="2"/>
            </a:endParaRPr>
          </a:p>
        </p:txBody>
      </p:sp>
      <p:pic>
        <p:nvPicPr>
          <p:cNvPr id="1211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971800"/>
            <a:ext cx="3819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1396" name="Text Box 4"/>
          <p:cNvSpPr txBox="1">
            <a:spLocks noChangeArrowheads="1"/>
          </p:cNvSpPr>
          <p:nvPr/>
        </p:nvSpPr>
        <p:spPr bwMode="auto">
          <a:xfrm>
            <a:off x="5622925" y="308292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  <a:sym typeface="Symbol" pitchFamily="18" charset="2"/>
              </a:rPr>
              <a:t></a:t>
            </a:r>
            <a:r>
              <a:rPr lang="en-US">
                <a:sym typeface="Symbol" pitchFamily="18" charset="2"/>
              </a:rPr>
              <a:t> learning rate</a:t>
            </a:r>
          </a:p>
        </p:txBody>
      </p:sp>
      <p:grpSp>
        <p:nvGrpSpPr>
          <p:cNvPr id="49157" name="Group 5"/>
          <p:cNvGrpSpPr>
            <a:grpSpLocks/>
          </p:cNvGrpSpPr>
          <p:nvPr/>
        </p:nvGrpSpPr>
        <p:grpSpPr bwMode="auto">
          <a:xfrm>
            <a:off x="548226" y="1285875"/>
            <a:ext cx="2933700" cy="619125"/>
            <a:chOff x="2664" y="1965"/>
            <a:chExt cx="1848" cy="390"/>
          </a:xfrm>
        </p:grpSpPr>
        <p:pic>
          <p:nvPicPr>
            <p:cNvPr id="4915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4" y="1965"/>
              <a:ext cx="432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60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2064"/>
              <a:ext cx="144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11400" name="Rectangle 8"/>
          <p:cNvSpPr>
            <a:spLocks noChangeArrowheads="1"/>
          </p:cNvSpPr>
          <p:nvPr/>
        </p:nvSpPr>
        <p:spPr bwMode="auto">
          <a:xfrm>
            <a:off x="5611214" y="3540125"/>
            <a:ext cx="24524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i="1" dirty="0" err="1"/>
              <a:t>W</a:t>
            </a:r>
            <a:r>
              <a:rPr lang="en-US" sz="2000" i="1" baseline="-25000" dirty="0" err="1"/>
              <a:t>j</a:t>
            </a:r>
            <a:r>
              <a:rPr lang="en-US" sz="2000" i="1" dirty="0"/>
              <a:t> </a:t>
            </a:r>
            <a:r>
              <a:rPr lang="en-US" sz="2000" i="1" dirty="0">
                <a:sym typeface="Wingdings" pitchFamily="2" charset="2"/>
              </a:rPr>
              <a:t> </a:t>
            </a:r>
            <a:r>
              <a:rPr lang="en-US" sz="2000" i="1" dirty="0" err="1">
                <a:sym typeface="Wingdings" pitchFamily="2" charset="2"/>
              </a:rPr>
              <a:t>W</a:t>
            </a:r>
            <a:r>
              <a:rPr lang="en-US" sz="2000" i="1" baseline="-25000" dirty="0" err="1">
                <a:sym typeface="Wingdings" pitchFamily="2" charset="2"/>
              </a:rPr>
              <a:t>j</a:t>
            </a:r>
            <a:r>
              <a:rPr lang="en-US" sz="2000" i="1" baseline="-25000" dirty="0">
                <a:sym typeface="Wingdings" pitchFamily="2" charset="2"/>
              </a:rPr>
              <a:t> </a:t>
            </a:r>
            <a:r>
              <a:rPr lang="en-US" sz="2000" i="1" dirty="0">
                <a:sym typeface="Wingdings" pitchFamily="2" charset="2"/>
              </a:rPr>
              <a:t>+ </a:t>
            </a:r>
            <a:r>
              <a:rPr lang="en-US" sz="2000" i="1" dirty="0">
                <a:sym typeface="Symbol" pitchFamily="18" charset="2"/>
              </a:rPr>
              <a:t>  </a:t>
            </a:r>
            <a:r>
              <a:rPr lang="en-US" sz="2000" i="1" dirty="0" err="1">
                <a:sym typeface="Symbol" pitchFamily="18" charset="2"/>
              </a:rPr>
              <a:t>I</a:t>
            </a:r>
            <a:r>
              <a:rPr lang="en-US" sz="2000" i="1" baseline="-25000" dirty="0" err="1">
                <a:sym typeface="Symbol" pitchFamily="18" charset="2"/>
              </a:rPr>
              <a:t>j</a:t>
            </a:r>
            <a:r>
              <a:rPr lang="en-US" sz="2000" i="1" dirty="0">
                <a:sym typeface="Symbol" pitchFamily="18" charset="2"/>
              </a:rPr>
              <a:t>  Err </a:t>
            </a:r>
          </a:p>
        </p:txBody>
      </p:sp>
    </p:spTree>
    <p:extLst>
      <p:ext uri="{BB962C8B-B14F-4D97-AF65-F5344CB8AC3E}">
        <p14:creationId xmlns:p14="http://schemas.microsoft.com/office/powerpoint/2010/main" val="192203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6" grpId="0"/>
      <p:bldP spid="121140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7772400" cy="4114800"/>
          </a:xfrm>
        </p:spPr>
        <p:txBody>
          <a:bodyPr>
            <a:normAutofit fontScale="70000" lnSpcReduction="20000"/>
          </a:bodyPr>
          <a:lstStyle/>
          <a:p>
            <a:pPr marL="457200" indent="-457200" eaLnBrk="1" hangingPunct="1"/>
            <a:r>
              <a:rPr lang="en-US" b="1" smtClean="0">
                <a:sym typeface="Symbol" pitchFamily="18" charset="2"/>
              </a:rPr>
              <a:t>Perceptron learning rule: </a:t>
            </a:r>
            <a:endParaRPr lang="en-US" b="1" smtClean="0"/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Start with random weights, </a:t>
            </a:r>
            <a:r>
              <a:rPr lang="en-US" b="1" smtClean="0"/>
              <a:t>w </a:t>
            </a:r>
            <a:r>
              <a:rPr lang="en-US" smtClean="0"/>
              <a:t>= (w</a:t>
            </a:r>
            <a:r>
              <a:rPr lang="en-US" baseline="-25000" smtClean="0"/>
              <a:t>1</a:t>
            </a:r>
            <a:r>
              <a:rPr lang="en-US" smtClean="0"/>
              <a:t>, w</a:t>
            </a:r>
            <a:r>
              <a:rPr lang="en-US" baseline="-25000" smtClean="0"/>
              <a:t>2</a:t>
            </a:r>
            <a:r>
              <a:rPr lang="en-US" smtClean="0"/>
              <a:t>, ... , w</a:t>
            </a:r>
            <a:r>
              <a:rPr lang="en-US" baseline="-25000" smtClean="0"/>
              <a:t>n</a:t>
            </a:r>
            <a:r>
              <a:rPr lang="en-US" smtClean="0"/>
              <a:t>).</a:t>
            </a:r>
          </a:p>
          <a:p>
            <a:pPr marL="914400" lvl="1" indent="-457200" eaLnBrk="1" hangingPunct="1">
              <a:buFontTx/>
              <a:buAutoNum type="arabicPeriod"/>
            </a:pPr>
            <a:endParaRPr lang="en-US" sz="900" smtClean="0"/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/>
              <a:t>Select a training example (</a:t>
            </a:r>
            <a:r>
              <a:rPr lang="en-US" b="1" smtClean="0"/>
              <a:t>x</a:t>
            </a:r>
            <a:r>
              <a:rPr lang="en-US" smtClean="0"/>
              <a:t>,y)</a:t>
            </a:r>
            <a:r>
              <a:rPr lang="en-US" baseline="-25000" smtClean="0"/>
              <a:t> </a:t>
            </a:r>
            <a:r>
              <a:rPr lang="en-US" smtClean="0">
                <a:sym typeface="Symbol" pitchFamily="18" charset="2"/>
              </a:rPr>
              <a:t> S. </a:t>
            </a:r>
          </a:p>
          <a:p>
            <a:pPr marL="914400" lvl="1" indent="-457200" eaLnBrk="1" hangingPunct="1">
              <a:buFontTx/>
              <a:buAutoNum type="arabicPeriod"/>
            </a:pPr>
            <a:endParaRPr lang="en-US" sz="900" smtClean="0">
              <a:sym typeface="Symbol" pitchFamily="18" charset="2"/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>
                <a:sym typeface="Symbol" pitchFamily="18" charset="2"/>
              </a:rPr>
              <a:t>Run the perceptron with input </a:t>
            </a:r>
            <a:r>
              <a:rPr lang="en-US" b="1" smtClean="0">
                <a:sym typeface="Symbol" pitchFamily="18" charset="2"/>
              </a:rPr>
              <a:t>x</a:t>
            </a:r>
            <a:r>
              <a:rPr lang="en-US" smtClean="0">
                <a:sym typeface="Symbol" pitchFamily="18" charset="2"/>
              </a:rPr>
              <a:t> and weights </a:t>
            </a:r>
            <a:r>
              <a:rPr lang="en-US" b="1" smtClean="0">
                <a:sym typeface="Symbol" pitchFamily="18" charset="2"/>
              </a:rPr>
              <a:t>w</a:t>
            </a:r>
            <a:r>
              <a:rPr lang="en-US" smtClean="0">
                <a:sym typeface="Symbol" pitchFamily="18" charset="2"/>
              </a:rPr>
              <a:t> to obtain g</a:t>
            </a:r>
          </a:p>
          <a:p>
            <a:pPr marL="914400" lvl="1" indent="-457200" eaLnBrk="1" hangingPunct="1">
              <a:buFontTx/>
              <a:buAutoNum type="arabicPeriod"/>
            </a:pPr>
            <a:endParaRPr lang="en-US" sz="900" smtClean="0">
              <a:sym typeface="Symbol" pitchFamily="18" charset="2"/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lang="en-US" smtClean="0">
                <a:sym typeface="Symbol" pitchFamily="18" charset="2"/>
              </a:rPr>
              <a:t>Let  be the training rate (a user-set parameter).    </a:t>
            </a:r>
          </a:p>
          <a:p>
            <a:pPr marL="914400" lvl="1" indent="-457200" eaLnBrk="1" hangingPunct="1">
              <a:buFontTx/>
              <a:buAutoNum type="arabicPeriod"/>
            </a:pPr>
            <a:endParaRPr lang="en-US" smtClean="0">
              <a:sym typeface="Symbol" pitchFamily="18" charset="2"/>
            </a:endParaRPr>
          </a:p>
          <a:p>
            <a:pPr marL="914400" lvl="1" indent="-457200" eaLnBrk="1" hangingPunct="1">
              <a:buFontTx/>
              <a:buAutoNum type="arabicPeriod"/>
            </a:pPr>
            <a:endParaRPr lang="en-US" smtClean="0">
              <a:sym typeface="Symbol" pitchFamily="18" charset="2"/>
            </a:endParaRPr>
          </a:p>
          <a:p>
            <a:pPr marL="914400" lvl="1" indent="-457200" eaLnBrk="1" hangingPunct="1">
              <a:buFontTx/>
              <a:buAutoNum type="arabicPeriod"/>
            </a:pPr>
            <a:endParaRPr lang="en-US" smtClean="0">
              <a:sym typeface="Symbol" pitchFamily="18" charset="2"/>
            </a:endParaRPr>
          </a:p>
          <a:p>
            <a:pPr marL="914400" lvl="1" indent="-457200" eaLnBrk="1" hangingPunct="1">
              <a:buFontTx/>
              <a:buAutoNum type="arabicPeriod"/>
            </a:pPr>
            <a:endParaRPr lang="en-US" smtClean="0">
              <a:sym typeface="Symbol" pitchFamily="18" charset="2"/>
            </a:endParaRPr>
          </a:p>
          <a:p>
            <a:pPr marL="914400" lvl="1" indent="-457200" eaLnBrk="1" hangingPunct="1">
              <a:buFontTx/>
              <a:buAutoNum type="arabicPeriod"/>
            </a:pPr>
            <a:endParaRPr lang="en-US" smtClean="0">
              <a:sym typeface="Symbol" pitchFamily="18" charset="2"/>
            </a:endParaRPr>
          </a:p>
          <a:p>
            <a:pPr marL="914400" lvl="1" indent="-457200" eaLnBrk="1" hangingPunct="1">
              <a:buFontTx/>
              <a:buNone/>
            </a:pPr>
            <a:endParaRPr lang="en-US" sz="900" smtClean="0">
              <a:sym typeface="Symbol" pitchFamily="18" charset="2"/>
            </a:endParaRPr>
          </a:p>
          <a:p>
            <a:pPr marL="914400" lvl="1" indent="-457200" eaLnBrk="1" hangingPunct="1">
              <a:buFontTx/>
              <a:buAutoNum type="arabicPeriod" startAt="5"/>
            </a:pPr>
            <a:r>
              <a:rPr lang="en-US" smtClean="0">
                <a:sym typeface="Symbol" pitchFamily="18" charset="2"/>
              </a:rPr>
              <a:t>Go to 2.   </a:t>
            </a:r>
          </a:p>
          <a:p>
            <a:pPr marL="914400" lvl="1" indent="-457200" eaLnBrk="1" hangingPunct="1">
              <a:buFontTx/>
              <a:buAutoNum type="arabicPeriod" startAt="5"/>
            </a:pPr>
            <a:endParaRPr lang="en-US" smtClean="0">
              <a:sym typeface="Symbol" pitchFamily="18" charset="2"/>
            </a:endParaRPr>
          </a:p>
          <a:p>
            <a:pPr marL="914400" lvl="1" indent="-457200" eaLnBrk="1" hangingPunct="1">
              <a:buFontTx/>
              <a:buAutoNum type="arabicPeriod" startAt="5"/>
            </a:pPr>
            <a:endParaRPr lang="en-US" smtClean="0">
              <a:sym typeface="Symbol" pitchFamily="18" charset="2"/>
            </a:endParaRPr>
          </a:p>
          <a:p>
            <a:pPr marL="914400" lvl="1" indent="-457200" eaLnBrk="1" hangingPunct="1">
              <a:buFontTx/>
              <a:buAutoNum type="arabicPeriod"/>
            </a:pPr>
            <a:endParaRPr lang="en-US" smtClean="0">
              <a:sym typeface="Symbol" pitchFamily="18" charset="2"/>
            </a:endParaRPr>
          </a:p>
          <a:p>
            <a:pPr marL="914400" lvl="1" indent="-457200" eaLnBrk="1" hangingPunct="1">
              <a:buFontTx/>
              <a:buAutoNum type="arabicPeriod"/>
            </a:pPr>
            <a:endParaRPr lang="en-US" smtClean="0">
              <a:sym typeface="Symbol" pitchFamily="18" charset="2"/>
            </a:endParaRPr>
          </a:p>
          <a:p>
            <a:pPr marL="914400" lvl="1" indent="-457200" eaLnBrk="1" hangingPunct="1">
              <a:buFontTx/>
              <a:buAutoNum type="arabicPeriod"/>
            </a:pPr>
            <a:endParaRPr lang="en-US" smtClean="0">
              <a:sym typeface="Symbol" pitchFamily="18" charset="2"/>
            </a:endParaRPr>
          </a:p>
          <a:p>
            <a:pPr marL="914400" lvl="1" indent="-457200" eaLnBrk="1" hangingPunct="1">
              <a:buFontTx/>
              <a:buAutoNum type="arabicPeriod"/>
            </a:pPr>
            <a:endParaRPr lang="en-US" smtClean="0">
              <a:sym typeface="Symbol" pitchFamily="18" charset="2"/>
            </a:endParaRPr>
          </a:p>
          <a:p>
            <a:pPr marL="914400" lvl="1" indent="-457200" eaLnBrk="1" hangingPunct="1">
              <a:buFontTx/>
              <a:buAutoNum type="arabicPeriod"/>
            </a:pPr>
            <a:endParaRPr lang="en-US" smtClean="0">
              <a:sym typeface="Symbol" pitchFamily="18" charset="2"/>
            </a:endParaRPr>
          </a:p>
          <a:p>
            <a:pPr marL="914400" lvl="1" indent="-457200" eaLnBrk="1" hangingPunct="1">
              <a:buFontTx/>
              <a:buNone/>
            </a:pPr>
            <a:endParaRPr lang="en-US" smtClean="0">
              <a:sym typeface="Symbol" pitchFamily="18" charset="2"/>
            </a:endParaRPr>
          </a:p>
        </p:txBody>
      </p:sp>
      <p:graphicFrame>
        <p:nvGraphicFramePr>
          <p:cNvPr id="1214467" name="Object 3"/>
          <p:cNvGraphicFramePr>
            <a:graphicFrameLocks noChangeAspect="1"/>
          </p:cNvGraphicFramePr>
          <p:nvPr/>
        </p:nvGraphicFramePr>
        <p:xfrm>
          <a:off x="1905000" y="2971800"/>
          <a:ext cx="3189288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Equation" r:id="rId3" imgW="1651000" imgH="685800" progId="Equation.3">
                  <p:embed/>
                </p:oleObj>
              </mc:Choice>
              <mc:Fallback>
                <p:oleObj name="Equation" r:id="rId3" imgW="16510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971800"/>
                        <a:ext cx="3189288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4468" name="Group 4"/>
          <p:cNvGrpSpPr>
            <a:grpSpLocks/>
          </p:cNvGrpSpPr>
          <p:nvPr/>
        </p:nvGrpSpPr>
        <p:grpSpPr bwMode="auto">
          <a:xfrm>
            <a:off x="7010400" y="1447800"/>
            <a:ext cx="1066800" cy="5638800"/>
            <a:chOff x="4320" y="1152"/>
            <a:chExt cx="672" cy="3552"/>
          </a:xfrm>
        </p:grpSpPr>
        <p:sp>
          <p:nvSpPr>
            <p:cNvPr id="52232" name="Rectangle 5"/>
            <p:cNvSpPr>
              <a:spLocks noChangeArrowheads="1"/>
            </p:cNvSpPr>
            <p:nvPr/>
          </p:nvSpPr>
          <p:spPr bwMode="auto">
            <a:xfrm rot="5400000">
              <a:off x="3072" y="2784"/>
              <a:ext cx="35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 </a:t>
              </a:r>
              <a:r>
                <a:rPr lang="en-US" sz="1800" b="1">
                  <a:solidFill>
                    <a:schemeClr val="accent2"/>
                  </a:solidFill>
                </a:rPr>
                <a:t>Epoch</a:t>
              </a:r>
              <a:r>
                <a:rPr lang="en-US" sz="1800"/>
                <a:t>  </a:t>
              </a:r>
              <a:r>
                <a:rPr lang="en-US" sz="1800">
                  <a:sym typeface="Wingdings" pitchFamily="2" charset="2"/>
                </a:rPr>
                <a:t></a:t>
              </a:r>
              <a:r>
                <a:rPr lang="en-US" sz="1800"/>
                <a:t> cycle through the examples</a:t>
              </a:r>
            </a:p>
          </p:txBody>
        </p:sp>
        <p:sp>
          <p:nvSpPr>
            <p:cNvPr id="52233" name="AutoShape 6"/>
            <p:cNvSpPr>
              <a:spLocks/>
            </p:cNvSpPr>
            <p:nvPr/>
          </p:nvSpPr>
          <p:spPr bwMode="auto">
            <a:xfrm>
              <a:off x="4320" y="1200"/>
              <a:ext cx="240" cy="2304"/>
            </a:xfrm>
            <a:prstGeom prst="rightBrace">
              <a:avLst>
                <a:gd name="adj1" fmla="val 8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214471" name="Rectangle 7"/>
          <p:cNvSpPr>
            <a:spLocks noChangeArrowheads="1"/>
          </p:cNvSpPr>
          <p:nvPr/>
        </p:nvSpPr>
        <p:spPr bwMode="auto">
          <a:xfrm>
            <a:off x="838200" y="6156325"/>
            <a:ext cx="670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The </a:t>
            </a:r>
            <a:r>
              <a:rPr lang="en-US" sz="1800">
                <a:solidFill>
                  <a:schemeClr val="accent2"/>
                </a:solidFill>
              </a:rPr>
              <a:t>stochastic gradient method</a:t>
            </a:r>
            <a:r>
              <a:rPr lang="en-US" sz="1800"/>
              <a:t> selects examples randomly from the training set rather than cycling through them.</a:t>
            </a:r>
          </a:p>
        </p:txBody>
      </p:sp>
      <p:sp>
        <p:nvSpPr>
          <p:cNvPr id="1214472" name="Rectangle 8"/>
          <p:cNvSpPr>
            <a:spLocks noChangeArrowheads="1"/>
          </p:cNvSpPr>
          <p:nvPr/>
        </p:nvSpPr>
        <p:spPr bwMode="auto">
          <a:xfrm>
            <a:off x="152400" y="5410200"/>
            <a:ext cx="868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</a:rPr>
              <a:t>Epochs</a:t>
            </a:r>
            <a:r>
              <a:rPr lang="en-US" sz="1800" b="1"/>
              <a:t> </a:t>
            </a:r>
            <a:r>
              <a:rPr lang="en-US" sz="1800"/>
              <a:t>are repeated  until some stopping criterion is reached—</a:t>
            </a:r>
          </a:p>
          <a:p>
            <a:r>
              <a:rPr lang="en-US" sz="1800"/>
              <a:t>typically, that the weight changes have become very small.</a:t>
            </a:r>
          </a:p>
        </p:txBody>
      </p:sp>
      <p:sp>
        <p:nvSpPr>
          <p:cNvPr id="1214473" name="Rectangle 9"/>
          <p:cNvSpPr>
            <a:spLocks noChangeArrowheads="1"/>
          </p:cNvSpPr>
          <p:nvPr/>
        </p:nvSpPr>
        <p:spPr bwMode="auto">
          <a:xfrm>
            <a:off x="6248400" y="3048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i="1">
                <a:solidFill>
                  <a:srgbClr val="FF0000"/>
                </a:solidFill>
              </a:rPr>
              <a:t>W</a:t>
            </a:r>
            <a:r>
              <a:rPr lang="en-US" sz="2000" i="1" baseline="-25000">
                <a:solidFill>
                  <a:srgbClr val="FF0000"/>
                </a:solidFill>
              </a:rPr>
              <a:t>j</a:t>
            </a:r>
            <a:r>
              <a:rPr lang="en-US" sz="2000" i="1">
                <a:solidFill>
                  <a:srgbClr val="FF0000"/>
                </a:solidFill>
              </a:rPr>
              <a:t> </a:t>
            </a:r>
            <a:r>
              <a:rPr lang="en-US" sz="2000" i="1">
                <a:solidFill>
                  <a:srgbClr val="FF0000"/>
                </a:solidFill>
                <a:sym typeface="Wingdings" pitchFamily="2" charset="2"/>
              </a:rPr>
              <a:t> W</a:t>
            </a:r>
            <a:r>
              <a:rPr lang="en-US" sz="2000" i="1" baseline="-25000">
                <a:solidFill>
                  <a:srgbClr val="FF0000"/>
                </a:solidFill>
                <a:sym typeface="Wingdings" pitchFamily="2" charset="2"/>
              </a:rPr>
              <a:t>j </a:t>
            </a:r>
            <a:r>
              <a:rPr lang="en-US" sz="2000" i="1">
                <a:solidFill>
                  <a:srgbClr val="FF0000"/>
                </a:solidFill>
                <a:sym typeface="Wingdings" pitchFamily="2" charset="2"/>
              </a:rPr>
              <a:t>+ </a:t>
            </a:r>
            <a:r>
              <a:rPr lang="en-US" sz="2000" i="1">
                <a:solidFill>
                  <a:srgbClr val="FF0000"/>
                </a:solidFill>
                <a:sym typeface="Symbol" pitchFamily="18" charset="2"/>
              </a:rPr>
              <a:t>  I</a:t>
            </a:r>
            <a:r>
              <a:rPr lang="en-US" sz="2000" i="1" baseline="-25000">
                <a:solidFill>
                  <a:srgbClr val="FF0000"/>
                </a:solidFill>
                <a:sym typeface="Symbol" pitchFamily="18" charset="2"/>
              </a:rPr>
              <a:t>j</a:t>
            </a:r>
            <a:r>
              <a:rPr lang="en-US" sz="2000" i="1">
                <a:solidFill>
                  <a:srgbClr val="FF0000"/>
                </a:solidFill>
                <a:sym typeface="Symbol" pitchFamily="18" charset="2"/>
              </a:rPr>
              <a:t>  Err </a:t>
            </a:r>
          </a:p>
        </p:txBody>
      </p:sp>
    </p:spTree>
    <p:extLst>
      <p:ext uri="{BB962C8B-B14F-4D97-AF65-F5344CB8AC3E}">
        <p14:creationId xmlns:p14="http://schemas.microsoft.com/office/powerpoint/2010/main" val="145901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471" grpId="0"/>
      <p:bldP spid="1214472" grpId="0"/>
      <p:bldP spid="121447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Perceptron Learning:</a:t>
            </a:r>
            <a:br>
              <a:rPr lang="en-US" smtClean="0"/>
            </a:br>
            <a:r>
              <a:rPr lang="en-US" smtClean="0"/>
              <a:t>Gradient Descent Learning Algorithm 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894638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73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Expressiveness of Perceptrons</a:t>
            </a:r>
          </a:p>
        </p:txBody>
      </p:sp>
      <p:sp>
        <p:nvSpPr>
          <p:cNvPr id="1219587" name="Rectangle 3"/>
          <p:cNvSpPr>
            <a:spLocks noChangeArrowheads="1"/>
          </p:cNvSpPr>
          <p:nvPr/>
        </p:nvSpPr>
        <p:spPr bwMode="auto">
          <a:xfrm>
            <a:off x="1295400" y="1981200"/>
            <a:ext cx="6389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>
                <a:solidFill>
                  <a:srgbClr val="FF0000"/>
                </a:solidFill>
              </a:rPr>
              <a:t>What hypothesis space can a perceptron represent?</a:t>
            </a:r>
          </a:p>
        </p:txBody>
      </p:sp>
      <p:sp>
        <p:nvSpPr>
          <p:cNvPr id="1219588" name="Text Box 4"/>
          <p:cNvSpPr txBox="1">
            <a:spLocks noChangeArrowheads="1"/>
          </p:cNvSpPr>
          <p:nvPr/>
        </p:nvSpPr>
        <p:spPr bwMode="auto">
          <a:xfrm>
            <a:off x="1371600" y="4724400"/>
            <a:ext cx="7178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Even more complex Booelan functions such as majority function .</a:t>
            </a:r>
          </a:p>
        </p:txBody>
      </p:sp>
      <p:sp>
        <p:nvSpPr>
          <p:cNvPr id="1219589" name="Text Box 5"/>
          <p:cNvSpPr txBox="1">
            <a:spLocks noChangeArrowheads="1"/>
          </p:cNvSpPr>
          <p:nvPr/>
        </p:nvSpPr>
        <p:spPr bwMode="auto">
          <a:xfrm>
            <a:off x="1447800" y="5943600"/>
            <a:ext cx="659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But can it represent any arbitrary Boolean function? </a:t>
            </a:r>
          </a:p>
        </p:txBody>
      </p:sp>
      <p:pic>
        <p:nvPicPr>
          <p:cNvPr id="12195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90800"/>
            <a:ext cx="4729163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69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587" grpId="0"/>
      <p:bldP spid="1219588" grpId="0"/>
      <p:bldP spid="121958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Expressiveness of Perceptrons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1295400" y="1981200"/>
            <a:ext cx="76962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sym typeface="Wingdings" pitchFamily="2" charset="2"/>
            </a:endParaRPr>
          </a:p>
          <a:p>
            <a:r>
              <a:rPr lang="en-US"/>
              <a:t>A </a:t>
            </a:r>
            <a:r>
              <a:rPr lang="en-US">
                <a:solidFill>
                  <a:srgbClr val="FF0000"/>
                </a:solidFill>
              </a:rPr>
              <a:t>threshold perceptron</a:t>
            </a:r>
            <a:r>
              <a:rPr lang="en-US"/>
              <a:t> returns 1 iff the weighted sum of its inputs (including the bias) is positive, i.e.,: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 I.e., iff the input is on one side of the </a:t>
            </a:r>
            <a:r>
              <a:rPr lang="en-US">
                <a:solidFill>
                  <a:srgbClr val="FF0000"/>
                </a:solidFill>
              </a:rPr>
              <a:t>hyperplane it defines</a:t>
            </a:r>
            <a:r>
              <a:rPr lang="en-US"/>
              <a:t>.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200400"/>
            <a:ext cx="2809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0613" name="Rectangle 5"/>
          <p:cNvSpPr>
            <a:spLocks noChangeArrowheads="1"/>
          </p:cNvSpPr>
          <p:nvPr/>
        </p:nvSpPr>
        <p:spPr bwMode="auto">
          <a:xfrm>
            <a:off x="1219200" y="5105400"/>
            <a:ext cx="7543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Linear discriminant function or linear decision surface.  </a:t>
            </a:r>
          </a:p>
          <a:p>
            <a:endParaRPr lang="en-US"/>
          </a:p>
          <a:p>
            <a:r>
              <a:rPr lang="en-US"/>
              <a:t>Weights determine slope and bias determines offset.</a:t>
            </a:r>
          </a:p>
        </p:txBody>
      </p:sp>
      <p:sp>
        <p:nvSpPr>
          <p:cNvPr id="1220614" name="Rectangle 6"/>
          <p:cNvSpPr>
            <a:spLocks noChangeArrowheads="1"/>
          </p:cNvSpPr>
          <p:nvPr/>
        </p:nvSpPr>
        <p:spPr bwMode="auto">
          <a:xfrm>
            <a:off x="4114800" y="4419600"/>
            <a:ext cx="399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Perceptron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Linear Separator</a:t>
            </a:r>
          </a:p>
        </p:txBody>
      </p:sp>
    </p:spTree>
    <p:extLst>
      <p:ext uri="{BB962C8B-B14F-4D97-AF65-F5344CB8AC3E}">
        <p14:creationId xmlns:p14="http://schemas.microsoft.com/office/powerpoint/2010/main" val="191545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0613" grpId="0"/>
      <p:bldP spid="12206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Threshold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/>
              <a:t>Activation Function </a:t>
            </a:r>
          </a:p>
        </p:txBody>
      </p:sp>
      <p:pic>
        <p:nvPicPr>
          <p:cNvPr id="614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19907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-479364" y="3733800"/>
            <a:ext cx="2876428" cy="169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algn="ctr">
              <a:spcBef>
                <a:spcPct val="20000"/>
              </a:spcBef>
            </a:pPr>
            <a:r>
              <a:rPr lang="en-US" altLang="ko-KR" sz="1800" dirty="0">
                <a:ea typeface="Gulim" pitchFamily="34" charset="-127"/>
              </a:rPr>
              <a:t>Input edges, </a:t>
            </a:r>
          </a:p>
          <a:p>
            <a:pPr lvl="1" algn="ctr">
              <a:spcBef>
                <a:spcPct val="20000"/>
              </a:spcBef>
            </a:pPr>
            <a:r>
              <a:rPr lang="en-US" altLang="ko-KR" sz="1800" dirty="0">
                <a:ea typeface="Gulim" pitchFamily="34" charset="-127"/>
              </a:rPr>
              <a:t>each with </a:t>
            </a:r>
            <a:r>
              <a:rPr lang="en-US" altLang="ko-KR" sz="1800" i="1" dirty="0">
                <a:ea typeface="Gulim" pitchFamily="34" charset="-127"/>
              </a:rPr>
              <a:t>weights</a:t>
            </a:r>
          </a:p>
          <a:p>
            <a:pPr lvl="1" algn="ctr">
              <a:spcBef>
                <a:spcPct val="20000"/>
              </a:spcBef>
            </a:pPr>
            <a:r>
              <a:rPr lang="en-US" altLang="ko-KR" sz="1800" dirty="0">
                <a:ea typeface="Gulim" pitchFamily="34" charset="-127"/>
              </a:rPr>
              <a:t>(positive, negative, and </a:t>
            </a:r>
          </a:p>
          <a:p>
            <a:pPr lvl="1" algn="ctr">
              <a:spcBef>
                <a:spcPct val="20000"/>
              </a:spcBef>
            </a:pPr>
            <a:r>
              <a:rPr lang="en-US" altLang="ko-KR" sz="1800" dirty="0">
                <a:ea typeface="Gulim" pitchFamily="34" charset="-127"/>
              </a:rPr>
              <a:t>change over time,</a:t>
            </a:r>
          </a:p>
          <a:p>
            <a:pPr lvl="1" algn="ctr">
              <a:spcBef>
                <a:spcPct val="20000"/>
              </a:spcBef>
            </a:pPr>
            <a:r>
              <a:rPr lang="en-US" altLang="ko-KR" sz="1800" dirty="0">
                <a:ea typeface="Gulim" pitchFamily="34" charset="-127"/>
              </a:rPr>
              <a:t>learning)</a:t>
            </a:r>
          </a:p>
        </p:txBody>
      </p:sp>
      <p:graphicFrame>
        <p:nvGraphicFramePr>
          <p:cNvPr id="1150983" name="Object 7"/>
          <p:cNvGraphicFramePr>
            <a:graphicFrameLocks noChangeAspect="1"/>
          </p:cNvGraphicFramePr>
          <p:nvPr/>
        </p:nvGraphicFramePr>
        <p:xfrm>
          <a:off x="2743200" y="1828800"/>
          <a:ext cx="15081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" name="Equation" r:id="rId4" imgW="1155199" imgH="444307" progId="Equation.3">
                  <p:embed/>
                </p:oleObj>
              </mc:Choice>
              <mc:Fallback>
                <p:oleObj name="Equation" r:id="rId4" imgW="115519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828800"/>
                        <a:ext cx="150812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5098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962400"/>
            <a:ext cx="3048000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0985" name="Text Box 9"/>
          <p:cNvSpPr txBox="1">
            <a:spLocks noChangeArrowheads="1"/>
          </p:cNvSpPr>
          <p:nvPr/>
        </p:nvSpPr>
        <p:spPr bwMode="auto">
          <a:xfrm>
            <a:off x="4114800" y="6400800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ym typeface="Symbol" pitchFamily="18" charset="2"/>
              </a:rPr>
              <a:t></a:t>
            </a:r>
            <a:r>
              <a:rPr lang="en-US" baseline="-25000"/>
              <a:t>i</a:t>
            </a:r>
            <a:r>
              <a:rPr lang="en-US"/>
              <a:t>=0 </a:t>
            </a:r>
          </a:p>
        </p:txBody>
      </p:sp>
      <p:sp>
        <p:nvSpPr>
          <p:cNvPr id="1150987" name="Text Box 11"/>
          <p:cNvSpPr txBox="1">
            <a:spLocks noChangeArrowheads="1"/>
          </p:cNvSpPr>
          <p:nvPr/>
        </p:nvSpPr>
        <p:spPr bwMode="auto">
          <a:xfrm>
            <a:off x="6858000" y="6400800"/>
            <a:ext cx="73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ym typeface="Symbol" pitchFamily="18" charset="2"/>
              </a:rPr>
              <a:t></a:t>
            </a:r>
            <a:r>
              <a:rPr lang="en-US" baseline="-25000"/>
              <a:t>i</a:t>
            </a:r>
            <a:r>
              <a:rPr lang="en-US"/>
              <a:t>=t </a:t>
            </a:r>
          </a:p>
        </p:txBody>
      </p:sp>
      <p:pic>
        <p:nvPicPr>
          <p:cNvPr id="615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066800"/>
            <a:ext cx="6667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50990" name="Object 14"/>
          <p:cNvGraphicFramePr>
            <a:graphicFrameLocks noChangeAspect="1"/>
          </p:cNvGraphicFramePr>
          <p:nvPr/>
        </p:nvGraphicFramePr>
        <p:xfrm>
          <a:off x="3108325" y="2544763"/>
          <a:ext cx="38481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5" name="Equation" r:id="rId8" imgW="2946400" imgH="444500" progId="Equation.3">
                  <p:embed/>
                </p:oleObj>
              </mc:Choice>
              <mc:Fallback>
                <p:oleObj name="Equation" r:id="rId8" imgW="2946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2544763"/>
                        <a:ext cx="38481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0991" name="Object 15"/>
          <p:cNvGraphicFramePr>
            <a:graphicFrameLocks noChangeAspect="1"/>
          </p:cNvGraphicFramePr>
          <p:nvPr/>
        </p:nvGraphicFramePr>
        <p:xfrm>
          <a:off x="4259263" y="1828800"/>
          <a:ext cx="2386012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Equation" r:id="rId10" imgW="1828800" imgH="444240" progId="Equation.3">
                  <p:embed/>
                </p:oleObj>
              </mc:Choice>
              <mc:Fallback>
                <p:oleObj name="Equation" r:id="rId10" imgW="18288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3" y="1828800"/>
                        <a:ext cx="2386012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 Box 16"/>
          <p:cNvSpPr txBox="1">
            <a:spLocks noChangeArrowheads="1"/>
          </p:cNvSpPr>
          <p:nvPr/>
        </p:nvSpPr>
        <p:spPr bwMode="auto">
          <a:xfrm>
            <a:off x="304800" y="5562600"/>
            <a:ext cx="1905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ym typeface="Symbol" pitchFamily="18" charset="2"/>
              </a:rPr>
              <a:t></a:t>
            </a:r>
            <a:r>
              <a:rPr lang="en-US" sz="1800" baseline="-25000">
                <a:sym typeface="Symbol" pitchFamily="18" charset="2"/>
              </a:rPr>
              <a:t>i</a:t>
            </a:r>
            <a:r>
              <a:rPr lang="en-US" sz="1800">
                <a:sym typeface="Symbol" pitchFamily="18" charset="2"/>
              </a:rPr>
              <a:t> threshold value associated with unit i </a:t>
            </a:r>
            <a:endParaRPr lang="en-US" sz="1800" baseline="-25000">
              <a:sym typeface="Symbol" pitchFamily="18" charset="2"/>
            </a:endParaRPr>
          </a:p>
        </p:txBody>
      </p:sp>
      <p:graphicFrame>
        <p:nvGraphicFramePr>
          <p:cNvPr id="1150993" name="Object 17"/>
          <p:cNvGraphicFramePr>
            <a:graphicFrameLocks noChangeAspect="1"/>
          </p:cNvGraphicFramePr>
          <p:nvPr/>
        </p:nvGraphicFramePr>
        <p:xfrm>
          <a:off x="3074988" y="3154363"/>
          <a:ext cx="3948112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Equation" r:id="rId12" imgW="3022600" imgH="444500" progId="Equation.3">
                  <p:embed/>
                </p:oleObj>
              </mc:Choice>
              <mc:Fallback>
                <p:oleObj name="Equation" r:id="rId12" imgW="3022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3154363"/>
                        <a:ext cx="3948112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0996" name="Group 20"/>
          <p:cNvGrpSpPr>
            <a:grpSpLocks/>
          </p:cNvGrpSpPr>
          <p:nvPr/>
        </p:nvGrpSpPr>
        <p:grpSpPr bwMode="auto">
          <a:xfrm>
            <a:off x="6019800" y="4114800"/>
            <a:ext cx="2928938" cy="2257425"/>
            <a:chOff x="3792" y="2592"/>
            <a:chExt cx="1845" cy="1422"/>
          </a:xfrm>
        </p:grpSpPr>
        <p:pic>
          <p:nvPicPr>
            <p:cNvPr id="6159" name="Picture 10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2592"/>
              <a:ext cx="1845" cy="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0" name="Picture 19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0" y="2592"/>
              <a:ext cx="42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465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0985" grpId="0"/>
      <p:bldP spid="115098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304800"/>
            <a:ext cx="7772400" cy="4114800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2514600" y="22860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381000" y="45720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5318125" y="4613275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i="1"/>
              <a:t>x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981200" y="213360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i="1"/>
              <a:t>x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3641725" y="2403475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+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4267200" y="30480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+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3429000" y="30480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+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4267200" y="23622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+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3794125" y="2555875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+</a:t>
            </a:r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2057400" y="3962400"/>
            <a:ext cx="152400" cy="1524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1828800" y="4419600"/>
            <a:ext cx="152400" cy="1524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2057400" y="5105400"/>
            <a:ext cx="152400" cy="1524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59" name="Oval 15"/>
          <p:cNvSpPr>
            <a:spLocks noChangeArrowheads="1"/>
          </p:cNvSpPr>
          <p:nvPr/>
        </p:nvSpPr>
        <p:spPr bwMode="auto">
          <a:xfrm>
            <a:off x="2362200" y="3810000"/>
            <a:ext cx="152400" cy="1524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60" name="Oval 16"/>
          <p:cNvSpPr>
            <a:spLocks noChangeArrowheads="1"/>
          </p:cNvSpPr>
          <p:nvPr/>
        </p:nvSpPr>
        <p:spPr bwMode="auto">
          <a:xfrm>
            <a:off x="2514600" y="4343400"/>
            <a:ext cx="152400" cy="1524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61" name="Oval 17"/>
          <p:cNvSpPr>
            <a:spLocks noChangeArrowheads="1"/>
          </p:cNvSpPr>
          <p:nvPr/>
        </p:nvSpPr>
        <p:spPr bwMode="auto">
          <a:xfrm>
            <a:off x="2971800" y="4038600"/>
            <a:ext cx="152400" cy="1524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62" name="Oval 18"/>
          <p:cNvSpPr>
            <a:spLocks noChangeArrowheads="1"/>
          </p:cNvSpPr>
          <p:nvPr/>
        </p:nvSpPr>
        <p:spPr bwMode="auto">
          <a:xfrm>
            <a:off x="2133600" y="3352800"/>
            <a:ext cx="152400" cy="152400"/>
          </a:xfrm>
          <a:prstGeom prst="ellipse">
            <a:avLst/>
          </a:prstGeom>
          <a:solidFill>
            <a:srgbClr val="0033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3505200" y="2895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+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4495800" y="35814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+</a:t>
            </a:r>
          </a:p>
        </p:txBody>
      </p:sp>
      <p:sp>
        <p:nvSpPr>
          <p:cNvPr id="1221653" name="Line 21"/>
          <p:cNvSpPr>
            <a:spLocks noChangeShapeType="1"/>
          </p:cNvSpPr>
          <p:nvPr/>
        </p:nvSpPr>
        <p:spPr bwMode="auto">
          <a:xfrm>
            <a:off x="2438400" y="2514600"/>
            <a:ext cx="2057400" cy="25908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221654" name="Object 22"/>
          <p:cNvGraphicFramePr>
            <a:graphicFrameLocks noChangeAspect="1"/>
          </p:cNvGraphicFramePr>
          <p:nvPr/>
        </p:nvGraphicFramePr>
        <p:xfrm>
          <a:off x="6096000" y="4419600"/>
          <a:ext cx="2805113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Equation" r:id="rId3" imgW="1358900" imgH="889000" progId="Equation.3">
                  <p:embed/>
                </p:oleObj>
              </mc:Choice>
              <mc:Fallback>
                <p:oleObj name="Equation" r:id="rId3" imgW="1358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419600"/>
                        <a:ext cx="2805113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1655" name="Text Box 23"/>
          <p:cNvSpPr txBox="1">
            <a:spLocks noChangeArrowheads="1"/>
          </p:cNvSpPr>
          <p:nvPr/>
        </p:nvSpPr>
        <p:spPr bwMode="auto">
          <a:xfrm>
            <a:off x="5410200" y="2743200"/>
            <a:ext cx="3886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Can view trained network </a:t>
            </a:r>
          </a:p>
          <a:p>
            <a:pPr eaLnBrk="1" hangingPunct="1"/>
            <a:r>
              <a:rPr lang="en-US" sz="2000"/>
              <a:t>as defining a </a:t>
            </a:r>
            <a:r>
              <a:rPr lang="en-US" sz="2000">
                <a:solidFill>
                  <a:srgbClr val="FF0000"/>
                </a:solidFill>
              </a:rPr>
              <a:t>“separation line”.</a:t>
            </a:r>
            <a:r>
              <a:rPr lang="en-US" sz="2000"/>
              <a:t>  </a:t>
            </a:r>
          </a:p>
          <a:p>
            <a:pPr eaLnBrk="1" hangingPunct="1"/>
            <a:endParaRPr lang="en-US" sz="2000"/>
          </a:p>
        </p:txBody>
      </p:sp>
      <p:sp>
        <p:nvSpPr>
          <p:cNvPr id="57368" name="Rectangle 24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Linear Separability</a:t>
            </a:r>
          </a:p>
        </p:txBody>
      </p:sp>
      <p:sp>
        <p:nvSpPr>
          <p:cNvPr id="57369" name="Rectangle 25"/>
          <p:cNvSpPr>
            <a:spLocks noChangeArrowheads="1"/>
          </p:cNvSpPr>
          <p:nvPr/>
        </p:nvSpPr>
        <p:spPr bwMode="auto">
          <a:xfrm>
            <a:off x="533400" y="6019800"/>
            <a:ext cx="430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33CC"/>
                </a:solidFill>
              </a:rPr>
              <a:t>Percepton used for classification</a:t>
            </a:r>
            <a:r>
              <a:rPr lang="en-US"/>
              <a:t>  </a:t>
            </a:r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304800" y="1828800"/>
            <a:ext cx="5470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/>
              <a:t>Consider example with two inputs, x1, x2:</a:t>
            </a:r>
          </a:p>
        </p:txBody>
      </p:sp>
      <p:sp>
        <p:nvSpPr>
          <p:cNvPr id="1221659" name="Rectangle 27"/>
          <p:cNvSpPr>
            <a:spLocks noChangeArrowheads="1"/>
          </p:cNvSpPr>
          <p:nvPr/>
        </p:nvSpPr>
        <p:spPr bwMode="auto">
          <a:xfrm>
            <a:off x="5638800" y="3886200"/>
            <a:ext cx="282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What is its equation? </a:t>
            </a:r>
          </a:p>
        </p:txBody>
      </p:sp>
    </p:spTree>
    <p:extLst>
      <p:ext uri="{BB962C8B-B14F-4D97-AF65-F5344CB8AC3E}">
        <p14:creationId xmlns:p14="http://schemas.microsoft.com/office/powerpoint/2010/main" val="123026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1653" grpId="0" animBg="1"/>
      <p:bldP spid="1221655" grpId="0"/>
      <p:bldP spid="122165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 Separability</a:t>
            </a:r>
          </a:p>
        </p:txBody>
      </p:sp>
      <p:grpSp>
        <p:nvGrpSpPr>
          <p:cNvPr id="1222659" name="Group 3"/>
          <p:cNvGrpSpPr>
            <a:grpSpLocks/>
          </p:cNvGrpSpPr>
          <p:nvPr/>
        </p:nvGrpSpPr>
        <p:grpSpPr bwMode="auto">
          <a:xfrm>
            <a:off x="3200400" y="2438400"/>
            <a:ext cx="2438400" cy="2438400"/>
            <a:chOff x="1200" y="1584"/>
            <a:chExt cx="1536" cy="1536"/>
          </a:xfrm>
        </p:grpSpPr>
        <p:sp>
          <p:nvSpPr>
            <p:cNvPr id="58383" name="Freeform 4"/>
            <p:cNvSpPr>
              <a:spLocks/>
            </p:cNvSpPr>
            <p:nvPr/>
          </p:nvSpPr>
          <p:spPr bwMode="auto">
            <a:xfrm>
              <a:off x="1296" y="1680"/>
              <a:ext cx="1344" cy="1344"/>
            </a:xfrm>
            <a:custGeom>
              <a:avLst/>
              <a:gdLst>
                <a:gd name="T0" fmla="*/ 0 w 1344"/>
                <a:gd name="T1" fmla="*/ 0 h 1344"/>
                <a:gd name="T2" fmla="*/ 1344 w 1344"/>
                <a:gd name="T3" fmla="*/ 0 h 1344"/>
                <a:gd name="T4" fmla="*/ 1344 w 1344"/>
                <a:gd name="T5" fmla="*/ 1344 h 1344"/>
                <a:gd name="T6" fmla="*/ 0 w 1344"/>
                <a:gd name="T7" fmla="*/ 0 h 13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4" h="1344">
                  <a:moveTo>
                    <a:pt x="0" y="0"/>
                  </a:moveTo>
                  <a:lnTo>
                    <a:pt x="1344" y="0"/>
                  </a:lnTo>
                  <a:lnTo>
                    <a:pt x="1344" y="1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8384" name="Freeform 5"/>
            <p:cNvSpPr>
              <a:spLocks/>
            </p:cNvSpPr>
            <p:nvPr/>
          </p:nvSpPr>
          <p:spPr bwMode="auto">
            <a:xfrm rot="10800000">
              <a:off x="1296" y="1680"/>
              <a:ext cx="1344" cy="1344"/>
            </a:xfrm>
            <a:custGeom>
              <a:avLst/>
              <a:gdLst>
                <a:gd name="T0" fmla="*/ 0 w 1344"/>
                <a:gd name="T1" fmla="*/ 0 h 1344"/>
                <a:gd name="T2" fmla="*/ 1344 w 1344"/>
                <a:gd name="T3" fmla="*/ 0 h 1344"/>
                <a:gd name="T4" fmla="*/ 1344 w 1344"/>
                <a:gd name="T5" fmla="*/ 1344 h 1344"/>
                <a:gd name="T6" fmla="*/ 0 w 1344"/>
                <a:gd name="T7" fmla="*/ 0 h 13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4" h="1344">
                  <a:moveTo>
                    <a:pt x="0" y="0"/>
                  </a:moveTo>
                  <a:lnTo>
                    <a:pt x="1344" y="0"/>
                  </a:lnTo>
                  <a:lnTo>
                    <a:pt x="1344" y="1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D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8385" name="Line 6"/>
            <p:cNvSpPr>
              <a:spLocks noChangeShapeType="1"/>
            </p:cNvSpPr>
            <p:nvPr/>
          </p:nvSpPr>
          <p:spPr bwMode="auto">
            <a:xfrm>
              <a:off x="1200" y="1584"/>
              <a:ext cx="1536" cy="1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58372" name="Text Box 7"/>
          <p:cNvSpPr txBox="1">
            <a:spLocks noChangeArrowheads="1"/>
          </p:cNvSpPr>
          <p:nvPr/>
        </p:nvSpPr>
        <p:spPr bwMode="auto">
          <a:xfrm>
            <a:off x="5638800" y="3733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58373" name="Text Box 8"/>
          <p:cNvSpPr txBox="1">
            <a:spLocks noChangeArrowheads="1"/>
          </p:cNvSpPr>
          <p:nvPr/>
        </p:nvSpPr>
        <p:spPr bwMode="auto">
          <a:xfrm>
            <a:off x="3886200" y="2057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sp>
        <p:nvSpPr>
          <p:cNvPr id="58374" name="Line 9"/>
          <p:cNvSpPr>
            <a:spLocks noChangeShapeType="1"/>
          </p:cNvSpPr>
          <p:nvPr/>
        </p:nvSpPr>
        <p:spPr bwMode="auto">
          <a:xfrm rot="5400000" flipV="1">
            <a:off x="4838700" y="32385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8375" name="Line 10"/>
          <p:cNvSpPr>
            <a:spLocks noChangeShapeType="1"/>
          </p:cNvSpPr>
          <p:nvPr/>
        </p:nvSpPr>
        <p:spPr bwMode="auto">
          <a:xfrm flipV="1">
            <a:off x="4038600" y="2438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1222667" name="Group 11"/>
          <p:cNvGrpSpPr>
            <a:grpSpLocks/>
          </p:cNvGrpSpPr>
          <p:nvPr/>
        </p:nvGrpSpPr>
        <p:grpSpPr bwMode="auto">
          <a:xfrm>
            <a:off x="3886200" y="2590800"/>
            <a:ext cx="1600200" cy="1600200"/>
            <a:chOff x="1632" y="1680"/>
            <a:chExt cx="1008" cy="1008"/>
          </a:xfrm>
        </p:grpSpPr>
        <p:sp>
          <p:nvSpPr>
            <p:cNvPr id="58378" name="Oval 12"/>
            <p:cNvSpPr>
              <a:spLocks noChangeArrowheads="1"/>
            </p:cNvSpPr>
            <p:nvPr/>
          </p:nvSpPr>
          <p:spPr bwMode="auto">
            <a:xfrm>
              <a:off x="2448" y="249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Symbol" pitchFamily="18" charset="2"/>
                </a:rPr>
                <a:t>+</a:t>
              </a:r>
            </a:p>
          </p:txBody>
        </p:sp>
        <p:sp>
          <p:nvSpPr>
            <p:cNvPr id="58379" name="Oval 13"/>
            <p:cNvSpPr>
              <a:spLocks noChangeArrowheads="1"/>
            </p:cNvSpPr>
            <p:nvPr/>
          </p:nvSpPr>
          <p:spPr bwMode="auto">
            <a:xfrm>
              <a:off x="1632" y="2496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Symbol" pitchFamily="18" charset="2"/>
                </a:rPr>
                <a:t>-</a:t>
              </a:r>
            </a:p>
          </p:txBody>
        </p:sp>
        <p:sp>
          <p:nvSpPr>
            <p:cNvPr id="58380" name="Oval 14"/>
            <p:cNvSpPr>
              <a:spLocks noChangeArrowheads="1"/>
            </p:cNvSpPr>
            <p:nvPr/>
          </p:nvSpPr>
          <p:spPr bwMode="auto">
            <a:xfrm>
              <a:off x="1632" y="168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Symbol" pitchFamily="18" charset="2"/>
                </a:rPr>
                <a:t>+</a:t>
              </a:r>
            </a:p>
          </p:txBody>
        </p:sp>
        <p:sp>
          <p:nvSpPr>
            <p:cNvPr id="58381" name="Oval 15"/>
            <p:cNvSpPr>
              <a:spLocks noChangeArrowheads="1"/>
            </p:cNvSpPr>
            <p:nvPr/>
          </p:nvSpPr>
          <p:spPr bwMode="auto">
            <a:xfrm>
              <a:off x="2448" y="168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Symbol" pitchFamily="18" charset="2"/>
                </a:rPr>
                <a:t>+</a:t>
              </a:r>
            </a:p>
          </p:txBody>
        </p:sp>
        <p:sp>
          <p:nvSpPr>
            <p:cNvPr id="58382" name="Text Box 16"/>
            <p:cNvSpPr txBox="1">
              <a:spLocks noChangeArrowheads="1"/>
            </p:cNvSpPr>
            <p:nvPr/>
          </p:nvSpPr>
          <p:spPr bwMode="auto">
            <a:xfrm>
              <a:off x="1958" y="1946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/>
                <a:t>OR</a:t>
              </a:r>
            </a:p>
          </p:txBody>
        </p:sp>
      </p:grpSp>
      <p:sp>
        <p:nvSpPr>
          <p:cNvPr id="1222673" name="WordArt 17"/>
          <p:cNvSpPr>
            <a:spLocks noChangeArrowheads="1" noChangeShapeType="1" noTextEdit="1"/>
          </p:cNvSpPr>
          <p:nvPr/>
        </p:nvSpPr>
        <p:spPr bwMode="auto">
          <a:xfrm>
            <a:off x="4433888" y="2889250"/>
            <a:ext cx="2762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639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26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222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222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222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2673" grpId="0" animBg="1"/>
      <p:bldP spid="1222673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682" name="Group 2"/>
          <p:cNvGrpSpPr>
            <a:grpSpLocks/>
          </p:cNvGrpSpPr>
          <p:nvPr/>
        </p:nvGrpSpPr>
        <p:grpSpPr bwMode="auto">
          <a:xfrm>
            <a:off x="3505200" y="2286000"/>
            <a:ext cx="2438400" cy="2438400"/>
            <a:chOff x="1200" y="1584"/>
            <a:chExt cx="1536" cy="1536"/>
          </a:xfrm>
        </p:grpSpPr>
        <p:sp>
          <p:nvSpPr>
            <p:cNvPr id="59406" name="Freeform 3"/>
            <p:cNvSpPr>
              <a:spLocks/>
            </p:cNvSpPr>
            <p:nvPr/>
          </p:nvSpPr>
          <p:spPr bwMode="auto">
            <a:xfrm>
              <a:off x="1296" y="1680"/>
              <a:ext cx="1344" cy="1344"/>
            </a:xfrm>
            <a:custGeom>
              <a:avLst/>
              <a:gdLst>
                <a:gd name="T0" fmla="*/ 0 w 1344"/>
                <a:gd name="T1" fmla="*/ 0 h 1344"/>
                <a:gd name="T2" fmla="*/ 1344 w 1344"/>
                <a:gd name="T3" fmla="*/ 0 h 1344"/>
                <a:gd name="T4" fmla="*/ 1344 w 1344"/>
                <a:gd name="T5" fmla="*/ 1344 h 1344"/>
                <a:gd name="T6" fmla="*/ 0 w 1344"/>
                <a:gd name="T7" fmla="*/ 0 h 13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4" h="1344">
                  <a:moveTo>
                    <a:pt x="0" y="0"/>
                  </a:moveTo>
                  <a:lnTo>
                    <a:pt x="1344" y="0"/>
                  </a:lnTo>
                  <a:lnTo>
                    <a:pt x="1344" y="1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9407" name="Freeform 4"/>
            <p:cNvSpPr>
              <a:spLocks/>
            </p:cNvSpPr>
            <p:nvPr/>
          </p:nvSpPr>
          <p:spPr bwMode="auto">
            <a:xfrm rot="10800000">
              <a:off x="1296" y="1680"/>
              <a:ext cx="1344" cy="1344"/>
            </a:xfrm>
            <a:custGeom>
              <a:avLst/>
              <a:gdLst>
                <a:gd name="T0" fmla="*/ 0 w 1344"/>
                <a:gd name="T1" fmla="*/ 0 h 1344"/>
                <a:gd name="T2" fmla="*/ 1344 w 1344"/>
                <a:gd name="T3" fmla="*/ 0 h 1344"/>
                <a:gd name="T4" fmla="*/ 1344 w 1344"/>
                <a:gd name="T5" fmla="*/ 1344 h 1344"/>
                <a:gd name="T6" fmla="*/ 0 w 1344"/>
                <a:gd name="T7" fmla="*/ 0 h 13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4" h="1344">
                  <a:moveTo>
                    <a:pt x="0" y="0"/>
                  </a:moveTo>
                  <a:lnTo>
                    <a:pt x="1344" y="0"/>
                  </a:lnTo>
                  <a:lnTo>
                    <a:pt x="1344" y="1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D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9408" name="Line 5"/>
            <p:cNvSpPr>
              <a:spLocks noChangeShapeType="1"/>
            </p:cNvSpPr>
            <p:nvPr/>
          </p:nvSpPr>
          <p:spPr bwMode="auto">
            <a:xfrm>
              <a:off x="1200" y="1584"/>
              <a:ext cx="1536" cy="1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593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 Separability</a:t>
            </a:r>
          </a:p>
        </p:txBody>
      </p:sp>
      <p:sp>
        <p:nvSpPr>
          <p:cNvPr id="59396" name="Text Box 7"/>
          <p:cNvSpPr txBox="1">
            <a:spLocks noChangeArrowheads="1"/>
          </p:cNvSpPr>
          <p:nvPr/>
        </p:nvSpPr>
        <p:spPr bwMode="auto">
          <a:xfrm>
            <a:off x="5791200" y="3962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59397" name="Text Box 8"/>
          <p:cNvSpPr txBox="1">
            <a:spLocks noChangeArrowheads="1"/>
          </p:cNvSpPr>
          <p:nvPr/>
        </p:nvSpPr>
        <p:spPr bwMode="auto">
          <a:xfrm>
            <a:off x="3657600" y="1828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sp>
        <p:nvSpPr>
          <p:cNvPr id="59398" name="Line 9"/>
          <p:cNvSpPr>
            <a:spLocks noChangeShapeType="1"/>
          </p:cNvSpPr>
          <p:nvPr/>
        </p:nvSpPr>
        <p:spPr bwMode="auto">
          <a:xfrm rot="5400000" flipV="1">
            <a:off x="4838700" y="32385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9399" name="Line 10"/>
          <p:cNvSpPr>
            <a:spLocks noChangeShapeType="1"/>
          </p:cNvSpPr>
          <p:nvPr/>
        </p:nvSpPr>
        <p:spPr bwMode="auto">
          <a:xfrm flipV="1">
            <a:off x="3810000" y="2209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9400" name="Oval 11"/>
          <p:cNvSpPr>
            <a:spLocks noChangeArrowheads="1"/>
          </p:cNvSpPr>
          <p:nvPr/>
        </p:nvSpPr>
        <p:spPr bwMode="auto">
          <a:xfrm>
            <a:off x="4953000" y="4114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Symbol" pitchFamily="18" charset="2"/>
              </a:rPr>
              <a:t>-</a:t>
            </a:r>
          </a:p>
        </p:txBody>
      </p:sp>
      <p:sp>
        <p:nvSpPr>
          <p:cNvPr id="59401" name="Oval 12"/>
          <p:cNvSpPr>
            <a:spLocks noChangeArrowheads="1"/>
          </p:cNvSpPr>
          <p:nvPr/>
        </p:nvSpPr>
        <p:spPr bwMode="auto">
          <a:xfrm>
            <a:off x="3657600" y="4114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Symbol" pitchFamily="18" charset="2"/>
              </a:rPr>
              <a:t>-</a:t>
            </a:r>
          </a:p>
        </p:txBody>
      </p:sp>
      <p:sp>
        <p:nvSpPr>
          <p:cNvPr id="59402" name="Oval 13"/>
          <p:cNvSpPr>
            <a:spLocks noChangeArrowheads="1"/>
          </p:cNvSpPr>
          <p:nvPr/>
        </p:nvSpPr>
        <p:spPr bwMode="auto">
          <a:xfrm>
            <a:off x="36576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Symbol" pitchFamily="18" charset="2"/>
              </a:rPr>
              <a:t>-</a:t>
            </a:r>
          </a:p>
        </p:txBody>
      </p:sp>
      <p:sp>
        <p:nvSpPr>
          <p:cNvPr id="59403" name="Oval 14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Symbol" pitchFamily="18" charset="2"/>
              </a:rPr>
              <a:t>+</a:t>
            </a:r>
          </a:p>
        </p:txBody>
      </p:sp>
      <p:sp>
        <p:nvSpPr>
          <p:cNvPr id="59404" name="Text Box 15"/>
          <p:cNvSpPr txBox="1">
            <a:spLocks noChangeArrowheads="1"/>
          </p:cNvSpPr>
          <p:nvPr/>
        </p:nvSpPr>
        <p:spPr bwMode="auto">
          <a:xfrm>
            <a:off x="4038600" y="3505200"/>
            <a:ext cx="84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AND</a:t>
            </a:r>
          </a:p>
        </p:txBody>
      </p:sp>
      <p:sp>
        <p:nvSpPr>
          <p:cNvPr id="1223696" name="WordArt 16"/>
          <p:cNvSpPr>
            <a:spLocks noChangeArrowheads="1" noChangeShapeType="1" noTextEdit="1"/>
          </p:cNvSpPr>
          <p:nvPr/>
        </p:nvSpPr>
        <p:spPr bwMode="auto">
          <a:xfrm>
            <a:off x="4433888" y="2889250"/>
            <a:ext cx="2762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506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223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223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223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223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3696" grpId="0" animBg="1"/>
      <p:bldP spid="1223696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 Separability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5791200" y="3962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657600" y="1828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 rot="5400000" flipV="1">
            <a:off x="4838700" y="32385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 flipV="1">
            <a:off x="3810000" y="2209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49530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Symbol" pitchFamily="18" charset="2"/>
              </a:rPr>
              <a:t>+</a:t>
            </a:r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3657600" y="4114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Symbol" pitchFamily="18" charset="2"/>
              </a:rPr>
              <a:t>-</a:t>
            </a:r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3657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Symbol" pitchFamily="18" charset="2"/>
              </a:rPr>
              <a:t>+</a:t>
            </a:r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Symbol" pitchFamily="18" charset="2"/>
              </a:rPr>
              <a:t>-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4114800" y="3352800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XOR</a:t>
            </a:r>
          </a:p>
        </p:txBody>
      </p:sp>
      <p:sp>
        <p:nvSpPr>
          <p:cNvPr id="1224716" name="WordArt 12"/>
          <p:cNvSpPr>
            <a:spLocks noChangeArrowheads="1" noChangeShapeType="1" noTextEdit="1"/>
          </p:cNvSpPr>
          <p:nvPr/>
        </p:nvSpPr>
        <p:spPr bwMode="auto">
          <a:xfrm>
            <a:off x="4433888" y="2889250"/>
            <a:ext cx="2762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6517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471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 Separability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5791200" y="3962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3657600" y="1828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 rot="5400000" flipV="1">
            <a:off x="4838700" y="32385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 flipV="1">
            <a:off x="3810000" y="2209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61447" name="Oval 7"/>
          <p:cNvSpPr>
            <a:spLocks noChangeArrowheads="1"/>
          </p:cNvSpPr>
          <p:nvPr/>
        </p:nvSpPr>
        <p:spPr bwMode="auto">
          <a:xfrm>
            <a:off x="49530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Symbol" pitchFamily="18" charset="2"/>
              </a:rPr>
              <a:t>+</a:t>
            </a:r>
          </a:p>
        </p:txBody>
      </p:sp>
      <p:sp>
        <p:nvSpPr>
          <p:cNvPr id="61448" name="Oval 8"/>
          <p:cNvSpPr>
            <a:spLocks noChangeArrowheads="1"/>
          </p:cNvSpPr>
          <p:nvPr/>
        </p:nvSpPr>
        <p:spPr bwMode="auto">
          <a:xfrm>
            <a:off x="3657600" y="4114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Symbol" pitchFamily="18" charset="2"/>
              </a:rPr>
              <a:t>-</a:t>
            </a:r>
          </a:p>
        </p:txBody>
      </p:sp>
      <p:sp>
        <p:nvSpPr>
          <p:cNvPr id="61449" name="Oval 9"/>
          <p:cNvSpPr>
            <a:spLocks noChangeArrowheads="1"/>
          </p:cNvSpPr>
          <p:nvPr/>
        </p:nvSpPr>
        <p:spPr bwMode="auto">
          <a:xfrm>
            <a:off x="3657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Symbol" pitchFamily="18" charset="2"/>
              </a:rPr>
              <a:t>+</a:t>
            </a:r>
          </a:p>
        </p:txBody>
      </p:sp>
      <p:sp>
        <p:nvSpPr>
          <p:cNvPr id="61450" name="Oval 10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Symbol" pitchFamily="18" charset="2"/>
              </a:rPr>
              <a:t>-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4114800" y="3352800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XOR</a:t>
            </a:r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124200" y="2438400"/>
            <a:ext cx="3352800" cy="2743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 flipH="1">
            <a:off x="3505200" y="2286000"/>
            <a:ext cx="2286000" cy="3124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1447800" y="54864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Minsky &amp; Papert (1969) </a:t>
            </a:r>
          </a:p>
          <a:p>
            <a:pPr algn="ctr"/>
            <a:r>
              <a:rPr lang="en-US" sz="2000">
                <a:solidFill>
                  <a:srgbClr val="FF0000"/>
                </a:solidFill>
              </a:rPr>
              <a:t>Bad News: Perceptrons can only represent linearly separable functions.</a:t>
            </a:r>
          </a:p>
        </p:txBody>
      </p:sp>
      <p:pic>
        <p:nvPicPr>
          <p:cNvPr id="6145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5851525" y="2403475"/>
            <a:ext cx="2871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Not linearly separable</a:t>
            </a:r>
          </a:p>
        </p:txBody>
      </p:sp>
    </p:spTree>
    <p:extLst>
      <p:ext uri="{BB962C8B-B14F-4D97-AF65-F5344CB8AC3E}">
        <p14:creationId xmlns:p14="http://schemas.microsoft.com/office/powerpoint/2010/main" val="22379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153400" cy="41148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smtClean="0"/>
              <a:t>Consider a threshold perceptron for the logical XOR function (two inputs):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Our examples are: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	x1	x2	label</a:t>
            </a:r>
          </a:p>
          <a:p>
            <a:pPr eaLnBrk="1" hangingPunct="1"/>
            <a:r>
              <a:rPr lang="en-US" smtClean="0"/>
              <a:t>1	0	0	0</a:t>
            </a:r>
          </a:p>
          <a:p>
            <a:pPr eaLnBrk="1" hangingPunct="1"/>
            <a:r>
              <a:rPr lang="en-US" smtClean="0"/>
              <a:t>2	1	0	1</a:t>
            </a:r>
          </a:p>
          <a:p>
            <a:pPr eaLnBrk="1" hangingPunct="1"/>
            <a:r>
              <a:rPr lang="en-US" smtClean="0"/>
              <a:t>3	0	1	1</a:t>
            </a:r>
          </a:p>
          <a:p>
            <a:pPr eaLnBrk="1" hangingPunct="1"/>
            <a:r>
              <a:rPr lang="en-US" smtClean="0"/>
              <a:t>4	1	1	0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Linear Separability:</a:t>
            </a:r>
            <a:br>
              <a:rPr lang="en-US" smtClean="0"/>
            </a:br>
            <a:r>
              <a:rPr lang="en-US" smtClean="0"/>
              <a:t>XOR</a:t>
            </a: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2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3190875" y="2438400"/>
          <a:ext cx="16970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3" name="Equation" r:id="rId5" imgW="977476" imgH="215806" progId="Equation.3">
                  <p:embed/>
                </p:oleObj>
              </mc:Choice>
              <mc:Fallback>
                <p:oleObj name="Equation" r:id="rId5" imgW="97747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2438400"/>
                        <a:ext cx="16970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6758" name="Text Box 6"/>
          <p:cNvSpPr txBox="1">
            <a:spLocks noChangeArrowheads="1"/>
          </p:cNvSpPr>
          <p:nvPr/>
        </p:nvSpPr>
        <p:spPr bwMode="auto">
          <a:xfrm>
            <a:off x="3581400" y="3276600"/>
            <a:ext cx="53467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/>
              <a:t>Given our examples, we have the following inequalities </a:t>
            </a:r>
          </a:p>
          <a:p>
            <a:pPr eaLnBrk="1" hangingPunct="1"/>
            <a:r>
              <a:rPr lang="en-US" sz="1800"/>
              <a:t>for the perceptron: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From (1) 0 + 0 </a:t>
            </a:r>
            <a:r>
              <a:rPr lang="en-US" sz="1800">
                <a:cs typeface="Times New Roman" pitchFamily="18" charset="0"/>
              </a:rPr>
              <a:t>≤ T 		</a:t>
            </a:r>
            <a:r>
              <a:rPr lang="en-US" sz="1800">
                <a:cs typeface="Times New Roman" pitchFamily="18" charset="0"/>
                <a:sym typeface="Wingdings" pitchFamily="2" charset="2"/>
              </a:rPr>
              <a:t> T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0</a:t>
            </a:r>
          </a:p>
          <a:p>
            <a:pPr eaLnBrk="1" hangingPunct="1"/>
            <a:r>
              <a:rPr lang="en-US" sz="1800">
                <a:cs typeface="Times New Roman" pitchFamily="18" charset="0"/>
                <a:sym typeface="Symbol" pitchFamily="18" charset="2"/>
              </a:rPr>
              <a:t>From (2) w</a:t>
            </a:r>
            <a:r>
              <a:rPr lang="en-US" sz="1800" baseline="-25000">
                <a:cs typeface="Times New Roman" pitchFamily="18" charset="0"/>
                <a:sym typeface="Symbol" pitchFamily="18" charset="2"/>
              </a:rPr>
              <a:t>1</a:t>
            </a:r>
            <a:r>
              <a:rPr lang="en-US" sz="1800">
                <a:cs typeface="Times New Roman" pitchFamily="18" charset="0"/>
                <a:sym typeface="Symbol" pitchFamily="18" charset="2"/>
              </a:rPr>
              <a:t>+ 0 &gt; T		</a:t>
            </a:r>
            <a:r>
              <a:rPr lang="en-US" sz="1800">
                <a:cs typeface="Times New Roman" pitchFamily="18" charset="0"/>
                <a:sym typeface="Wingdings" pitchFamily="2" charset="2"/>
              </a:rPr>
              <a:t> w</a:t>
            </a:r>
            <a:r>
              <a:rPr lang="en-US" sz="1800" baseline="-25000">
                <a:cs typeface="Times New Roman" pitchFamily="18" charset="0"/>
                <a:sym typeface="Wingdings" pitchFamily="2" charset="2"/>
              </a:rPr>
              <a:t>1</a:t>
            </a:r>
            <a:r>
              <a:rPr lang="en-US" sz="1800">
                <a:cs typeface="Times New Roman" pitchFamily="18" charset="0"/>
                <a:sym typeface="Wingdings" pitchFamily="2" charset="2"/>
              </a:rPr>
              <a:t> &gt; T</a:t>
            </a:r>
          </a:p>
          <a:p>
            <a:pPr eaLnBrk="1" hangingPunct="1"/>
            <a:r>
              <a:rPr lang="en-US" sz="1800">
                <a:cs typeface="Times New Roman" pitchFamily="18" charset="0"/>
                <a:sym typeface="Wingdings" pitchFamily="2" charset="2"/>
              </a:rPr>
              <a:t>From (3) 0 + w2 &gt; T 	 w</a:t>
            </a:r>
            <a:r>
              <a:rPr lang="en-US" sz="1800" baseline="-25000">
                <a:cs typeface="Times New Roman" pitchFamily="18" charset="0"/>
                <a:sym typeface="Wingdings" pitchFamily="2" charset="2"/>
              </a:rPr>
              <a:t>2</a:t>
            </a:r>
            <a:r>
              <a:rPr lang="en-US" sz="1800">
                <a:cs typeface="Times New Roman" pitchFamily="18" charset="0"/>
                <a:sym typeface="Wingdings" pitchFamily="2" charset="2"/>
              </a:rPr>
              <a:t> &gt; T</a:t>
            </a:r>
          </a:p>
          <a:p>
            <a:pPr eaLnBrk="1" hangingPunct="1"/>
            <a:r>
              <a:rPr lang="en-US" sz="1800">
                <a:cs typeface="Times New Roman" pitchFamily="18" charset="0"/>
                <a:sym typeface="Wingdings" pitchFamily="2" charset="2"/>
              </a:rPr>
              <a:t>From (4) w1 + w2 ≤ T </a:t>
            </a:r>
            <a:endParaRPr lang="en-US" sz="1800"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endParaRPr lang="en-US" sz="1800"/>
          </a:p>
        </p:txBody>
      </p:sp>
      <p:grpSp>
        <p:nvGrpSpPr>
          <p:cNvPr id="1226759" name="Group 7"/>
          <p:cNvGrpSpPr>
            <a:grpSpLocks/>
          </p:cNvGrpSpPr>
          <p:nvPr/>
        </p:nvGrpSpPr>
        <p:grpSpPr bwMode="auto">
          <a:xfrm>
            <a:off x="7391400" y="4419600"/>
            <a:ext cx="1616075" cy="609600"/>
            <a:chOff x="4704" y="2784"/>
            <a:chExt cx="1018" cy="384"/>
          </a:xfrm>
        </p:grpSpPr>
        <p:sp>
          <p:nvSpPr>
            <p:cNvPr id="62479" name="AutoShape 8"/>
            <p:cNvSpPr>
              <a:spLocks/>
            </p:cNvSpPr>
            <p:nvPr/>
          </p:nvSpPr>
          <p:spPr bwMode="auto">
            <a:xfrm>
              <a:off x="4704" y="2784"/>
              <a:ext cx="48" cy="384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80" name="Rectangle 9"/>
            <p:cNvSpPr>
              <a:spLocks noChangeArrowheads="1"/>
            </p:cNvSpPr>
            <p:nvPr/>
          </p:nvSpPr>
          <p:spPr bwMode="auto">
            <a:xfrm>
              <a:off x="4752" y="2832"/>
              <a:ext cx="9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cs typeface="Times New Roman" pitchFamily="18" charset="0"/>
                  <a:sym typeface="Wingdings" pitchFamily="2" charset="2"/>
                </a:rPr>
                <a:t>w1 + w2 &gt; 2T </a:t>
              </a:r>
            </a:p>
          </p:txBody>
        </p:sp>
      </p:grpSp>
      <p:grpSp>
        <p:nvGrpSpPr>
          <p:cNvPr id="1226762" name="Group 10"/>
          <p:cNvGrpSpPr>
            <a:grpSpLocks/>
          </p:cNvGrpSpPr>
          <p:nvPr/>
        </p:nvGrpSpPr>
        <p:grpSpPr bwMode="auto">
          <a:xfrm>
            <a:off x="5257800" y="4267200"/>
            <a:ext cx="3409950" cy="1325563"/>
            <a:chOff x="3312" y="2688"/>
            <a:chExt cx="2148" cy="835"/>
          </a:xfrm>
        </p:grpSpPr>
        <p:grpSp>
          <p:nvGrpSpPr>
            <p:cNvPr id="62474" name="Group 11"/>
            <p:cNvGrpSpPr>
              <a:grpSpLocks/>
            </p:cNvGrpSpPr>
            <p:nvPr/>
          </p:nvGrpSpPr>
          <p:grpSpPr bwMode="auto">
            <a:xfrm>
              <a:off x="3312" y="3072"/>
              <a:ext cx="2148" cy="451"/>
              <a:chOff x="3312" y="3072"/>
              <a:chExt cx="2148" cy="451"/>
            </a:xfrm>
          </p:grpSpPr>
          <p:sp>
            <p:nvSpPr>
              <p:cNvPr id="62476" name="Line 12"/>
              <p:cNvSpPr>
                <a:spLocks noChangeShapeType="1"/>
              </p:cNvSpPr>
              <p:nvPr/>
            </p:nvSpPr>
            <p:spPr bwMode="auto">
              <a:xfrm>
                <a:off x="3312" y="3312"/>
                <a:ext cx="105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477" name="Line 13"/>
              <p:cNvSpPr>
                <a:spLocks noChangeShapeType="1"/>
              </p:cNvSpPr>
              <p:nvPr/>
            </p:nvSpPr>
            <p:spPr bwMode="auto">
              <a:xfrm flipH="1">
                <a:off x="4464" y="3072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478" name="Text Box 14"/>
              <p:cNvSpPr txBox="1">
                <a:spLocks noChangeArrowheads="1"/>
              </p:cNvSpPr>
              <p:nvPr/>
            </p:nvSpPr>
            <p:spPr bwMode="auto">
              <a:xfrm>
                <a:off x="4502" y="3273"/>
                <a:ext cx="95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rgbClr val="FF0000"/>
                    </a:solidFill>
                  </a:rPr>
                  <a:t>contradiction</a:t>
                </a:r>
              </a:p>
            </p:txBody>
          </p:sp>
        </p:grpSp>
        <p:sp>
          <p:nvSpPr>
            <p:cNvPr id="62475" name="Freeform 15"/>
            <p:cNvSpPr>
              <a:spLocks/>
            </p:cNvSpPr>
            <p:nvPr/>
          </p:nvSpPr>
          <p:spPr bwMode="auto">
            <a:xfrm>
              <a:off x="4416" y="2688"/>
              <a:ext cx="288" cy="624"/>
            </a:xfrm>
            <a:custGeom>
              <a:avLst/>
              <a:gdLst>
                <a:gd name="T0" fmla="*/ 115 w 360"/>
                <a:gd name="T1" fmla="*/ 0 h 720"/>
                <a:gd name="T2" fmla="*/ 269 w 360"/>
                <a:gd name="T3" fmla="*/ 125 h 720"/>
                <a:gd name="T4" fmla="*/ 0 w 360"/>
                <a:gd name="T5" fmla="*/ 624 h 7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0" h="720">
                  <a:moveTo>
                    <a:pt x="144" y="0"/>
                  </a:moveTo>
                  <a:cubicBezTo>
                    <a:pt x="252" y="12"/>
                    <a:pt x="360" y="24"/>
                    <a:pt x="336" y="144"/>
                  </a:cubicBezTo>
                  <a:cubicBezTo>
                    <a:pt x="312" y="264"/>
                    <a:pt x="156" y="492"/>
                    <a:pt x="0" y="7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26768" name="Text Box 16"/>
          <p:cNvSpPr txBox="1">
            <a:spLocks noChangeArrowheads="1"/>
          </p:cNvSpPr>
          <p:nvPr/>
        </p:nvSpPr>
        <p:spPr bwMode="auto">
          <a:xfrm>
            <a:off x="2574925" y="5832475"/>
            <a:ext cx="4278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So, XOR is not linearly separable</a:t>
            </a:r>
          </a:p>
        </p:txBody>
      </p:sp>
    </p:spTree>
    <p:extLst>
      <p:ext uri="{BB962C8B-B14F-4D97-AF65-F5344CB8AC3E}">
        <p14:creationId xmlns:p14="http://schemas.microsoft.com/office/powerpoint/2010/main" val="341764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Convergence of Perceptron </a:t>
            </a:r>
            <a:br>
              <a:rPr lang="en-US" smtClean="0"/>
            </a:br>
            <a:r>
              <a:rPr lang="en-US" smtClean="0"/>
              <a:t>Learning Algorithm</a:t>
            </a:r>
          </a:p>
        </p:txBody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9718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… training data </a:t>
            </a:r>
            <a:r>
              <a:rPr lang="en-US" sz="2800" smtClean="0">
                <a:solidFill>
                  <a:srgbClr val="FF0000"/>
                </a:solidFill>
              </a:rPr>
              <a:t>linearly separable</a:t>
            </a:r>
          </a:p>
          <a:p>
            <a:pPr eaLnBrk="1" hangingPunct="1"/>
            <a:r>
              <a:rPr lang="en-US" sz="2800" smtClean="0"/>
              <a:t>… step size </a:t>
            </a:r>
            <a:r>
              <a:rPr lang="en-US" sz="2800" smtClean="0">
                <a:latin typeface="Symbol" pitchFamily="18" charset="2"/>
                <a:sym typeface="Symbol" pitchFamily="18" charset="2"/>
              </a:rPr>
              <a:t></a:t>
            </a:r>
            <a:r>
              <a:rPr lang="en-US" sz="2800" smtClean="0"/>
              <a:t> sufficiently small</a:t>
            </a:r>
          </a:p>
          <a:p>
            <a:pPr eaLnBrk="1" hangingPunct="1"/>
            <a:r>
              <a:rPr lang="en-US" sz="2800" smtClean="0"/>
              <a:t>… no “hidden” units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762000" y="2133600"/>
            <a:ext cx="6802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Perceptron converges to a  </a:t>
            </a:r>
            <a:r>
              <a:rPr lang="en-US" b="1">
                <a:solidFill>
                  <a:srgbClr val="FF0000"/>
                </a:solidFill>
              </a:rPr>
              <a:t>consistent function</a:t>
            </a:r>
            <a:r>
              <a:rPr lang="en-US" b="1">
                <a:solidFill>
                  <a:schemeClr val="tx2"/>
                </a:solidFill>
              </a:rPr>
              <a:t>, if…</a:t>
            </a:r>
          </a:p>
        </p:txBody>
      </p:sp>
    </p:spTree>
    <p:extLst>
      <p:ext uri="{BB962C8B-B14F-4D97-AF65-F5344CB8AC3E}">
        <p14:creationId xmlns:p14="http://schemas.microsoft.com/office/powerpoint/2010/main" val="343722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5638800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1747838" y="5791200"/>
            <a:ext cx="5451475" cy="831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Perceptron learns majority function easily, </a:t>
            </a:r>
          </a:p>
          <a:p>
            <a:pPr algn="ctr"/>
            <a:r>
              <a:rPr lang="en-US"/>
              <a:t>DTL is hopeless</a:t>
            </a:r>
          </a:p>
        </p:txBody>
      </p:sp>
    </p:spTree>
    <p:extLst>
      <p:ext uri="{BB962C8B-B14F-4D97-AF65-F5344CB8AC3E}">
        <p14:creationId xmlns:p14="http://schemas.microsoft.com/office/powerpoint/2010/main" val="25394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09600"/>
            <a:ext cx="60198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2281238" y="5334000"/>
            <a:ext cx="4818062" cy="831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DTL learns restaurant function easily,</a:t>
            </a:r>
          </a:p>
          <a:p>
            <a:pPr algn="ctr"/>
            <a:r>
              <a:rPr lang="en-US"/>
              <a:t> perceptron cannot represent it</a:t>
            </a:r>
          </a:p>
        </p:txBody>
      </p:sp>
    </p:spTree>
    <p:extLst>
      <p:ext uri="{BB962C8B-B14F-4D97-AF65-F5344CB8AC3E}">
        <p14:creationId xmlns:p14="http://schemas.microsoft.com/office/powerpoint/2010/main" val="45608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2895600" y="3962400"/>
            <a:ext cx="5791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/>
              <a:t>Good news:</a:t>
            </a:r>
            <a:r>
              <a:rPr lang="en-US" sz="2000"/>
              <a:t>  Adding hidden layer allows more target functions to be represented.</a:t>
            </a:r>
          </a:p>
          <a:p>
            <a:endParaRPr lang="en-US" sz="2000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400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609600" y="5638800"/>
            <a:ext cx="317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Minsky &amp; Papert (1969)</a:t>
            </a:r>
          </a:p>
        </p:txBody>
      </p:sp>
    </p:spTree>
    <p:extLst>
      <p:ext uri="{BB962C8B-B14F-4D97-AF65-F5344CB8AC3E}">
        <p14:creationId xmlns:p14="http://schemas.microsoft.com/office/powerpoint/2010/main" val="398463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189673"/>
              </p:ext>
            </p:extLst>
          </p:nvPr>
        </p:nvGraphicFramePr>
        <p:xfrm>
          <a:off x="3563888" y="3645024"/>
          <a:ext cx="1566863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3" imgW="952087" imgH="444307" progId="Equation.3">
                  <p:embed/>
                </p:oleObj>
              </mc:Choice>
              <mc:Fallback>
                <p:oleObj name="Equation" r:id="rId3" imgW="95208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645024"/>
                        <a:ext cx="1566863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Implementing Boolean Functions</a:t>
            </a:r>
          </a:p>
        </p:txBody>
      </p:sp>
      <p:sp>
        <p:nvSpPr>
          <p:cNvPr id="7172" name="Text Box 14"/>
          <p:cNvSpPr txBox="1">
            <a:spLocks noChangeArrowheads="1"/>
          </p:cNvSpPr>
          <p:nvPr/>
        </p:nvSpPr>
        <p:spPr bwMode="auto">
          <a:xfrm>
            <a:off x="1413669" y="1844824"/>
            <a:ext cx="669766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800" dirty="0"/>
              <a:t>Units with a threshold activation function</a:t>
            </a:r>
          </a:p>
          <a:p>
            <a:pPr algn="ctr" eaLnBrk="1" hangingPunct="1"/>
            <a:r>
              <a:rPr lang="en-US" sz="2800" dirty="0"/>
              <a:t> can act as logic gates; we can use these units </a:t>
            </a:r>
          </a:p>
          <a:p>
            <a:pPr algn="ctr" eaLnBrk="1" hangingPunct="1"/>
            <a:r>
              <a:rPr lang="en-US" sz="2800" dirty="0"/>
              <a:t>to compute   Boolean function of its inputs.</a:t>
            </a:r>
          </a:p>
        </p:txBody>
      </p:sp>
    </p:spTree>
    <p:extLst>
      <p:ext uri="{BB962C8B-B14F-4D97-AF65-F5344CB8AC3E}">
        <p14:creationId xmlns:p14="http://schemas.microsoft.com/office/powerpoint/2010/main" val="385018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6519" y="188640"/>
            <a:ext cx="6278562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Boolean AND</a:t>
            </a:r>
          </a:p>
        </p:txBody>
      </p:sp>
      <p:graphicFrame>
        <p:nvGraphicFramePr>
          <p:cNvPr id="1048579" name="Group 3"/>
          <p:cNvGraphicFramePr>
            <a:graphicFrameLocks noGrp="1"/>
          </p:cNvGraphicFramePr>
          <p:nvPr/>
        </p:nvGraphicFramePr>
        <p:xfrm>
          <a:off x="1447800" y="2286000"/>
          <a:ext cx="2514600" cy="1955801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input x1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input x2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ouput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21" name="Oval 29"/>
          <p:cNvSpPr>
            <a:spLocks noChangeArrowheads="1"/>
          </p:cNvSpPr>
          <p:nvPr/>
        </p:nvSpPr>
        <p:spPr bwMode="auto">
          <a:xfrm flipH="1">
            <a:off x="6781800" y="4495800"/>
            <a:ext cx="533400" cy="5334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sp>
        <p:nvSpPr>
          <p:cNvPr id="8222" name="Oval 30"/>
          <p:cNvSpPr>
            <a:spLocks noChangeArrowheads="1"/>
          </p:cNvSpPr>
          <p:nvPr/>
        </p:nvSpPr>
        <p:spPr bwMode="auto">
          <a:xfrm>
            <a:off x="6096000" y="2514600"/>
            <a:ext cx="533400" cy="5334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8223" name="Group 31"/>
          <p:cNvGrpSpPr>
            <a:grpSpLocks/>
          </p:cNvGrpSpPr>
          <p:nvPr/>
        </p:nvGrpSpPr>
        <p:grpSpPr bwMode="auto">
          <a:xfrm>
            <a:off x="5791200" y="3048000"/>
            <a:ext cx="1143000" cy="1447800"/>
            <a:chOff x="3648" y="1920"/>
            <a:chExt cx="720" cy="624"/>
          </a:xfrm>
        </p:grpSpPr>
        <p:sp>
          <p:nvSpPr>
            <p:cNvPr id="8234" name="Line 32"/>
            <p:cNvSpPr>
              <a:spLocks noChangeShapeType="1"/>
            </p:cNvSpPr>
            <p:nvPr/>
          </p:nvSpPr>
          <p:spPr bwMode="auto">
            <a:xfrm flipH="1" flipV="1">
              <a:off x="4080" y="1920"/>
              <a:ext cx="288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8235" name="Line 33"/>
            <p:cNvSpPr>
              <a:spLocks noChangeShapeType="1"/>
            </p:cNvSpPr>
            <p:nvPr/>
          </p:nvSpPr>
          <p:spPr bwMode="auto">
            <a:xfrm flipV="1">
              <a:off x="3648" y="1920"/>
              <a:ext cx="288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8224" name="Oval 34"/>
          <p:cNvSpPr>
            <a:spLocks noChangeArrowheads="1"/>
          </p:cNvSpPr>
          <p:nvPr/>
        </p:nvSpPr>
        <p:spPr bwMode="auto">
          <a:xfrm>
            <a:off x="5410200" y="4495800"/>
            <a:ext cx="533400" cy="5334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8225" name="Text Box 36"/>
          <p:cNvSpPr txBox="1">
            <a:spLocks noChangeArrowheads="1"/>
          </p:cNvSpPr>
          <p:nvPr/>
        </p:nvSpPr>
        <p:spPr bwMode="auto">
          <a:xfrm>
            <a:off x="6781800" y="373380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w</a:t>
            </a:r>
            <a:r>
              <a:rPr lang="en-US" sz="2000" baseline="-25000"/>
              <a:t>2</a:t>
            </a:r>
            <a:r>
              <a:rPr lang="en-US" sz="2000"/>
              <a:t>=1</a:t>
            </a:r>
          </a:p>
        </p:txBody>
      </p:sp>
      <p:sp>
        <p:nvSpPr>
          <p:cNvPr id="8226" name="Text Box 37"/>
          <p:cNvSpPr txBox="1">
            <a:spLocks noChangeArrowheads="1"/>
          </p:cNvSpPr>
          <p:nvPr/>
        </p:nvSpPr>
        <p:spPr bwMode="auto">
          <a:xfrm>
            <a:off x="5257800" y="373380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w</a:t>
            </a:r>
            <a:r>
              <a:rPr lang="en-US" sz="2000" baseline="-25000"/>
              <a:t>1</a:t>
            </a:r>
            <a:r>
              <a:rPr lang="en-US" sz="2000"/>
              <a:t>=1</a:t>
            </a:r>
          </a:p>
        </p:txBody>
      </p:sp>
      <p:sp>
        <p:nvSpPr>
          <p:cNvPr id="8227" name="Text Box 38"/>
          <p:cNvSpPr txBox="1">
            <a:spLocks noChangeArrowheads="1"/>
          </p:cNvSpPr>
          <p:nvPr/>
        </p:nvSpPr>
        <p:spPr bwMode="auto">
          <a:xfrm>
            <a:off x="4572000" y="2825750"/>
            <a:ext cx="1093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W</a:t>
            </a:r>
            <a:r>
              <a:rPr lang="en-US" sz="2000" baseline="-25000"/>
              <a:t>0</a:t>
            </a:r>
            <a:r>
              <a:rPr lang="en-US" sz="2000"/>
              <a:t>= 1.5 </a:t>
            </a:r>
          </a:p>
        </p:txBody>
      </p:sp>
      <p:sp>
        <p:nvSpPr>
          <p:cNvPr id="8228" name="Line 39"/>
          <p:cNvSpPr>
            <a:spLocks noChangeShapeType="1"/>
          </p:cNvSpPr>
          <p:nvPr/>
        </p:nvSpPr>
        <p:spPr bwMode="auto">
          <a:xfrm flipV="1">
            <a:off x="4800600" y="28956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8229" name="Rectangle 40"/>
          <p:cNvSpPr>
            <a:spLocks noChangeArrowheads="1"/>
          </p:cNvSpPr>
          <p:nvPr/>
        </p:nvSpPr>
        <p:spPr bwMode="auto">
          <a:xfrm>
            <a:off x="4495800" y="3505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-1</a:t>
            </a:r>
            <a:endParaRPr lang="en-US" baseline="-25000"/>
          </a:p>
        </p:txBody>
      </p:sp>
      <p:graphicFrame>
        <p:nvGraphicFramePr>
          <p:cNvPr id="8230" name="Object 44"/>
          <p:cNvGraphicFramePr>
            <a:graphicFrameLocks noChangeAspect="1"/>
          </p:cNvGraphicFramePr>
          <p:nvPr/>
        </p:nvGraphicFramePr>
        <p:xfrm>
          <a:off x="1828800" y="5943600"/>
          <a:ext cx="1566863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3" imgW="952087" imgH="444307" progId="Equation.3">
                  <p:embed/>
                </p:oleObj>
              </mc:Choice>
              <mc:Fallback>
                <p:oleObj name="Equation" r:id="rId3" imgW="95208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943600"/>
                        <a:ext cx="1566863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31" name="Group 45"/>
          <p:cNvGrpSpPr>
            <a:grpSpLocks/>
          </p:cNvGrpSpPr>
          <p:nvPr/>
        </p:nvGrpSpPr>
        <p:grpSpPr bwMode="auto">
          <a:xfrm>
            <a:off x="1371600" y="5105400"/>
            <a:ext cx="2514600" cy="1600200"/>
            <a:chOff x="3888" y="2928"/>
            <a:chExt cx="1584" cy="1008"/>
          </a:xfrm>
        </p:grpSpPr>
        <p:sp>
          <p:nvSpPr>
            <p:cNvPr id="8232" name="Text Box 46"/>
            <p:cNvSpPr txBox="1">
              <a:spLocks noChangeArrowheads="1"/>
            </p:cNvSpPr>
            <p:nvPr/>
          </p:nvSpPr>
          <p:spPr bwMode="auto">
            <a:xfrm>
              <a:off x="3888" y="2976"/>
              <a:ext cx="15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2000"/>
                <a:t>Activation of </a:t>
              </a:r>
            </a:p>
            <a:p>
              <a:pPr algn="ctr" eaLnBrk="1" hangingPunct="1"/>
              <a:r>
                <a:rPr lang="en-US" sz="2000"/>
                <a:t>threshold units when:  </a:t>
              </a:r>
            </a:p>
            <a:p>
              <a:pPr algn="ctr" eaLnBrk="1" hangingPunct="1"/>
              <a:endParaRPr lang="en-US" sz="2000"/>
            </a:p>
          </p:txBody>
        </p:sp>
        <p:sp>
          <p:nvSpPr>
            <p:cNvPr id="8233" name="Rectangle 47"/>
            <p:cNvSpPr>
              <a:spLocks noChangeArrowheads="1"/>
            </p:cNvSpPr>
            <p:nvPr/>
          </p:nvSpPr>
          <p:spPr bwMode="auto">
            <a:xfrm>
              <a:off x="3888" y="2928"/>
              <a:ext cx="1584" cy="100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85918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6519" y="260648"/>
            <a:ext cx="6278562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Boolean OR</a:t>
            </a:r>
          </a:p>
        </p:txBody>
      </p:sp>
      <p:graphicFrame>
        <p:nvGraphicFramePr>
          <p:cNvPr id="1047555" name="Group 3"/>
          <p:cNvGraphicFramePr>
            <a:graphicFrameLocks noGrp="1"/>
          </p:cNvGraphicFramePr>
          <p:nvPr/>
        </p:nvGraphicFramePr>
        <p:xfrm>
          <a:off x="1447800" y="2286000"/>
          <a:ext cx="2514600" cy="1955801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input x1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input x2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ouput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5" name="Oval 29"/>
          <p:cNvSpPr>
            <a:spLocks noChangeArrowheads="1"/>
          </p:cNvSpPr>
          <p:nvPr/>
        </p:nvSpPr>
        <p:spPr bwMode="auto">
          <a:xfrm flipH="1">
            <a:off x="6781800" y="4495800"/>
            <a:ext cx="533400" cy="5334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sp>
        <p:nvSpPr>
          <p:cNvPr id="9246" name="Oval 30"/>
          <p:cNvSpPr>
            <a:spLocks noChangeArrowheads="1"/>
          </p:cNvSpPr>
          <p:nvPr/>
        </p:nvSpPr>
        <p:spPr bwMode="auto">
          <a:xfrm>
            <a:off x="6096000" y="2514600"/>
            <a:ext cx="533400" cy="5334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 flipH="1" flipV="1">
            <a:off x="6477000" y="3048000"/>
            <a:ext cx="457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9248" name="Line 32"/>
          <p:cNvSpPr>
            <a:spLocks noChangeShapeType="1"/>
          </p:cNvSpPr>
          <p:nvPr/>
        </p:nvSpPr>
        <p:spPr bwMode="auto">
          <a:xfrm flipV="1">
            <a:off x="5791200" y="3048000"/>
            <a:ext cx="457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9249" name="Oval 33"/>
          <p:cNvSpPr>
            <a:spLocks noChangeArrowheads="1"/>
          </p:cNvSpPr>
          <p:nvPr/>
        </p:nvSpPr>
        <p:spPr bwMode="auto">
          <a:xfrm>
            <a:off x="5410200" y="4495800"/>
            <a:ext cx="533400" cy="5334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9250" name="Text Box 35"/>
          <p:cNvSpPr txBox="1">
            <a:spLocks noChangeArrowheads="1"/>
          </p:cNvSpPr>
          <p:nvPr/>
        </p:nvSpPr>
        <p:spPr bwMode="auto">
          <a:xfrm>
            <a:off x="6781800" y="373380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w</a:t>
            </a:r>
            <a:r>
              <a:rPr lang="en-US" sz="2000" baseline="-25000"/>
              <a:t>2</a:t>
            </a:r>
            <a:r>
              <a:rPr lang="en-US" sz="2000"/>
              <a:t>=1</a:t>
            </a:r>
          </a:p>
        </p:txBody>
      </p:sp>
      <p:sp>
        <p:nvSpPr>
          <p:cNvPr id="9251" name="Text Box 36"/>
          <p:cNvSpPr txBox="1">
            <a:spLocks noChangeArrowheads="1"/>
          </p:cNvSpPr>
          <p:nvPr/>
        </p:nvSpPr>
        <p:spPr bwMode="auto">
          <a:xfrm>
            <a:off x="5257800" y="373380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w</a:t>
            </a:r>
            <a:r>
              <a:rPr lang="en-US" sz="2000" baseline="-25000"/>
              <a:t>1</a:t>
            </a:r>
            <a:r>
              <a:rPr lang="en-US" sz="2000"/>
              <a:t>=1</a:t>
            </a:r>
          </a:p>
        </p:txBody>
      </p:sp>
      <p:sp>
        <p:nvSpPr>
          <p:cNvPr id="9252" name="Text Box 37"/>
          <p:cNvSpPr txBox="1">
            <a:spLocks noChangeArrowheads="1"/>
          </p:cNvSpPr>
          <p:nvPr/>
        </p:nvSpPr>
        <p:spPr bwMode="auto">
          <a:xfrm>
            <a:off x="4572000" y="2825750"/>
            <a:ext cx="97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/>
              <a:t>w</a:t>
            </a:r>
            <a:r>
              <a:rPr lang="en-US" sz="2000" baseline="-25000"/>
              <a:t>0</a:t>
            </a:r>
            <a:r>
              <a:rPr lang="en-US" sz="2000"/>
              <a:t>= 0.5</a:t>
            </a:r>
          </a:p>
        </p:txBody>
      </p:sp>
      <p:sp>
        <p:nvSpPr>
          <p:cNvPr id="9253" name="Line 38"/>
          <p:cNvSpPr>
            <a:spLocks noChangeShapeType="1"/>
          </p:cNvSpPr>
          <p:nvPr/>
        </p:nvSpPr>
        <p:spPr bwMode="auto">
          <a:xfrm flipV="1">
            <a:off x="4800600" y="2895600"/>
            <a:ext cx="1295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9254" name="Rectangle 39"/>
          <p:cNvSpPr>
            <a:spLocks noChangeArrowheads="1"/>
          </p:cNvSpPr>
          <p:nvPr/>
        </p:nvSpPr>
        <p:spPr bwMode="auto">
          <a:xfrm>
            <a:off x="4495800" y="35052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-1</a:t>
            </a:r>
            <a:endParaRPr lang="en-US" baseline="-25000"/>
          </a:p>
        </p:txBody>
      </p:sp>
      <p:graphicFrame>
        <p:nvGraphicFramePr>
          <p:cNvPr id="9255" name="Object 40"/>
          <p:cNvGraphicFramePr>
            <a:graphicFrameLocks noChangeAspect="1"/>
          </p:cNvGraphicFramePr>
          <p:nvPr/>
        </p:nvGraphicFramePr>
        <p:xfrm>
          <a:off x="1905000" y="5943600"/>
          <a:ext cx="1566863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Equation" r:id="rId3" imgW="952087" imgH="444307" progId="Equation.3">
                  <p:embed/>
                </p:oleObj>
              </mc:Choice>
              <mc:Fallback>
                <p:oleObj name="Equation" r:id="rId3" imgW="95208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943600"/>
                        <a:ext cx="1566863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56" name="Group 41"/>
          <p:cNvGrpSpPr>
            <a:grpSpLocks/>
          </p:cNvGrpSpPr>
          <p:nvPr/>
        </p:nvGrpSpPr>
        <p:grpSpPr bwMode="auto">
          <a:xfrm>
            <a:off x="1447800" y="5105400"/>
            <a:ext cx="2514600" cy="1600200"/>
            <a:chOff x="3888" y="2928"/>
            <a:chExt cx="1584" cy="1008"/>
          </a:xfrm>
        </p:grpSpPr>
        <p:sp>
          <p:nvSpPr>
            <p:cNvPr id="9257" name="Text Box 42"/>
            <p:cNvSpPr txBox="1">
              <a:spLocks noChangeArrowheads="1"/>
            </p:cNvSpPr>
            <p:nvPr/>
          </p:nvSpPr>
          <p:spPr bwMode="auto">
            <a:xfrm>
              <a:off x="3888" y="2976"/>
              <a:ext cx="15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2000"/>
                <a:t>Activation of </a:t>
              </a:r>
            </a:p>
            <a:p>
              <a:pPr algn="ctr" eaLnBrk="1" hangingPunct="1"/>
              <a:r>
                <a:rPr lang="en-US" sz="2000"/>
                <a:t>threshold units when:  </a:t>
              </a:r>
            </a:p>
            <a:p>
              <a:pPr algn="ctr" eaLnBrk="1" hangingPunct="1"/>
              <a:endParaRPr lang="en-US" sz="2000"/>
            </a:p>
          </p:txBody>
        </p:sp>
        <p:sp>
          <p:nvSpPr>
            <p:cNvPr id="9258" name="Rectangle 43"/>
            <p:cNvSpPr>
              <a:spLocks noChangeArrowheads="1"/>
            </p:cNvSpPr>
            <p:nvPr/>
          </p:nvSpPr>
          <p:spPr bwMode="auto">
            <a:xfrm>
              <a:off x="3888" y="2928"/>
              <a:ext cx="1584" cy="100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0312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23219" y="260648"/>
            <a:ext cx="6354762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Inverter</a:t>
            </a:r>
          </a:p>
        </p:txBody>
      </p:sp>
      <p:graphicFrame>
        <p:nvGraphicFramePr>
          <p:cNvPr id="1046531" name="Group 3"/>
          <p:cNvGraphicFramePr>
            <a:graphicFrameLocks noGrp="1"/>
          </p:cNvGraphicFramePr>
          <p:nvPr/>
        </p:nvGraphicFramePr>
        <p:xfrm>
          <a:off x="1447800" y="2286000"/>
          <a:ext cx="1752600" cy="1173163"/>
        </p:xfrm>
        <a:graphic>
          <a:graphicData uri="http://schemas.openxmlformats.org/drawingml/2006/table">
            <a:tbl>
              <a:tblPr/>
              <a:tblGrid>
                <a:gridCol w="849313"/>
                <a:gridCol w="903287"/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input x1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output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7" name="Oval 17"/>
          <p:cNvSpPr>
            <a:spLocks noChangeArrowheads="1"/>
          </p:cNvSpPr>
          <p:nvPr/>
        </p:nvSpPr>
        <p:spPr bwMode="auto">
          <a:xfrm>
            <a:off x="6096000" y="2514600"/>
            <a:ext cx="533400" cy="5334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 flipH="1" flipV="1">
            <a:off x="6324600" y="30480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6096000" y="4419600"/>
            <a:ext cx="533400" cy="53340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4495800" y="2819400"/>
            <a:ext cx="2828925" cy="1228725"/>
            <a:chOff x="2832" y="1776"/>
            <a:chExt cx="1782" cy="774"/>
          </a:xfrm>
        </p:grpSpPr>
        <p:sp>
          <p:nvSpPr>
            <p:cNvPr id="10266" name="Text Box 21"/>
            <p:cNvSpPr txBox="1">
              <a:spLocks noChangeArrowheads="1"/>
            </p:cNvSpPr>
            <p:nvPr/>
          </p:nvSpPr>
          <p:spPr bwMode="auto">
            <a:xfrm>
              <a:off x="4032" y="2300"/>
              <a:ext cx="5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/>
                <a:t>w</a:t>
              </a:r>
              <a:r>
                <a:rPr lang="en-US" sz="2000" baseline="-25000"/>
                <a:t>1</a:t>
              </a:r>
              <a:r>
                <a:rPr lang="en-US" sz="2000"/>
                <a:t>= </a:t>
              </a:r>
              <a:r>
                <a:rPr lang="en-US" sz="2000">
                  <a:latin typeface="Symbol" pitchFamily="18" charset="2"/>
                </a:rPr>
                <a:t>-</a:t>
              </a:r>
              <a:r>
                <a:rPr lang="en-US" sz="2000"/>
                <a:t>1</a:t>
              </a:r>
            </a:p>
          </p:txBody>
        </p:sp>
        <p:sp>
          <p:nvSpPr>
            <p:cNvPr id="10267" name="Line 22"/>
            <p:cNvSpPr>
              <a:spLocks noChangeShapeType="1"/>
            </p:cNvSpPr>
            <p:nvPr/>
          </p:nvSpPr>
          <p:spPr bwMode="auto">
            <a:xfrm flipV="1">
              <a:off x="3024" y="1824"/>
              <a:ext cx="81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0268" name="Rectangle 23"/>
            <p:cNvSpPr>
              <a:spLocks noChangeArrowheads="1"/>
            </p:cNvSpPr>
            <p:nvPr/>
          </p:nvSpPr>
          <p:spPr bwMode="auto">
            <a:xfrm>
              <a:off x="2832" y="2208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US" baseline="-25000"/>
            </a:p>
          </p:txBody>
        </p:sp>
        <p:sp>
          <p:nvSpPr>
            <p:cNvPr id="10269" name="Text Box 24"/>
            <p:cNvSpPr txBox="1">
              <a:spLocks noChangeArrowheads="1"/>
            </p:cNvSpPr>
            <p:nvPr/>
          </p:nvSpPr>
          <p:spPr bwMode="auto">
            <a:xfrm>
              <a:off x="2928" y="1776"/>
              <a:ext cx="6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2000"/>
                <a:t>w</a:t>
              </a:r>
              <a:r>
                <a:rPr lang="en-US" sz="2000" baseline="-25000"/>
                <a:t>0</a:t>
              </a:r>
              <a:r>
                <a:rPr lang="en-US" sz="2000"/>
                <a:t>= -</a:t>
              </a:r>
              <a:r>
                <a:rPr lang="en-US" sz="2000">
                  <a:latin typeface="Symbol" pitchFamily="18" charset="2"/>
                </a:rPr>
                <a:t>0.5</a:t>
              </a:r>
              <a:endParaRPr lang="en-US" sz="2000"/>
            </a:p>
          </p:txBody>
        </p:sp>
      </p:grpSp>
      <p:graphicFrame>
        <p:nvGraphicFramePr>
          <p:cNvPr id="10261" name="Object 25"/>
          <p:cNvGraphicFramePr>
            <a:graphicFrameLocks noChangeAspect="1"/>
          </p:cNvGraphicFramePr>
          <p:nvPr/>
        </p:nvGraphicFramePr>
        <p:xfrm>
          <a:off x="1524000" y="5486400"/>
          <a:ext cx="1566863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Equation" r:id="rId3" imgW="952087" imgH="444307" progId="Equation.3">
                  <p:embed/>
                </p:oleObj>
              </mc:Choice>
              <mc:Fallback>
                <p:oleObj name="Equation" r:id="rId3" imgW="95208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486400"/>
                        <a:ext cx="1566863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62" name="Group 26"/>
          <p:cNvGrpSpPr>
            <a:grpSpLocks/>
          </p:cNvGrpSpPr>
          <p:nvPr/>
        </p:nvGrpSpPr>
        <p:grpSpPr bwMode="auto">
          <a:xfrm>
            <a:off x="1066800" y="4648200"/>
            <a:ext cx="2514600" cy="1600200"/>
            <a:chOff x="3888" y="2928"/>
            <a:chExt cx="1584" cy="1008"/>
          </a:xfrm>
        </p:grpSpPr>
        <p:sp>
          <p:nvSpPr>
            <p:cNvPr id="10264" name="Text Box 27"/>
            <p:cNvSpPr txBox="1">
              <a:spLocks noChangeArrowheads="1"/>
            </p:cNvSpPr>
            <p:nvPr/>
          </p:nvSpPr>
          <p:spPr bwMode="auto">
            <a:xfrm>
              <a:off x="3888" y="2976"/>
              <a:ext cx="15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2000"/>
                <a:t>Activation of </a:t>
              </a:r>
            </a:p>
            <a:p>
              <a:pPr algn="ctr" eaLnBrk="1" hangingPunct="1"/>
              <a:r>
                <a:rPr lang="en-US" sz="2000"/>
                <a:t>threshold units when:  </a:t>
              </a:r>
            </a:p>
            <a:p>
              <a:pPr algn="ctr" eaLnBrk="1" hangingPunct="1"/>
              <a:endParaRPr lang="en-US" sz="2000"/>
            </a:p>
          </p:txBody>
        </p:sp>
        <p:sp>
          <p:nvSpPr>
            <p:cNvPr id="10265" name="Rectangle 28"/>
            <p:cNvSpPr>
              <a:spLocks noChangeArrowheads="1"/>
            </p:cNvSpPr>
            <p:nvPr/>
          </p:nvSpPr>
          <p:spPr bwMode="auto">
            <a:xfrm>
              <a:off x="3888" y="2928"/>
              <a:ext cx="1584" cy="100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263" name="Text Box 29"/>
          <p:cNvSpPr txBox="1">
            <a:spLocks noChangeArrowheads="1"/>
          </p:cNvSpPr>
          <p:nvPr/>
        </p:nvSpPr>
        <p:spPr bwMode="auto">
          <a:xfrm>
            <a:off x="4098925" y="5448300"/>
            <a:ext cx="50863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800" dirty="0"/>
              <a:t>So, units with a threshold activation function</a:t>
            </a:r>
          </a:p>
          <a:p>
            <a:pPr algn="ctr" eaLnBrk="1" hangingPunct="1"/>
            <a:r>
              <a:rPr lang="en-US" sz="1800" dirty="0"/>
              <a:t> can act as logic gates given the appropriate input and</a:t>
            </a:r>
          </a:p>
          <a:p>
            <a:pPr algn="ctr" eaLnBrk="1" hangingPunct="1"/>
            <a:r>
              <a:rPr lang="en-US" sz="1800" dirty="0"/>
              <a:t>bias weights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41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5295</Words>
  <Application>Microsoft Office PowerPoint</Application>
  <PresentationFormat>On-screen Show (4:3)</PresentationFormat>
  <Paragraphs>3112</Paragraphs>
  <Slides>59</Slides>
  <Notes>7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Office Theme</vt:lpstr>
      <vt:lpstr>Visio</vt:lpstr>
      <vt:lpstr>Equation</vt:lpstr>
      <vt:lpstr>Perceptron Learning Model</vt:lpstr>
      <vt:lpstr>Basic Concepts</vt:lpstr>
      <vt:lpstr> An Artificial Neuron Node or Unit: </vt:lpstr>
      <vt:lpstr>Activation  Functions</vt:lpstr>
      <vt:lpstr>Threshold Activation Function </vt:lpstr>
      <vt:lpstr>Implementing Boolean Functions</vt:lpstr>
      <vt:lpstr>Boolean AND</vt:lpstr>
      <vt:lpstr>Boolean OR</vt:lpstr>
      <vt:lpstr>Inverter</vt:lpstr>
      <vt:lpstr>Network Structures</vt:lpstr>
      <vt:lpstr>Feed-forward Network: Represents a function of Its Input </vt:lpstr>
      <vt:lpstr>Feed-forward Network  </vt:lpstr>
      <vt:lpstr>Perceptron </vt:lpstr>
      <vt:lpstr>Single Layer Feed-forward Neural Networks Perceptrons </vt:lpstr>
      <vt:lpstr>Perceptron to Learn to Identify Digits (From Pat. Winston, MIT)</vt:lpstr>
      <vt:lpstr>Perceptron to Learn to Identify Digits (From Pat. Winston, MIT)</vt:lpstr>
      <vt:lpstr>Perceptron to Learn to Identify Digit 0</vt:lpstr>
      <vt:lpstr> Perceptron Learning: </vt:lpstr>
      <vt:lpstr>Perceptron Learning: Simple Example</vt:lpstr>
      <vt:lpstr>Perceptron Learning: Simple Example</vt:lpstr>
      <vt:lpstr>Perceptron Learning: Simple Example</vt:lpstr>
      <vt:lpstr>Perceptron Learning: Simple Example</vt:lpstr>
      <vt:lpstr>PowerPoint Presentation</vt:lpstr>
      <vt:lpstr>Perceptron Learning: Simple Example</vt:lpstr>
      <vt:lpstr>PowerPoint Presentation</vt:lpstr>
      <vt:lpstr>Perceptron Learning: Simple Example</vt:lpstr>
      <vt:lpstr>PowerPoint Presentation</vt:lpstr>
      <vt:lpstr>Perceptron Learning: Simple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Derivation of a learning rule for Perceptrons Minimizing Squared Errors</vt:lpstr>
      <vt:lpstr>Derivation of a learning rule for Perceptrons Minimizing Squared Errors</vt:lpstr>
      <vt:lpstr>Derivation of a learning rule for Perceptrons Minimizing Squared Errors</vt:lpstr>
      <vt:lpstr>PowerPoint Presentation</vt:lpstr>
      <vt:lpstr>PowerPoint Presentation</vt:lpstr>
      <vt:lpstr>Perceptron Learning: Gradient Descent Learning Algorithm </vt:lpstr>
      <vt:lpstr>Expressiveness of Perceptrons</vt:lpstr>
      <vt:lpstr>Expressiveness of Perceptrons</vt:lpstr>
      <vt:lpstr>Linear Separability</vt:lpstr>
      <vt:lpstr>Linear Separability</vt:lpstr>
      <vt:lpstr>Linear Separability</vt:lpstr>
      <vt:lpstr>Linear Separability</vt:lpstr>
      <vt:lpstr>Linear Separability</vt:lpstr>
      <vt:lpstr>Linear Separability: XOR</vt:lpstr>
      <vt:lpstr>Convergence of Perceptron  Learning Algorithm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 Learning Model</dc:title>
  <dc:creator>Patil Madam</dc:creator>
  <cp:lastModifiedBy>Patil Madam</cp:lastModifiedBy>
  <cp:revision>69</cp:revision>
  <dcterms:created xsi:type="dcterms:W3CDTF">2024-01-29T07:34:23Z</dcterms:created>
  <dcterms:modified xsi:type="dcterms:W3CDTF">2024-02-01T10:19:43Z</dcterms:modified>
</cp:coreProperties>
</file>